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5.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6.xml" ContentType="application/vnd.openxmlformats-officedocument.presentationml.comment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9.xml" ContentType="application/vnd.openxmlformats-officedocument.presentationml.notesSlide+xml"/>
  <Override PartName="/ppt/tags/tag28.xml" ContentType="application/vnd.openxmlformats-officedocument.presentationml.tags+xml"/>
  <Override PartName="/ppt/notesSlides/notesSlide40.xml" ContentType="application/vnd.openxmlformats-officedocument.presentationml.notesSlide+xml"/>
  <Override PartName="/ppt/tags/tag2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0.xml" ContentType="application/vnd.openxmlformats-officedocument.presentationml.tags+xml"/>
  <Override PartName="/ppt/notesSlides/notesSlide45.xml" ContentType="application/vnd.openxmlformats-officedocument.presentationml.notesSlide+xml"/>
  <Override PartName="/ppt/tags/tag31.xml" ContentType="application/vnd.openxmlformats-officedocument.presentationml.tags+xml"/>
  <Override PartName="/ppt/notesSlides/notesSlide46.xml" ContentType="application/vnd.openxmlformats-officedocument.presentationml.notesSlide+xml"/>
  <Override PartName="/ppt/tags/tag3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43" r:id="rId6"/>
    <p:sldMasterId id="2147483756" r:id="rId7"/>
    <p:sldMasterId id="2147483815" r:id="rId8"/>
    <p:sldMasterId id="2147483830" r:id="rId9"/>
    <p:sldMasterId id="2147483844" r:id="rId10"/>
    <p:sldMasterId id="2147483859" r:id="rId11"/>
  </p:sldMasterIdLst>
  <p:notesMasterIdLst>
    <p:notesMasterId r:id="rId137"/>
  </p:notesMasterIdLst>
  <p:handoutMasterIdLst>
    <p:handoutMasterId r:id="rId138"/>
  </p:handoutMasterIdLst>
  <p:sldIdLst>
    <p:sldId id="286" r:id="rId12"/>
    <p:sldId id="392" r:id="rId13"/>
    <p:sldId id="441" r:id="rId14"/>
    <p:sldId id="444" r:id="rId15"/>
    <p:sldId id="416" r:id="rId16"/>
    <p:sldId id="417" r:id="rId17"/>
    <p:sldId id="442" r:id="rId18"/>
    <p:sldId id="443" r:id="rId19"/>
    <p:sldId id="418" r:id="rId20"/>
    <p:sldId id="419" r:id="rId21"/>
    <p:sldId id="420" r:id="rId22"/>
    <p:sldId id="421" r:id="rId23"/>
    <p:sldId id="422" r:id="rId24"/>
    <p:sldId id="423" r:id="rId25"/>
    <p:sldId id="425" r:id="rId26"/>
    <p:sldId id="424" r:id="rId27"/>
    <p:sldId id="434" r:id="rId28"/>
    <p:sldId id="426" r:id="rId29"/>
    <p:sldId id="427" r:id="rId30"/>
    <p:sldId id="445" r:id="rId31"/>
    <p:sldId id="446" r:id="rId32"/>
    <p:sldId id="428" r:id="rId33"/>
    <p:sldId id="429" r:id="rId34"/>
    <p:sldId id="447" r:id="rId35"/>
    <p:sldId id="430" r:id="rId36"/>
    <p:sldId id="448" r:id="rId37"/>
    <p:sldId id="449" r:id="rId38"/>
    <p:sldId id="431" r:id="rId39"/>
    <p:sldId id="432" r:id="rId40"/>
    <p:sldId id="435" r:id="rId41"/>
    <p:sldId id="436" r:id="rId42"/>
    <p:sldId id="437" r:id="rId43"/>
    <p:sldId id="438" r:id="rId44"/>
    <p:sldId id="439" r:id="rId45"/>
    <p:sldId id="450" r:id="rId46"/>
    <p:sldId id="451" r:id="rId47"/>
    <p:sldId id="440" r:id="rId48"/>
    <p:sldId id="452" r:id="rId49"/>
    <p:sldId id="453" r:id="rId50"/>
    <p:sldId id="465" r:id="rId51"/>
    <p:sldId id="466" r:id="rId52"/>
    <p:sldId id="467" r:id="rId53"/>
    <p:sldId id="468" r:id="rId54"/>
    <p:sldId id="469" r:id="rId55"/>
    <p:sldId id="470" r:id="rId56"/>
    <p:sldId id="471" r:id="rId57"/>
    <p:sldId id="472" r:id="rId58"/>
    <p:sldId id="473" r:id="rId59"/>
    <p:sldId id="474" r:id="rId60"/>
    <p:sldId id="464" r:id="rId61"/>
    <p:sldId id="454" r:id="rId62"/>
    <p:sldId id="455" r:id="rId63"/>
    <p:sldId id="456" r:id="rId64"/>
    <p:sldId id="457" r:id="rId65"/>
    <p:sldId id="458" r:id="rId66"/>
    <p:sldId id="459" r:id="rId67"/>
    <p:sldId id="460" r:id="rId68"/>
    <p:sldId id="461" r:id="rId69"/>
    <p:sldId id="463" r:id="rId70"/>
    <p:sldId id="475" r:id="rId71"/>
    <p:sldId id="476" r:id="rId72"/>
    <p:sldId id="488" r:id="rId73"/>
    <p:sldId id="477" r:id="rId74"/>
    <p:sldId id="478" r:id="rId75"/>
    <p:sldId id="479" r:id="rId76"/>
    <p:sldId id="480" r:id="rId77"/>
    <p:sldId id="487" r:id="rId78"/>
    <p:sldId id="481" r:id="rId79"/>
    <p:sldId id="482" r:id="rId80"/>
    <p:sldId id="483" r:id="rId81"/>
    <p:sldId id="484" r:id="rId82"/>
    <p:sldId id="485" r:id="rId83"/>
    <p:sldId id="489" r:id="rId84"/>
    <p:sldId id="490" r:id="rId85"/>
    <p:sldId id="491" r:id="rId86"/>
    <p:sldId id="492" r:id="rId87"/>
    <p:sldId id="493" r:id="rId88"/>
    <p:sldId id="494" r:id="rId89"/>
    <p:sldId id="495" r:id="rId90"/>
    <p:sldId id="496" r:id="rId91"/>
    <p:sldId id="497" r:id="rId92"/>
    <p:sldId id="498" r:id="rId93"/>
    <p:sldId id="499" r:id="rId94"/>
    <p:sldId id="500" r:id="rId95"/>
    <p:sldId id="501" r:id="rId96"/>
    <p:sldId id="502" r:id="rId97"/>
    <p:sldId id="503" r:id="rId98"/>
    <p:sldId id="504" r:id="rId99"/>
    <p:sldId id="343" r:id="rId100"/>
    <p:sldId id="393" r:id="rId101"/>
    <p:sldId id="394" r:id="rId102"/>
    <p:sldId id="374" r:id="rId103"/>
    <p:sldId id="399" r:id="rId104"/>
    <p:sldId id="400" r:id="rId105"/>
    <p:sldId id="406" r:id="rId106"/>
    <p:sldId id="410" r:id="rId107"/>
    <p:sldId id="379" r:id="rId108"/>
    <p:sldId id="381" r:id="rId109"/>
    <p:sldId id="407" r:id="rId110"/>
    <p:sldId id="369" r:id="rId111"/>
    <p:sldId id="370" r:id="rId112"/>
    <p:sldId id="398" r:id="rId113"/>
    <p:sldId id="353" r:id="rId114"/>
    <p:sldId id="354" r:id="rId115"/>
    <p:sldId id="355" r:id="rId116"/>
    <p:sldId id="356" r:id="rId117"/>
    <p:sldId id="357" r:id="rId118"/>
    <p:sldId id="358" r:id="rId119"/>
    <p:sldId id="359" r:id="rId120"/>
    <p:sldId id="371" r:id="rId121"/>
    <p:sldId id="348" r:id="rId122"/>
    <p:sldId id="384" r:id="rId123"/>
    <p:sldId id="349" r:id="rId124"/>
    <p:sldId id="350" r:id="rId125"/>
    <p:sldId id="351" r:id="rId126"/>
    <p:sldId id="352" r:id="rId127"/>
    <p:sldId id="367" r:id="rId128"/>
    <p:sldId id="408" r:id="rId129"/>
    <p:sldId id="373" r:id="rId130"/>
    <p:sldId id="282" r:id="rId131"/>
    <p:sldId id="411" r:id="rId132"/>
    <p:sldId id="415" r:id="rId133"/>
    <p:sldId id="414" r:id="rId134"/>
    <p:sldId id="413" r:id="rId135"/>
    <p:sldId id="402"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8A682A-2C6B-4471-B181-63C35B14238E}">
          <p14:sldIdLst>
            <p14:sldId id="286"/>
            <p14:sldId id="392"/>
            <p14:sldId id="441"/>
            <p14:sldId id="444"/>
            <p14:sldId id="416"/>
            <p14:sldId id="417"/>
            <p14:sldId id="442"/>
            <p14:sldId id="443"/>
            <p14:sldId id="418"/>
            <p14:sldId id="419"/>
            <p14:sldId id="420"/>
            <p14:sldId id="421"/>
            <p14:sldId id="422"/>
            <p14:sldId id="423"/>
            <p14:sldId id="425"/>
            <p14:sldId id="424"/>
            <p14:sldId id="434"/>
            <p14:sldId id="426"/>
            <p14:sldId id="427"/>
            <p14:sldId id="445"/>
            <p14:sldId id="446"/>
            <p14:sldId id="428"/>
            <p14:sldId id="429"/>
            <p14:sldId id="447"/>
            <p14:sldId id="430"/>
            <p14:sldId id="448"/>
            <p14:sldId id="449"/>
            <p14:sldId id="431"/>
            <p14:sldId id="432"/>
            <p14:sldId id="435"/>
            <p14:sldId id="436"/>
            <p14:sldId id="437"/>
            <p14:sldId id="438"/>
            <p14:sldId id="439"/>
            <p14:sldId id="450"/>
            <p14:sldId id="451"/>
            <p14:sldId id="440"/>
            <p14:sldId id="452"/>
            <p14:sldId id="453"/>
            <p14:sldId id="465"/>
            <p14:sldId id="466"/>
            <p14:sldId id="467"/>
            <p14:sldId id="468"/>
            <p14:sldId id="469"/>
            <p14:sldId id="470"/>
            <p14:sldId id="471"/>
            <p14:sldId id="472"/>
            <p14:sldId id="473"/>
            <p14:sldId id="474"/>
            <p14:sldId id="464"/>
            <p14:sldId id="454"/>
            <p14:sldId id="455"/>
            <p14:sldId id="456"/>
            <p14:sldId id="457"/>
            <p14:sldId id="458"/>
            <p14:sldId id="459"/>
            <p14:sldId id="460"/>
            <p14:sldId id="461"/>
            <p14:sldId id="463"/>
            <p14:sldId id="475"/>
            <p14:sldId id="476"/>
            <p14:sldId id="488"/>
            <p14:sldId id="477"/>
            <p14:sldId id="478"/>
            <p14:sldId id="479"/>
            <p14:sldId id="480"/>
            <p14:sldId id="487"/>
            <p14:sldId id="481"/>
            <p14:sldId id="482"/>
            <p14:sldId id="483"/>
            <p14:sldId id="484"/>
            <p14:sldId id="485"/>
            <p14:sldId id="489"/>
            <p14:sldId id="490"/>
            <p14:sldId id="491"/>
            <p14:sldId id="492"/>
            <p14:sldId id="493"/>
            <p14:sldId id="494"/>
            <p14:sldId id="495"/>
            <p14:sldId id="496"/>
            <p14:sldId id="497"/>
            <p14:sldId id="498"/>
            <p14:sldId id="499"/>
            <p14:sldId id="500"/>
            <p14:sldId id="501"/>
            <p14:sldId id="502"/>
            <p14:sldId id="503"/>
            <p14:sldId id="504"/>
            <p14:sldId id="343"/>
            <p14:sldId id="393"/>
            <p14:sldId id="394"/>
            <p14:sldId id="374"/>
            <p14:sldId id="399"/>
            <p14:sldId id="400"/>
            <p14:sldId id="406"/>
            <p14:sldId id="410"/>
            <p14:sldId id="379"/>
            <p14:sldId id="381"/>
            <p14:sldId id="407"/>
            <p14:sldId id="369"/>
            <p14:sldId id="370"/>
            <p14:sldId id="398"/>
            <p14:sldId id="353"/>
            <p14:sldId id="354"/>
            <p14:sldId id="355"/>
            <p14:sldId id="356"/>
            <p14:sldId id="357"/>
            <p14:sldId id="358"/>
            <p14:sldId id="359"/>
            <p14:sldId id="371"/>
            <p14:sldId id="348"/>
            <p14:sldId id="384"/>
            <p14:sldId id="349"/>
            <p14:sldId id="350"/>
            <p14:sldId id="351"/>
            <p14:sldId id="352"/>
            <p14:sldId id="367"/>
            <p14:sldId id="408"/>
            <p14:sldId id="373"/>
            <p14:sldId id="282"/>
            <p14:sldId id="411"/>
            <p14:sldId id="415"/>
            <p14:sldId id="414"/>
            <p14:sldId id="413"/>
            <p14:sldId id="402"/>
          </p14:sldIdLst>
        </p14:section>
        <p14:section name="Archive" id="{B18D0A32-9AA0-4E52-A5EA-E4B8E98E0EF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initials="S" lastIdx="40" clrIdx="0">
    <p:extLst>
      <p:ext uri="{19B8F6BF-5375-455C-9EA6-DF929625EA0E}">
        <p15:presenceInfo xmlns:p15="http://schemas.microsoft.com/office/powerpoint/2012/main" userId="Scott" providerId="None"/>
      </p:ext>
    </p:extLst>
  </p:cmAuthor>
  <p:cmAuthor id="2" name="Nishant Thacker" initials="NT" lastIdx="7" clrIdx="1">
    <p:extLst>
      <p:ext uri="{19B8F6BF-5375-455C-9EA6-DF929625EA0E}">
        <p15:presenceInfo xmlns:p15="http://schemas.microsoft.com/office/powerpoint/2012/main" userId="S-1-5-21-2127521184-1604012920-1887927527-169700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002050"/>
    <a:srgbClr val="007233"/>
    <a:srgbClr val="86C400"/>
    <a:srgbClr val="82BF36"/>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9043" autoAdjust="0"/>
  </p:normalViewPr>
  <p:slideViewPr>
    <p:cSldViewPr snapToGrid="0">
      <p:cViewPr varScale="1">
        <p:scale>
          <a:sx n="69" d="100"/>
          <a:sy n="69" d="100"/>
        </p:scale>
        <p:origin x="843" y="42"/>
      </p:cViewPr>
      <p:guideLst/>
    </p:cSldViewPr>
  </p:slideViewPr>
  <p:outlineViewPr>
    <p:cViewPr>
      <p:scale>
        <a:sx n="33" d="100"/>
        <a:sy n="33" d="100"/>
      </p:scale>
      <p:origin x="0" y="-632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handoutMaster" Target="handoutMasters/handoutMaster1.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slide" Target="slides/slide123.xml"/><Relationship Id="rId139" Type="http://schemas.openxmlformats.org/officeDocument/2006/relationships/commentAuthors" Target="commentAuthor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Roberts" userId="b6430d21-8e5e-4d9c-81e9-e1ae515d6d74" providerId="ADAL" clId="{A2D1683E-1161-4E92-9684-553A94291962}"/>
    <pc:docChg chg="undo redo custSel delSld modSld modMainMaster modSection">
      <pc:chgData name="Andy Roberts" userId="b6430d21-8e5e-4d9c-81e9-e1ae515d6d74" providerId="ADAL" clId="{A2D1683E-1161-4E92-9684-553A94291962}" dt="2017-12-05T20:59:53.508" v="682" actId="20577"/>
      <pc:docMkLst>
        <pc:docMk/>
      </pc:docMkLst>
      <pc:sldChg chg="del">
        <pc:chgData name="Andy Roberts" userId="b6430d21-8e5e-4d9c-81e9-e1ae515d6d74" providerId="ADAL" clId="{A2D1683E-1161-4E92-9684-553A94291962}" dt="2017-12-05T20:38:59.061" v="104" actId="2696"/>
        <pc:sldMkLst>
          <pc:docMk/>
          <pc:sldMk cId="1967407312" sldId="275"/>
        </pc:sldMkLst>
      </pc:sldChg>
      <pc:sldChg chg="modSp">
        <pc:chgData name="Andy Roberts" userId="b6430d21-8e5e-4d9c-81e9-e1ae515d6d74" providerId="ADAL" clId="{A2D1683E-1161-4E92-9684-553A94291962}" dt="2017-12-05T20:38:56.022" v="103" actId="20577"/>
        <pc:sldMkLst>
          <pc:docMk/>
          <pc:sldMk cId="1630196487" sldId="286"/>
        </pc:sldMkLst>
        <pc:spChg chg="mod">
          <ac:chgData name="Andy Roberts" userId="b6430d21-8e5e-4d9c-81e9-e1ae515d6d74" providerId="ADAL" clId="{A2D1683E-1161-4E92-9684-553A94291962}" dt="2017-12-05T20:38:56.022" v="103" actId="20577"/>
          <ac:spMkLst>
            <pc:docMk/>
            <pc:sldMk cId="1630196487" sldId="286"/>
            <ac:spMk id="4" creationId="{00000000-0000-0000-0000-000000000000}"/>
          </ac:spMkLst>
        </pc:spChg>
      </pc:sldChg>
      <pc:sldChg chg="del">
        <pc:chgData name="Andy Roberts" userId="b6430d21-8e5e-4d9c-81e9-e1ae515d6d74" providerId="ADAL" clId="{A2D1683E-1161-4E92-9684-553A94291962}" dt="2017-12-05T20:39:00.994" v="105" actId="2696"/>
        <pc:sldMkLst>
          <pc:docMk/>
          <pc:sldMk cId="1190231553" sldId="301"/>
        </pc:sldMkLst>
      </pc:sldChg>
      <pc:sldChg chg="delSp">
        <pc:chgData name="Andy Roberts" userId="b6430d21-8e5e-4d9c-81e9-e1ae515d6d74" providerId="ADAL" clId="{A2D1683E-1161-4E92-9684-553A94291962}" dt="2017-12-05T20:43:28.388" v="207" actId="478"/>
        <pc:sldMkLst>
          <pc:docMk/>
          <pc:sldMk cId="2910429092" sldId="374"/>
        </pc:sldMkLst>
        <pc:spChg chg="del">
          <ac:chgData name="Andy Roberts" userId="b6430d21-8e5e-4d9c-81e9-e1ae515d6d74" providerId="ADAL" clId="{A2D1683E-1161-4E92-9684-553A94291962}" dt="2017-12-05T20:43:28.388" v="207" actId="478"/>
          <ac:spMkLst>
            <pc:docMk/>
            <pc:sldMk cId="2910429092" sldId="374"/>
            <ac:spMk id="5" creationId="{00000000-0000-0000-0000-000000000000}"/>
          </ac:spMkLst>
        </pc:spChg>
      </pc:sldChg>
      <pc:sldChg chg="modSp">
        <pc:chgData name="Andy Roberts" userId="b6430d21-8e5e-4d9c-81e9-e1ae515d6d74" providerId="ADAL" clId="{A2D1683E-1161-4E92-9684-553A94291962}" dt="2017-12-05T20:40:59.707" v="206" actId="1036"/>
        <pc:sldMkLst>
          <pc:docMk/>
          <pc:sldMk cId="2352830950" sldId="386"/>
        </pc:sldMkLst>
        <pc:spChg chg="mod">
          <ac:chgData name="Andy Roberts" userId="b6430d21-8e5e-4d9c-81e9-e1ae515d6d74" providerId="ADAL" clId="{A2D1683E-1161-4E92-9684-553A94291962}" dt="2017-12-05T20:40:59.707" v="206" actId="1036"/>
          <ac:spMkLst>
            <pc:docMk/>
            <pc:sldMk cId="2352830950" sldId="386"/>
            <ac:spMk id="3" creationId="{00000000-0000-0000-0000-000000000000}"/>
          </ac:spMkLst>
        </pc:spChg>
      </pc:sldChg>
      <pc:sldChg chg="modSp">
        <pc:chgData name="Andy Roberts" userId="b6430d21-8e5e-4d9c-81e9-e1ae515d6d74" providerId="ADAL" clId="{A2D1683E-1161-4E92-9684-553A94291962}" dt="2017-12-05T20:40:43.247" v="205" actId="20577"/>
        <pc:sldMkLst>
          <pc:docMk/>
          <pc:sldMk cId="1869063355" sldId="388"/>
        </pc:sldMkLst>
        <pc:spChg chg="mod">
          <ac:chgData name="Andy Roberts" userId="b6430d21-8e5e-4d9c-81e9-e1ae515d6d74" providerId="ADAL" clId="{A2D1683E-1161-4E92-9684-553A94291962}" dt="2017-12-05T20:40:43.247" v="205" actId="20577"/>
          <ac:spMkLst>
            <pc:docMk/>
            <pc:sldMk cId="1869063355" sldId="388"/>
            <ac:spMk id="3" creationId="{00000000-0000-0000-0000-000000000000}"/>
          </ac:spMkLst>
        </pc:spChg>
      </pc:sldChg>
      <pc:sldChg chg="modSp">
        <pc:chgData name="Andy Roberts" userId="b6430d21-8e5e-4d9c-81e9-e1ae515d6d74" providerId="ADAL" clId="{A2D1683E-1161-4E92-9684-553A94291962}" dt="2017-12-05T20:36:43.077" v="5" actId="27636"/>
        <pc:sldMkLst>
          <pc:docMk/>
          <pc:sldMk cId="2111837226" sldId="390"/>
        </pc:sldMkLst>
        <pc:spChg chg="mod">
          <ac:chgData name="Andy Roberts" userId="b6430d21-8e5e-4d9c-81e9-e1ae515d6d74" providerId="ADAL" clId="{A2D1683E-1161-4E92-9684-553A94291962}" dt="2017-12-05T20:36:43.077" v="5" actId="27636"/>
          <ac:spMkLst>
            <pc:docMk/>
            <pc:sldMk cId="2111837226" sldId="390"/>
            <ac:spMk id="2" creationId="{00000000-0000-0000-0000-000000000000}"/>
          </ac:spMkLst>
        </pc:spChg>
      </pc:sldChg>
      <pc:sldChg chg="modSp">
        <pc:chgData name="Andy Roberts" userId="b6430d21-8e5e-4d9c-81e9-e1ae515d6d74" providerId="ADAL" clId="{A2D1683E-1161-4E92-9684-553A94291962}" dt="2017-12-05T20:49:32.001" v="363" actId="20577"/>
        <pc:sldMkLst>
          <pc:docMk/>
          <pc:sldMk cId="3918739013" sldId="399"/>
        </pc:sldMkLst>
        <pc:spChg chg="mod">
          <ac:chgData name="Andy Roberts" userId="b6430d21-8e5e-4d9c-81e9-e1ae515d6d74" providerId="ADAL" clId="{A2D1683E-1161-4E92-9684-553A94291962}" dt="2017-12-05T20:49:32.001" v="363" actId="20577"/>
          <ac:spMkLst>
            <pc:docMk/>
            <pc:sldMk cId="3918739013" sldId="399"/>
            <ac:spMk id="6" creationId="{00000000-0000-0000-0000-000000000000}"/>
          </ac:spMkLst>
        </pc:spChg>
      </pc:sldChg>
      <pc:sldChg chg="modSp">
        <pc:chgData name="Andy Roberts" userId="b6430d21-8e5e-4d9c-81e9-e1ae515d6d74" providerId="ADAL" clId="{A2D1683E-1161-4E92-9684-553A94291962}" dt="2017-12-05T20:59:53.508" v="682" actId="20577"/>
        <pc:sldMkLst>
          <pc:docMk/>
          <pc:sldMk cId="3836025127" sldId="400"/>
        </pc:sldMkLst>
        <pc:spChg chg="mod">
          <ac:chgData name="Andy Roberts" userId="b6430d21-8e5e-4d9c-81e9-e1ae515d6d74" providerId="ADAL" clId="{A2D1683E-1161-4E92-9684-553A94291962}" dt="2017-12-05T20:59:53.508" v="682" actId="20577"/>
          <ac:spMkLst>
            <pc:docMk/>
            <pc:sldMk cId="3836025127" sldId="400"/>
            <ac:spMk id="6" creationId="{00000000-0000-0000-0000-000000000000}"/>
          </ac:spMkLst>
        </pc:spChg>
      </pc:sldChg>
      <pc:sldMasterChg chg="delSldLayout modSldLayout">
        <pc:chgData name="Andy Roberts" userId="b6430d21-8e5e-4d9c-81e9-e1ae515d6d74" providerId="ADAL" clId="{A2D1683E-1161-4E92-9684-553A94291962}" dt="2017-12-05T20:36:53.730" v="10" actId="2696"/>
        <pc:sldMasterMkLst>
          <pc:docMk/>
          <pc:sldMasterMk cId="3118783959" sldId="2147483660"/>
        </pc:sldMasterMkLst>
        <pc:sldLayoutChg chg="delSp">
          <pc:chgData name="Andy Roberts" userId="b6430d21-8e5e-4d9c-81e9-e1ae515d6d74" providerId="ADAL" clId="{A2D1683E-1161-4E92-9684-553A94291962}" dt="2017-12-05T20:30:31.902" v="0" actId="478"/>
          <pc:sldLayoutMkLst>
            <pc:docMk/>
            <pc:sldMasterMk cId="3118783959" sldId="2147483660"/>
            <pc:sldLayoutMk cId="1594463224" sldId="2147483670"/>
          </pc:sldLayoutMkLst>
          <pc:spChg chg="del">
            <ac:chgData name="Andy Roberts" userId="b6430d21-8e5e-4d9c-81e9-e1ae515d6d74" providerId="ADAL" clId="{A2D1683E-1161-4E92-9684-553A94291962}" dt="2017-12-05T20:30:31.902" v="0" actId="478"/>
            <ac:spMkLst>
              <pc:docMk/>
              <pc:sldMasterMk cId="3118783959" sldId="2147483660"/>
              <pc:sldLayoutMk cId="1594463224" sldId="2147483670"/>
              <ac:spMk id="10" creationId="{00000000-0000-0000-0000-000000000000}"/>
            </ac:spMkLst>
          </pc:spChg>
        </pc:sldLayoutChg>
        <pc:sldLayoutChg chg="del">
          <pc:chgData name="Andy Roberts" userId="b6430d21-8e5e-4d9c-81e9-e1ae515d6d74" providerId="ADAL" clId="{A2D1683E-1161-4E92-9684-553A94291962}" dt="2017-12-05T20:36:46.715" v="6" actId="2696"/>
          <pc:sldLayoutMkLst>
            <pc:docMk/>
            <pc:sldMasterMk cId="3779077179" sldId="2147483695"/>
            <pc:sldLayoutMk cId="370495850" sldId="2147483696"/>
          </pc:sldLayoutMkLst>
        </pc:sldLayoutChg>
        <pc:sldLayoutChg chg="del">
          <pc:chgData name="Andy Roberts" userId="b6430d21-8e5e-4d9c-81e9-e1ae515d6d74" providerId="ADAL" clId="{A2D1683E-1161-4E92-9684-553A94291962}" dt="2017-12-05T20:36:47.893" v="7" actId="2696"/>
          <pc:sldLayoutMkLst>
            <pc:docMk/>
            <pc:sldMasterMk cId="3779077179" sldId="2147483695"/>
            <pc:sldLayoutMk cId="1686012473" sldId="2147483697"/>
          </pc:sldLayoutMkLst>
        </pc:sldLayoutChg>
        <pc:sldLayoutChg chg="del">
          <pc:chgData name="Andy Roberts" userId="b6430d21-8e5e-4d9c-81e9-e1ae515d6d74" providerId="ADAL" clId="{A2D1683E-1161-4E92-9684-553A94291962}" dt="2017-12-05T20:36:50.377" v="8" actId="2696"/>
          <pc:sldLayoutMkLst>
            <pc:docMk/>
            <pc:sldMasterMk cId="3779077179" sldId="2147483695"/>
            <pc:sldLayoutMk cId="3728029218" sldId="2147483698"/>
          </pc:sldLayoutMkLst>
        </pc:sldLayoutChg>
        <pc:sldLayoutChg chg="del">
          <pc:chgData name="Andy Roberts" userId="b6430d21-8e5e-4d9c-81e9-e1ae515d6d74" providerId="ADAL" clId="{A2D1683E-1161-4E92-9684-553A94291962}" dt="2017-12-05T20:36:52.081" v="9" actId="2696"/>
          <pc:sldLayoutMkLst>
            <pc:docMk/>
            <pc:sldMasterMk cId="3779077179" sldId="2147483695"/>
            <pc:sldLayoutMk cId="1616058846" sldId="2147483699"/>
          </pc:sldLayoutMkLst>
        </pc:sldLayoutChg>
        <pc:sldLayoutChg chg="del">
          <pc:chgData name="Andy Roberts" userId="b6430d21-8e5e-4d9c-81e9-e1ae515d6d74" providerId="ADAL" clId="{A2D1683E-1161-4E92-9684-553A94291962}" dt="2017-12-05T20:36:53.730" v="10" actId="2696"/>
          <pc:sldLayoutMkLst>
            <pc:docMk/>
            <pc:sldMasterMk cId="3779077179" sldId="2147483695"/>
            <pc:sldLayoutMk cId="4294329318" sldId="2147483701"/>
          </pc:sldLayoutMkLst>
        </pc:sldLayoutChg>
      </pc:sldMasterChg>
      <pc:sldMasterChg chg="modSldLayout">
        <pc:chgData name="Andy Roberts" userId="b6430d21-8e5e-4d9c-81e9-e1ae515d6d74" providerId="ADAL" clId="{A2D1683E-1161-4E92-9684-553A94291962}" dt="2017-12-05T20:30:44.631" v="3" actId="478"/>
        <pc:sldMasterMkLst>
          <pc:docMk/>
          <pc:sldMasterMk cId="1844474713" sldId="2147483684"/>
        </pc:sldMasterMkLst>
        <pc:sldLayoutChg chg="delSp">
          <pc:chgData name="Andy Roberts" userId="b6430d21-8e5e-4d9c-81e9-e1ae515d6d74" providerId="ADAL" clId="{A2D1683E-1161-4E92-9684-553A94291962}" dt="2017-12-05T20:30:37.759" v="1" actId="478"/>
          <pc:sldLayoutMkLst>
            <pc:docMk/>
            <pc:sldMasterMk cId="1844474713" sldId="2147483684"/>
            <pc:sldLayoutMk cId="154235041" sldId="2147483685"/>
          </pc:sldLayoutMkLst>
          <pc:picChg chg="del">
            <ac:chgData name="Andy Roberts" userId="b6430d21-8e5e-4d9c-81e9-e1ae515d6d74" providerId="ADAL" clId="{A2D1683E-1161-4E92-9684-553A94291962}" dt="2017-12-05T20:30:37.759" v="1" actId="478"/>
            <ac:picMkLst>
              <pc:docMk/>
              <pc:sldMasterMk cId="1844474713" sldId="2147483684"/>
              <pc:sldLayoutMk cId="154235041" sldId="2147483685"/>
              <ac:picMk id="2" creationId="{00000000-0000-0000-0000-000000000000}"/>
            </ac:picMkLst>
          </pc:picChg>
        </pc:sldLayoutChg>
        <pc:sldLayoutChg chg="delSp">
          <pc:chgData name="Andy Roberts" userId="b6430d21-8e5e-4d9c-81e9-e1ae515d6d74" providerId="ADAL" clId="{A2D1683E-1161-4E92-9684-553A94291962}" dt="2017-12-05T20:30:41.076" v="2" actId="478"/>
          <pc:sldLayoutMkLst>
            <pc:docMk/>
            <pc:sldMasterMk cId="1844474713" sldId="2147483684"/>
            <pc:sldLayoutMk cId="3859386594" sldId="2147483686"/>
          </pc:sldLayoutMkLst>
          <pc:picChg chg="del">
            <ac:chgData name="Andy Roberts" userId="b6430d21-8e5e-4d9c-81e9-e1ae515d6d74" providerId="ADAL" clId="{A2D1683E-1161-4E92-9684-553A94291962}" dt="2017-12-05T20:30:41.076" v="2" actId="478"/>
            <ac:picMkLst>
              <pc:docMk/>
              <pc:sldMasterMk cId="1844474713" sldId="2147483684"/>
              <pc:sldLayoutMk cId="3859386594" sldId="2147483686"/>
              <ac:picMk id="12" creationId="{00000000-0000-0000-0000-000000000000}"/>
            </ac:picMkLst>
          </pc:picChg>
        </pc:sldLayoutChg>
        <pc:sldLayoutChg chg="delSp">
          <pc:chgData name="Andy Roberts" userId="b6430d21-8e5e-4d9c-81e9-e1ae515d6d74" providerId="ADAL" clId="{A2D1683E-1161-4E92-9684-553A94291962}" dt="2017-12-05T20:30:44.631" v="3" actId="478"/>
          <pc:sldLayoutMkLst>
            <pc:docMk/>
            <pc:sldMasterMk cId="1844474713" sldId="2147483684"/>
            <pc:sldLayoutMk cId="1436136068" sldId="2147483687"/>
          </pc:sldLayoutMkLst>
          <pc:picChg chg="del">
            <ac:chgData name="Andy Roberts" userId="b6430d21-8e5e-4d9c-81e9-e1ae515d6d74" providerId="ADAL" clId="{A2D1683E-1161-4E92-9684-553A94291962}" dt="2017-12-05T20:30:44.631" v="3" actId="478"/>
            <ac:picMkLst>
              <pc:docMk/>
              <pc:sldMasterMk cId="1844474713" sldId="2147483684"/>
              <pc:sldLayoutMk cId="1436136068" sldId="2147483687"/>
              <ac:picMk id="8" creationId="{00000000-0000-0000-0000-000000000000}"/>
            </ac:picMkLst>
          </pc:picChg>
        </pc:sldLayoutChg>
      </pc:sldMasterChg>
      <pc:sldMasterChg chg="modSldLayout">
        <pc:chgData name="Andy Roberts" userId="b6430d21-8e5e-4d9c-81e9-e1ae515d6d74" providerId="ADAL" clId="{A2D1683E-1161-4E92-9684-553A94291962}" dt="2017-12-05T20:36:42.766" v="4" actId="20577"/>
        <pc:sldMasterMkLst>
          <pc:docMk/>
          <pc:sldMasterMk cId="3779077179" sldId="2147483695"/>
        </pc:sldMasterMkLst>
        <pc:sldLayoutChg chg="modSp">
          <pc:chgData name="Andy Roberts" userId="b6430d21-8e5e-4d9c-81e9-e1ae515d6d74" providerId="ADAL" clId="{A2D1683E-1161-4E92-9684-553A94291962}" dt="2017-12-05T20:36:42.766" v="4" actId="20577"/>
          <pc:sldLayoutMkLst>
            <pc:docMk/>
            <pc:sldMasterMk cId="3779077179" sldId="2147483695"/>
            <pc:sldLayoutMk cId="3728029218" sldId="2147483698"/>
          </pc:sldLayoutMkLst>
          <pc:spChg chg="mod">
            <ac:chgData name="Andy Roberts" userId="b6430d21-8e5e-4d9c-81e9-e1ae515d6d74" providerId="ADAL" clId="{A2D1683E-1161-4E92-9684-553A94291962}" dt="2017-12-05T20:36:42.766" v="4" actId="20577"/>
            <ac:spMkLst>
              <pc:docMk/>
              <pc:sldMasterMk cId="3779077179" sldId="2147483695"/>
              <pc:sldLayoutMk cId="3728029218" sldId="2147483698"/>
              <ac:spMk id="4" creationId="{00000000-0000-0000-0000-000000000000}"/>
            </ac:spMkLst>
          </pc:spChg>
          <pc:spChg chg="mod">
            <ac:chgData name="Andy Roberts" userId="b6430d21-8e5e-4d9c-81e9-e1ae515d6d74" providerId="ADAL" clId="{A2D1683E-1161-4E92-9684-553A94291962}" dt="2017-12-05T20:36:42.766" v="4" actId="20577"/>
            <ac:spMkLst>
              <pc:docMk/>
              <pc:sldMasterMk cId="3779077179" sldId="2147483695"/>
              <pc:sldLayoutMk cId="3728029218" sldId="2147483698"/>
              <ac:spMk id="5" creationId="{00000000-0000-0000-0000-000000000000}"/>
            </ac:spMkLst>
          </pc:spChg>
        </pc:sldLayoutChg>
        <pc:sldLayoutChg chg="modSp">
          <pc:chgData name="Andy Roberts" userId="b6430d21-8e5e-4d9c-81e9-e1ae515d6d74" providerId="ADAL" clId="{A2D1683E-1161-4E92-9684-553A94291962}" dt="2017-12-05T20:36:42.766" v="4" actId="20577"/>
          <pc:sldLayoutMkLst>
            <pc:docMk/>
            <pc:sldMasterMk cId="3779077179" sldId="2147483695"/>
            <pc:sldLayoutMk cId="1616058846" sldId="2147483699"/>
          </pc:sldLayoutMkLst>
          <pc:spChg chg="mod">
            <ac:chgData name="Andy Roberts" userId="b6430d21-8e5e-4d9c-81e9-e1ae515d6d74" providerId="ADAL" clId="{A2D1683E-1161-4E92-9684-553A94291962}" dt="2017-12-05T20:36:42.766" v="4" actId="20577"/>
            <ac:spMkLst>
              <pc:docMk/>
              <pc:sldMasterMk cId="3779077179" sldId="2147483695"/>
              <pc:sldLayoutMk cId="1616058846" sldId="2147483699"/>
              <ac:spMk id="2" creationId="{00000000-0000-0000-0000-000000000000}"/>
            </ac:spMkLst>
          </pc:spChg>
          <pc:spChg chg="mod">
            <ac:chgData name="Andy Roberts" userId="b6430d21-8e5e-4d9c-81e9-e1ae515d6d74" providerId="ADAL" clId="{A2D1683E-1161-4E92-9684-553A94291962}" dt="2017-12-05T20:36:42.766" v="4" actId="20577"/>
            <ac:spMkLst>
              <pc:docMk/>
              <pc:sldMasterMk cId="3779077179" sldId="2147483695"/>
              <pc:sldLayoutMk cId="1616058846" sldId="2147483699"/>
              <ac:spMk id="3" creationId="{00000000-0000-0000-0000-000000000000}"/>
            </ac:spMkLst>
          </pc:spChg>
        </pc:sldLayoutChg>
        <pc:sldLayoutChg chg="modTransition">
          <pc:chgData name="Andy Roberts" userId="b6430d21-8e5e-4d9c-81e9-e1ae515d6d74" providerId="ADAL" clId="{A2D1683E-1161-4E92-9684-553A94291962}" dt="2017-12-05T20:36:42.766" v="4" actId="20577"/>
          <pc:sldLayoutMkLst>
            <pc:docMk/>
            <pc:sldMasterMk cId="3779077179" sldId="2147483695"/>
            <pc:sldLayoutMk cId="3192996829" sldId="2147483702"/>
          </pc:sldLayoutMkLst>
        </pc:sldLayoutChg>
      </pc:sldMasterChg>
      <pc:sldMasterChg chg="delSldLayout">
        <pc:chgData name="Andy Roberts" userId="b6430d21-8e5e-4d9c-81e9-e1ae515d6d74" providerId="ADAL" clId="{A2D1683E-1161-4E92-9684-553A94291962}" dt="2017-12-05T20:37:11.940" v="13" actId="2696"/>
        <pc:sldMasterMkLst>
          <pc:docMk/>
          <pc:sldMasterMk cId="806226100" sldId="2147483743"/>
        </pc:sldMasterMkLst>
        <pc:sldLayoutChg chg="del">
          <pc:chgData name="Andy Roberts" userId="b6430d21-8e5e-4d9c-81e9-e1ae515d6d74" providerId="ADAL" clId="{A2D1683E-1161-4E92-9684-553A94291962}" dt="2017-12-05T20:37:05.935" v="11" actId="2696"/>
          <pc:sldLayoutMkLst>
            <pc:docMk/>
            <pc:sldMasterMk cId="806226100" sldId="2147483743"/>
            <pc:sldLayoutMk cId="949265120" sldId="2147483744"/>
          </pc:sldLayoutMkLst>
        </pc:sldLayoutChg>
        <pc:sldLayoutChg chg="del">
          <pc:chgData name="Andy Roberts" userId="b6430d21-8e5e-4d9c-81e9-e1ae515d6d74" providerId="ADAL" clId="{A2D1683E-1161-4E92-9684-553A94291962}" dt="2017-12-05T20:37:06.397" v="12" actId="2696"/>
          <pc:sldLayoutMkLst>
            <pc:docMk/>
            <pc:sldMasterMk cId="806226100" sldId="2147483743"/>
            <pc:sldLayoutMk cId="2605419202" sldId="2147483745"/>
          </pc:sldLayoutMkLst>
        </pc:sldLayoutChg>
        <pc:sldLayoutChg chg="del">
          <pc:chgData name="Andy Roberts" userId="b6430d21-8e5e-4d9c-81e9-e1ae515d6d74" providerId="ADAL" clId="{A2D1683E-1161-4E92-9684-553A94291962}" dt="2017-12-05T20:37:11.940" v="13" actId="2696"/>
          <pc:sldLayoutMkLst>
            <pc:docMk/>
            <pc:sldMasterMk cId="806226100" sldId="2147483743"/>
            <pc:sldLayoutMk cId="176459644" sldId="2147483750"/>
          </pc:sldLayoutMkLst>
        </pc:sldLayoutChg>
      </pc:sldMasterChg>
      <pc:sldMasterChg chg="delSldLayout">
        <pc:chgData name="Andy Roberts" userId="b6430d21-8e5e-4d9c-81e9-e1ae515d6d74" providerId="ADAL" clId="{A2D1683E-1161-4E92-9684-553A94291962}" dt="2017-12-05T20:38:27.048" v="41" actId="2696"/>
        <pc:sldMasterMkLst>
          <pc:docMk/>
          <pc:sldMasterMk cId="792393837" sldId="2147483756"/>
        </pc:sldMasterMkLst>
        <pc:sldLayoutChg chg="del">
          <pc:chgData name="Andy Roberts" userId="b6430d21-8e5e-4d9c-81e9-e1ae515d6d74" providerId="ADAL" clId="{A2D1683E-1161-4E92-9684-553A94291962}" dt="2017-12-05T20:37:27.030" v="14" actId="2696"/>
          <pc:sldLayoutMkLst>
            <pc:docMk/>
            <pc:sldMasterMk cId="792393837" sldId="2147483756"/>
            <pc:sldLayoutMk cId="3827658561" sldId="2147483770"/>
          </pc:sldLayoutMkLst>
        </pc:sldLayoutChg>
        <pc:sldLayoutChg chg="del">
          <pc:chgData name="Andy Roberts" userId="b6430d21-8e5e-4d9c-81e9-e1ae515d6d74" providerId="ADAL" clId="{A2D1683E-1161-4E92-9684-553A94291962}" dt="2017-12-05T20:37:27.726" v="15" actId="2696"/>
          <pc:sldLayoutMkLst>
            <pc:docMk/>
            <pc:sldMasterMk cId="792393837" sldId="2147483756"/>
            <pc:sldLayoutMk cId="2342019855" sldId="2147483771"/>
          </pc:sldLayoutMkLst>
        </pc:sldLayoutChg>
        <pc:sldLayoutChg chg="del">
          <pc:chgData name="Andy Roberts" userId="b6430d21-8e5e-4d9c-81e9-e1ae515d6d74" providerId="ADAL" clId="{A2D1683E-1161-4E92-9684-553A94291962}" dt="2017-12-05T20:37:40.171" v="16" actId="2696"/>
          <pc:sldLayoutMkLst>
            <pc:docMk/>
            <pc:sldMasterMk cId="792393837" sldId="2147483756"/>
            <pc:sldLayoutMk cId="3370418127" sldId="2147483772"/>
          </pc:sldLayoutMkLst>
        </pc:sldLayoutChg>
        <pc:sldLayoutChg chg="del">
          <pc:chgData name="Andy Roberts" userId="b6430d21-8e5e-4d9c-81e9-e1ae515d6d74" providerId="ADAL" clId="{A2D1683E-1161-4E92-9684-553A94291962}" dt="2017-12-05T20:37:41.512" v="17" actId="2696"/>
          <pc:sldLayoutMkLst>
            <pc:docMk/>
            <pc:sldMasterMk cId="792393837" sldId="2147483756"/>
            <pc:sldLayoutMk cId="533568383" sldId="2147483773"/>
          </pc:sldLayoutMkLst>
        </pc:sldLayoutChg>
        <pc:sldLayoutChg chg="del">
          <pc:chgData name="Andy Roberts" userId="b6430d21-8e5e-4d9c-81e9-e1ae515d6d74" providerId="ADAL" clId="{A2D1683E-1161-4E92-9684-553A94291962}" dt="2017-12-05T20:37:42.397" v="18" actId="2696"/>
          <pc:sldLayoutMkLst>
            <pc:docMk/>
            <pc:sldMasterMk cId="792393837" sldId="2147483756"/>
            <pc:sldLayoutMk cId="71741919" sldId="2147483774"/>
          </pc:sldLayoutMkLst>
        </pc:sldLayoutChg>
        <pc:sldLayoutChg chg="del">
          <pc:chgData name="Andy Roberts" userId="b6430d21-8e5e-4d9c-81e9-e1ae515d6d74" providerId="ADAL" clId="{A2D1683E-1161-4E92-9684-553A94291962}" dt="2017-12-05T20:37:43.680" v="19" actId="2696"/>
          <pc:sldLayoutMkLst>
            <pc:docMk/>
            <pc:sldMasterMk cId="792393837" sldId="2147483756"/>
            <pc:sldLayoutMk cId="2934567687" sldId="2147483775"/>
          </pc:sldLayoutMkLst>
        </pc:sldLayoutChg>
        <pc:sldLayoutChg chg="del">
          <pc:chgData name="Andy Roberts" userId="b6430d21-8e5e-4d9c-81e9-e1ae515d6d74" providerId="ADAL" clId="{A2D1683E-1161-4E92-9684-553A94291962}" dt="2017-12-05T20:37:44.640" v="20" actId="2696"/>
          <pc:sldLayoutMkLst>
            <pc:docMk/>
            <pc:sldMasterMk cId="792393837" sldId="2147483756"/>
            <pc:sldLayoutMk cId="3906014178" sldId="2147483776"/>
          </pc:sldLayoutMkLst>
        </pc:sldLayoutChg>
        <pc:sldLayoutChg chg="del">
          <pc:chgData name="Andy Roberts" userId="b6430d21-8e5e-4d9c-81e9-e1ae515d6d74" providerId="ADAL" clId="{A2D1683E-1161-4E92-9684-553A94291962}" dt="2017-12-05T20:37:45.568" v="21" actId="2696"/>
          <pc:sldLayoutMkLst>
            <pc:docMk/>
            <pc:sldMasterMk cId="792393837" sldId="2147483756"/>
            <pc:sldLayoutMk cId="2058408662" sldId="2147483777"/>
          </pc:sldLayoutMkLst>
        </pc:sldLayoutChg>
        <pc:sldLayoutChg chg="del">
          <pc:chgData name="Andy Roberts" userId="b6430d21-8e5e-4d9c-81e9-e1ae515d6d74" providerId="ADAL" clId="{A2D1683E-1161-4E92-9684-553A94291962}" dt="2017-12-05T20:37:46.487" v="22" actId="2696"/>
          <pc:sldLayoutMkLst>
            <pc:docMk/>
            <pc:sldMasterMk cId="792393837" sldId="2147483756"/>
            <pc:sldLayoutMk cId="2971249219" sldId="2147483778"/>
          </pc:sldLayoutMkLst>
        </pc:sldLayoutChg>
        <pc:sldLayoutChg chg="del">
          <pc:chgData name="Andy Roberts" userId="b6430d21-8e5e-4d9c-81e9-e1ae515d6d74" providerId="ADAL" clId="{A2D1683E-1161-4E92-9684-553A94291962}" dt="2017-12-05T20:37:47.324" v="23" actId="2696"/>
          <pc:sldLayoutMkLst>
            <pc:docMk/>
            <pc:sldMasterMk cId="792393837" sldId="2147483756"/>
            <pc:sldLayoutMk cId="3183312410" sldId="2147483779"/>
          </pc:sldLayoutMkLst>
        </pc:sldLayoutChg>
        <pc:sldLayoutChg chg="del">
          <pc:chgData name="Andy Roberts" userId="b6430d21-8e5e-4d9c-81e9-e1ae515d6d74" providerId="ADAL" clId="{A2D1683E-1161-4E92-9684-553A94291962}" dt="2017-12-05T20:37:57.010" v="26" actId="2696"/>
          <pc:sldLayoutMkLst>
            <pc:docMk/>
            <pc:sldMasterMk cId="792393837" sldId="2147483756"/>
            <pc:sldLayoutMk cId="2297308250" sldId="2147483787"/>
          </pc:sldLayoutMkLst>
        </pc:sldLayoutChg>
        <pc:sldLayoutChg chg="del">
          <pc:chgData name="Andy Roberts" userId="b6430d21-8e5e-4d9c-81e9-e1ae515d6d74" providerId="ADAL" clId="{A2D1683E-1161-4E92-9684-553A94291962}" dt="2017-12-05T20:37:52.952" v="24" actId="2696"/>
          <pc:sldLayoutMkLst>
            <pc:docMk/>
            <pc:sldMasterMk cId="792393837" sldId="2147483756"/>
            <pc:sldLayoutMk cId="1258005123" sldId="2147483788"/>
          </pc:sldLayoutMkLst>
        </pc:sldLayoutChg>
        <pc:sldLayoutChg chg="del">
          <pc:chgData name="Andy Roberts" userId="b6430d21-8e5e-4d9c-81e9-e1ae515d6d74" providerId="ADAL" clId="{A2D1683E-1161-4E92-9684-553A94291962}" dt="2017-12-05T20:37:54.825" v="25" actId="2696"/>
          <pc:sldLayoutMkLst>
            <pc:docMk/>
            <pc:sldMasterMk cId="792393837" sldId="2147483756"/>
            <pc:sldLayoutMk cId="3509189347" sldId="2147483789"/>
          </pc:sldLayoutMkLst>
        </pc:sldLayoutChg>
        <pc:sldLayoutChg chg="del">
          <pc:chgData name="Andy Roberts" userId="b6430d21-8e5e-4d9c-81e9-e1ae515d6d74" providerId="ADAL" clId="{A2D1683E-1161-4E92-9684-553A94291962}" dt="2017-12-05T20:37:58.345" v="27" actId="2696"/>
          <pc:sldLayoutMkLst>
            <pc:docMk/>
            <pc:sldMasterMk cId="792393837" sldId="2147483756"/>
            <pc:sldLayoutMk cId="4201148245" sldId="2147483790"/>
          </pc:sldLayoutMkLst>
        </pc:sldLayoutChg>
        <pc:sldLayoutChg chg="del">
          <pc:chgData name="Andy Roberts" userId="b6430d21-8e5e-4d9c-81e9-e1ae515d6d74" providerId="ADAL" clId="{A2D1683E-1161-4E92-9684-553A94291962}" dt="2017-12-05T20:37:59.278" v="28" actId="2696"/>
          <pc:sldLayoutMkLst>
            <pc:docMk/>
            <pc:sldMasterMk cId="792393837" sldId="2147483756"/>
            <pc:sldLayoutMk cId="713598642" sldId="2147483791"/>
          </pc:sldLayoutMkLst>
        </pc:sldLayoutChg>
        <pc:sldLayoutChg chg="del">
          <pc:chgData name="Andy Roberts" userId="b6430d21-8e5e-4d9c-81e9-e1ae515d6d74" providerId="ADAL" clId="{A2D1683E-1161-4E92-9684-553A94291962}" dt="2017-12-05T20:38:00.210" v="29" actId="2696"/>
          <pc:sldLayoutMkLst>
            <pc:docMk/>
            <pc:sldMasterMk cId="792393837" sldId="2147483756"/>
            <pc:sldLayoutMk cId="3011234825" sldId="2147483792"/>
          </pc:sldLayoutMkLst>
        </pc:sldLayoutChg>
        <pc:sldLayoutChg chg="del">
          <pc:chgData name="Andy Roberts" userId="b6430d21-8e5e-4d9c-81e9-e1ae515d6d74" providerId="ADAL" clId="{A2D1683E-1161-4E92-9684-553A94291962}" dt="2017-12-05T20:38:01.353" v="30" actId="2696"/>
          <pc:sldLayoutMkLst>
            <pc:docMk/>
            <pc:sldMasterMk cId="792393837" sldId="2147483756"/>
            <pc:sldLayoutMk cId="3171875561" sldId="2147483793"/>
          </pc:sldLayoutMkLst>
        </pc:sldLayoutChg>
        <pc:sldLayoutChg chg="del">
          <pc:chgData name="Andy Roberts" userId="b6430d21-8e5e-4d9c-81e9-e1ae515d6d74" providerId="ADAL" clId="{A2D1683E-1161-4E92-9684-553A94291962}" dt="2017-12-05T20:38:02.565" v="31" actId="2696"/>
          <pc:sldLayoutMkLst>
            <pc:docMk/>
            <pc:sldMasterMk cId="792393837" sldId="2147483756"/>
            <pc:sldLayoutMk cId="3861650332" sldId="2147483794"/>
          </pc:sldLayoutMkLst>
        </pc:sldLayoutChg>
        <pc:sldLayoutChg chg="del">
          <pc:chgData name="Andy Roberts" userId="b6430d21-8e5e-4d9c-81e9-e1ae515d6d74" providerId="ADAL" clId="{A2D1683E-1161-4E92-9684-553A94291962}" dt="2017-12-05T20:38:06.327" v="32" actId="2696"/>
          <pc:sldLayoutMkLst>
            <pc:docMk/>
            <pc:sldMasterMk cId="792393837" sldId="2147483756"/>
            <pc:sldLayoutMk cId="200407796" sldId="2147483798"/>
          </pc:sldLayoutMkLst>
        </pc:sldLayoutChg>
        <pc:sldLayoutChg chg="del">
          <pc:chgData name="Andy Roberts" userId="b6430d21-8e5e-4d9c-81e9-e1ae515d6d74" providerId="ADAL" clId="{A2D1683E-1161-4E92-9684-553A94291962}" dt="2017-12-05T20:38:11.770" v="33" actId="2696"/>
          <pc:sldLayoutMkLst>
            <pc:docMk/>
            <pc:sldMasterMk cId="792393837" sldId="2147483756"/>
            <pc:sldLayoutMk cId="3156545245" sldId="2147483801"/>
          </pc:sldLayoutMkLst>
        </pc:sldLayoutChg>
        <pc:sldLayoutChg chg="del">
          <pc:chgData name="Andy Roberts" userId="b6430d21-8e5e-4d9c-81e9-e1ae515d6d74" providerId="ADAL" clId="{A2D1683E-1161-4E92-9684-553A94291962}" dt="2017-12-05T20:38:15.016" v="34" actId="2696"/>
          <pc:sldLayoutMkLst>
            <pc:docMk/>
            <pc:sldMasterMk cId="792393837" sldId="2147483756"/>
            <pc:sldLayoutMk cId="68055882" sldId="2147483802"/>
          </pc:sldLayoutMkLst>
        </pc:sldLayoutChg>
        <pc:sldLayoutChg chg="del">
          <pc:chgData name="Andy Roberts" userId="b6430d21-8e5e-4d9c-81e9-e1ae515d6d74" providerId="ADAL" clId="{A2D1683E-1161-4E92-9684-553A94291962}" dt="2017-12-05T20:38:16.271" v="35" actId="2696"/>
          <pc:sldLayoutMkLst>
            <pc:docMk/>
            <pc:sldMasterMk cId="792393837" sldId="2147483756"/>
            <pc:sldLayoutMk cId="2970561724" sldId="2147483803"/>
          </pc:sldLayoutMkLst>
        </pc:sldLayoutChg>
        <pc:sldLayoutChg chg="del">
          <pc:chgData name="Andy Roberts" userId="b6430d21-8e5e-4d9c-81e9-e1ae515d6d74" providerId="ADAL" clId="{A2D1683E-1161-4E92-9684-553A94291962}" dt="2017-12-05T20:38:17.502" v="36" actId="2696"/>
          <pc:sldLayoutMkLst>
            <pc:docMk/>
            <pc:sldMasterMk cId="792393837" sldId="2147483756"/>
            <pc:sldLayoutMk cId="945209862" sldId="2147483804"/>
          </pc:sldLayoutMkLst>
        </pc:sldLayoutChg>
        <pc:sldLayoutChg chg="del">
          <pc:chgData name="Andy Roberts" userId="b6430d21-8e5e-4d9c-81e9-e1ae515d6d74" providerId="ADAL" clId="{A2D1683E-1161-4E92-9684-553A94291962}" dt="2017-12-05T20:38:18.636" v="37" actId="2696"/>
          <pc:sldLayoutMkLst>
            <pc:docMk/>
            <pc:sldMasterMk cId="792393837" sldId="2147483756"/>
            <pc:sldLayoutMk cId="1249411130" sldId="2147483805"/>
          </pc:sldLayoutMkLst>
        </pc:sldLayoutChg>
        <pc:sldLayoutChg chg="del">
          <pc:chgData name="Andy Roberts" userId="b6430d21-8e5e-4d9c-81e9-e1ae515d6d74" providerId="ADAL" clId="{A2D1683E-1161-4E92-9684-553A94291962}" dt="2017-12-05T20:38:19.620" v="38" actId="2696"/>
          <pc:sldLayoutMkLst>
            <pc:docMk/>
            <pc:sldMasterMk cId="792393837" sldId="2147483756"/>
            <pc:sldLayoutMk cId="3068223280" sldId="2147483806"/>
          </pc:sldLayoutMkLst>
        </pc:sldLayoutChg>
        <pc:sldLayoutChg chg="del">
          <pc:chgData name="Andy Roberts" userId="b6430d21-8e5e-4d9c-81e9-e1ae515d6d74" providerId="ADAL" clId="{A2D1683E-1161-4E92-9684-553A94291962}" dt="2017-12-05T20:38:20.525" v="39" actId="2696"/>
          <pc:sldLayoutMkLst>
            <pc:docMk/>
            <pc:sldMasterMk cId="792393837" sldId="2147483756"/>
            <pc:sldLayoutMk cId="3185501216" sldId="2147483807"/>
          </pc:sldLayoutMkLst>
        </pc:sldLayoutChg>
        <pc:sldLayoutChg chg="del">
          <pc:chgData name="Andy Roberts" userId="b6430d21-8e5e-4d9c-81e9-e1ae515d6d74" providerId="ADAL" clId="{A2D1683E-1161-4E92-9684-553A94291962}" dt="2017-12-05T20:38:21.458" v="40" actId="2696"/>
          <pc:sldLayoutMkLst>
            <pc:docMk/>
            <pc:sldMasterMk cId="792393837" sldId="2147483756"/>
            <pc:sldLayoutMk cId="4238614197" sldId="2147483808"/>
          </pc:sldLayoutMkLst>
        </pc:sldLayoutChg>
        <pc:sldLayoutChg chg="del">
          <pc:chgData name="Andy Roberts" userId="b6430d21-8e5e-4d9c-81e9-e1ae515d6d74" providerId="ADAL" clId="{A2D1683E-1161-4E92-9684-553A94291962}" dt="2017-12-05T20:38:27.048" v="41" actId="2696"/>
          <pc:sldLayoutMkLst>
            <pc:docMk/>
            <pc:sldMasterMk cId="792393837" sldId="2147483756"/>
            <pc:sldLayoutMk cId="288741226" sldId="2147483811"/>
          </pc:sldLayoutMkLst>
        </pc:sldLayoutChg>
      </pc:sldMasterChg>
    </pc:docChg>
  </pc:docChgLst>
  <pc:docChgLst>
    <pc:chgData name="Carla Staeben" userId="870ef43d-5760-4508-a20a-432a8f544527" providerId="ADAL" clId="{43160553-C7D2-4040-9BB5-FFD5ECE90A56}"/>
    <pc:docChg chg="undo custSel delSld modSld modSection">
      <pc:chgData name="Carla Staeben" userId="870ef43d-5760-4508-a20a-432a8f544527" providerId="ADAL" clId="{43160553-C7D2-4040-9BB5-FFD5ECE90A56}" dt="2017-08-04T18:19:01.936" v="6" actId="478"/>
      <pc:docMkLst>
        <pc:docMk/>
      </pc:docMkLst>
      <pc:sldChg chg="del">
        <pc:chgData name="Carla Staeben" userId="870ef43d-5760-4508-a20a-432a8f544527" providerId="ADAL" clId="{43160553-C7D2-4040-9BB5-FFD5ECE90A56}" dt="2017-08-04T18:17:40.087" v="0" actId="2696"/>
        <pc:sldMkLst>
          <pc:docMk/>
          <pc:sldMk cId="3348897500" sldId="284"/>
        </pc:sldMkLst>
      </pc:sldChg>
      <pc:sldChg chg="del">
        <pc:chgData name="Carla Staeben" userId="870ef43d-5760-4508-a20a-432a8f544527" providerId="ADAL" clId="{43160553-C7D2-4040-9BB5-FFD5ECE90A56}" dt="2017-08-04T18:17:40.121" v="1" actId="2696"/>
        <pc:sldMkLst>
          <pc:docMk/>
          <pc:sldMk cId="3039034131" sldId="285"/>
        </pc:sldMkLst>
      </pc:sldChg>
      <pc:sldChg chg="del">
        <pc:chgData name="Carla Staeben" userId="870ef43d-5760-4508-a20a-432a8f544527" providerId="ADAL" clId="{43160553-C7D2-4040-9BB5-FFD5ECE90A56}" dt="2017-08-04T18:17:55.071" v="2" actId="2696"/>
        <pc:sldMkLst>
          <pc:docMk/>
          <pc:sldMk cId="321064469" sldId="307"/>
        </pc:sldMkLst>
      </pc:sldChg>
      <pc:sldChg chg="addSp delSp modSp">
        <pc:chgData name="Carla Staeben" userId="870ef43d-5760-4508-a20a-432a8f544527" providerId="ADAL" clId="{43160553-C7D2-4040-9BB5-FFD5ECE90A56}" dt="2017-08-04T18:19:01.936" v="6" actId="478"/>
        <pc:sldMkLst>
          <pc:docMk/>
          <pc:sldMk cId="2910429092" sldId="374"/>
        </pc:sldMkLst>
        <pc:spChg chg="add del">
          <ac:chgData name="Carla Staeben" userId="870ef43d-5760-4508-a20a-432a8f544527" providerId="ADAL" clId="{43160553-C7D2-4040-9BB5-FFD5ECE90A56}" dt="2017-08-04T18:19:01.936" v="6" actId="478"/>
          <ac:spMkLst>
            <pc:docMk/>
            <pc:sldMk cId="2910429092" sldId="374"/>
            <ac:spMk id="5" creationId="{00000000-0000-0000-0000-000000000000}"/>
          </ac:spMkLst>
        </pc:spChg>
        <pc:spChg chg="mod">
          <ac:chgData name="Carla Staeben" userId="870ef43d-5760-4508-a20a-432a8f544527" providerId="ADAL" clId="{43160553-C7D2-4040-9BB5-FFD5ECE90A56}" dt="2017-08-04T18:18:53.671" v="4" actId="6549"/>
          <ac:spMkLst>
            <pc:docMk/>
            <pc:sldMk cId="2910429092" sldId="374"/>
            <ac:spMk id="15"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6-11-01T11:27:01.750" idx="26">
    <p:pos x="10" y="10"/>
    <p:text>changes box titles, outside box and left-aligned, color of the box</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11-03T11:52:36.493" idx="39">
    <p:pos x="10" y="10"/>
    <p:text>Line up is weird... ADLS should be in the middle.  First we show someone getting in and someone getting denied.  IP Range whitelist could be a 'white list' in the ADLS.</p:text>
    <p:extLst>
      <p:ext uri="{C676402C-5697-4E1C-873F-D02D1690AC5C}">
        <p15:threadingInfo xmlns:p15="http://schemas.microsoft.com/office/powerpoint/2012/main" timeZoneBias="420"/>
      </p:ext>
    </p:extLst>
  </p:cm>
  <p:cm authorId="1" dt="2016-11-03T11:52:46.223" idx="40">
    <p:pos x="10" y="106"/>
    <p:text>Work on text</p:text>
    <p:extLst>
      <p:ext uri="{C676402C-5697-4E1C-873F-D02D1690AC5C}">
        <p15:threadingInfo xmlns:p15="http://schemas.microsoft.com/office/powerpoint/2012/main" timeZoneBias="420">
          <p15:parentCm authorId="1" idx="39"/>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11-03T11:30:18.283" idx="36">
    <p:pos x="10" y="10"/>
    <p:text>Draw through this</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11-03T11:26:54.779" idx="34">
    <p:pos x="4295" y="2697"/>
    <p:text>Delete grey icons.  Add text ' logs enabled'. There is an icon for Blob Store.</p:text>
    <p:extLst>
      <p:ext uri="{C676402C-5697-4E1C-873F-D02D1690AC5C}">
        <p15:threadingInfo xmlns:p15="http://schemas.microsoft.com/office/powerpoint/2012/main" timeZoneBias="420"/>
      </p:ext>
    </p:extLst>
  </p:cm>
  <p:cm authorId="1" dt="2016-11-03T11:28:46.238" idx="35">
    <p:pos x="4295" y="2793"/>
    <p:text>Perhaps not in boxes, use big green arrows.  They will be scrunched up so they won't look 'so nothing'</p:text>
    <p:extLst>
      <p:ext uri="{C676402C-5697-4E1C-873F-D02D1690AC5C}">
        <p15:threadingInfo xmlns:p15="http://schemas.microsoft.com/office/powerpoint/2012/main" timeZoneBias="420">
          <p15:parentCm authorId="1" idx="34"/>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5-10-26T12:10:29.377" idx="7">
    <p:pos x="5904" y="1577"/>
    <p:text>We should make sure SQL IP/U-SQL is the foremost circle and that all other circle labels are visible.</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11-02T14:10:26.588" idx="28">
    <p:pos x="10" y="10"/>
    <p:text>"Change the ADL Store icon. Show an icon which denotes huge amount of storage"</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dirty="0"/>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dirty="0"/>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dirty="0"/>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1" dirty="0">
              <a:solidFill>
                <a:srgbClr val="FFFF00"/>
              </a:solidFill>
            </a:rPr>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dirty="0"/>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dirty="0"/>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b="1" dirty="0">
              <a:solidFill>
                <a:srgbClr val="FFFF00"/>
              </a:solidFill>
            </a:rPr>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0" dirty="0"/>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b="1" dirty="0">
              <a:solidFill>
                <a:srgbClr val="FFFF00"/>
              </a:solidFill>
            </a:rPr>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dirty="0"/>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b="0" dirty="0"/>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0" dirty="0"/>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b="0" dirty="0"/>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b="1" dirty="0">
              <a:solidFill>
                <a:srgbClr val="FFFF00"/>
              </a:solidFill>
            </a:rPr>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b="0" dirty="0"/>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0" dirty="0"/>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52102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9298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1" kern="1200" dirty="0">
              <a:solidFill>
                <a:srgbClr val="FFFF00"/>
              </a:solidFill>
            </a:rPr>
            <a:t>Data Ingestion</a:t>
          </a:r>
        </a:p>
      </dsp:txBody>
      <dsp:txXfrm>
        <a:off x="618052" y="134779"/>
        <a:ext cx="7984095" cy="772500"/>
      </dsp:txXfrm>
    </dsp:sp>
    <dsp:sp modelId="{A33DF34A-C981-4260-A6A0-96A2D1D07D28}">
      <dsp:nvSpPr>
        <dsp:cNvPr id="0" name=""/>
        <dsp:cNvSpPr/>
      </dsp:nvSpPr>
      <dsp:spPr>
        <a:xfrm>
          <a:off x="0" y="183646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40842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and Provision compute clusters</a:t>
          </a:r>
        </a:p>
      </dsp:txBody>
      <dsp:txXfrm>
        <a:off x="618052" y="1450219"/>
        <a:ext cx="7984095" cy="772500"/>
      </dsp:txXfrm>
    </dsp:sp>
    <dsp:sp modelId="{72D6B662-1932-47A5-9FA8-94AE9E841ECC}">
      <dsp:nvSpPr>
        <dsp:cNvPr id="0" name=""/>
        <dsp:cNvSpPr/>
      </dsp:nvSpPr>
      <dsp:spPr>
        <a:xfrm>
          <a:off x="0" y="315190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2386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of Batch processing &amp; Interactive Queries</a:t>
          </a:r>
        </a:p>
      </dsp:txBody>
      <dsp:txXfrm>
        <a:off x="618052" y="2765659"/>
        <a:ext cx="7984095" cy="772500"/>
      </dsp:txXfrm>
    </dsp:sp>
    <dsp:sp modelId="{0AD4B49D-F363-4E5F-8832-8106C7E24E55}">
      <dsp:nvSpPr>
        <dsp:cNvPr id="0" name=""/>
        <dsp:cNvSpPr/>
      </dsp:nvSpPr>
      <dsp:spPr>
        <a:xfrm>
          <a:off x="0" y="4467348"/>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403930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for Security</a:t>
          </a:r>
        </a:p>
      </dsp:txBody>
      <dsp:txXfrm>
        <a:off x="618052" y="4081099"/>
        <a:ext cx="7984095"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52102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9298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Data Ingestion</a:t>
          </a:r>
        </a:p>
      </dsp:txBody>
      <dsp:txXfrm>
        <a:off x="618052" y="134779"/>
        <a:ext cx="7984095" cy="772500"/>
      </dsp:txXfrm>
    </dsp:sp>
    <dsp:sp modelId="{A33DF34A-C981-4260-A6A0-96A2D1D07D28}">
      <dsp:nvSpPr>
        <dsp:cNvPr id="0" name=""/>
        <dsp:cNvSpPr/>
      </dsp:nvSpPr>
      <dsp:spPr>
        <a:xfrm>
          <a:off x="0" y="183646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40842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1" kern="1200" dirty="0">
              <a:solidFill>
                <a:srgbClr val="FFFF00"/>
              </a:solidFill>
            </a:rPr>
            <a:t>Design and Provision compute clusters</a:t>
          </a:r>
        </a:p>
      </dsp:txBody>
      <dsp:txXfrm>
        <a:off x="618052" y="1450219"/>
        <a:ext cx="7984095" cy="772500"/>
      </dsp:txXfrm>
    </dsp:sp>
    <dsp:sp modelId="{72D6B662-1932-47A5-9FA8-94AE9E841ECC}">
      <dsp:nvSpPr>
        <dsp:cNvPr id="0" name=""/>
        <dsp:cNvSpPr/>
      </dsp:nvSpPr>
      <dsp:spPr>
        <a:xfrm>
          <a:off x="0" y="315190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2386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of Batch processing &amp; Interactive Queries</a:t>
          </a:r>
        </a:p>
      </dsp:txBody>
      <dsp:txXfrm>
        <a:off x="618052" y="2765659"/>
        <a:ext cx="7984095" cy="772500"/>
      </dsp:txXfrm>
    </dsp:sp>
    <dsp:sp modelId="{0AD4B49D-F363-4E5F-8832-8106C7E24E55}">
      <dsp:nvSpPr>
        <dsp:cNvPr id="0" name=""/>
        <dsp:cNvSpPr/>
      </dsp:nvSpPr>
      <dsp:spPr>
        <a:xfrm>
          <a:off x="0" y="4467348"/>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403930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for Security</a:t>
          </a:r>
        </a:p>
      </dsp:txBody>
      <dsp:txXfrm>
        <a:off x="618052" y="4081099"/>
        <a:ext cx="7984095" cy="77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814068"/>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445068"/>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b="0" kern="1200" dirty="0"/>
            <a:t>Data Ingestion</a:t>
          </a:r>
        </a:p>
      </dsp:txBody>
      <dsp:txXfrm>
        <a:off x="612288" y="481094"/>
        <a:ext cx="7995623" cy="665948"/>
      </dsp:txXfrm>
    </dsp:sp>
    <dsp:sp modelId="{A33DF34A-C981-4260-A6A0-96A2D1D07D28}">
      <dsp:nvSpPr>
        <dsp:cNvPr id="0" name=""/>
        <dsp:cNvSpPr/>
      </dsp:nvSpPr>
      <dsp:spPr>
        <a:xfrm>
          <a:off x="0" y="1948069"/>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579068"/>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b="0" kern="1200" dirty="0"/>
            <a:t>Design and Provision compute clusters</a:t>
          </a:r>
        </a:p>
      </dsp:txBody>
      <dsp:txXfrm>
        <a:off x="612288" y="1615094"/>
        <a:ext cx="7995623" cy="665948"/>
      </dsp:txXfrm>
    </dsp:sp>
    <dsp:sp modelId="{72D6B662-1932-47A5-9FA8-94AE9E841ECC}">
      <dsp:nvSpPr>
        <dsp:cNvPr id="0" name=""/>
        <dsp:cNvSpPr/>
      </dsp:nvSpPr>
      <dsp:spPr>
        <a:xfrm>
          <a:off x="0" y="3082069"/>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13069"/>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rgbClr val="FFFF00"/>
              </a:solidFill>
            </a:rPr>
            <a:t>Design of Batch processing &amp; Interactive Queries</a:t>
          </a:r>
        </a:p>
      </dsp:txBody>
      <dsp:txXfrm>
        <a:off x="612288" y="2749095"/>
        <a:ext cx="7995623" cy="665948"/>
      </dsp:txXfrm>
    </dsp:sp>
    <dsp:sp modelId="{0AD4B49D-F363-4E5F-8832-8106C7E24E55}">
      <dsp:nvSpPr>
        <dsp:cNvPr id="0" name=""/>
        <dsp:cNvSpPr/>
      </dsp:nvSpPr>
      <dsp:spPr>
        <a:xfrm>
          <a:off x="0" y="4216069"/>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3847069"/>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kern="1200" dirty="0"/>
            <a:t>Design for Security</a:t>
          </a:r>
        </a:p>
      </dsp:txBody>
      <dsp:txXfrm>
        <a:off x="612288" y="3883095"/>
        <a:ext cx="7995623"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52102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9298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Data Ingestion</a:t>
          </a:r>
        </a:p>
      </dsp:txBody>
      <dsp:txXfrm>
        <a:off x="618052" y="134779"/>
        <a:ext cx="7984095" cy="772500"/>
      </dsp:txXfrm>
    </dsp:sp>
    <dsp:sp modelId="{A33DF34A-C981-4260-A6A0-96A2D1D07D28}">
      <dsp:nvSpPr>
        <dsp:cNvPr id="0" name=""/>
        <dsp:cNvSpPr/>
      </dsp:nvSpPr>
      <dsp:spPr>
        <a:xfrm>
          <a:off x="0" y="183646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40842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Design and Provision compute clusters</a:t>
          </a:r>
        </a:p>
      </dsp:txBody>
      <dsp:txXfrm>
        <a:off x="618052" y="1450219"/>
        <a:ext cx="7984095" cy="772500"/>
      </dsp:txXfrm>
    </dsp:sp>
    <dsp:sp modelId="{72D6B662-1932-47A5-9FA8-94AE9E841ECC}">
      <dsp:nvSpPr>
        <dsp:cNvPr id="0" name=""/>
        <dsp:cNvSpPr/>
      </dsp:nvSpPr>
      <dsp:spPr>
        <a:xfrm>
          <a:off x="0" y="315190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2386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Design of Batch processing &amp; Interactive Queries</a:t>
          </a:r>
        </a:p>
      </dsp:txBody>
      <dsp:txXfrm>
        <a:off x="618052" y="2765659"/>
        <a:ext cx="7984095" cy="772500"/>
      </dsp:txXfrm>
    </dsp:sp>
    <dsp:sp modelId="{0AD4B49D-F363-4E5F-8832-8106C7E24E55}">
      <dsp:nvSpPr>
        <dsp:cNvPr id="0" name=""/>
        <dsp:cNvSpPr/>
      </dsp:nvSpPr>
      <dsp:spPr>
        <a:xfrm>
          <a:off x="0" y="4467348"/>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403930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1" kern="1200" dirty="0">
              <a:solidFill>
                <a:srgbClr val="FFFF00"/>
              </a:solidFill>
            </a:rPr>
            <a:t>Design for Security</a:t>
          </a:r>
        </a:p>
      </dsp:txBody>
      <dsp:txXfrm>
        <a:off x="618052" y="4081099"/>
        <a:ext cx="7984095"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12/6/2017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12/6/2017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github.com/Parquet/parquet-mr/wiki/The-striping-and-assembly-algorithms-from-the-Dremel-pap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689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A019F3-8596-4028-9847-CBD3A185B0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89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t>39</a:t>
            </a:fld>
            <a:endParaRPr lang="en-US" dirty="0"/>
          </a:p>
        </p:txBody>
      </p:sp>
    </p:spTree>
    <p:extLst>
      <p:ext uri="{BB962C8B-B14F-4D97-AF65-F5344CB8AC3E}">
        <p14:creationId xmlns:p14="http://schemas.microsoft.com/office/powerpoint/2010/main" val="2593910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Azure Storage is also used by every</a:t>
            </a:r>
            <a:r>
              <a:rPr lang="en-US" baseline="0" dirty="0"/>
              <a:t> Azure service directly or indirectly for data persistence and by nearly every MS services including O365 and Skype for Business on the enterprise side and OneDrive, Xbox and Skype on the consumer front</a:t>
            </a:r>
          </a:p>
          <a:p>
            <a:endParaRPr lang="en-US" baseline="0" dirty="0"/>
          </a:p>
          <a:p>
            <a:r>
              <a:rPr lang="en-US" baseline="0" dirty="0"/>
              <a:t>The Storage services have a number of capabilities that are common across the board…let’s go through each of them briefly.</a:t>
            </a:r>
          </a:p>
          <a:p>
            <a:endParaRPr lang="en-US" dirty="0"/>
          </a:p>
          <a:p>
            <a:r>
              <a:rPr lang="en-US" dirty="0"/>
              <a:t>Hyper Scale:</a:t>
            </a:r>
            <a:r>
              <a:rPr lang="en-US" baseline="0" dirty="0"/>
              <a:t> In 60 min, ~6B net new objects, ~70B transactions, ~2.5PB of data ingressed/egressed. In 1 yr: 52T net new objects, 613T transactions, 21EB of data…but more than that since the growth rate is also increasing over time.</a:t>
            </a:r>
          </a:p>
          <a:p>
            <a:endParaRPr lang="en-US" dirty="0"/>
          </a:p>
          <a:p>
            <a:r>
              <a:rPr lang="en-US" dirty="0"/>
              <a:t>Durable: Multiple</a:t>
            </a:r>
            <a:r>
              <a:rPr lang="en-US" baseline="0" dirty="0"/>
              <a:t> replicas with failure recovery and no data loss. One-click options for redundancy, including automatic geo-replication. Checksums and CRC scrubbing to protect against data corruption and  bit rot</a:t>
            </a:r>
          </a:p>
          <a:p>
            <a:endParaRPr lang="en-US" dirty="0"/>
          </a:p>
          <a:p>
            <a:r>
              <a:rPr lang="en-US" dirty="0"/>
              <a:t>Secure:</a:t>
            </a:r>
            <a:r>
              <a:rPr lang="en-US" baseline="0" dirty="0"/>
              <a:t> Wide variety of security options ranging from encryption at rest to easy client side encryption including key management with Azure KeyVault:  Azure’s HSM as a service</a:t>
            </a:r>
          </a:p>
          <a:p>
            <a:endParaRPr lang="en-US" baseline="0" dirty="0"/>
          </a:p>
          <a:p>
            <a:r>
              <a:rPr lang="en-US" baseline="0" dirty="0"/>
              <a:t>Highly Available: We recover from disk, node and rack level failures without you having to worry about it. We scale up and down dynamically based on amount of read/write traffic to your data</a:t>
            </a:r>
          </a:p>
          <a:p>
            <a:endParaRPr lang="en-US" baseline="0" dirty="0"/>
          </a:p>
          <a:p>
            <a:r>
              <a:rPr lang="en-US" baseline="0" dirty="0"/>
              <a:t>Open: We are platform agnostic and have support for using Storage from a wide variety of languages and development environments including .Net, Java, Python and Node.js as well as mobile platforms including iOS, Android and Xamarin</a:t>
            </a:r>
          </a:p>
          <a:p>
            <a:endParaRPr lang="en-US" dirty="0"/>
          </a:p>
          <a:p>
            <a:r>
              <a:rPr lang="en-US" dirty="0"/>
              <a:t>Hybrid: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have</a:t>
            </a:r>
            <a:r>
              <a:rPr lang="en-US" baseline="0" dirty="0"/>
              <a:t> a wide variety of partners that integrate with Azure Storage including backup companies like Commvault and Veritas that provide on-prem to cloud backup and storage companies like NetApp and EMC that provide hybrid storage on-ramps from their arrays to Azure Storage. We work with a number of cloud first storage startups like Panzura, Nasuni, Softnas, Talon and more. In addition we have our own first party services that provide tiered experiences from servers including Azure Backup, Azure Site Recovery and StorSimple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12/6/2017 11:29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14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12/6/2017 11:29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3034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a:t>
            </a:r>
          </a:p>
          <a:p>
            <a:r>
              <a:rPr lang="en-US" sz="2800" dirty="0"/>
              <a:t>For most object storage needs</a:t>
            </a:r>
          </a:p>
          <a:p>
            <a:r>
              <a:rPr lang="en-US" sz="2800" dirty="0"/>
              <a:t>Optimized for sequential access</a:t>
            </a:r>
          </a:p>
          <a:p>
            <a:r>
              <a:rPr lang="en-US" sz="2800" dirty="0"/>
              <a:t>Each blob is made up of blocks</a:t>
            </a:r>
          </a:p>
          <a:p>
            <a:r>
              <a:rPr lang="en-US" sz="2800" dirty="0"/>
              <a:t>Append Blobs:</a:t>
            </a:r>
          </a:p>
          <a:p>
            <a:r>
              <a:rPr lang="en-US" sz="2800" dirty="0"/>
              <a:t>Similar to Block Blobs</a:t>
            </a:r>
          </a:p>
          <a:p>
            <a:r>
              <a:rPr lang="en-US" sz="2800" dirty="0"/>
              <a:t>Can only append blocks to the end of the blob</a:t>
            </a:r>
          </a:p>
          <a:p>
            <a:r>
              <a:rPr lang="en-US" sz="2800" dirty="0"/>
              <a:t>Optimized</a:t>
            </a:r>
            <a:r>
              <a:rPr lang="en-US" sz="2800" baseline="0" dirty="0"/>
              <a:t> for multi-writer append scenarios (logging, etc.)</a:t>
            </a:r>
          </a:p>
          <a:p>
            <a:r>
              <a:rPr lang="en-US" sz="2800" dirty="0"/>
              <a:t>Page Blobs:</a:t>
            </a:r>
          </a:p>
          <a:p>
            <a:r>
              <a:rPr lang="en-US" sz="2800" dirty="0"/>
              <a:t>Optimized for random reads and writes</a:t>
            </a:r>
          </a:p>
          <a:p>
            <a:r>
              <a:rPr lang="en-US" sz="2800" dirty="0"/>
              <a:t>Collection of 512 byte pages</a:t>
            </a:r>
          </a:p>
          <a:p>
            <a:r>
              <a:rPr lang="en-US" sz="2800" dirty="0"/>
              <a:t>Support for sparse files</a:t>
            </a:r>
          </a:p>
          <a:p>
            <a:endParaRPr lang="en-US" sz="2800" dirty="0"/>
          </a:p>
          <a:p>
            <a:r>
              <a:rPr lang="en-US" dirty="0"/>
              <a:t>Focus of the rest of this talk is Block Blobs</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01072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architecture.</a:t>
            </a:r>
          </a:p>
          <a:p>
            <a:endParaRPr lang="en-US" dirty="0"/>
          </a:p>
          <a:p>
            <a:r>
              <a:rPr lang="en-US" sz="900" kern="1200" dirty="0">
                <a:solidFill>
                  <a:schemeClr val="tx1"/>
                </a:solidFill>
                <a:effectLst/>
                <a:latin typeface="Segoe UI Light" pitchFamily="34" charset="0"/>
                <a:ea typeface="+mn-ea"/>
                <a:cs typeface="+mn-cs"/>
              </a:rPr>
              <a:t>If you take only one thing away from this talk it is this. WHAT you decide to use for your Partition Key is critically important to having a successful table design. The reason for is that in Azure your Partition Key determines how we group your data, how we dynamically allocate resources to load balance your data, and if you will be able to do “Batch” transactions against that data.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 good Partition key allows us to scale out your service and give you 1000s of transactions per second without any additional work on your part.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what makes a good Partition key? Azure Storage is a range based partitioning system so if your keys are spread out over the Lexi-graphical key space that gives us the best change to observe your query patterns and scale out your data set appropriately.</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a relational database such as SQL Server, your clustered index determines how your data is stored on disk. A common pattern is to use an INT for your Primary Key, however in Azure Table Storage that would be considered and anti-pattern and not enable your application to scale.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We’ve just scratched the surface here, there is a lot more detail in the Azure Tables Design Guide which will go into depth on choosing the right keys, building composite keys for query flexibility, and avoiding bad patterns.</a:t>
            </a:r>
          </a:p>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231513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40091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551489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t>50</a:t>
            </a:fld>
            <a:endParaRPr lang="en-US" dirty="0"/>
          </a:p>
        </p:txBody>
      </p:sp>
    </p:spTree>
    <p:extLst>
      <p:ext uri="{BB962C8B-B14F-4D97-AF65-F5344CB8AC3E}">
        <p14:creationId xmlns:p14="http://schemas.microsoft.com/office/powerpoint/2010/main" val="4078077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249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Where historical</a:t>
            </a:r>
            <a:r>
              <a:rPr lang="en-US" baseline="0" dirty="0"/>
              <a:t> </a:t>
            </a:r>
            <a:r>
              <a:rPr lang="en-US" dirty="0"/>
              <a:t>data is collected, entered to the system, processed and then results are produced in batches</a:t>
            </a:r>
          </a:p>
          <a:p>
            <a:r>
              <a:rPr lang="en-US" dirty="0"/>
              <a:t>Easy</a:t>
            </a:r>
            <a:r>
              <a:rPr lang="en-US" baseline="0" dirty="0"/>
              <a:t> to program as parallelization is not to be taken care in the program but using cluster of compute nodes</a:t>
            </a:r>
            <a:endParaRPr lang="en-US" dirty="0"/>
          </a:p>
          <a:p>
            <a:r>
              <a:rPr lang="en-US" dirty="0"/>
              <a:t>Batch jobs are configured to run without manual intervention, trained against entire dataset at scale in order to produce output in the form of computational analyses and data files. Depending on the size of the data being processed and the computational power of the system, output can be delayed significantly.</a:t>
            </a:r>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6733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160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9829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r>
              <a:rPr lang="en-US" baseline="0" dirty="0"/>
              <a:t> imagery.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11:22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273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6D3EFB-C542-4DEB-B4C9-DCBE987BAB6B}"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11:23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043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bg2">
                    <a:lumMod val="50000"/>
                  </a:schemeClr>
                </a:solidFill>
              </a:rPr>
              <a:t>Azure Data Lake Store is fully compliant with </a:t>
            </a:r>
            <a:r>
              <a:rPr lang="en-US" sz="1800" b="1" dirty="0">
                <a:solidFill>
                  <a:schemeClr val="bg2">
                    <a:lumMod val="50000"/>
                  </a:schemeClr>
                </a:solidFill>
              </a:rPr>
              <a:t>WebHDFS 2.7 </a:t>
            </a:r>
            <a:r>
              <a:rPr lang="en-US" sz="1800" dirty="0">
                <a:solidFill>
                  <a:schemeClr val="bg2">
                    <a:lumMod val="50000"/>
                  </a:schemeClr>
                </a:solidFill>
              </a:rPr>
              <a:t>specification</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Enables applications not running inside Hadoop clusters to access data in HDFS </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Includes all operations to create, read, write, rename files and directories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File read and write calls are directed to corresponding data nodes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Takes advantages of HDFS parallelism and uses the full bandwidth of Hadoop clusters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Retains the security that the native Hadoop protocol offers.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719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24191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8771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5268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3334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0783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HDInsight</a:t>
            </a:r>
          </a:p>
          <a:p>
            <a:pPr lvl="1"/>
            <a:r>
              <a:rPr lang="en-US" dirty="0"/>
              <a:t>Cloud-based implementation of Hadoop</a:t>
            </a:r>
          </a:p>
          <a:p>
            <a:pPr lvl="1"/>
            <a:r>
              <a:rPr lang="en-US" dirty="0"/>
              <a:t>Available as a Microsoft Azure service</a:t>
            </a:r>
          </a:p>
          <a:p>
            <a:r>
              <a:rPr lang="en-US" dirty="0"/>
              <a:t>SQL Server Parallel Data Warehouse</a:t>
            </a:r>
          </a:p>
          <a:p>
            <a:pPr lvl="1"/>
            <a:r>
              <a:rPr lang="en-US" dirty="0"/>
              <a:t>Enterprise data warehouse appliance</a:t>
            </a:r>
          </a:p>
          <a:p>
            <a:pPr lvl="1"/>
            <a:r>
              <a:rPr lang="en-US" dirty="0"/>
              <a:t>Massively Parallel Processing (MPP), shared-nothing architecture</a:t>
            </a:r>
          </a:p>
          <a:p>
            <a:r>
              <a:rPr lang="en-US" dirty="0" err="1"/>
              <a:t>PolyBase</a:t>
            </a:r>
            <a:endParaRPr lang="en-US" dirty="0"/>
          </a:p>
          <a:p>
            <a:pPr lvl="1"/>
            <a:r>
              <a:rPr lang="en-US" dirty="0"/>
              <a:t>Integration technology for SQL Server Parallel Data Warehouse and HDInsight</a:t>
            </a:r>
          </a:p>
          <a:p>
            <a:pPr lvl="1"/>
            <a:endParaRPr lang="en-US" dirty="0"/>
          </a:p>
          <a:p>
            <a:pPr lvl="0"/>
            <a:r>
              <a:rPr lang="en-US" dirty="0"/>
              <a:t>Azure</a:t>
            </a:r>
            <a:r>
              <a:rPr lang="en-US" baseline="0" dirty="0"/>
              <a:t> Batch </a:t>
            </a:r>
          </a:p>
          <a:p>
            <a:pPr lvl="1"/>
            <a:r>
              <a:rPr lang="en-US" dirty="0"/>
              <a:t>supports batch processing very nicely with the existing components in the Toolbox.  A simple approach to implementing batch processing in SSIS is to come up with a way to group the rows to be processed into batches, process each batch, then update each group as processed.  Let's begin by describing a scenario then implement an </a:t>
            </a:r>
            <a:endParaRPr lang="en-US" baseline="0" dirty="0"/>
          </a:p>
          <a:p>
            <a:pPr lvl="0"/>
            <a:r>
              <a:rPr lang="en-US" dirty="0"/>
              <a:t>SSIS </a:t>
            </a:r>
          </a:p>
          <a:p>
            <a:pPr lvl="1"/>
            <a:r>
              <a:rPr lang="en-US" dirty="0"/>
              <a:t>A simple approach to implementing batch processing in SSIS is to come up with a way to group the rows to be processed into batches, process each batch, then update each group as processed. </a:t>
            </a:r>
          </a:p>
          <a:p>
            <a:pPr lvl="1"/>
            <a:r>
              <a:rPr lang="en-US" dirty="0"/>
              <a:t>A common requirement in developing reporting applications is to aggregate data allowing report queries to run very quickly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978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59256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3587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846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57554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531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748787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SCOPE</a:t>
            </a:r>
            <a:r>
              <a:rPr lang="en-US" baseline="0" dirty="0"/>
              <a:t> for external customers?</a:t>
            </a:r>
            <a:endParaRPr lang="en-US" dirty="0"/>
          </a:p>
        </p:txBody>
      </p:sp>
      <p:sp>
        <p:nvSpPr>
          <p:cNvPr id="4" name="Slide Number Placeholder 3"/>
          <p:cNvSpPr>
            <a:spLocks noGrp="1"/>
          </p:cNvSpPr>
          <p:nvPr>
            <p:ph type="sldNum" sz="quarter" idx="10"/>
          </p:nvPr>
        </p:nvSpPr>
        <p:spPr/>
        <p:txBody>
          <a:bodyPr/>
          <a:lstStyle/>
          <a:p>
            <a:fld id="{5D78EED3-F332-450A-A30D-601C0C0A9939}"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1627513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Expression</a:t>
            </a:r>
            <a:r>
              <a:rPr lang="en-US" baseline="0" dirty="0"/>
              <a:t> language through Roslyn integration: Pro</a:t>
            </a:r>
            <a:endParaRPr lang="en-US" dirty="0"/>
          </a:p>
        </p:txBody>
      </p:sp>
      <p:sp>
        <p:nvSpPr>
          <p:cNvPr id="4" name="Slide Number Placeholder 3"/>
          <p:cNvSpPr>
            <a:spLocks noGrp="1"/>
          </p:cNvSpPr>
          <p:nvPr>
            <p:ph type="sldNum" sz="quarter" idx="10"/>
          </p:nvPr>
        </p:nvSpPr>
        <p:spPr/>
        <p:txBody>
          <a:bodyPr/>
          <a:lstStyle/>
          <a:p>
            <a:fld id="{5D78EED3-F332-450A-A30D-601C0C0A9939}"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748252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83BBC5-E381-4C70-8104-917CB567CE4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920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95899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dirty="0"/>
          </a:p>
        </p:txBody>
      </p:sp>
    </p:spTree>
    <p:extLst>
      <p:ext uri="{BB962C8B-B14F-4D97-AF65-F5344CB8AC3E}">
        <p14:creationId xmlns:p14="http://schemas.microsoft.com/office/powerpoint/2010/main" val="2073341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Currently U-SQL scripts run only in batch mode, so output must be persisted somewhere. </a:t>
            </a:r>
          </a:p>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4257589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2771435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83BBC5-E381-4C70-8104-917CB567CE4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4150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83BBC5-E381-4C70-8104-917CB567CE4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210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83BBC5-E381-4C70-8104-917CB567CE4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3344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Table DDL Commands are:</a:t>
            </a:r>
          </a:p>
          <a:p>
            <a:pPr marL="171450" indent="-171450">
              <a:buFont typeface="Arial" panose="020B0604020202020204" pitchFamily="34" charset="0"/>
              <a:buChar char="•"/>
            </a:pPr>
            <a:r>
              <a:rPr lang="en-US" dirty="0"/>
              <a:t>CREATE TABLE</a:t>
            </a:r>
          </a:p>
          <a:p>
            <a:pPr marL="171450" indent="-171450">
              <a:buFont typeface="Arial" panose="020B0604020202020204" pitchFamily="34" charset="0"/>
              <a:buChar char="•"/>
            </a:pPr>
            <a:r>
              <a:rPr lang="en-US" dirty="0"/>
              <a:t>CREATE CLUSTERED INDEX</a:t>
            </a:r>
          </a:p>
          <a:p>
            <a:pPr marL="171450" indent="-171450">
              <a:buFont typeface="Arial" panose="020B0604020202020204" pitchFamily="34" charset="0"/>
              <a:buChar char="•"/>
            </a:pPr>
            <a:r>
              <a:rPr lang="en-US" dirty="0"/>
              <a:t>CREATE TABLE w/ CLUSTERED INDEX</a:t>
            </a:r>
          </a:p>
          <a:p>
            <a:pPr marL="171450" indent="-171450">
              <a:buFont typeface="Arial" panose="020B0604020202020204" pitchFamily="34" charset="0"/>
              <a:buChar char="•"/>
            </a:pPr>
            <a:r>
              <a:rPr lang="en-US" dirty="0"/>
              <a:t>INSERT</a:t>
            </a:r>
          </a:p>
          <a:p>
            <a:pPr marL="171450" indent="-171450">
              <a:buFont typeface="Arial" panose="020B0604020202020204" pitchFamily="34" charset="0"/>
              <a:buChar char="•"/>
            </a:pPr>
            <a:r>
              <a:rPr lang="en-US" dirty="0"/>
              <a:t>TRUNCATE</a:t>
            </a:r>
          </a:p>
          <a:p>
            <a:pPr marL="171450" indent="-171450">
              <a:buFont typeface="Arial" panose="020B0604020202020204" pitchFamily="34" charset="0"/>
              <a:buChar char="•"/>
            </a:pPr>
            <a:r>
              <a:rPr lang="en-US" dirty="0"/>
              <a:t>DROP</a:t>
            </a:r>
          </a:p>
          <a:p>
            <a:endParaRPr lang="en-US" dirty="0"/>
          </a:p>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Tables are registered in the metadata catalog</a:t>
            </a:r>
          </a:p>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Are discoverable by others via the catalog/metadata APIs</a:t>
            </a:r>
          </a:p>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Note: You can insert data into a Table only if it has a </a:t>
            </a:r>
            <a:r>
              <a:rPr lang="en-US" i="1" dirty="0">
                <a:solidFill>
                  <a:schemeClr val="tx1">
                    <a:lumMod val="65000"/>
                    <a:lumOff val="35000"/>
                  </a:schemeClr>
                </a:solidFill>
              </a:rPr>
              <a:t>clustered index</a:t>
            </a:r>
            <a:r>
              <a:rPr lang="en-US" dirty="0">
                <a:solidFill>
                  <a:schemeClr val="tx1">
                    <a:lumMod val="65000"/>
                    <a:lumOff val="35000"/>
                  </a:schemeClr>
                </a:solidFill>
              </a:rPr>
              <a:t>.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t>83</a:t>
            </a:fld>
            <a:endParaRPr lang="en-US"/>
          </a:p>
        </p:txBody>
      </p:sp>
    </p:spTree>
    <p:extLst>
      <p:ext uri="{BB962C8B-B14F-4D97-AF65-F5344CB8AC3E}">
        <p14:creationId xmlns:p14="http://schemas.microsoft.com/office/powerpoint/2010/main" val="165071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305278E-5E87-46DA-836C-231A3458D216}" type="slidenum">
              <a:rPr lang="en-US" smtClean="0"/>
              <a:t>84</a:t>
            </a:fld>
            <a:endParaRPr lang="en-US"/>
          </a:p>
        </p:txBody>
      </p:sp>
    </p:spTree>
    <p:extLst>
      <p:ext uri="{BB962C8B-B14F-4D97-AF65-F5344CB8AC3E}">
        <p14:creationId xmlns:p14="http://schemas.microsoft.com/office/powerpoint/2010/main" val="23680301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305278E-5E87-46DA-836C-231A3458D216}" type="slidenum">
              <a:rPr lang="en-US" smtClean="0"/>
              <a:t>85</a:t>
            </a:fld>
            <a:endParaRPr lang="en-US"/>
          </a:p>
        </p:txBody>
      </p:sp>
    </p:spTree>
    <p:extLst>
      <p:ext uri="{BB962C8B-B14F-4D97-AF65-F5344CB8AC3E}">
        <p14:creationId xmlns:p14="http://schemas.microsoft.com/office/powerpoint/2010/main" val="3701133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F83BBC5-E381-4C70-8104-917CB567CE4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069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Extensions require .NET assemblies to be registered with a database</a:t>
            </a:r>
          </a:p>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t>88</a:t>
            </a:fld>
            <a:endParaRPr lang="en-US"/>
          </a:p>
        </p:txBody>
      </p:sp>
    </p:spTree>
    <p:extLst>
      <p:ext uri="{BB962C8B-B14F-4D97-AF65-F5344CB8AC3E}">
        <p14:creationId xmlns:p14="http://schemas.microsoft.com/office/powerpoint/2010/main" val="377178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r>
              <a:rPr lang="en-US" sz="900" u="sng" kern="1200" dirty="0">
                <a:solidFill>
                  <a:schemeClr val="tx1"/>
                </a:solidFill>
                <a:effectLst/>
                <a:latin typeface="Segoe UI Light" pitchFamily="34" charset="0"/>
                <a:ea typeface="+mn-ea"/>
                <a:cs typeface="+mn-cs"/>
                <a:hlinkClick r:id="rId3"/>
              </a:rPr>
              <a:t>Using </a:t>
            </a:r>
            <a:r>
              <a:rPr lang="en-US" sz="900" u="sng" kern="1200" dirty="0" err="1">
                <a:solidFill>
                  <a:schemeClr val="tx1"/>
                </a:solidFill>
                <a:effectLst/>
                <a:latin typeface="Segoe UI Light" pitchFamily="34" charset="0"/>
                <a:ea typeface="+mn-ea"/>
                <a:cs typeface="+mn-cs"/>
                <a:hlinkClick r:id="rId3"/>
              </a:rPr>
              <a:t>MapReduce</a:t>
            </a:r>
            <a:r>
              <a:rPr lang="en-US" sz="900" u="sng" kern="1200" dirty="0">
                <a:solidFill>
                  <a:schemeClr val="tx1"/>
                </a:solidFill>
                <a:effectLst/>
                <a:latin typeface="Segoe UI Light" pitchFamily="34" charset="0"/>
                <a:ea typeface="+mn-ea"/>
                <a:cs typeface="+mn-cs"/>
                <a:hlinkClick r:id="rId3"/>
              </a:rPr>
              <a:t> with </a:t>
            </a:r>
            <a:r>
              <a:rPr lang="en-US" sz="900" u="sng" kern="1200" dirty="0" err="1">
                <a:solidFill>
                  <a:schemeClr val="tx1"/>
                </a:solidFill>
                <a:effectLst/>
                <a:latin typeface="Segoe UI Light" pitchFamily="34" charset="0"/>
                <a:ea typeface="+mn-ea"/>
                <a:cs typeface="+mn-cs"/>
                <a:hlinkClick r:id="rId3"/>
              </a:rPr>
              <a:t>HDInsight</a:t>
            </a:r>
            <a:r>
              <a:rPr lang="en-US" sz="900" b="0" kern="1200" dirty="0">
                <a:solidFill>
                  <a:schemeClr val="tx1"/>
                </a:solidFill>
                <a:effectLst/>
                <a:latin typeface="Segoe UI Light" pitchFamily="34" charset="0"/>
                <a:ea typeface="+mn-ea"/>
                <a:cs typeface="+mn-cs"/>
              </a:rPr>
              <a:t>: http://www.windowsazure.com/en-us/manage/services/hdinsight/using-mapreduce-with-hdinsight/</a:t>
            </a:r>
            <a:endParaRPr lang="de-DE"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Server &amp; Tools Business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1739B5-FA55-41AD-8E04-E235281C006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760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89</a:t>
            </a:fld>
            <a:endParaRPr lang="en-US" dirty="0"/>
          </a:p>
        </p:txBody>
      </p:sp>
    </p:spTree>
    <p:extLst>
      <p:ext uri="{BB962C8B-B14F-4D97-AF65-F5344CB8AC3E}">
        <p14:creationId xmlns:p14="http://schemas.microsoft.com/office/powerpoint/2010/main" val="11073691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UI-based Tools</a:t>
            </a:r>
          </a:p>
          <a:p>
            <a:r>
              <a:rPr lang="en-US" dirty="0"/>
              <a:t>Cloudberry Explorer, Storage Explorer</a:t>
            </a:r>
          </a:p>
          <a:p>
            <a:r>
              <a:rPr lang="en-US" dirty="0"/>
              <a:t>Code Supplier tool</a:t>
            </a:r>
          </a:p>
          <a:p>
            <a:r>
              <a:rPr lang="en-US" dirty="0" err="1"/>
              <a:t>Gzip</a:t>
            </a:r>
            <a:r>
              <a:rPr lang="en-US" dirty="0"/>
              <a:t> and BZip2</a:t>
            </a:r>
          </a:p>
          <a:p>
            <a:r>
              <a:rPr lang="en-US" dirty="0" err="1"/>
              <a:t>Powershell</a:t>
            </a:r>
            <a:r>
              <a:rPr lang="en-US" dirty="0"/>
              <a:t> Commands</a:t>
            </a:r>
          </a:p>
          <a:p>
            <a:r>
              <a:rPr lang="en-US" dirty="0"/>
              <a:t>Take Advantage of </a:t>
            </a:r>
            <a:r>
              <a:rPr lang="en-US" dirty="0" err="1"/>
              <a:t>Powershell</a:t>
            </a:r>
            <a:r>
              <a:rPr lang="en-US" dirty="0"/>
              <a:t> cmdlets</a:t>
            </a:r>
          </a:p>
          <a:p>
            <a:r>
              <a:rPr lang="en-US" dirty="0"/>
              <a:t>The Hadoop </a:t>
            </a:r>
            <a:r>
              <a:rPr lang="en-US" dirty="0" err="1"/>
              <a:t>dfs</a:t>
            </a:r>
            <a:endParaRPr lang="en-US" dirty="0"/>
          </a:p>
          <a:p>
            <a:r>
              <a:rPr lang="en-US" dirty="0" err="1"/>
              <a:t>copyFromLocal</a:t>
            </a:r>
            <a:r>
              <a:rPr lang="en-US" dirty="0"/>
              <a:t> [source] [destination] command</a:t>
            </a:r>
          </a:p>
          <a:p>
            <a:r>
              <a:rPr lang="en-US" dirty="0"/>
              <a:t>Command line tool</a:t>
            </a:r>
          </a:p>
          <a:p>
            <a:r>
              <a:rPr lang="en-US" dirty="0" err="1"/>
              <a:t>AzCopy</a:t>
            </a:r>
            <a:r>
              <a:rPr lang="en-US" dirty="0"/>
              <a:t> to upload large files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96145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Factory</a:t>
            </a:r>
            <a:r>
              <a:rPr lang="en-US" baseline="0" dirty="0"/>
              <a:t> - </a:t>
            </a:r>
            <a:r>
              <a:rPr lang="en-US" dirty="0"/>
              <a:t>Compose and orchestrate data services at scale. Create, schedule, orchestrate, and manage data pipelines. Visualize data lineage. Monitor data pipeline health</a:t>
            </a:r>
          </a:p>
          <a:p>
            <a:r>
              <a:rPr lang="en-IN" sz="1200" kern="0" dirty="0" err="1">
                <a:solidFill>
                  <a:srgbClr val="505050"/>
                </a:solidFill>
              </a:rPr>
              <a:t>Sqoop</a:t>
            </a:r>
            <a:r>
              <a:rPr lang="en-IN" sz="1200" kern="0" baseline="0" dirty="0">
                <a:solidFill>
                  <a:srgbClr val="505050"/>
                </a:solidFill>
              </a:rPr>
              <a:t> - </a:t>
            </a:r>
            <a:r>
              <a:rPr lang="en-IN" sz="1200" kern="0" dirty="0">
                <a:solidFill>
                  <a:srgbClr val="505050"/>
                </a:solidFill>
              </a:rPr>
              <a:t>Extract required data from a table, view, or query in the source database and save the results as a file in your cluster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dirty="0">
                <a:solidFill>
                  <a:srgbClr val="505050"/>
                </a:solidFill>
              </a:rPr>
              <a:t>Microsoft Analytics Platform System (APS) contains </a:t>
            </a:r>
            <a:r>
              <a:rPr lang="en-IN" sz="1200" kern="0" dirty="0" err="1">
                <a:solidFill>
                  <a:srgbClr val="505050"/>
                </a:solidFill>
              </a:rPr>
              <a:t>PolyBase</a:t>
            </a:r>
            <a:r>
              <a:rPr lang="en-IN" sz="1200" kern="0" dirty="0">
                <a:solidFill>
                  <a:srgbClr val="505050"/>
                </a:solidFill>
              </a:rPr>
              <a:t>, to expose a SQL-based interface for accessing data stored in Hadoop and HDInsight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60783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9D4D2D-C6E4-458B-877C-A7558DA2587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3822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ORC for example already has 256MB blocks per default because it normally can skip a lot of data internally. </a:t>
            </a:r>
          </a:p>
          <a:p>
            <a:pPr lvl="0"/>
            <a:r>
              <a:rPr lang="en-US" dirty="0"/>
              <a:t>On the other hand if you run heavy analytic tasks on smaller data (like data mining) </a:t>
            </a:r>
          </a:p>
          <a:p>
            <a:pPr lvl="0"/>
            <a:r>
              <a:rPr lang="en-US" dirty="0"/>
              <a:t>a smaller block size might be better because your task will be heavily CPU bound and a single block could take a long time. </a:t>
            </a:r>
          </a:p>
          <a:p>
            <a:pPr lvl="0"/>
            <a:r>
              <a:rPr lang="en-US" dirty="0"/>
              <a:t>So the answer as usually is:</a:t>
            </a:r>
          </a:p>
          <a:p>
            <a:pPr lvl="0"/>
            <a:r>
              <a:rPr lang="en-US" dirty="0"/>
              <a:t>It depends and you have to try it out for yourself what works in your specific scenario. </a:t>
            </a:r>
          </a:p>
          <a:p>
            <a:pPr lvl="0"/>
            <a:r>
              <a:rPr lang="en-US" dirty="0"/>
              <a:t>128MB is a good default but 256MB might work as well. </a:t>
            </a: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48079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Increasing replication to 4 or more only makes sense in DR situations, where you want, say, 2 copies at each of two sites, but then you should be using Falcon or similar to maintain the DR copies, not HDFS replication. On the other hand, replication = 2 definitely leaves your data vulnerable to "it can't happen to me" scenarios -- it only takes the wrong two disk drives to fail at the same time, and at some point they will. So decreasing replication below 3 only makes sense if it is low value data or you're using RAID or other highly reliable storage to protect your data.</a:t>
            </a:r>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18934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95</a:t>
            </a:fld>
            <a:endParaRPr lang="en-US" dirty="0"/>
          </a:p>
        </p:txBody>
      </p:sp>
    </p:spTree>
    <p:extLst>
      <p:ext uri="{BB962C8B-B14F-4D97-AF65-F5344CB8AC3E}">
        <p14:creationId xmlns:p14="http://schemas.microsoft.com/office/powerpoint/2010/main" val="1879757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248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90F7684-CECC-4566-98F8-54DC205EBE9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06394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99</a:t>
            </a:fld>
            <a:endParaRPr lang="en-US" dirty="0"/>
          </a:p>
        </p:txBody>
      </p:sp>
    </p:spTree>
    <p:extLst>
      <p:ext uri="{BB962C8B-B14F-4D97-AF65-F5344CB8AC3E}">
        <p14:creationId xmlns:p14="http://schemas.microsoft.com/office/powerpoint/2010/main" val="3903001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83972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952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88480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75638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103</a:t>
            </a:fld>
            <a:endParaRPr lang="en-US" dirty="0"/>
          </a:p>
        </p:txBody>
      </p:sp>
    </p:spTree>
    <p:extLst>
      <p:ext uri="{BB962C8B-B14F-4D97-AF65-F5344CB8AC3E}">
        <p14:creationId xmlns:p14="http://schemas.microsoft.com/office/powerpoint/2010/main" val="13814325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104</a:t>
            </a:fld>
            <a:endParaRPr lang="en-US"/>
          </a:p>
        </p:txBody>
      </p:sp>
    </p:spTree>
    <p:extLst>
      <p:ext uri="{BB962C8B-B14F-4D97-AF65-F5344CB8AC3E}">
        <p14:creationId xmlns:p14="http://schemas.microsoft.com/office/powerpoint/2010/main" val="286371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105</a:t>
            </a:fld>
            <a:endParaRPr lang="en-US"/>
          </a:p>
        </p:txBody>
      </p:sp>
    </p:spTree>
    <p:extLst>
      <p:ext uri="{BB962C8B-B14F-4D97-AF65-F5344CB8AC3E}">
        <p14:creationId xmlns:p14="http://schemas.microsoft.com/office/powerpoint/2010/main" val="22847479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107</a:t>
            </a:fld>
            <a:endParaRPr lang="en-US"/>
          </a:p>
        </p:txBody>
      </p:sp>
    </p:spTree>
    <p:extLst>
      <p:ext uri="{BB962C8B-B14F-4D97-AF65-F5344CB8AC3E}">
        <p14:creationId xmlns:p14="http://schemas.microsoft.com/office/powerpoint/2010/main" val="3294426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108</a:t>
            </a:fld>
            <a:endParaRPr lang="en-US"/>
          </a:p>
        </p:txBody>
      </p:sp>
    </p:spTree>
    <p:extLst>
      <p:ext uri="{BB962C8B-B14F-4D97-AF65-F5344CB8AC3E}">
        <p14:creationId xmlns:p14="http://schemas.microsoft.com/office/powerpoint/2010/main" val="34460956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56256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37750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Databases</a:t>
            </a:r>
            <a:r>
              <a:rPr lang="en-US" sz="1100" dirty="0"/>
              <a:t>: Namespaces that separate tables and other data units from naming confliction.</a:t>
            </a:r>
          </a:p>
          <a:p>
            <a:r>
              <a:rPr lang="en-US" sz="1100" b="1" dirty="0"/>
              <a:t>Tables</a:t>
            </a:r>
            <a:r>
              <a:rPr lang="en-US" sz="1100" dirty="0"/>
              <a:t>: Homogeneous units of data which have the same schema. </a:t>
            </a:r>
            <a:r>
              <a:rPr lang="en-US" sz="1100" b="1" dirty="0"/>
              <a:t>Partitions</a:t>
            </a:r>
            <a:r>
              <a:rPr lang="en-US" sz="1100" dirty="0"/>
              <a:t>: Each Table can have one or more partition Keys which determines how the data is stored. Partitions - apart from being storage units - also allow the user to efficiently identify the rows that satisfy a certain criteria. For example, a </a:t>
            </a:r>
            <a:r>
              <a:rPr lang="en-US" sz="1100" dirty="0" err="1"/>
              <a:t>date_partition</a:t>
            </a:r>
            <a:r>
              <a:rPr lang="en-US" sz="1100" dirty="0"/>
              <a:t> of type STRING and </a:t>
            </a:r>
            <a:r>
              <a:rPr lang="en-US" sz="1100" dirty="0" err="1"/>
              <a:t>country_partition</a:t>
            </a:r>
            <a:r>
              <a:rPr lang="en-US" sz="1100" dirty="0"/>
              <a:t> of type STRING. Each unique value of the partition keys defines a partition of the Table. For example all "US" data from "2009-12-23" is a partition of the </a:t>
            </a:r>
            <a:r>
              <a:rPr lang="en-US" sz="1100" dirty="0" err="1"/>
              <a:t>page_views</a:t>
            </a:r>
            <a:r>
              <a:rPr lang="en-US" sz="1100" dirty="0"/>
              <a:t> table. Therefore, if you run analysis on only the "US" data for 2009-12-23, you can run that query only on the relevant partition of the table thereby speeding up the analysis significantly. Note however, that just because a partition is named 2009-12-23 does not mean that it contains all or only data from that date; partitions are named after dates for convenience but it is the user's job to guarantee the relationship between partition name and data content!). Partition columns are virtual columns, they are not part of the data itself but are derived on load.</a:t>
            </a:r>
          </a:p>
          <a:p>
            <a:r>
              <a:rPr lang="en-US" sz="1100" b="1" dirty="0"/>
              <a:t>Buckets</a:t>
            </a:r>
            <a:r>
              <a:rPr lang="en-US" sz="1100" dirty="0"/>
              <a:t> (or </a:t>
            </a:r>
            <a:r>
              <a:rPr lang="en-US" sz="1100" b="1" dirty="0"/>
              <a:t>Clusters</a:t>
            </a:r>
            <a:r>
              <a:rPr lang="en-US" sz="1100" dirty="0"/>
              <a:t>): Data in each partition may in turn be divided into Buckets based on the value of a hash function of some column of the Table. For example the </a:t>
            </a:r>
            <a:r>
              <a:rPr lang="en-US" sz="1100" dirty="0" err="1"/>
              <a:t>page_views</a:t>
            </a:r>
            <a:r>
              <a:rPr lang="en-US" sz="1100" dirty="0"/>
              <a:t> table may be bucketed by </a:t>
            </a:r>
            <a:r>
              <a:rPr lang="en-US" sz="1100" dirty="0" err="1"/>
              <a:t>userid</a:t>
            </a:r>
            <a:r>
              <a:rPr lang="en-US" sz="1100" dirty="0"/>
              <a:t>, which is one of the columns, other than the partitions columns, of the </a:t>
            </a:r>
            <a:r>
              <a:rPr lang="en-US" sz="1100" dirty="0" err="1"/>
              <a:t>page_view</a:t>
            </a:r>
            <a:r>
              <a:rPr lang="en-US" sz="1100" dirty="0"/>
              <a:t> table. These can be used to efficiently sample the data.</a:t>
            </a:r>
          </a:p>
          <a:p>
            <a:r>
              <a:rPr lang="en-US" sz="1100" dirty="0"/>
              <a:t>Note that it is not necessary for tables to be partitioned or bucketed, but these abstractions allow the system to prune large quantities of data during query processing, resulting in faster query execution.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1BB6A-F914-4B73-90ED-4E922066D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7530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a:t>
            </a:r>
          </a:p>
          <a:p>
            <a:pPr marL="336145" indent="-336145" defTabSz="914367">
              <a:spcBef>
                <a:spcPts val="1176"/>
              </a:spcBef>
              <a:defRPr/>
            </a:pPr>
            <a:r>
              <a:rPr lang="en-US" sz="1200" b="0" dirty="0">
                <a:solidFill>
                  <a:srgbClr val="505050"/>
                </a:solidFill>
              </a:rPr>
              <a:t>Extensible. Create custom functions to meet your particular processing requirements</a:t>
            </a:r>
          </a:p>
          <a:p>
            <a:pPr marL="336145" indent="-336145" defTabSz="914367">
              <a:spcBef>
                <a:spcPts val="1176"/>
              </a:spcBef>
              <a:defRPr/>
            </a:pPr>
            <a:r>
              <a:rPr lang="en-US" sz="1200" b="0" dirty="0">
                <a:solidFill>
                  <a:srgbClr val="505050"/>
                </a:solidFill>
              </a:rPr>
              <a:t>Easy to program. Simplify and encode complex tasks involving interrelated data transformations as data flow sequences—easily write and maintain huge tasks</a:t>
            </a:r>
          </a:p>
          <a:p>
            <a:pPr marL="336145" indent="-336145" defTabSz="914367">
              <a:spcBef>
                <a:spcPts val="1176"/>
              </a:spcBef>
              <a:defRPr/>
            </a:pPr>
            <a:r>
              <a:rPr lang="en-US" sz="1200" b="0" dirty="0">
                <a:solidFill>
                  <a:srgbClr val="505050"/>
                </a:solidFill>
              </a:rPr>
              <a:t>Self-optimizing. The system automatically optimizes execution of Pig jobs so you can focus on semantics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351F594-18EA-4B1A-814C-D8B72E2E422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678569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516851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17973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116</a:t>
            </a:fld>
            <a:endParaRPr lang="en-US" dirty="0"/>
          </a:p>
        </p:txBody>
      </p:sp>
    </p:spTree>
    <p:extLst>
      <p:ext uri="{BB962C8B-B14F-4D97-AF65-F5344CB8AC3E}">
        <p14:creationId xmlns:p14="http://schemas.microsoft.com/office/powerpoint/2010/main" val="17290512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118</a:t>
            </a:fld>
            <a:endParaRPr lang="en-US" dirty="0"/>
          </a:p>
        </p:txBody>
      </p:sp>
    </p:spTree>
    <p:extLst>
      <p:ext uri="{BB962C8B-B14F-4D97-AF65-F5344CB8AC3E}">
        <p14:creationId xmlns:p14="http://schemas.microsoft.com/office/powerpoint/2010/main" val="32511172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690FEDC-C7B0-437E-8E9B-6BFD923A532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1535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120</a:t>
            </a:fld>
            <a:endParaRPr lang="en-US" dirty="0"/>
          </a:p>
        </p:txBody>
      </p:sp>
    </p:spTree>
    <p:extLst>
      <p:ext uri="{BB962C8B-B14F-4D97-AF65-F5344CB8AC3E}">
        <p14:creationId xmlns:p14="http://schemas.microsoft.com/office/powerpoint/2010/main" val="26686800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121</a:t>
            </a:fld>
            <a:endParaRPr lang="en-US" dirty="0"/>
          </a:p>
        </p:txBody>
      </p:sp>
    </p:spTree>
    <p:extLst>
      <p:ext uri="{BB962C8B-B14F-4D97-AF65-F5344CB8AC3E}">
        <p14:creationId xmlns:p14="http://schemas.microsoft.com/office/powerpoint/2010/main" val="12246182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122</a:t>
            </a:fld>
            <a:endParaRPr lang="en-US" dirty="0"/>
          </a:p>
        </p:txBody>
      </p:sp>
    </p:spTree>
    <p:extLst>
      <p:ext uri="{BB962C8B-B14F-4D97-AF65-F5344CB8AC3E}">
        <p14:creationId xmlns:p14="http://schemas.microsoft.com/office/powerpoint/2010/main" val="3287920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ＭＳ Ｐゴシック" charset="0"/>
                <a:cs typeface="Segoe UI Semibold" panose="020B0702040204020203" pitchFamily="34" charset="0"/>
              </a:rPr>
              <a:t>Instead of CSV format, using Optimized Row Columnar (ORC) format improves performance of reading, writing and running Hive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Efficiently stores metadata like Max, Min, Count for each column to get quick response for common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Provides inexpensive compression enabling more efficient use of system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Vectorization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Allows HIVE to process a batch up to 1,024 rows together, instead of processing one row at a time. Each batch is a column vector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Parquet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Compressed, efficient columnar data representation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Parquet2.0 is much more efficient than Text,</a:t>
            </a:r>
            <a:r>
              <a:rPr lang="en-US" sz="1200" baseline="0" dirty="0">
                <a:latin typeface="+mn-lt"/>
              </a:rPr>
              <a:t> Sequence, RC file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Parquet is built from the ground up with complex nested data structures in mind, and uses the </a:t>
            </a:r>
            <a:r>
              <a:rPr lang="en-US" dirty="0">
                <a:hlinkClick r:id="rId3"/>
              </a:rPr>
              <a:t>record shredding and assembly algorithm</a:t>
            </a:r>
            <a:r>
              <a:rPr lang="en-US" dirty="0"/>
              <a:t> described in the </a:t>
            </a:r>
            <a:r>
              <a:rPr lang="en-US" dirty="0" err="1"/>
              <a:t>Dremel</a:t>
            </a:r>
            <a:r>
              <a:rPr lang="en-US" dirty="0"/>
              <a:t> paper. We believe this approach is superior to simple flattening of nested name spaces.</a:t>
            </a:r>
          </a:p>
          <a:p>
            <a:r>
              <a:rPr lang="en-US" b="1" dirty="0"/>
              <a:t>Unit of parallelization</a:t>
            </a:r>
          </a:p>
          <a:p>
            <a:r>
              <a:rPr lang="en-US" dirty="0"/>
              <a:t>MapReduce - File/Row Group</a:t>
            </a:r>
          </a:p>
          <a:p>
            <a:r>
              <a:rPr lang="en-US" dirty="0"/>
              <a:t>IO - Column chunk</a:t>
            </a:r>
          </a:p>
          <a:p>
            <a:r>
              <a:rPr lang="en-US" dirty="0"/>
              <a:t>Encoding/Compression -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US" dirty="0"/>
              <a:t>Row group: A logical horizontal partitioning of the data into rows. There is no physical structure that is guaranteed for a row group. A row group consists of a column chunk for each column in the dataset.</a:t>
            </a:r>
          </a:p>
          <a:p>
            <a:r>
              <a:rPr lang="en-US" dirty="0"/>
              <a:t>Column chunk: A chunk of the data for a particular column. These live in a particular row group and is guaranteed to be contiguous in the file.</a:t>
            </a:r>
          </a:p>
          <a:p>
            <a:r>
              <a:rPr lang="en-US" dirty="0"/>
              <a:t>Page: Column chunks are divided up into pages. A page is conceptually an indivisible unit (in terms of compression and encoding). There can be multiple page types which is interleaved in a column chunk.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https://parquet.apache.org/documentation/latest/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ＭＳ Ｐゴシック" charset="0"/>
              <a:cs typeface="Segoe UI Semibold" panose="020B0702040204020203" pitchFamily="34" charset="0"/>
            </a:endParaRPr>
          </a:p>
          <a:p>
            <a:endParaRPr lang="en-US" dirty="0"/>
          </a:p>
        </p:txBody>
      </p:sp>
      <p:sp>
        <p:nvSpPr>
          <p:cNvPr id="4" name="Footer Placeholder 3"/>
          <p:cNvSpPr>
            <a:spLocks noGrp="1"/>
          </p:cNvSpPr>
          <p:nvPr>
            <p:ph type="ftr" sz="quarter" idx="10"/>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90F7684-CECC-4566-98F8-54DC205EBE9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28760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TABLE Orders;</a:t>
            </a:r>
          </a:p>
          <a:p>
            <a:endParaRPr lang="en-US" dirty="0"/>
          </a:p>
          <a:p>
            <a:r>
              <a:rPr lang="en-US" dirty="0"/>
              <a:t>CREATE TABLE Orders(id </a:t>
            </a:r>
            <a:r>
              <a:rPr lang="en-US" dirty="0" err="1"/>
              <a:t>int,orderid</a:t>
            </a:r>
            <a:r>
              <a:rPr lang="en-US" dirty="0"/>
              <a:t> </a:t>
            </a:r>
            <a:r>
              <a:rPr lang="en-US" dirty="0" err="1"/>
              <a:t>string,orderdate</a:t>
            </a:r>
            <a:r>
              <a:rPr lang="en-US" dirty="0"/>
              <a:t> </a:t>
            </a:r>
            <a:r>
              <a:rPr lang="en-US" dirty="0" err="1"/>
              <a:t>string,items</a:t>
            </a:r>
            <a:r>
              <a:rPr lang="en-US" dirty="0"/>
              <a:t> map&lt;</a:t>
            </a:r>
            <a:r>
              <a:rPr lang="en-US" dirty="0" err="1"/>
              <a:t>string,string</a:t>
            </a:r>
            <a:r>
              <a:rPr lang="en-US" dirty="0"/>
              <a:t>&gt;)</a:t>
            </a:r>
          </a:p>
          <a:p>
            <a:r>
              <a:rPr lang="en-US" dirty="0"/>
              <a:t>ROW FORMAT DELIMITED</a:t>
            </a:r>
          </a:p>
          <a:p>
            <a:r>
              <a:rPr lang="en-US" dirty="0"/>
              <a:t>FIELDS TERMINATED BY '|'</a:t>
            </a:r>
          </a:p>
          <a:p>
            <a:r>
              <a:rPr lang="en-US" dirty="0"/>
              <a:t>COLLECTION ITEMS TERMINATED BY ','</a:t>
            </a:r>
          </a:p>
          <a:p>
            <a:r>
              <a:rPr lang="en-US" dirty="0"/>
              <a:t>MAP KEYS TERMINATED by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1BB6A-F914-4B73-90ED-4E922066D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0151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dirty="0" err="1"/>
              <a:t>HCatalog</a:t>
            </a:r>
            <a:r>
              <a:rPr lang="en-US" dirty="0"/>
              <a:t>, you can read and write files in any format for which a Hive </a:t>
            </a:r>
            <a:r>
              <a:rPr lang="en-US" dirty="0" err="1"/>
              <a:t>SerDe</a:t>
            </a:r>
            <a:r>
              <a:rPr lang="en-US" dirty="0"/>
              <a:t> (</a:t>
            </a:r>
            <a:r>
              <a:rPr lang="en-US" dirty="0" err="1"/>
              <a:t>serializer-deserializer</a:t>
            </a:r>
            <a:r>
              <a:rPr lang="en-US" dirty="0"/>
              <a:t>) can be written.</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124</a:t>
            </a:fld>
            <a:endParaRPr lang="en-US"/>
          </a:p>
        </p:txBody>
      </p:sp>
    </p:spTree>
    <p:extLst>
      <p:ext uri="{BB962C8B-B14F-4D97-AF65-F5344CB8AC3E}">
        <p14:creationId xmlns:p14="http://schemas.microsoft.com/office/powerpoint/2010/main" val="25475649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sz="1200" b="1" dirty="0"/>
              <a:t>Presenter</a:t>
            </a:r>
            <a:r>
              <a:rPr lang="en-US" sz="1200" b="1" baseline="0" dirty="0"/>
              <a:t> guidance:</a:t>
            </a:r>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a:t>What is not shown here is Azure SQL DW – Elastic</a:t>
            </a:r>
            <a:r>
              <a:rPr lang="en-US" sz="1200" baseline="0" dirty="0"/>
              <a:t> DW as a Service</a:t>
            </a:r>
          </a:p>
          <a:p>
            <a:pPr marL="0" marR="0" indent="0" algn="l" defTabSz="914400" rtl="0" eaLnBrk="1" fontAlgn="auto" latinLnBrk="0" hangingPunct="1">
              <a:lnSpc>
                <a:spcPct val="100000"/>
              </a:lnSpc>
              <a:spcBef>
                <a:spcPct val="0"/>
              </a:spcBef>
              <a:spcAft>
                <a:spcPts val="0"/>
              </a:spcAft>
              <a:buClrTx/>
              <a:buSzTx/>
              <a:buFontTx/>
              <a:buNone/>
              <a:tabLst/>
              <a:defRPr/>
            </a:pPr>
            <a:r>
              <a:rPr lang="en-US" sz="1200" baseline="0" dirty="0"/>
              <a:t>We can further classify storage for VMs, structured, unstructured data</a:t>
            </a:r>
            <a:endParaRPr lang="en-US" sz="1200" b="1" baseline="0" dirty="0"/>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a:t>Microsoft is not just about relational. We have powerful</a:t>
            </a:r>
            <a:r>
              <a:rPr lang="en-US" sz="1200" baseline="0" dirty="0"/>
              <a:t> NoSQL options as well. Without going deep on NoSQL and the different flavor of it, there are 4 major categories – key-value (Tables), document (DocumentDB), column (HBase), and graph. There’s a great David Chappell paper for getting up to speed on NoSQL - http://azure.microsoft.com/en-us/documentation/articles/fundamentals-data-management-nosql-chappell/ </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b="1" dirty="0"/>
          </a:p>
          <a:p>
            <a:pPr eaLnBrk="1" hangingPunct="1">
              <a:spcBef>
                <a:spcPct val="0"/>
              </a:spcBef>
            </a:pPr>
            <a:r>
              <a:rPr lang="en-US" sz="1200" b="1" dirty="0"/>
              <a:t>Slide talk track:</a:t>
            </a:r>
          </a:p>
          <a:p>
            <a:pPr marL="171450" indent="-171450">
              <a:lnSpc>
                <a:spcPct val="125000"/>
              </a:lnSpc>
              <a:spcBef>
                <a:spcPts val="0"/>
              </a:spcBef>
              <a:buFont typeface="Arial" panose="020B0604020202020204" pitchFamily="34" charset="0"/>
              <a:buChar char="•"/>
            </a:pPr>
            <a:r>
              <a:rPr lang="en-US" sz="1200" dirty="0">
                <a:solidFill>
                  <a:srgbClr val="0071BC"/>
                </a:solidFill>
              </a:rPr>
              <a:t>NoSQL’s popularity</a:t>
            </a:r>
            <a:r>
              <a:rPr lang="en-US" sz="1200" baseline="0" dirty="0">
                <a:solidFill>
                  <a:srgbClr val="0071BC"/>
                </a:solidFill>
              </a:rPr>
              <a:t> originally started because of limitations of relational stores. Many of these limitations have since been addressed, but there are still a lot of compelling reasons to choose a NoSQL store.</a:t>
            </a:r>
          </a:p>
          <a:p>
            <a:pPr marL="171450" indent="-171450">
              <a:lnSpc>
                <a:spcPct val="125000"/>
              </a:lnSpc>
              <a:spcBef>
                <a:spcPts val="0"/>
              </a:spcBef>
              <a:buFont typeface="Arial" panose="020B0604020202020204" pitchFamily="34" charset="0"/>
              <a:buChar char="•"/>
            </a:pPr>
            <a:r>
              <a:rPr lang="en-US" sz="1200" baseline="0" dirty="0">
                <a:solidFill>
                  <a:srgbClr val="0071BC"/>
                </a:solidFill>
              </a:rPr>
              <a:t>In the case of DocumentDB, we saw an unaddressed gap in the market place for </a:t>
            </a:r>
          </a:p>
          <a:p>
            <a:pPr marL="628650" lvl="1" indent="-171450">
              <a:lnSpc>
                <a:spcPct val="125000"/>
              </a:lnSpc>
              <a:spcBef>
                <a:spcPts val="0"/>
              </a:spcBef>
              <a:buFont typeface="Arial" panose="020B0604020202020204" pitchFamily="34" charset="0"/>
              <a:buChar char="•"/>
            </a:pPr>
            <a:r>
              <a:rPr lang="en-US" sz="1200" dirty="0">
                <a:solidFill>
                  <a:srgbClr val="0071BC"/>
                </a:solidFill>
              </a:rPr>
              <a:t>Apps produce and consume data at a staggering rate while requiring instantaneous response times to match user expectations</a:t>
            </a:r>
          </a:p>
          <a:p>
            <a:pPr marL="628650" lvl="1" indent="-171450">
              <a:lnSpc>
                <a:spcPct val="125000"/>
              </a:lnSpc>
              <a:spcBef>
                <a:spcPts val="0"/>
              </a:spcBef>
              <a:buFont typeface="Arial" panose="020B0604020202020204" pitchFamily="34" charset="0"/>
              <a:buChar char="•"/>
            </a:pPr>
            <a:r>
              <a:rPr lang="en-US" sz="1200" dirty="0">
                <a:solidFill>
                  <a:srgbClr val="0071BC"/>
                </a:solidFill>
              </a:rPr>
              <a:t>Developed iteratively with many versions supported concurrently and continuously evolving data models</a:t>
            </a:r>
          </a:p>
          <a:p>
            <a:pPr marL="628650" lvl="1" indent="-171450">
              <a:lnSpc>
                <a:spcPct val="125000"/>
              </a:lnSpc>
              <a:spcBef>
                <a:spcPts val="0"/>
              </a:spcBef>
              <a:buFont typeface="Arial" panose="020B0604020202020204" pitchFamily="34" charset="0"/>
              <a:buChar char="•"/>
            </a:pPr>
            <a:r>
              <a:rPr lang="en-US" sz="1200" dirty="0">
                <a:solidFill>
                  <a:srgbClr val="0071BC"/>
                </a:solidFill>
              </a:rPr>
              <a:t>Increasingly complex, compensating for the lack of query and transactional processing in existing NoSQL database systems</a:t>
            </a:r>
          </a:p>
          <a:p>
            <a:pPr marL="628650" lvl="1" indent="-171450">
              <a:lnSpc>
                <a:spcPct val="125000"/>
              </a:lnSpc>
              <a:spcBef>
                <a:spcPts val="0"/>
              </a:spcBef>
              <a:buFont typeface="Arial" panose="020B0604020202020204" pitchFamily="34" charset="0"/>
              <a:buChar char="•"/>
            </a:pPr>
            <a:r>
              <a:rPr lang="en-US" sz="1200" dirty="0">
                <a:solidFill>
                  <a:srgbClr val="0071BC"/>
                </a:solidFill>
              </a:rPr>
              <a:t>Experience unpredictable and explosive growth</a:t>
            </a:r>
          </a:p>
          <a:p>
            <a:pPr marL="171450" lvl="0" indent="-171450">
              <a:lnSpc>
                <a:spcPct val="125000"/>
              </a:lnSpc>
              <a:spcBef>
                <a:spcPts val="0"/>
              </a:spcBef>
              <a:buFont typeface="Arial" panose="020B0604020202020204" pitchFamily="34" charset="0"/>
              <a:buChar char="•"/>
            </a:pPr>
            <a:r>
              <a:rPr lang="en-US" sz="1200" kern="1200" dirty="0">
                <a:solidFill>
                  <a:schemeClr val="tx1"/>
                </a:solidFill>
                <a:effectLst/>
                <a:latin typeface="+mn-lt"/>
                <a:ea typeface="+mn-ea"/>
                <a:cs typeface="+mn-cs"/>
              </a:rPr>
              <a:t>We heard from internal and external customers that they didn’t want to run and manage NoSQL document stores especially at massive scale. Customers also told us they needed more of the query and transaction processing capabilities that are inherent to relational systems. So we considered what it would take to build a schema-free database with robust query and transaction processing using modern data formats, languages and protocols – the result of this effort is DocumentDB</a:t>
            </a:r>
            <a:endParaRPr lang="en-US" baseline="0" dirty="0"/>
          </a:p>
          <a:p>
            <a:endParaRPr lang="en-US" dirty="0"/>
          </a:p>
          <a:p>
            <a:r>
              <a:rPr lang="en-US" b="1" baseline="0" dirty="0"/>
              <a:t>Key-Value</a:t>
            </a:r>
          </a:p>
          <a:p>
            <a:pPr>
              <a:lnSpc>
                <a:spcPct val="90000"/>
              </a:lnSpc>
            </a:pPr>
            <a:r>
              <a:rPr lang="en-US" sz="1200" dirty="0">
                <a:solidFill>
                  <a:srgbClr val="494949"/>
                </a:solidFill>
              </a:rPr>
              <a:t>Very high speed</a:t>
            </a:r>
          </a:p>
          <a:p>
            <a:pPr>
              <a:lnSpc>
                <a:spcPct val="90000"/>
              </a:lnSpc>
            </a:pPr>
            <a:r>
              <a:rPr lang="en-US" sz="1200" dirty="0">
                <a:solidFill>
                  <a:srgbClr val="494949"/>
                </a:solidFill>
              </a:rPr>
              <a:t>Least complicated data model—anything can be stored as a value, as long as each value is associated with a key or name.</a:t>
            </a:r>
          </a:p>
          <a:p>
            <a:pPr>
              <a:lnSpc>
                <a:spcPct val="90000"/>
              </a:lnSpc>
            </a:pPr>
            <a:endParaRPr lang="en-US" sz="1200" baseline="0" dirty="0">
              <a:solidFill>
                <a:srgbClr val="494949"/>
              </a:solidFill>
            </a:endParaRPr>
          </a:p>
          <a:p>
            <a:pPr>
              <a:lnSpc>
                <a:spcPct val="90000"/>
              </a:lnSpc>
            </a:pPr>
            <a:r>
              <a:rPr lang="en-US" sz="1200" b="1" baseline="0" dirty="0">
                <a:solidFill>
                  <a:srgbClr val="494949"/>
                </a:solidFill>
              </a:rPr>
              <a:t>Wide Column</a:t>
            </a:r>
          </a:p>
          <a:p>
            <a:pPr>
              <a:lnSpc>
                <a:spcPct val="90000"/>
              </a:lnSpc>
            </a:pPr>
            <a:r>
              <a:rPr lang="en-US" sz="1200" dirty="0">
                <a:solidFill>
                  <a:srgbClr val="494949"/>
                </a:solidFill>
              </a:rPr>
              <a:t>Fast </a:t>
            </a:r>
          </a:p>
          <a:p>
            <a:pPr>
              <a:lnSpc>
                <a:spcPct val="90000"/>
              </a:lnSpc>
            </a:pPr>
            <a:r>
              <a:rPr lang="en-US" sz="1200" dirty="0">
                <a:solidFill>
                  <a:srgbClr val="494949"/>
                </a:solidFill>
              </a:rPr>
              <a:t>Almost as simple as key-value stores </a:t>
            </a:r>
          </a:p>
          <a:p>
            <a:pPr>
              <a:lnSpc>
                <a:spcPct val="90000"/>
              </a:lnSpc>
            </a:pPr>
            <a:r>
              <a:rPr lang="en-US" sz="1200" dirty="0">
                <a:solidFill>
                  <a:srgbClr val="494949"/>
                </a:solidFill>
              </a:rPr>
              <a:t>Include a primary key, an optional secondary key, and anything stored as a value.</a:t>
            </a:r>
          </a:p>
          <a:p>
            <a:pPr>
              <a:lnSpc>
                <a:spcPct val="90000"/>
              </a:lnSpc>
            </a:pPr>
            <a:endParaRPr lang="en-US" baseline="0" dirty="0"/>
          </a:p>
          <a:p>
            <a:pPr>
              <a:lnSpc>
                <a:spcPct val="90000"/>
              </a:lnSpc>
            </a:pPr>
            <a:r>
              <a:rPr lang="en-US" b="1" baseline="0" dirty="0"/>
              <a:t>Document</a:t>
            </a:r>
          </a:p>
          <a:p>
            <a:pPr marL="0" marR="0" indent="0" algn="l" defTabSz="914400" rtl="0" eaLnBrk="1" fontAlgn="auto" latinLnBrk="0" hangingPunct="1">
              <a:lnSpc>
                <a:spcPct val="90000"/>
              </a:lnSpc>
              <a:spcBef>
                <a:spcPts val="0"/>
              </a:spcBef>
              <a:spcAft>
                <a:spcPts val="0"/>
              </a:spcAft>
              <a:buClrTx/>
              <a:buSzTx/>
              <a:buFontTx/>
              <a:buNone/>
              <a:tabLst/>
              <a:defRPr/>
            </a:pPr>
            <a:r>
              <a:rPr lang="en-US" dirty="0">
                <a:solidFill>
                  <a:srgbClr val="494949"/>
                </a:solidFill>
              </a:rPr>
              <a:t>Contains data objects that are inherently hierarchical, tree-like structures (most notably JSON or XML)</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3DDAC6-747A-4F9E-82DD-C589F449FB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40267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DATA LOCAL INPATH '/home/</a:t>
            </a:r>
            <a:r>
              <a:rPr lang="en-US" dirty="0" err="1"/>
              <a:t>snapssh</a:t>
            </a:r>
            <a:r>
              <a:rPr lang="en-US" dirty="0"/>
              <a:t>/dataset/</a:t>
            </a:r>
            <a:r>
              <a:rPr lang="en-US" dirty="0" err="1"/>
              <a:t>customers_orders_hive</a:t>
            </a:r>
            <a:r>
              <a:rPr lang="en-US" dirty="0"/>
              <a:t>' OVERWRITE INTO table Orders;</a:t>
            </a:r>
          </a:p>
          <a:p>
            <a:endParaRPr lang="en-US" dirty="0"/>
          </a:p>
          <a:p>
            <a:r>
              <a:rPr lang="en-US" dirty="0"/>
              <a:t>Note that all the data has been loaded into the year=2015 partition. Now the year can be used in queries for partition elimination as if it was a regular table column.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1BB6A-F914-4B73-90ED-4E922066D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076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0" y="164177"/>
            <a:ext cx="4666277"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3198533"/>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Gray stage side">
    <p:spTree>
      <p:nvGrpSpPr>
        <p:cNvPr id="1" name=""/>
        <p:cNvGrpSpPr/>
        <p:nvPr/>
      </p:nvGrpSpPr>
      <p:grpSpPr>
        <a:xfrm>
          <a:off x="0" y="0"/>
          <a:ext cx="0" cy="0"/>
          <a:chOff x="0" y="0"/>
          <a:chExt cx="0" cy="0"/>
        </a:xfrm>
      </p:grpSpPr>
      <p:sp>
        <p:nvSpPr>
          <p:cNvPr id="3" name="Rectangle 2"/>
          <p:cNvSpPr/>
          <p:nvPr userDrawn="1"/>
        </p:nvSpPr>
        <p:spPr>
          <a:xfrm>
            <a:off x="5408" y="1487714"/>
            <a:ext cx="5900093" cy="5370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611257" y="1531258"/>
            <a:ext cx="5145314" cy="412729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11245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Gray stage side">
    <p:spTree>
      <p:nvGrpSpPr>
        <p:cNvPr id="1" name=""/>
        <p:cNvGrpSpPr/>
        <p:nvPr/>
      </p:nvGrpSpPr>
      <p:grpSpPr>
        <a:xfrm>
          <a:off x="0" y="0"/>
          <a:ext cx="0" cy="0"/>
          <a:chOff x="0" y="0"/>
          <a:chExt cx="0" cy="0"/>
        </a:xfrm>
      </p:grpSpPr>
      <p:sp>
        <p:nvSpPr>
          <p:cNvPr id="3" name="Rectangle 2"/>
          <p:cNvSpPr/>
          <p:nvPr userDrawn="1"/>
        </p:nvSpPr>
        <p:spPr>
          <a:xfrm>
            <a:off x="5408" y="1487714"/>
            <a:ext cx="5900093" cy="5370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6864" y="305243"/>
            <a:ext cx="11638274" cy="863478"/>
          </a:xfrm>
        </p:spPr>
        <p:txBody>
          <a:bodyPr/>
          <a:lstStyle/>
          <a:p>
            <a:r>
              <a:rPr lang="en-US" dirty="0"/>
              <a:t>Click to edit Master title style</a:t>
            </a:r>
          </a:p>
        </p:txBody>
      </p:sp>
    </p:spTree>
    <p:extLst>
      <p:ext uri="{BB962C8B-B14F-4D97-AF65-F5344CB8AC3E}">
        <p14:creationId xmlns:p14="http://schemas.microsoft.com/office/powerpoint/2010/main" val="2731971043"/>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002392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15167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3103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0426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291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723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879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49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9968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033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949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5969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89821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66547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801438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376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40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65245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383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5423504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290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2311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05739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91934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5938659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13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140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86C4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4169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0635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7543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00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460301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845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615545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0916856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10272908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3142" y="6434664"/>
            <a:ext cx="935823" cy="239431"/>
          </a:xfrm>
          <a:prstGeom prst="rect">
            <a:avLst/>
          </a:prstGeom>
        </p:spPr>
      </p:pic>
    </p:spTree>
    <p:extLst>
      <p:ext uri="{BB962C8B-B14F-4D97-AF65-F5344CB8AC3E}">
        <p14:creationId xmlns:p14="http://schemas.microsoft.com/office/powerpoint/2010/main" val="3961678751"/>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436095535"/>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3967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7092739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7807678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8241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717202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40219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33216178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16617236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9291703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546495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3652002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9332621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576741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036987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8934073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0296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12/6/2017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23104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34265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404826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198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13235384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497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0704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6391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0442959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2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7364865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107560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1436919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7392606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6704557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41486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222311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4084586780"/>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0550029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598945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3857963619"/>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840421302"/>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2835934290"/>
      </p:ext>
    </p:extLst>
  </p:cSld>
  <p:clrMapOvr>
    <a:masterClrMapping/>
  </p:clrMapOvr>
  <p:transition spd="med">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043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9654128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38409685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159935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239036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19051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86" rtl="0" eaLnBrk="1" latinLnBrk="0" hangingPunct="1">
              <a:lnSpc>
                <a:spcPct val="90000"/>
              </a:lnSpc>
              <a:spcBef>
                <a:spcPct val="0"/>
              </a:spcBef>
              <a:buNone/>
              <a:defRPr lang="en-US" sz="6600"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393868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01532766"/>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5053979"/>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1587058"/>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63901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377407"/>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49657215"/>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59658069"/>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64045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038884"/>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1879943"/>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700480"/>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33759964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73545504"/>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868614326"/>
      </p:ext>
    </p:extLst>
  </p:cSld>
  <p:clrMapOvr>
    <a:masterClrMapping/>
  </p:clrMapOvr>
  <p:transition spd="med">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199499636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pic>
        <p:nvPicPr>
          <p:cNvPr id="8" name="Picture 7"/>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21396209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40502849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152076150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9446322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
        <p:nvSpPr>
          <p:cNvPr id="8"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1547315033"/>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7"/>
          <a:stretch/>
        </p:blipFill>
        <p:spPr>
          <a:xfrm flipH="1">
            <a:off x="0" y="-36095"/>
            <a:ext cx="12192000" cy="6894095"/>
          </a:xfrm>
          <a:prstGeom prst="rect">
            <a:avLst/>
          </a:prstGeom>
        </p:spPr>
      </p:pic>
    </p:spTree>
    <p:extLst>
      <p:ext uri="{BB962C8B-B14F-4D97-AF65-F5344CB8AC3E}">
        <p14:creationId xmlns:p14="http://schemas.microsoft.com/office/powerpoint/2010/main" val="287352712"/>
      </p:ext>
    </p:extLst>
  </p:cSld>
  <p:clrMapOvr>
    <a:masterClrMapping/>
  </p:clrMapOvr>
  <p:transition spd="med">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sz="4000">
                <a:gradFill>
                  <a:gsLst>
                    <a:gs pos="2920">
                      <a:schemeClr val="tx2"/>
                    </a:gs>
                    <a:gs pos="39000">
                      <a:schemeClr val="tx2"/>
                    </a:gs>
                  </a:gsLst>
                  <a:lin ang="5400000" scaled="0"/>
                </a:gradFill>
              </a:defRPr>
            </a:lvl1pPr>
            <a:lvl2pPr marL="28012" indent="0">
              <a:buNone/>
              <a:defRPr sz="2000"/>
            </a:lvl2pPr>
            <a:lvl3pPr marL="219428" indent="0">
              <a:buNone/>
              <a:defRPr sz="2000"/>
            </a:lvl3pPr>
            <a:lvl4pPr marL="466868" indent="0">
              <a:buNone/>
              <a:defRPr sz="1800"/>
            </a:lvl4pPr>
            <a:lvl5pPr marL="725201"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324968182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078" cy="899665"/>
          </a:xfrm>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447803"/>
            <a:ext cx="11155093" cy="2089751"/>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sz="1800">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sz="1600">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sz="1400">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sz="1400">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38106783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0838" t="27302" r="9446" b="26762"/>
          <a:stretch/>
        </p:blipFill>
        <p:spPr>
          <a:xfrm>
            <a:off x="459230" y="3145040"/>
            <a:ext cx="3325370" cy="704879"/>
          </a:xfrm>
          <a:prstGeom prst="rect">
            <a:avLst/>
          </a:prstGeom>
        </p:spPr>
      </p:pic>
    </p:spTree>
    <p:extLst>
      <p:ext uri="{BB962C8B-B14F-4D97-AF65-F5344CB8AC3E}">
        <p14:creationId xmlns:p14="http://schemas.microsoft.com/office/powerpoint/2010/main" val="37652269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86" rtl="0" eaLnBrk="1" latinLnBrk="0" hangingPunct="1">
              <a:lnSpc>
                <a:spcPct val="90000"/>
              </a:lnSpc>
              <a:spcBef>
                <a:spcPct val="0"/>
              </a:spcBef>
              <a:buNone/>
              <a:defRPr lang="en-US" sz="6600"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265766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2564759870"/>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819234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65377"/>
            <a:ext cx="11653523" cy="2298771"/>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46477239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Gray stage center">
    <p:spTree>
      <p:nvGrpSpPr>
        <p:cNvPr id="1" name=""/>
        <p:cNvGrpSpPr/>
        <p:nvPr/>
      </p:nvGrpSpPr>
      <p:grpSpPr>
        <a:xfrm>
          <a:off x="0" y="0"/>
          <a:ext cx="0" cy="0"/>
          <a:chOff x="0" y="0"/>
          <a:chExt cx="0" cy="0"/>
        </a:xfrm>
      </p:grpSpPr>
      <p:sp>
        <p:nvSpPr>
          <p:cNvPr id="3" name="Rectangle 2"/>
          <p:cNvSpPr/>
          <p:nvPr userDrawn="1"/>
        </p:nvSpPr>
        <p:spPr>
          <a:xfrm>
            <a:off x="0" y="1684264"/>
            <a:ext cx="12191999" cy="2864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6864" y="305243"/>
            <a:ext cx="11638274" cy="863478"/>
          </a:xfrm>
        </p:spPr>
        <p:txBody>
          <a:bodyPr/>
          <a:lstStyle/>
          <a:p>
            <a:r>
              <a:rPr lang="en-US" dirty="0"/>
              <a:t>Click to edit Master title style</a:t>
            </a:r>
          </a:p>
        </p:txBody>
      </p:sp>
    </p:spTree>
    <p:extLst>
      <p:ext uri="{BB962C8B-B14F-4D97-AF65-F5344CB8AC3E}">
        <p14:creationId xmlns:p14="http://schemas.microsoft.com/office/powerpoint/2010/main" val="924443858"/>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ags" Target="../tags/tag1.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vmlDrawing" Target="../drawings/vmlDrawing1.vml"/><Relationship Id="rId2" Type="http://schemas.openxmlformats.org/officeDocument/2006/relationships/slideLayout" Target="../slideLayouts/slideLayout23.xml"/><Relationship Id="rId16" Type="http://schemas.openxmlformats.org/officeDocument/2006/relationships/image" Target="../media/image4.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image" Target="../media/image3.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oleObject" Target="../embeddings/oleObject2.bin"/><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ags" Target="../tags/tag2.xml"/><Relationship Id="rId2" Type="http://schemas.openxmlformats.org/officeDocument/2006/relationships/slideLayout" Target="../slideLayouts/slideLayout59.xml"/><Relationship Id="rId16" Type="http://schemas.openxmlformats.org/officeDocument/2006/relationships/vmlDrawing" Target="../drawings/vmlDrawing2.vml"/><Relationship Id="rId20" Type="http://schemas.openxmlformats.org/officeDocument/2006/relationships/image" Target="../media/image10.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heme" Target="../theme/theme5.xml"/><Relationship Id="rId10" Type="http://schemas.openxmlformats.org/officeDocument/2006/relationships/slideLayout" Target="../slideLayouts/slideLayout67.xml"/><Relationship Id="rId19" Type="http://schemas.openxmlformats.org/officeDocument/2006/relationships/image" Target="../media/image3.emf"/><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image" Target="../media/image19.png"/><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7.xml"/><Relationship Id="rId3" Type="http://schemas.openxmlformats.org/officeDocument/2006/relationships/slideLayout" Target="../slideLayouts/slideLayout87.xml"/><Relationship Id="rId21" Type="http://schemas.openxmlformats.org/officeDocument/2006/relationships/oleObject" Target="../embeddings/oleObject3.bin"/><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tags" Target="../tags/tag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image" Target="../media/image10.png"/><Relationship Id="rId10" Type="http://schemas.openxmlformats.org/officeDocument/2006/relationships/slideLayout" Target="../slideLayouts/slideLayout94.xml"/><Relationship Id="rId19" Type="http://schemas.openxmlformats.org/officeDocument/2006/relationships/vmlDrawing" Target="../drawings/vmlDrawing3.v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image" Target="../media/image3.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theme" Target="../theme/theme8.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70" r:id="rId9"/>
    <p:sldLayoutId id="2147483700" r:id="rId10"/>
    <p:sldLayoutId id="2147483702"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8444747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14" imgW="377" imgH="377" progId="TCLayout.ActiveDocument.1">
                  <p:embed/>
                </p:oleObj>
              </mc:Choice>
              <mc:Fallback>
                <p:oleObj name="think-cell Slide" r:id="rId14" imgW="377" imgH="377" progId="TCLayout.ActiveDocument.1">
                  <p:embed/>
                  <p:pic>
                    <p:nvPicPr>
                      <p:cNvPr id="4" name="Object 3" hidden="1"/>
                      <p:cNvPicPr/>
                      <p:nvPr/>
                    </p:nvPicPr>
                    <p:blipFill>
                      <a:blip r:embed="rId15"/>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80622610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1" r:id="rId5"/>
    <p:sldLayoutId id="2147483752" r:id="rId6"/>
    <p:sldLayoutId id="2147483753" r:id="rId7"/>
    <p:sldLayoutId id="2147483754" r:id="rId8"/>
    <p:sldLayoutId id="2147483755" r:id="rId9"/>
    <p:sldLayoutId id="2147483813" r:id="rId10"/>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3" pos="293">
          <p15:clr>
            <a:srgbClr val="C35EA4"/>
          </p15:clr>
        </p15:guide>
        <p15:guide id="24" pos="7565">
          <p15:clr>
            <a:srgbClr val="C35EA4"/>
          </p15:clr>
        </p15:guide>
        <p15:guide id="25" orient="horz" pos="302">
          <p15:clr>
            <a:srgbClr val="C35EA4"/>
          </p15:clr>
        </p15:guide>
        <p15:guide id="26" orient="horz" pos="815">
          <p15:clr>
            <a:srgbClr val="C35EA4"/>
          </p15:clr>
        </p15:guide>
        <p15:guide id="28" orient="horz" pos="4075">
          <p15:clr>
            <a:srgbClr val="C35EA4"/>
          </p15:clr>
        </p15:guide>
        <p15:guide id="29" orient="horz" pos="76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79239383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80" r:id="rId14"/>
    <p:sldLayoutId id="2147483781" r:id="rId15"/>
    <p:sldLayoutId id="2147483782" r:id="rId16"/>
    <p:sldLayoutId id="2147483783" r:id="rId17"/>
    <p:sldLayoutId id="2147483784" r:id="rId18"/>
    <p:sldLayoutId id="2147483785" r:id="rId19"/>
    <p:sldLayoutId id="2147483786" r:id="rId20"/>
    <p:sldLayoutId id="2147483795" r:id="rId21"/>
    <p:sldLayoutId id="2147483796" r:id="rId22"/>
    <p:sldLayoutId id="2147483797" r:id="rId23"/>
    <p:sldLayoutId id="2147483799" r:id="rId24"/>
    <p:sldLayoutId id="2147483800" r:id="rId25"/>
    <p:sldLayoutId id="2147483812"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4"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55469110"/>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6694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p:cNvSpPr/>
          <p:nvPr/>
        </p:nvSpPr>
        <p:spPr bwMode="auto">
          <a:xfrm>
            <a:off x="12314120" y="-4514"/>
            <a:ext cx="277683" cy="494051"/>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1"/>
              </a:solidFill>
            </a:endParaRPr>
          </a:p>
        </p:txBody>
      </p:sp>
      <p:sp>
        <p:nvSpPr>
          <p:cNvPr id="20" name="Rectangle 19"/>
          <p:cNvSpPr/>
          <p:nvPr/>
        </p:nvSpPr>
        <p:spPr bwMode="auto">
          <a:xfrm>
            <a:off x="12314120" y="553158"/>
            <a:ext cx="277683" cy="494051"/>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1"/>
              </a:solidFill>
            </a:endParaRPr>
          </a:p>
        </p:txBody>
      </p:sp>
      <p:sp>
        <p:nvSpPr>
          <p:cNvPr id="21" name="Rectangle 20"/>
          <p:cNvSpPr/>
          <p:nvPr/>
        </p:nvSpPr>
        <p:spPr bwMode="auto">
          <a:xfrm>
            <a:off x="12314120" y="1110830"/>
            <a:ext cx="277683" cy="49405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1"/>
              </a:solidFill>
            </a:endParaRPr>
          </a:p>
        </p:txBody>
      </p:sp>
      <p:sp>
        <p:nvSpPr>
          <p:cNvPr id="25" name="Rectangle 24"/>
          <p:cNvSpPr/>
          <p:nvPr/>
        </p:nvSpPr>
        <p:spPr bwMode="auto">
          <a:xfrm>
            <a:off x="12647288" y="-4514"/>
            <a:ext cx="277683" cy="494051"/>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 name="Rectangle 26"/>
          <p:cNvSpPr/>
          <p:nvPr/>
        </p:nvSpPr>
        <p:spPr bwMode="auto">
          <a:xfrm>
            <a:off x="12647288" y="553158"/>
            <a:ext cx="277683" cy="494051"/>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9" name="Rectangle 28"/>
          <p:cNvSpPr/>
          <p:nvPr/>
        </p:nvSpPr>
        <p:spPr bwMode="auto">
          <a:xfrm>
            <a:off x="12647288" y="1110830"/>
            <a:ext cx="277683" cy="49405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0" name="Rectangle 29"/>
          <p:cNvSpPr/>
          <p:nvPr/>
        </p:nvSpPr>
        <p:spPr bwMode="auto">
          <a:xfrm>
            <a:off x="12647288" y="1668502"/>
            <a:ext cx="277683" cy="494051"/>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286355965"/>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15"/>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8" name="think-cell Slide" r:id="rId21" imgW="377" imgH="377" progId="TCLayout.ActiveDocument.1">
                  <p:embed/>
                </p:oleObj>
              </mc:Choice>
              <mc:Fallback>
                <p:oleObj name="think-cell Slide" r:id="rId21" imgW="377" imgH="377" progId="TCLayout.ActiveDocument.1">
                  <p:embed/>
                  <p:pic>
                    <p:nvPicPr>
                      <p:cNvPr id="4" name="Object 3" hidden="1"/>
                      <p:cNvPicPr/>
                      <p:nvPr/>
                    </p:nvPicPr>
                    <p:blipFill>
                      <a:blip r:embed="rId2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166197" y="6604621"/>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651267451"/>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82" r:id="rId15"/>
    <p:sldLayoutId id="2147483883" r:id="rId16"/>
    <p:sldLayoutId id="2147483884" r:id="rId17"/>
  </p:sldLayoutIdLst>
  <p:transition>
    <p:fade/>
  </p:transition>
  <p:hf hdr="0" ftr="0" dt="0"/>
  <p:txStyles>
    <p:title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2">
          <p15:clr>
            <a:srgbClr val="C35EA4"/>
          </p15:clr>
        </p15:guide>
        <p15:guide id="2" orient="horz" pos="795">
          <p15:clr>
            <a:srgbClr val="C35EA4"/>
          </p15:clr>
        </p15:guide>
        <p15:guide id="3" orient="horz" pos="4075">
          <p15:clr>
            <a:srgbClr val="C35EA4"/>
          </p15:clr>
        </p15:guide>
        <p15:guide id="4" orient="horz" pos="752">
          <p15:clr>
            <a:srgbClr val="C35EA4"/>
          </p15:clr>
        </p15:guide>
        <p15:guide id="5" pos="274">
          <p15:clr>
            <a:srgbClr val="C35EA4"/>
          </p15:clr>
        </p15:guide>
        <p15:guide id="6" pos="74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25225503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hyperlink" Target="https://azure.microsoft.com/en-us/documentation/articles/batch-dotnet-get-started/#step-1-create-storage-containers"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image" Target="../media/image123.png"/><Relationship Id="rId5" Type="http://schemas.openxmlformats.org/officeDocument/2006/relationships/hyperlink" Target="https://azure.microsoft.com/en-us/documentation/articles/batch-dotnet-get-started/#step-3-create-batch-pool" TargetMode="External"/><Relationship Id="rId4" Type="http://schemas.openxmlformats.org/officeDocument/2006/relationships/hyperlink" Target="https://azure.microsoft.com/en-us/documentation/articles/batch-dotnet-get-started/#step-2-upload-task-application-and-data-files"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azure.microsoft.com/en-us/documentation/articles/batch-dotnet-get-started/#step-4-create-batch-job" TargetMode="External"/><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hyperlink" Target="https://azure.microsoft.com/en-us/documentation/articles/batch-dotnet-get-started/#step-7-download-task-output" TargetMode="External"/><Relationship Id="rId5" Type="http://schemas.openxmlformats.org/officeDocument/2006/relationships/hyperlink" Target="https://azure.microsoft.com/en-us/documentation/articles/batch-dotnet-get-started/#step-6-monitor-tasks" TargetMode="External"/><Relationship Id="rId4" Type="http://schemas.openxmlformats.org/officeDocument/2006/relationships/hyperlink" Target="https://azure.microsoft.com/en-us/documentation/articles/batch-dotnet-get-started/#step-5-add-tasks-to-job"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4.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wiki/apache.org/Hadoop/PoweredByYarn" TargetMode="External"/><Relationship Id="rId1" Type="http://schemas.openxmlformats.org/officeDocument/2006/relationships/slideLayout" Target="../slideLayouts/slideLayout62.xml"/></Relationships>
</file>

<file path=ppt/slides/_rels/slide120.xml.rels><?xml version="1.0" encoding="UTF-8" standalone="yes"?>
<Relationships xmlns="http://schemas.openxmlformats.org/package/2006/relationships"><Relationship Id="rId8" Type="http://schemas.openxmlformats.org/officeDocument/2006/relationships/hyperlink" Target="https://azure.microsoft.com/en-us/documentation/articles/hdinsight-use-hive/" TargetMode="External"/><Relationship Id="rId3" Type="http://schemas.openxmlformats.org/officeDocument/2006/relationships/hyperlink" Target="http://azure.microsoft.com/en-us/services/hdinsight/" TargetMode="External"/><Relationship Id="rId7" Type="http://schemas.openxmlformats.org/officeDocument/2006/relationships/hyperlink" Target="https://azure.microsoft.com/en-us/documentation/learning-paths/batch/"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hyperlink" Target="https://azure.microsoft.com/en-us/documentation/articles/hdinsight-hadoop-provision-linux-clusters/" TargetMode="External"/><Relationship Id="rId5" Type="http://schemas.openxmlformats.org/officeDocument/2006/relationships/hyperlink" Target="https://azure.microsoft.com/en-us/documentation/learning-paths/hdinsight-self-guided-hadoop-training/" TargetMode="External"/><Relationship Id="rId4" Type="http://schemas.openxmlformats.org/officeDocument/2006/relationships/hyperlink" Target="https://mva.microsoft.com/en-US/training-courses/design-and-implement-big-data-advanced-analytics-solutions-16531" TargetMode="External"/><Relationship Id="rId9" Type="http://schemas.openxmlformats.org/officeDocument/2006/relationships/hyperlink" Target="https://azure.microsoft.com/en-us/documentation/articles/hdinsight-hbase-overview/"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27.jpg"/></Relationships>
</file>

<file path=ppt/slides/_rels/slide1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28.png"/><Relationship Id="rId7"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microsoft.com/office/2007/relationships/hdphoto" Target="../media/hdphoto2.wdp"/><Relationship Id="rId9" Type="http://schemas.openxmlformats.org/officeDocument/2006/relationships/image" Target="../media/image1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43.png"/><Relationship Id="rId5" Type="http://schemas.openxmlformats.org/officeDocument/2006/relationships/tags" Target="../tags/tag8.xml"/><Relationship Id="rId10" Type="http://schemas.openxmlformats.org/officeDocument/2006/relationships/image" Target="../media/image42.png"/><Relationship Id="rId4" Type="http://schemas.openxmlformats.org/officeDocument/2006/relationships/tags" Target="../tags/tag7.xml"/><Relationship Id="rId9"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use-hive-beeline/" TargetMode="External"/><Relationship Id="rId7" Type="http://schemas.openxmlformats.org/officeDocument/2006/relationships/hyperlink" Target="Windows%20PowerShell" TargetMode="External"/><Relationship Id="rId2" Type="http://schemas.openxmlformats.org/officeDocument/2006/relationships/hyperlink" Target="https://azure.microsoft.com/en-us/documentation/articles/hdinsight-hadoop-use-hive-ambari-view/" TargetMode="External"/><Relationship Id="rId1" Type="http://schemas.openxmlformats.org/officeDocument/2006/relationships/slideLayout" Target="../slideLayouts/slideLayout63.xml"/><Relationship Id="rId6" Type="http://schemas.openxmlformats.org/officeDocument/2006/relationships/hyperlink" Target="https://azure.microsoft.com/en-us/documentation/articles/hdinsight-hadoop-use-hive-visual-studio/" TargetMode="External"/><Relationship Id="rId5" Type="http://schemas.openxmlformats.org/officeDocument/2006/relationships/hyperlink" Target="https://azure.microsoft.com/en-us/documentation/articles/hdinsight-hadoop-use-hive-curl/" TargetMode="External"/><Relationship Id="rId4" Type="http://schemas.openxmlformats.org/officeDocument/2006/relationships/hyperlink" Target="https://azure.microsoft.com/en-us/documentation/articles/hdinsight-hadoop-use-hive-ssh/"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4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5.xml"/><Relationship Id="rId1" Type="http://schemas.openxmlformats.org/officeDocument/2006/relationships/slideLayout" Target="../slideLayouts/slideLayout104.xml"/><Relationship Id="rId5" Type="http://schemas.openxmlformats.org/officeDocument/2006/relationships/hyperlink" Target="https://azure.microsoft.com/en-us/documentation/articles/storage-introduction/" TargetMode="External"/><Relationship Id="rId4" Type="http://schemas.openxmlformats.org/officeDocument/2006/relationships/image" Target="../media/image59.emf"/></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documentation/articles/storage-introduction/" TargetMode="External"/><Relationship Id="rId2" Type="http://schemas.openxmlformats.org/officeDocument/2006/relationships/notesSlide" Target="../notesSlides/notesSlide16.xml"/><Relationship Id="rId1" Type="http://schemas.openxmlformats.org/officeDocument/2006/relationships/slideLayout" Target="../slideLayouts/slideLayout10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0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8" Type="http://schemas.openxmlformats.org/officeDocument/2006/relationships/tags" Target="../tags/tag19.xml"/><Relationship Id="rId13" Type="http://schemas.microsoft.com/office/2007/relationships/hdphoto" Target="../media/hdphoto1.wdp"/><Relationship Id="rId18" Type="http://schemas.openxmlformats.org/officeDocument/2006/relationships/image" Target="../media/image71.emf"/><Relationship Id="rId3" Type="http://schemas.openxmlformats.org/officeDocument/2006/relationships/tags" Target="../tags/tag14.xml"/><Relationship Id="rId21" Type="http://schemas.openxmlformats.org/officeDocument/2006/relationships/image" Target="../media/image74.emf"/><Relationship Id="rId7" Type="http://schemas.openxmlformats.org/officeDocument/2006/relationships/tags" Target="../tags/tag18.xml"/><Relationship Id="rId12" Type="http://schemas.openxmlformats.org/officeDocument/2006/relationships/image" Target="../media/image66.png"/><Relationship Id="rId17" Type="http://schemas.openxmlformats.org/officeDocument/2006/relationships/image" Target="../media/image70.emf"/><Relationship Id="rId25" Type="http://schemas.openxmlformats.org/officeDocument/2006/relationships/image" Target="../media/image78.png"/><Relationship Id="rId2" Type="http://schemas.openxmlformats.org/officeDocument/2006/relationships/tags" Target="../tags/tag13.xml"/><Relationship Id="rId16" Type="http://schemas.openxmlformats.org/officeDocument/2006/relationships/image" Target="../media/image69.svg"/><Relationship Id="rId20" Type="http://schemas.openxmlformats.org/officeDocument/2006/relationships/image" Target="../media/image73.emf"/><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65.png"/><Relationship Id="rId24" Type="http://schemas.openxmlformats.org/officeDocument/2006/relationships/image" Target="../media/image77.gif"/><Relationship Id="rId5" Type="http://schemas.openxmlformats.org/officeDocument/2006/relationships/tags" Target="../tags/tag16.xml"/><Relationship Id="rId15" Type="http://schemas.openxmlformats.org/officeDocument/2006/relationships/image" Target="../media/image68.png"/><Relationship Id="rId23" Type="http://schemas.openxmlformats.org/officeDocument/2006/relationships/image" Target="../media/image76.emf"/><Relationship Id="rId10" Type="http://schemas.openxmlformats.org/officeDocument/2006/relationships/notesSlide" Target="../notesSlides/notesSlide19.xml"/><Relationship Id="rId19" Type="http://schemas.openxmlformats.org/officeDocument/2006/relationships/image" Target="../media/image72.emf"/><Relationship Id="rId4" Type="http://schemas.openxmlformats.org/officeDocument/2006/relationships/tags" Target="../tags/tag15.xml"/><Relationship Id="rId9" Type="http://schemas.openxmlformats.org/officeDocument/2006/relationships/slideLayout" Target="../slideLayouts/slideLayout77.xml"/><Relationship Id="rId14" Type="http://schemas.openxmlformats.org/officeDocument/2006/relationships/image" Target="../media/image67.png"/><Relationship Id="rId22" Type="http://schemas.openxmlformats.org/officeDocument/2006/relationships/image" Target="../media/image75.emf"/></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6.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7.xml"/></Relationships>
</file>

<file path=ppt/slides/_rels/slide5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73.xml"/><Relationship Id="rId5" Type="http://schemas.openxmlformats.org/officeDocument/2006/relationships/comments" Target="../comments/comment3.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zure/AzureDataLake/tree/master/Samples/AzureDiagnosticsSample" TargetMode="External"/><Relationship Id="rId2" Type="http://schemas.openxmlformats.org/officeDocument/2006/relationships/image" Target="../media/image19.png"/><Relationship Id="rId1" Type="http://schemas.openxmlformats.org/officeDocument/2006/relationships/slideLayout" Target="../slideLayouts/slideLayout77.xml"/><Relationship Id="rId6" Type="http://schemas.openxmlformats.org/officeDocument/2006/relationships/comments" Target="../comments/comment4.xml"/><Relationship Id="rId5" Type="http://schemas.openxmlformats.org/officeDocument/2006/relationships/image" Target="../media/image82.emf"/><Relationship Id="rId4" Type="http://schemas.openxmlformats.org/officeDocument/2006/relationships/image" Target="../media/image81.emf"/></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0.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slideLayout" Target="../slideLayouts/slideLayout86.xml"/><Relationship Id="rId7" Type="http://schemas.openxmlformats.org/officeDocument/2006/relationships/image" Target="../media/image84.emf"/><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notesSlide" Target="../notesSlides/notesSlide25.xml"/><Relationship Id="rId9" Type="http://schemas.openxmlformats.org/officeDocument/2006/relationships/image" Target="../media/image86.emf"/></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8.xml"/><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9.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96.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96.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96.xml"/><Relationship Id="rId7" Type="http://schemas.openxmlformats.org/officeDocument/2006/relationships/image" Target="../media/image93.png"/><Relationship Id="rId2" Type="http://schemas.openxmlformats.org/officeDocument/2006/relationships/tags" Target="../tags/tag21.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notesSlide" Target="../notesSlides/notesSlide28.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96.xml"/><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96.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9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9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96.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96.xml"/><Relationship Id="rId5" Type="http://schemas.openxmlformats.org/officeDocument/2006/relationships/image" Target="../media/image106.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6.xml"/></Relationships>
</file>

<file path=ppt/slides/_rels/slide7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88.xml"/><Relationship Id="rId7" Type="http://schemas.openxmlformats.org/officeDocument/2006/relationships/image" Target="../media/image19.png"/><Relationship Id="rId2" Type="http://schemas.openxmlformats.org/officeDocument/2006/relationships/tags" Target="../tags/tag22.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notesSlide" Target="../notesSlides/notesSlide35.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98.xml"/><Relationship Id="rId4" Type="http://schemas.openxmlformats.org/officeDocument/2006/relationships/comments" Target="../comments/comment5.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96.xml"/><Relationship Id="rId4" Type="http://schemas.openxmlformats.org/officeDocument/2006/relationships/image" Target="../media/image108.emf"/></Relationships>
</file>

<file path=ppt/slides/_rels/slide7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8.xml"/><Relationship Id="rId1" Type="http://schemas.openxmlformats.org/officeDocument/2006/relationships/slideLayout" Target="../slideLayouts/slideLayout99.xml"/><Relationship Id="rId4" Type="http://schemas.openxmlformats.org/officeDocument/2006/relationships/comments" Target="../comments/comment6.xml"/></Relationships>
</file>

<file path=ppt/slides/_rels/slide7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5.xml"/><Relationship Id="rId7" Type="http://schemas.openxmlformats.org/officeDocument/2006/relationships/notesSlide" Target="../notesSlides/notesSlide3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98.xml"/><Relationship Id="rId5" Type="http://schemas.openxmlformats.org/officeDocument/2006/relationships/tags" Target="../tags/tag27.xml"/><Relationship Id="rId4" Type="http://schemas.openxmlformats.org/officeDocument/2006/relationships/tags" Target="../tags/tag26.xml"/></Relationships>
</file>

<file path=ppt/slides/_rels/slide7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96.xml"/><Relationship Id="rId7" Type="http://schemas.openxmlformats.org/officeDocument/2006/relationships/image" Target="../media/image83.png"/><Relationship Id="rId2" Type="http://schemas.openxmlformats.org/officeDocument/2006/relationships/tags" Target="../tags/tag28.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7.bin"/><Relationship Id="rId10" Type="http://schemas.openxmlformats.org/officeDocument/2006/relationships/image" Target="../media/image61.png"/><Relationship Id="rId4" Type="http://schemas.openxmlformats.org/officeDocument/2006/relationships/notesSlide" Target="../notesSlides/notesSlide40.xml"/><Relationship Id="rId9" Type="http://schemas.openxmlformats.org/officeDocument/2006/relationships/image" Target="../media/image110.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96.xml"/><Relationship Id="rId7" Type="http://schemas.openxmlformats.org/officeDocument/2006/relationships/image" Target="../media/image105.png"/><Relationship Id="rId2" Type="http://schemas.openxmlformats.org/officeDocument/2006/relationships/tags" Target="../tags/tag29.xml"/><Relationship Id="rId1" Type="http://schemas.openxmlformats.org/officeDocument/2006/relationships/vmlDrawing" Target="../drawings/vmlDrawing8.vml"/><Relationship Id="rId6" Type="http://schemas.openxmlformats.org/officeDocument/2006/relationships/image" Target="../media/image111.emf"/><Relationship Id="rId5" Type="http://schemas.openxmlformats.org/officeDocument/2006/relationships/oleObject" Target="../embeddings/oleObject8.bin"/><Relationship Id="rId4" Type="http://schemas.openxmlformats.org/officeDocument/2006/relationships/notesSlide" Target="../notesSlides/notesSlide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116.emf"/><Relationship Id="rId2" Type="http://schemas.openxmlformats.org/officeDocument/2006/relationships/notesSlide" Target="../notesSlides/notesSlide42.xml"/><Relationship Id="rId1" Type="http://schemas.openxmlformats.org/officeDocument/2006/relationships/slideLayout" Target="../slideLayouts/slideLayout100.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1.xml"/></Relationships>
</file>

<file path=ppt/slides/_rels/slide8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96.xml"/><Relationship Id="rId7" Type="http://schemas.openxmlformats.org/officeDocument/2006/relationships/image" Target="../media/image117.png"/><Relationship Id="rId2" Type="http://schemas.openxmlformats.org/officeDocument/2006/relationships/tags" Target="../tags/tag30.xml"/><Relationship Id="rId1" Type="http://schemas.openxmlformats.org/officeDocument/2006/relationships/vmlDrawing" Target="../drawings/vmlDrawing9.vml"/><Relationship Id="rId6" Type="http://schemas.openxmlformats.org/officeDocument/2006/relationships/image" Target="../media/image111.emf"/><Relationship Id="rId5" Type="http://schemas.openxmlformats.org/officeDocument/2006/relationships/oleObject" Target="../embeddings/oleObject9.bin"/><Relationship Id="rId4" Type="http://schemas.openxmlformats.org/officeDocument/2006/relationships/notesSlide" Target="../notesSlides/notesSlide45.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98.xml"/><Relationship Id="rId7" Type="http://schemas.openxmlformats.org/officeDocument/2006/relationships/image" Target="../media/image118.png"/><Relationship Id="rId2" Type="http://schemas.openxmlformats.org/officeDocument/2006/relationships/tags" Target="../tags/tag31.xml"/><Relationship Id="rId1" Type="http://schemas.openxmlformats.org/officeDocument/2006/relationships/vmlDrawing" Target="../drawings/vmlDrawing10.vml"/><Relationship Id="rId6" Type="http://schemas.openxmlformats.org/officeDocument/2006/relationships/image" Target="../media/image111.emf"/><Relationship Id="rId5" Type="http://schemas.openxmlformats.org/officeDocument/2006/relationships/oleObject" Target="../embeddings/oleObject10.bin"/><Relationship Id="rId4" Type="http://schemas.openxmlformats.org/officeDocument/2006/relationships/notesSlide" Target="../notesSlides/notesSlide4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96.xml"/><Relationship Id="rId7" Type="http://schemas.openxmlformats.org/officeDocument/2006/relationships/image" Target="../media/image105.png"/><Relationship Id="rId2" Type="http://schemas.openxmlformats.org/officeDocument/2006/relationships/tags" Target="../tags/tag32.xml"/><Relationship Id="rId1" Type="http://schemas.openxmlformats.org/officeDocument/2006/relationships/vmlDrawing" Target="../drawings/vmlDrawing11.v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notesSlide" Target="../notesSlides/notesSlide4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6.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9.xml"/><Relationship Id="rId1" Type="http://schemas.openxmlformats.org/officeDocument/2006/relationships/slideLayout" Target="../slideLayouts/slideLayout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rmAutofit/>
          </a:bodyPr>
          <a:lstStyle/>
          <a:p>
            <a:pPr marL="914400" indent="-914400"/>
            <a:r>
              <a:rPr lang="en-US" dirty="0"/>
              <a:t>04 | Design big data batch processing and interactive solutions</a:t>
            </a:r>
          </a:p>
        </p:txBody>
      </p:sp>
      <p:sp>
        <p:nvSpPr>
          <p:cNvPr id="4" name="Subtitle 3"/>
          <p:cNvSpPr>
            <a:spLocks noGrp="1"/>
          </p:cNvSpPr>
          <p:nvPr>
            <p:ph type="subTitle" idx="1"/>
          </p:nvPr>
        </p:nvSpPr>
        <p:spPr>
          <a:xfrm>
            <a:off x="193270" y="5132437"/>
            <a:ext cx="8858451" cy="882601"/>
          </a:xfrm>
        </p:spPr>
        <p:txBody>
          <a:bodyPr/>
          <a:lstStyle/>
          <a:p>
            <a:r>
              <a:rPr lang="en-US" dirty="0"/>
              <a:t>Andy Roberts | Data Platform Specialist, Microsoft Northeast</a:t>
            </a:r>
          </a:p>
        </p:txBody>
      </p:sp>
    </p:spTree>
    <p:extLst>
      <p:ext uri="{BB962C8B-B14F-4D97-AF65-F5344CB8AC3E}">
        <p14:creationId xmlns:p14="http://schemas.microsoft.com/office/powerpoint/2010/main" val="163019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Reading and Writing Data</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5" name="Group 14"/>
          <p:cNvGrpSpPr/>
          <p:nvPr/>
        </p:nvGrpSpPr>
        <p:grpSpPr>
          <a:xfrm>
            <a:off x="1368232" y="1806442"/>
            <a:ext cx="9547418" cy="4375283"/>
            <a:chOff x="349057" y="1320667"/>
            <a:chExt cx="11473278" cy="5203396"/>
          </a:xfrm>
        </p:grpSpPr>
        <p:grpSp>
          <p:nvGrpSpPr>
            <p:cNvPr id="10" name="Group 9"/>
            <p:cNvGrpSpPr/>
            <p:nvPr/>
          </p:nvGrpSpPr>
          <p:grpSpPr>
            <a:xfrm>
              <a:off x="4392322" y="1364667"/>
              <a:ext cx="3399504" cy="1726551"/>
              <a:chOff x="4688297" y="1644446"/>
              <a:chExt cx="3399504" cy="1726551"/>
            </a:xfrm>
          </p:grpSpPr>
          <p:sp>
            <p:nvSpPr>
              <p:cNvPr id="4" name="Rectangle 3"/>
              <p:cNvSpPr/>
              <p:nvPr/>
            </p:nvSpPr>
            <p:spPr bwMode="auto">
              <a:xfrm>
                <a:off x="4688297" y="1644446"/>
                <a:ext cx="3399504" cy="172655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extBox 4"/>
              <p:cNvSpPr txBox="1"/>
              <p:nvPr/>
            </p:nvSpPr>
            <p:spPr>
              <a:xfrm>
                <a:off x="5659692" y="1644446"/>
                <a:ext cx="1718187" cy="516194"/>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Name Node</a:t>
                </a:r>
              </a:p>
            </p:txBody>
          </p:sp>
          <p:sp>
            <p:nvSpPr>
              <p:cNvPr id="6" name="Rounded Rectangle 5"/>
              <p:cNvSpPr/>
              <p:nvPr/>
            </p:nvSpPr>
            <p:spPr bwMode="auto">
              <a:xfrm>
                <a:off x="4895230" y="2354790"/>
                <a:ext cx="1380207" cy="560438"/>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Rounded Rectangle 6"/>
              <p:cNvSpPr/>
              <p:nvPr/>
            </p:nvSpPr>
            <p:spPr bwMode="auto">
              <a:xfrm>
                <a:off x="6485603" y="2354790"/>
                <a:ext cx="1231490" cy="560438"/>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p:nvSpPr>
            <p:spPr>
              <a:xfrm>
                <a:off x="4752350" y="2261074"/>
                <a:ext cx="1636304" cy="844076"/>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Name Space</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State</a:t>
                </a:r>
              </a:p>
            </p:txBody>
          </p:sp>
          <p:sp>
            <p:nvSpPr>
              <p:cNvPr id="9" name="TextBox 8"/>
              <p:cNvSpPr txBox="1"/>
              <p:nvPr/>
            </p:nvSpPr>
            <p:spPr>
              <a:xfrm>
                <a:off x="6531534" y="2250435"/>
                <a:ext cx="1229341" cy="844076"/>
              </a:xfrm>
              <a:prstGeom prst="rect">
                <a:avLst/>
              </a:prstGeom>
              <a:no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Block Map</a:t>
                </a:r>
              </a:p>
            </p:txBody>
          </p:sp>
        </p:grpSp>
        <p:sp>
          <p:nvSpPr>
            <p:cNvPr id="11" name="Rounded Rectangle 10"/>
            <p:cNvSpPr/>
            <p:nvPr/>
          </p:nvSpPr>
          <p:spPr bwMode="auto">
            <a:xfrm>
              <a:off x="349057" y="4237629"/>
              <a:ext cx="2449773" cy="16445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ounded Rectangle 11"/>
            <p:cNvSpPr/>
            <p:nvPr/>
          </p:nvSpPr>
          <p:spPr bwMode="auto">
            <a:xfrm>
              <a:off x="6489233" y="4237629"/>
              <a:ext cx="2449773" cy="16445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ounded Rectangle 12"/>
            <p:cNvSpPr/>
            <p:nvPr/>
          </p:nvSpPr>
          <p:spPr bwMode="auto">
            <a:xfrm>
              <a:off x="9372562" y="4237629"/>
              <a:ext cx="2449773" cy="16445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ounded Rectangle 13"/>
            <p:cNvSpPr/>
            <p:nvPr/>
          </p:nvSpPr>
          <p:spPr bwMode="auto">
            <a:xfrm>
              <a:off x="3232386" y="4237629"/>
              <a:ext cx="2449773" cy="16445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TextBox 20"/>
            <p:cNvSpPr txBox="1"/>
            <p:nvPr/>
          </p:nvSpPr>
          <p:spPr>
            <a:xfrm>
              <a:off x="976854" y="4270304"/>
              <a:ext cx="1194179" cy="376759"/>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Data Node</a:t>
              </a:r>
            </a:p>
          </p:txBody>
        </p:sp>
        <p:sp>
          <p:nvSpPr>
            <p:cNvPr id="22" name="TextBox 21"/>
            <p:cNvSpPr txBox="1"/>
            <p:nvPr/>
          </p:nvSpPr>
          <p:spPr>
            <a:xfrm>
              <a:off x="3860183" y="4272578"/>
              <a:ext cx="1194179" cy="376759"/>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Data Node</a:t>
              </a:r>
            </a:p>
          </p:txBody>
        </p:sp>
        <p:sp>
          <p:nvSpPr>
            <p:cNvPr id="23" name="TextBox 22"/>
            <p:cNvSpPr txBox="1"/>
            <p:nvPr/>
          </p:nvSpPr>
          <p:spPr>
            <a:xfrm>
              <a:off x="7117030" y="4261203"/>
              <a:ext cx="1194179" cy="376759"/>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Data Node</a:t>
              </a:r>
            </a:p>
          </p:txBody>
        </p:sp>
        <p:sp>
          <p:nvSpPr>
            <p:cNvPr id="24" name="TextBox 23"/>
            <p:cNvSpPr txBox="1"/>
            <p:nvPr/>
          </p:nvSpPr>
          <p:spPr>
            <a:xfrm>
              <a:off x="10000359" y="4283948"/>
              <a:ext cx="1194179" cy="376759"/>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Data Node</a:t>
              </a:r>
            </a:p>
          </p:txBody>
        </p:sp>
        <p:sp>
          <p:nvSpPr>
            <p:cNvPr id="25" name="Rectangle 24"/>
            <p:cNvSpPr/>
            <p:nvPr/>
          </p:nvSpPr>
          <p:spPr bwMode="auto">
            <a:xfrm>
              <a:off x="819908" y="4690381"/>
              <a:ext cx="425579" cy="4076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ectangle 25"/>
            <p:cNvSpPr/>
            <p:nvPr/>
          </p:nvSpPr>
          <p:spPr bwMode="auto">
            <a:xfrm>
              <a:off x="3654332" y="4641404"/>
              <a:ext cx="412909" cy="4247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8" name="Rectangle 27"/>
            <p:cNvSpPr/>
            <p:nvPr/>
          </p:nvSpPr>
          <p:spPr bwMode="auto">
            <a:xfrm>
              <a:off x="1994280" y="4697205"/>
              <a:ext cx="425579" cy="40767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9" name="Rectangle 28"/>
            <p:cNvSpPr/>
            <p:nvPr/>
          </p:nvSpPr>
          <p:spPr bwMode="auto">
            <a:xfrm>
              <a:off x="4759579" y="4637962"/>
              <a:ext cx="412909" cy="42472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 name="Rectangle 30"/>
            <p:cNvSpPr/>
            <p:nvPr/>
          </p:nvSpPr>
          <p:spPr bwMode="auto">
            <a:xfrm>
              <a:off x="819426" y="5156054"/>
              <a:ext cx="425579" cy="4076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 name="Rectangle 31"/>
            <p:cNvSpPr/>
            <p:nvPr/>
          </p:nvSpPr>
          <p:spPr bwMode="auto">
            <a:xfrm>
              <a:off x="6878785" y="4636914"/>
              <a:ext cx="430465" cy="4037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p:cNvSpPr/>
            <p:nvPr/>
          </p:nvSpPr>
          <p:spPr bwMode="auto">
            <a:xfrm>
              <a:off x="4774818" y="5289124"/>
              <a:ext cx="412909" cy="424729"/>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bwMode="auto">
            <a:xfrm>
              <a:off x="8033865" y="5289124"/>
              <a:ext cx="408308" cy="37729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39" name="Straight Arrow Connector 38"/>
            <p:cNvCxnSpPr>
              <a:stCxn id="36" idx="1"/>
              <a:endCxn id="34" idx="3"/>
            </p:cNvCxnSpPr>
            <p:nvPr/>
          </p:nvCxnSpPr>
          <p:spPr>
            <a:xfrm flipH="1">
              <a:off x="5187727" y="5477771"/>
              <a:ext cx="2846138" cy="23718"/>
            </a:xfrm>
            <a:prstGeom prst="straightConnector1">
              <a:avLst/>
            </a:prstGeom>
            <a:ln w="571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6" idx="3"/>
              <a:endCxn id="78" idx="1"/>
            </p:cNvCxnSpPr>
            <p:nvPr/>
          </p:nvCxnSpPr>
          <p:spPr>
            <a:xfrm flipV="1">
              <a:off x="8442173" y="5453526"/>
              <a:ext cx="2664789" cy="24245"/>
            </a:xfrm>
            <a:prstGeom prst="straightConnector1">
              <a:avLst/>
            </a:prstGeom>
            <a:ln w="571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910498" y="5568727"/>
              <a:ext cx="1003111" cy="29882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Replicate</a:t>
              </a:r>
            </a:p>
          </p:txBody>
        </p:sp>
        <p:sp>
          <p:nvSpPr>
            <p:cNvPr id="49" name="TextBox 48"/>
            <p:cNvSpPr txBox="1"/>
            <p:nvPr/>
          </p:nvSpPr>
          <p:spPr>
            <a:xfrm>
              <a:off x="9901647" y="5584648"/>
              <a:ext cx="1003111" cy="29882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Replicate</a:t>
              </a:r>
            </a:p>
          </p:txBody>
        </p:sp>
        <p:sp>
          <p:nvSpPr>
            <p:cNvPr id="50" name="TextBox 49"/>
            <p:cNvSpPr txBox="1"/>
            <p:nvPr/>
          </p:nvSpPr>
          <p:spPr>
            <a:xfrm>
              <a:off x="868962" y="1390332"/>
              <a:ext cx="1999397" cy="513174"/>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Reading a Block</a:t>
              </a:r>
            </a:p>
          </p:txBody>
        </p:sp>
        <p:sp>
          <p:nvSpPr>
            <p:cNvPr id="51" name="Rounded Rectangle 50"/>
            <p:cNvSpPr/>
            <p:nvPr/>
          </p:nvSpPr>
          <p:spPr bwMode="auto">
            <a:xfrm>
              <a:off x="9648967" y="1850648"/>
              <a:ext cx="1609306" cy="75458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Client</a:t>
              </a:r>
            </a:p>
          </p:txBody>
        </p:sp>
        <p:cxnSp>
          <p:nvCxnSpPr>
            <p:cNvPr id="53" name="Straight Arrow Connector 52"/>
            <p:cNvCxnSpPr>
              <a:stCxn id="51" idx="1"/>
              <a:endCxn id="4" idx="3"/>
            </p:cNvCxnSpPr>
            <p:nvPr/>
          </p:nvCxnSpPr>
          <p:spPr>
            <a:xfrm flipH="1">
              <a:off x="7791826" y="2227942"/>
              <a:ext cx="1857141" cy="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317464" y="1788435"/>
              <a:ext cx="1400317" cy="914400"/>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create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addBlock</a:t>
              </a:r>
              <a:endPar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p:txBody>
        </p:sp>
        <p:cxnSp>
          <p:nvCxnSpPr>
            <p:cNvPr id="59" name="Straight Arrow Connector 58"/>
            <p:cNvCxnSpPr>
              <a:stCxn id="51" idx="2"/>
            </p:cNvCxnSpPr>
            <p:nvPr/>
          </p:nvCxnSpPr>
          <p:spPr>
            <a:xfrm flipH="1">
              <a:off x="8449453" y="2605236"/>
              <a:ext cx="2004167" cy="2659644"/>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p:cNvSpPr txBox="1"/>
            <p:nvPr/>
          </p:nvSpPr>
          <p:spPr>
            <a:xfrm>
              <a:off x="9451074" y="1320667"/>
              <a:ext cx="1999397" cy="513174"/>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Adding a Block</a:t>
              </a:r>
            </a:p>
          </p:txBody>
        </p:sp>
        <p:sp>
          <p:nvSpPr>
            <p:cNvPr id="61" name="Rounded Rectangle 60"/>
            <p:cNvSpPr/>
            <p:nvPr/>
          </p:nvSpPr>
          <p:spPr bwMode="auto">
            <a:xfrm>
              <a:off x="1016616" y="1890767"/>
              <a:ext cx="1609306" cy="75458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Client</a:t>
              </a:r>
            </a:p>
          </p:txBody>
        </p:sp>
        <p:cxnSp>
          <p:nvCxnSpPr>
            <p:cNvPr id="62" name="Straight Arrow Connector 61"/>
            <p:cNvCxnSpPr>
              <a:stCxn id="61" idx="3"/>
            </p:cNvCxnSpPr>
            <p:nvPr/>
          </p:nvCxnSpPr>
          <p:spPr>
            <a:xfrm>
              <a:off x="2625922" y="2268061"/>
              <a:ext cx="1735038" cy="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1" idx="2"/>
            </p:cNvCxnSpPr>
            <p:nvPr/>
          </p:nvCxnSpPr>
          <p:spPr>
            <a:xfrm>
              <a:off x="1821269" y="2645355"/>
              <a:ext cx="1822688" cy="201925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18618697">
              <a:off x="9476523" y="2647269"/>
              <a:ext cx="914400" cy="477672"/>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Write</a:t>
              </a:r>
            </a:p>
          </p:txBody>
        </p:sp>
        <p:sp>
          <p:nvSpPr>
            <p:cNvPr id="66" name="TextBox 65"/>
            <p:cNvSpPr txBox="1"/>
            <p:nvPr/>
          </p:nvSpPr>
          <p:spPr>
            <a:xfrm rot="2949165">
              <a:off x="2400988" y="2760643"/>
              <a:ext cx="914400" cy="427832"/>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Read</a:t>
              </a:r>
            </a:p>
          </p:txBody>
        </p:sp>
        <p:sp>
          <p:nvSpPr>
            <p:cNvPr id="67" name="TextBox 66"/>
            <p:cNvSpPr txBox="1"/>
            <p:nvPr/>
          </p:nvSpPr>
          <p:spPr>
            <a:xfrm>
              <a:off x="2614237" y="1754222"/>
              <a:ext cx="1852316" cy="914401"/>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getLocations</a:t>
              </a:r>
              <a:endPar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getFileinfo</a:t>
              </a:r>
              <a:endPar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p:txBody>
        </p:sp>
        <p:sp>
          <p:nvSpPr>
            <p:cNvPr id="68" name="Freeform 67"/>
            <p:cNvSpPr/>
            <p:nvPr/>
          </p:nvSpPr>
          <p:spPr>
            <a:xfrm flipH="1">
              <a:off x="3936917" y="6026720"/>
              <a:ext cx="1040711" cy="497343"/>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8"/>
            <p:cNvSpPr/>
            <p:nvPr/>
          </p:nvSpPr>
          <p:spPr>
            <a:xfrm flipH="1">
              <a:off x="1053588" y="6026720"/>
              <a:ext cx="1040711" cy="497343"/>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69"/>
            <p:cNvSpPr/>
            <p:nvPr/>
          </p:nvSpPr>
          <p:spPr>
            <a:xfrm flipH="1">
              <a:off x="7193764" y="6026720"/>
              <a:ext cx="1040711" cy="497343"/>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70"/>
            <p:cNvSpPr/>
            <p:nvPr/>
          </p:nvSpPr>
          <p:spPr>
            <a:xfrm flipH="1">
              <a:off x="10077093" y="6026720"/>
              <a:ext cx="1040711" cy="497343"/>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p:cNvSpPr/>
            <p:nvPr/>
          </p:nvSpPr>
          <p:spPr bwMode="auto">
            <a:xfrm>
              <a:off x="8033865" y="4626961"/>
              <a:ext cx="412909" cy="42472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6" name="Rectangle 75"/>
            <p:cNvSpPr/>
            <p:nvPr/>
          </p:nvSpPr>
          <p:spPr bwMode="auto">
            <a:xfrm>
              <a:off x="9667931" y="4654863"/>
              <a:ext cx="412909" cy="4247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7" name="Rectangle 76"/>
            <p:cNvSpPr/>
            <p:nvPr/>
          </p:nvSpPr>
          <p:spPr bwMode="auto">
            <a:xfrm>
              <a:off x="11109175" y="4595070"/>
              <a:ext cx="412909" cy="4247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8" name="Rectangle 77"/>
            <p:cNvSpPr/>
            <p:nvPr/>
          </p:nvSpPr>
          <p:spPr bwMode="auto">
            <a:xfrm>
              <a:off x="11106962" y="5241161"/>
              <a:ext cx="412909" cy="424729"/>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 name="Group 39"/>
            <p:cNvGrpSpPr/>
            <p:nvPr/>
          </p:nvGrpSpPr>
          <p:grpSpPr>
            <a:xfrm>
              <a:off x="1579253" y="3107491"/>
              <a:ext cx="9035173" cy="1102610"/>
              <a:chOff x="1579253" y="3107491"/>
              <a:chExt cx="9035173" cy="1102610"/>
            </a:xfrm>
          </p:grpSpPr>
          <p:cxnSp>
            <p:nvCxnSpPr>
              <p:cNvPr id="16" name="Elbow Connector 15"/>
              <p:cNvCxnSpPr/>
              <p:nvPr/>
            </p:nvCxnSpPr>
            <p:spPr>
              <a:xfrm rot="16200000" flipH="1">
                <a:off x="6320674" y="2878891"/>
                <a:ext cx="1097280" cy="1554480"/>
              </a:xfrm>
              <a:prstGeom prst="bentConnector3">
                <a:avLst/>
              </a:prstGeom>
              <a:ln w="1905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rot="5400000">
                <a:off x="4775725" y="2884221"/>
                <a:ext cx="1097280" cy="1554480"/>
              </a:xfrm>
              <a:prstGeom prst="bentConnector3">
                <a:avLst/>
              </a:prstGeom>
              <a:ln w="1905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5400000">
                <a:off x="2790833" y="2441579"/>
                <a:ext cx="548640" cy="2971800"/>
              </a:xfrm>
              <a:prstGeom prst="bentConnector3">
                <a:avLst>
                  <a:gd name="adj1" fmla="val -688"/>
                </a:avLst>
              </a:prstGeom>
              <a:ln w="1905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rot="16200000" flipH="1">
                <a:off x="8854206" y="2441448"/>
                <a:ext cx="548640" cy="2971800"/>
              </a:xfrm>
              <a:prstGeom prst="bentConnector3">
                <a:avLst>
                  <a:gd name="adj1" fmla="val -688"/>
                </a:avLst>
              </a:prstGeom>
              <a:ln w="1905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17" name="Rectangle 16"/>
          <p:cNvSpPr/>
          <p:nvPr/>
        </p:nvSpPr>
        <p:spPr bwMode="auto">
          <a:xfrm>
            <a:off x="846585" y="1463831"/>
            <a:ext cx="10601325" cy="4724400"/>
          </a:xfrm>
          <a:prstGeom prst="rect">
            <a:avLst/>
          </a:prstGeom>
          <a:no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423520490"/>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Big Data Processing</a:t>
            </a:r>
            <a:endParaRPr lang="en-US" dirty="0"/>
          </a:p>
        </p:txBody>
      </p:sp>
      <p:sp>
        <p:nvSpPr>
          <p:cNvPr id="3" name="Content Placeholder 2"/>
          <p:cNvSpPr>
            <a:spLocks noGrp="1"/>
          </p:cNvSpPr>
          <p:nvPr>
            <p:ph sz="quarter" idx="10"/>
          </p:nvPr>
        </p:nvSpPr>
        <p:spPr>
          <a:xfrm>
            <a:off x="379413" y="1960684"/>
            <a:ext cx="11525250" cy="4717929"/>
          </a:xfrm>
        </p:spPr>
        <p:txBody>
          <a:bodyPr/>
          <a:lstStyle/>
          <a:p>
            <a:r>
              <a:rPr lang="en-US" dirty="0"/>
              <a:t>Big Data Processing Workflow</a:t>
            </a:r>
          </a:p>
          <a:p>
            <a:pPr marL="746125" lvl="1" indent="-457200">
              <a:buFont typeface="+mj-lt"/>
              <a:buAutoNum type="arabicPeriod"/>
            </a:pPr>
            <a:r>
              <a:rPr lang="en-US" dirty="0"/>
              <a:t>Upload source data to HDFS in a Microsoft Azure storage blob container</a:t>
            </a:r>
          </a:p>
          <a:p>
            <a:pPr marL="746125" lvl="1" indent="-457200">
              <a:buFont typeface="+mj-lt"/>
              <a:buAutoNum type="arabicPeriod"/>
            </a:pPr>
            <a:r>
              <a:rPr lang="en-US" dirty="0"/>
              <a:t>Transform the data using Pig, Hive, and Map/Reduce</a:t>
            </a:r>
          </a:p>
          <a:p>
            <a:pPr marL="746125" lvl="1" indent="-457200">
              <a:buFont typeface="+mj-lt"/>
              <a:buAutoNum type="arabicPeriod"/>
            </a:pPr>
            <a:r>
              <a:rPr lang="en-US" dirty="0"/>
              <a:t>Consume the results of the transformation for reporting and analysis</a:t>
            </a:r>
          </a:p>
          <a:p>
            <a:r>
              <a:rPr lang="en-US" dirty="0"/>
              <a:t>Provision Microsoft Azure HDInsight on-demand</a:t>
            </a:r>
          </a:p>
          <a:p>
            <a:pPr lvl="1"/>
            <a:r>
              <a:rPr lang="en-GB" dirty="0"/>
              <a:t>Ensure data processing operations are repeatable</a:t>
            </a:r>
          </a:p>
          <a:p>
            <a:pPr lvl="1"/>
            <a:r>
              <a:rPr lang="en-GB" dirty="0"/>
              <a:t>Minimize hard-coded dependencies</a:t>
            </a:r>
            <a:endParaRPr lang="en-US" dirty="0"/>
          </a:p>
        </p:txBody>
      </p:sp>
    </p:spTree>
    <p:extLst>
      <p:ext uri="{BB962C8B-B14F-4D97-AF65-F5344CB8AC3E}">
        <p14:creationId xmlns:p14="http://schemas.microsoft.com/office/powerpoint/2010/main" val="29393421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Batch Processing</a:t>
            </a:r>
            <a:endParaRPr lang="en-US" dirty="0"/>
          </a:p>
        </p:txBody>
      </p:sp>
      <p:sp>
        <p:nvSpPr>
          <p:cNvPr id="3" name="Content Placeholder 2"/>
          <p:cNvSpPr>
            <a:spLocks noGrp="1"/>
          </p:cNvSpPr>
          <p:nvPr>
            <p:ph sz="quarter" idx="10"/>
          </p:nvPr>
        </p:nvSpPr>
        <p:spPr>
          <a:xfrm>
            <a:off x="222250" y="605018"/>
            <a:ext cx="11525250" cy="4823437"/>
          </a:xfrm>
        </p:spPr>
        <p:txBody>
          <a:bodyPr/>
          <a:lstStyle/>
          <a:p>
            <a:r>
              <a:rPr lang="en-US" dirty="0"/>
              <a:t>Jobs, Tasks, pools and Compute Node</a:t>
            </a:r>
          </a:p>
          <a:p>
            <a:endParaRPr lang="en-US" dirty="0"/>
          </a:p>
          <a:p>
            <a:endParaRPr lang="en-US" dirty="0"/>
          </a:p>
          <a:p>
            <a:endParaRPr lang="en-US" dirty="0"/>
          </a:p>
          <a:p>
            <a:endParaRPr lang="en-US" dirty="0"/>
          </a:p>
          <a:p>
            <a:endParaRPr lang="en-US" sz="100" dirty="0"/>
          </a:p>
          <a:p>
            <a:pPr lvl="1"/>
            <a:r>
              <a:rPr lang="en-US" b="1" dirty="0">
                <a:hlinkClick r:id="rId3"/>
              </a:rPr>
              <a:t>Step 1.</a:t>
            </a:r>
            <a:r>
              <a:rPr lang="en-US" dirty="0"/>
              <a:t> Create </a:t>
            </a:r>
            <a:r>
              <a:rPr lang="en-US" b="1" dirty="0"/>
              <a:t>containers</a:t>
            </a:r>
            <a:r>
              <a:rPr lang="en-US" dirty="0"/>
              <a:t> in Azure Blob Storage.</a:t>
            </a:r>
          </a:p>
          <a:p>
            <a:pPr lvl="1"/>
            <a:r>
              <a:rPr lang="en-US" b="1" dirty="0">
                <a:hlinkClick r:id="rId4"/>
              </a:rPr>
              <a:t>Step 2.</a:t>
            </a:r>
            <a:r>
              <a:rPr lang="en-US" dirty="0"/>
              <a:t> Upload task application files and input files to containers.</a:t>
            </a:r>
          </a:p>
          <a:p>
            <a:pPr lvl="1"/>
            <a:r>
              <a:rPr lang="en-US" b="1" dirty="0">
                <a:hlinkClick r:id="rId5"/>
              </a:rPr>
              <a:t>Step 3.</a:t>
            </a:r>
            <a:r>
              <a:rPr lang="en-US" dirty="0"/>
              <a:t> Create a Batch </a:t>
            </a:r>
            <a:r>
              <a:rPr lang="en-US" b="1" dirty="0"/>
              <a:t>pool</a:t>
            </a:r>
            <a:r>
              <a:rPr lang="en-US" dirty="0"/>
              <a:t>.</a:t>
            </a:r>
            <a:br>
              <a:rPr lang="en-US" dirty="0"/>
            </a:br>
            <a:r>
              <a:rPr lang="en-US" dirty="0"/>
              <a:t>    </a:t>
            </a:r>
            <a:r>
              <a:rPr lang="en-US" b="1" dirty="0"/>
              <a:t>3a.</a:t>
            </a:r>
            <a:r>
              <a:rPr lang="en-US" dirty="0"/>
              <a:t> The pool </a:t>
            </a:r>
            <a:r>
              <a:rPr lang="en-US" b="1" dirty="0" err="1"/>
              <a:t>StartTask</a:t>
            </a:r>
            <a:r>
              <a:rPr lang="en-US" dirty="0"/>
              <a:t> downloads the task binary files (</a:t>
            </a:r>
            <a:r>
              <a:rPr lang="en-US" dirty="0" err="1"/>
              <a:t>TaskApplication</a:t>
            </a:r>
            <a:r>
              <a:rPr lang="en-US" dirty="0"/>
              <a:t>) to nodes as they join the pool.</a:t>
            </a:r>
            <a:br>
              <a:rPr lang="en-US" dirty="0"/>
            </a:br>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1982" y="1133655"/>
            <a:ext cx="3466783" cy="2879193"/>
          </a:xfrm>
          <a:prstGeom prst="rect">
            <a:avLst/>
          </a:prstGeom>
        </p:spPr>
      </p:pic>
    </p:spTree>
    <p:extLst>
      <p:ext uri="{BB962C8B-B14F-4D97-AF65-F5344CB8AC3E}">
        <p14:creationId xmlns:p14="http://schemas.microsoft.com/office/powerpoint/2010/main" val="2365864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Batch Processing contd..</a:t>
            </a:r>
            <a:endParaRPr lang="en-US" dirty="0"/>
          </a:p>
        </p:txBody>
      </p:sp>
      <p:sp>
        <p:nvSpPr>
          <p:cNvPr id="3" name="Content Placeholder 2"/>
          <p:cNvSpPr>
            <a:spLocks noGrp="1"/>
          </p:cNvSpPr>
          <p:nvPr>
            <p:ph sz="quarter" idx="10"/>
          </p:nvPr>
        </p:nvSpPr>
        <p:spPr>
          <a:xfrm>
            <a:off x="378696" y="1245702"/>
            <a:ext cx="11525250" cy="4823437"/>
          </a:xfrm>
        </p:spPr>
        <p:txBody>
          <a:bodyPr/>
          <a:lstStyle/>
          <a:p>
            <a:r>
              <a:rPr lang="en-US" dirty="0"/>
              <a:t>Jobs, Tasks, pools and Compute Node</a:t>
            </a:r>
          </a:p>
          <a:p>
            <a:endParaRPr lang="en-US" sz="100" dirty="0"/>
          </a:p>
          <a:p>
            <a:pPr lvl="1"/>
            <a:r>
              <a:rPr lang="en-US" b="1" dirty="0">
                <a:hlinkClick r:id="rId3"/>
              </a:rPr>
              <a:t>Step 4.</a:t>
            </a:r>
            <a:r>
              <a:rPr lang="en-US" dirty="0"/>
              <a:t> Create a Batch </a:t>
            </a:r>
            <a:r>
              <a:rPr lang="en-US" b="1" dirty="0"/>
              <a:t>job</a:t>
            </a:r>
            <a:r>
              <a:rPr lang="en-US" dirty="0"/>
              <a:t>.</a:t>
            </a:r>
            <a:endParaRPr lang="en-US" b="1" dirty="0">
              <a:hlinkClick r:id="rId4"/>
            </a:endParaRPr>
          </a:p>
          <a:p>
            <a:pPr lvl="1"/>
            <a:r>
              <a:rPr lang="en-US" b="1" dirty="0">
                <a:hlinkClick r:id="rId4"/>
              </a:rPr>
              <a:t>Step 5.</a:t>
            </a:r>
            <a:r>
              <a:rPr lang="en-US" dirty="0"/>
              <a:t> Add </a:t>
            </a:r>
            <a:r>
              <a:rPr lang="en-US" b="1" dirty="0"/>
              <a:t>tasks</a:t>
            </a:r>
            <a:r>
              <a:rPr lang="en-US" dirty="0"/>
              <a:t> to the job.</a:t>
            </a:r>
            <a:br>
              <a:rPr lang="en-US" dirty="0"/>
            </a:br>
            <a:r>
              <a:rPr lang="en-US" dirty="0"/>
              <a:t>    </a:t>
            </a:r>
            <a:r>
              <a:rPr lang="en-US" b="1" dirty="0"/>
              <a:t>5a.</a:t>
            </a:r>
            <a:r>
              <a:rPr lang="en-US" dirty="0"/>
              <a:t> The tasks are scheduled to execute on nodes.</a:t>
            </a:r>
            <a:br>
              <a:rPr lang="en-US" dirty="0"/>
            </a:br>
            <a:r>
              <a:rPr lang="en-US" dirty="0"/>
              <a:t>    </a:t>
            </a:r>
            <a:r>
              <a:rPr lang="en-US" b="1" dirty="0"/>
              <a:t>5b.</a:t>
            </a:r>
            <a:r>
              <a:rPr lang="en-US" dirty="0"/>
              <a:t> Each task downloads its input data from Azure Storage, then begins execution.</a:t>
            </a:r>
          </a:p>
          <a:p>
            <a:pPr lvl="1"/>
            <a:r>
              <a:rPr lang="en-US" b="1" dirty="0">
                <a:hlinkClick r:id="rId5"/>
              </a:rPr>
              <a:t>Step 6.</a:t>
            </a:r>
            <a:r>
              <a:rPr lang="en-US" dirty="0"/>
              <a:t> Monitor tasks.</a:t>
            </a:r>
            <a:br>
              <a:rPr lang="en-US" dirty="0"/>
            </a:br>
            <a:r>
              <a:rPr lang="en-US" dirty="0"/>
              <a:t>    </a:t>
            </a:r>
            <a:r>
              <a:rPr lang="en-US" b="1" dirty="0"/>
              <a:t>6a.</a:t>
            </a:r>
            <a:r>
              <a:rPr lang="en-US" dirty="0"/>
              <a:t> As tasks are completed, they upload their output data to Azure Storage.</a:t>
            </a:r>
          </a:p>
          <a:p>
            <a:pPr lvl="1"/>
            <a:r>
              <a:rPr lang="en-US" b="1" dirty="0">
                <a:hlinkClick r:id="rId6"/>
              </a:rPr>
              <a:t>Step 7.</a:t>
            </a:r>
            <a:r>
              <a:rPr lang="en-US" dirty="0"/>
              <a:t> Download task output from Storage.</a:t>
            </a:r>
          </a:p>
          <a:p>
            <a:pPr marL="457046" lvl="1" indent="0">
              <a:buNone/>
            </a:pPr>
            <a:br>
              <a:rPr lang="en-US" dirty="0"/>
            </a:br>
            <a:endParaRPr lang="en-US" dirty="0"/>
          </a:p>
        </p:txBody>
      </p:sp>
    </p:spTree>
    <p:extLst>
      <p:ext uri="{BB962C8B-B14F-4D97-AF65-F5344CB8AC3E}">
        <p14:creationId xmlns:p14="http://schemas.microsoft.com/office/powerpoint/2010/main" val="3231751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What is Hive?</a:t>
            </a:r>
          </a:p>
          <a:p>
            <a:r>
              <a:rPr lang="en-GB" dirty="0"/>
              <a:t>Creating Hive Tables</a:t>
            </a:r>
          </a:p>
          <a:p>
            <a:r>
              <a:rPr lang="en-GB" dirty="0"/>
              <a:t>Loading Data into Hive Tables</a:t>
            </a:r>
          </a:p>
          <a:p>
            <a:r>
              <a:rPr lang="en-GB" dirty="0"/>
              <a:t>Querying Hive Tables</a:t>
            </a:r>
          </a:p>
          <a:p>
            <a:r>
              <a:rPr lang="en-GB" dirty="0"/>
              <a:t>Using Hive with PowerShell</a:t>
            </a:r>
          </a:p>
        </p:txBody>
      </p:sp>
      <p:sp>
        <p:nvSpPr>
          <p:cNvPr id="2" name="Title 1"/>
          <p:cNvSpPr>
            <a:spLocks noGrp="1"/>
          </p:cNvSpPr>
          <p:nvPr>
            <p:ph type="title"/>
          </p:nvPr>
        </p:nvSpPr>
        <p:spPr/>
        <p:txBody>
          <a:bodyPr/>
          <a:lstStyle/>
          <a:p>
            <a:r>
              <a:rPr lang="en-US" dirty="0"/>
              <a:t>Hive Overview</a:t>
            </a:r>
          </a:p>
        </p:txBody>
      </p:sp>
    </p:spTree>
    <p:extLst>
      <p:ext uri="{BB962C8B-B14F-4D97-AF65-F5344CB8AC3E}">
        <p14:creationId xmlns:p14="http://schemas.microsoft.com/office/powerpoint/2010/main" val="37327707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731" y="1097658"/>
            <a:ext cx="1086317" cy="1463387"/>
          </a:xfrm>
          <a:prstGeom prst="rect">
            <a:avLst/>
          </a:prstGeom>
        </p:spPr>
      </p:pic>
      <p:sp>
        <p:nvSpPr>
          <p:cNvPr id="2" name="Title 1"/>
          <p:cNvSpPr>
            <a:spLocks noGrp="1"/>
          </p:cNvSpPr>
          <p:nvPr>
            <p:ph type="title"/>
          </p:nvPr>
        </p:nvSpPr>
        <p:spPr/>
        <p:txBody>
          <a:bodyPr/>
          <a:lstStyle/>
          <a:p>
            <a:r>
              <a:rPr lang="en-GB" dirty="0"/>
              <a:t>What is Hive?</a:t>
            </a:r>
            <a:endParaRPr lang="en-US" dirty="0"/>
          </a:p>
        </p:txBody>
      </p:sp>
      <p:sp>
        <p:nvSpPr>
          <p:cNvPr id="3" name="Content Placeholder 2"/>
          <p:cNvSpPr>
            <a:spLocks noGrp="1"/>
          </p:cNvSpPr>
          <p:nvPr>
            <p:ph sz="quarter" idx="10"/>
          </p:nvPr>
        </p:nvSpPr>
        <p:spPr>
          <a:xfrm>
            <a:off x="379413" y="2963008"/>
            <a:ext cx="11393487" cy="3715606"/>
          </a:xfrm>
        </p:spPr>
        <p:txBody>
          <a:bodyPr/>
          <a:lstStyle/>
          <a:p>
            <a:r>
              <a:rPr lang="en-GB" dirty="0"/>
              <a:t>A metadata service that projects tabular schemas over HDFS folders</a:t>
            </a:r>
          </a:p>
          <a:p>
            <a:r>
              <a:rPr lang="en-GB" dirty="0"/>
              <a:t>Enables the contents of folders to be queried as tables, using SQL-like query semantics</a:t>
            </a:r>
          </a:p>
          <a:p>
            <a:r>
              <a:rPr lang="en-GB" dirty="0"/>
              <a:t>Queries are translated into Map/Reduce jobs</a:t>
            </a:r>
            <a:endParaRPr lang="en-US" dirty="0"/>
          </a:p>
        </p:txBody>
      </p:sp>
      <p:graphicFrame>
        <p:nvGraphicFramePr>
          <p:cNvPr id="6" name="Table 5"/>
          <p:cNvGraphicFramePr>
            <a:graphicFrameLocks noGrp="1"/>
          </p:cNvGraphicFramePr>
          <p:nvPr>
            <p:extLst/>
          </p:nvPr>
        </p:nvGraphicFramePr>
        <p:xfrm>
          <a:off x="4463320" y="1821112"/>
          <a:ext cx="1449753" cy="836264"/>
        </p:xfrm>
        <a:graphic>
          <a:graphicData uri="http://schemas.openxmlformats.org/drawingml/2006/table">
            <a:tbl>
              <a:tblPr firstRow="1" bandRow="1">
                <a:tableStyleId>{5C22544A-7EE6-4342-B048-85BDC9FD1C3A}</a:tableStyleId>
              </a:tblPr>
              <a:tblGrid>
                <a:gridCol w="483251">
                  <a:extLst>
                    <a:ext uri="{9D8B030D-6E8A-4147-A177-3AD203B41FA5}">
                      <a16:colId xmlns:a16="http://schemas.microsoft.com/office/drawing/2014/main" val="20000"/>
                    </a:ext>
                  </a:extLst>
                </a:gridCol>
                <a:gridCol w="483251">
                  <a:extLst>
                    <a:ext uri="{9D8B030D-6E8A-4147-A177-3AD203B41FA5}">
                      <a16:colId xmlns:a16="http://schemas.microsoft.com/office/drawing/2014/main" val="20001"/>
                    </a:ext>
                  </a:extLst>
                </a:gridCol>
                <a:gridCol w="483251">
                  <a:extLst>
                    <a:ext uri="{9D8B030D-6E8A-4147-A177-3AD203B41FA5}">
                      <a16:colId xmlns:a16="http://schemas.microsoft.com/office/drawing/2014/main" val="20002"/>
                    </a:ext>
                  </a:extLst>
                </a:gridCol>
              </a:tblGrid>
              <a:tr h="209066">
                <a:tc>
                  <a:txBody>
                    <a:bodyPr/>
                    <a:lstStyle/>
                    <a:p>
                      <a:endParaRPr lang="en-US" sz="300" dirty="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0"/>
                  </a:ext>
                </a:extLst>
              </a:tr>
              <a:tr h="209066">
                <a:tc>
                  <a:txBody>
                    <a:bodyPr/>
                    <a:lstStyle/>
                    <a:p>
                      <a:endParaRPr lang="en-US" sz="300" dirty="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1"/>
                  </a:ext>
                </a:extLst>
              </a:tr>
              <a:tr h="209066">
                <a:tc>
                  <a:txBody>
                    <a:bodyPr/>
                    <a:lstStyle/>
                    <a:p>
                      <a:endParaRPr lang="en-US" sz="30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2"/>
                  </a:ext>
                </a:extLst>
              </a:tr>
              <a:tr h="209066">
                <a:tc>
                  <a:txBody>
                    <a:bodyPr/>
                    <a:lstStyle/>
                    <a:p>
                      <a:endParaRPr lang="en-US" sz="30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2611314" y="2043668"/>
            <a:ext cx="1149674" cy="369332"/>
          </a:xfrm>
          <a:prstGeom prst="rect">
            <a:avLst/>
          </a:prstGeom>
          <a:noFill/>
        </p:spPr>
        <p:txBody>
          <a:bodyPr wrap="none" rtlCol="0">
            <a:spAutoFit/>
          </a:bodyPr>
          <a:lstStyle/>
          <a:p>
            <a:r>
              <a:rPr lang="en-GB" dirty="0">
                <a:latin typeface="Courier New" panose="02070309020205020404" pitchFamily="49" charset="0"/>
                <a:cs typeface="Courier New" panose="02070309020205020404" pitchFamily="49" charset="0"/>
              </a:rPr>
              <a:t>SELECT…</a:t>
            </a:r>
            <a:endParaRPr lang="en-US" dirty="0">
              <a:latin typeface="Courier New" panose="02070309020205020404" pitchFamily="49" charset="0"/>
              <a:cs typeface="Courier New" panose="02070309020205020404" pitchFamily="49" charset="0"/>
            </a:endParaRPr>
          </a:p>
        </p:txBody>
      </p:sp>
      <p:cxnSp>
        <p:nvCxnSpPr>
          <p:cNvPr id="11" name="Straight Arrow Connector 10"/>
          <p:cNvCxnSpPr>
            <a:stCxn id="9" idx="3"/>
            <a:endCxn id="6" idx="1"/>
          </p:cNvCxnSpPr>
          <p:nvPr/>
        </p:nvCxnSpPr>
        <p:spPr>
          <a:xfrm>
            <a:off x="3760988" y="2228334"/>
            <a:ext cx="702332" cy="1091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548551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Hive Tables</a:t>
            </a:r>
            <a:endParaRPr lang="en-US" dirty="0"/>
          </a:p>
        </p:txBody>
      </p:sp>
      <p:sp>
        <p:nvSpPr>
          <p:cNvPr id="3" name="Content Placeholder 2"/>
          <p:cNvSpPr>
            <a:spLocks noGrp="1"/>
          </p:cNvSpPr>
          <p:nvPr>
            <p:ph sz="quarter" idx="10"/>
          </p:nvPr>
        </p:nvSpPr>
        <p:spPr/>
        <p:txBody>
          <a:bodyPr/>
          <a:lstStyle/>
          <a:p>
            <a:r>
              <a:rPr lang="en-US" dirty="0"/>
              <a:t>Use the CREATE TABLE </a:t>
            </a:r>
            <a:r>
              <a:rPr lang="en-US" dirty="0" err="1"/>
              <a:t>HiveQL</a:t>
            </a:r>
            <a:r>
              <a:rPr lang="en-US" dirty="0"/>
              <a:t> statement</a:t>
            </a:r>
          </a:p>
          <a:p>
            <a:pPr lvl="1"/>
            <a:r>
              <a:rPr lang="en-US" dirty="0"/>
              <a:t>Defines schema metadata to be projected onto data</a:t>
            </a:r>
          </a:p>
          <a:p>
            <a:pPr marL="457046" lvl="1" indent="0">
              <a:buNone/>
            </a:pPr>
            <a:r>
              <a:rPr lang="en-US" dirty="0"/>
              <a:t>   in a folder when the table is queried (</a:t>
            </a:r>
            <a:r>
              <a:rPr lang="en-US" i="1" dirty="0"/>
              <a:t>not</a:t>
            </a:r>
            <a:r>
              <a:rPr lang="en-US" dirty="0"/>
              <a:t> when it is created)</a:t>
            </a:r>
          </a:p>
          <a:p>
            <a:r>
              <a:rPr lang="en-US" dirty="0"/>
              <a:t>Specify file format and file location</a:t>
            </a:r>
          </a:p>
          <a:p>
            <a:pPr lvl="1"/>
            <a:r>
              <a:rPr lang="en-US" dirty="0"/>
              <a:t>Defaults to </a:t>
            </a:r>
            <a:r>
              <a:rPr lang="en-US" dirty="0" err="1"/>
              <a:t>sequencefile</a:t>
            </a:r>
            <a:r>
              <a:rPr lang="en-US" dirty="0"/>
              <a:t> format in the /hive/warehouse/&lt;</a:t>
            </a:r>
            <a:r>
              <a:rPr lang="en-US" i="1" dirty="0" err="1"/>
              <a:t>table_name</a:t>
            </a:r>
            <a:r>
              <a:rPr lang="en-US" dirty="0"/>
              <a:t>&gt; folder</a:t>
            </a:r>
          </a:p>
          <a:p>
            <a:r>
              <a:rPr lang="en-US" dirty="0"/>
              <a:t>Create </a:t>
            </a:r>
            <a:r>
              <a:rPr lang="en-US" i="1" dirty="0"/>
              <a:t>internal</a:t>
            </a:r>
            <a:r>
              <a:rPr lang="en-US" dirty="0"/>
              <a:t> or </a:t>
            </a:r>
            <a:r>
              <a:rPr lang="en-US" i="1" dirty="0"/>
              <a:t>external</a:t>
            </a:r>
            <a:r>
              <a:rPr lang="en-US" dirty="0"/>
              <a:t> tables</a:t>
            </a:r>
          </a:p>
          <a:p>
            <a:pPr lvl="1"/>
            <a:r>
              <a:rPr lang="en-US" dirty="0"/>
              <a:t>Internal tables manage the lifetime of the underlying folders</a:t>
            </a:r>
          </a:p>
          <a:p>
            <a:pPr lvl="1"/>
            <a:r>
              <a:rPr lang="en-US" dirty="0"/>
              <a:t>External tables are managed independently from folders</a:t>
            </a:r>
          </a:p>
          <a:p>
            <a:pPr marL="0" indent="0">
              <a:buNone/>
            </a:pPr>
            <a:endParaRPr lang="en-US" dirty="0"/>
          </a:p>
        </p:txBody>
      </p:sp>
    </p:spTree>
    <p:extLst>
      <p:ext uri="{BB962C8B-B14F-4D97-AF65-F5344CB8AC3E}">
        <p14:creationId xmlns:p14="http://schemas.microsoft.com/office/powerpoint/2010/main" val="4441682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TABLE</a:t>
            </a:r>
            <a:endParaRPr lang="en-US" dirty="0"/>
          </a:p>
        </p:txBody>
      </p:sp>
      <p:sp>
        <p:nvSpPr>
          <p:cNvPr id="5" name="Rectangle 4"/>
          <p:cNvSpPr/>
          <p:nvPr/>
        </p:nvSpPr>
        <p:spPr>
          <a:xfrm>
            <a:off x="298938" y="1427917"/>
            <a:ext cx="6550269" cy="1077218"/>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CREATE TABLE table1</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(col1 STRING,</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col2 INT)</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ROW FORMAT DELIMITED FIELDS TERMINATED BY ' ';</a:t>
            </a:r>
            <a:endParaRPr lang="en-GB" sz="1600" dirty="0">
              <a:latin typeface="Courier New" panose="02070309020205020404" pitchFamily="49" charset="0"/>
              <a:cs typeface="Courier New" panose="02070309020205020404" pitchFamily="49" charset="0"/>
            </a:endParaRPr>
          </a:p>
        </p:txBody>
      </p:sp>
      <p:sp>
        <p:nvSpPr>
          <p:cNvPr id="6" name="Rectangle 5"/>
          <p:cNvSpPr/>
          <p:nvPr/>
        </p:nvSpPr>
        <p:spPr>
          <a:xfrm>
            <a:off x="298937" y="3245328"/>
            <a:ext cx="6550269" cy="1323439"/>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CREATE TABLE table2</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(col1 STRING,</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col2 INT)</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ROW FORMAT DELIMITED FIELDS TERMINATED BY ' '</a:t>
            </a:r>
          </a:p>
          <a:p>
            <a:r>
              <a:rPr lang="en-GB" sz="1600" dirty="0">
                <a:latin typeface="Courier New" panose="02070309020205020404" pitchFamily="49" charset="0"/>
                <a:cs typeface="Courier New" panose="02070309020205020404" pitchFamily="49" charset="0"/>
              </a:rPr>
              <a:t>STORED AS TEXTFILE LOCATION '/data/table2'</a:t>
            </a:r>
            <a:r>
              <a:rPr lang="en-US" sz="1600" dirty="0">
                <a:latin typeface="Courier New" panose="02070309020205020404" pitchFamily="49" charset="0"/>
                <a:cs typeface="Courier New" panose="02070309020205020404" pitchFamily="49" charset="0"/>
              </a:rPr>
              <a:t>;</a:t>
            </a:r>
            <a:endParaRPr lang="en-GB" sz="1600" dirty="0">
              <a:latin typeface="Courier New" panose="02070309020205020404" pitchFamily="49" charset="0"/>
              <a:cs typeface="Courier New" panose="02070309020205020404" pitchFamily="49" charset="0"/>
            </a:endParaRPr>
          </a:p>
        </p:txBody>
      </p:sp>
      <p:sp>
        <p:nvSpPr>
          <p:cNvPr id="7" name="Rectangle 6"/>
          <p:cNvSpPr/>
          <p:nvPr/>
        </p:nvSpPr>
        <p:spPr>
          <a:xfrm>
            <a:off x="298937" y="5292281"/>
            <a:ext cx="6805248" cy="1323439"/>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CREATE EXTERNAL TABLE table3</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(col1 STRING,</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col2 INT)</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ROW FORMAT DELIMITED FIELDS TERMINATED BY ' '</a:t>
            </a:r>
          </a:p>
          <a:p>
            <a:r>
              <a:rPr lang="en-GB" sz="1600" dirty="0">
                <a:latin typeface="Courier New" panose="02070309020205020404" pitchFamily="49" charset="0"/>
                <a:cs typeface="Courier New" panose="02070309020205020404" pitchFamily="49" charset="0"/>
              </a:rPr>
              <a:t>STORED AS TEXTFILE LOCATION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wasbs</a:t>
            </a:r>
            <a:r>
              <a:rPr lang="en-US" sz="1600" dirty="0">
                <a:latin typeface="Courier New" panose="02070309020205020404" pitchFamily="49" charset="0"/>
                <a:cs typeface="Courier New" panose="02070309020205020404" pitchFamily="49" charset="0"/>
              </a:rPr>
              <a:t>:///example/data/</a:t>
            </a:r>
            <a:r>
              <a:rPr lang="en-GB" sz="1600" dirty="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a:t>
            </a:r>
            <a:endParaRPr lang="en-GB" sz="1600" dirty="0">
              <a:latin typeface="Courier New" panose="02070309020205020404" pitchFamily="49" charset="0"/>
              <a:cs typeface="Courier New" panose="02070309020205020404" pitchFamily="49" charset="0"/>
            </a:endParaRPr>
          </a:p>
        </p:txBody>
      </p:sp>
      <p:sp>
        <p:nvSpPr>
          <p:cNvPr id="8" name="Rounded Rectangular Callout 7"/>
          <p:cNvSpPr/>
          <p:nvPr/>
        </p:nvSpPr>
        <p:spPr>
          <a:xfrm>
            <a:off x="4765431" y="639396"/>
            <a:ext cx="2338754" cy="908050"/>
          </a:xfrm>
          <a:prstGeom prst="wedgeRoundRectCallout">
            <a:avLst>
              <a:gd name="adj1" fmla="val -133662"/>
              <a:gd name="adj2" fmla="val 5304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Internal table (folders deleted when table is dropped)</a:t>
            </a:r>
          </a:p>
        </p:txBody>
      </p:sp>
      <p:sp>
        <p:nvSpPr>
          <p:cNvPr id="9" name="Rounded Rectangular Callout 8"/>
          <p:cNvSpPr/>
          <p:nvPr/>
        </p:nvSpPr>
        <p:spPr>
          <a:xfrm>
            <a:off x="6150523" y="2536633"/>
            <a:ext cx="2813538" cy="908050"/>
          </a:xfrm>
          <a:prstGeom prst="wedgeRoundRectCallout">
            <a:avLst>
              <a:gd name="adj1" fmla="val -228350"/>
              <a:gd name="adj2" fmla="val -505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Default location (/hive/warehouse/table1)</a:t>
            </a:r>
            <a:endParaRPr lang="en-US" dirty="0"/>
          </a:p>
        </p:txBody>
      </p:sp>
      <p:sp>
        <p:nvSpPr>
          <p:cNvPr id="10" name="Rounded Rectangular Callout 9"/>
          <p:cNvSpPr/>
          <p:nvPr/>
        </p:nvSpPr>
        <p:spPr>
          <a:xfrm>
            <a:off x="8078826" y="3947170"/>
            <a:ext cx="3729242" cy="973399"/>
          </a:xfrm>
          <a:prstGeom prst="wedgeRoundRectCallout">
            <a:avLst>
              <a:gd name="adj1" fmla="val -113008"/>
              <a:gd name="adj2" fmla="val -301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Stored in a custom location (but still internal, so the folder is deleted when table is dropped)</a:t>
            </a:r>
            <a:endParaRPr lang="en-US" dirty="0"/>
          </a:p>
        </p:txBody>
      </p:sp>
      <p:sp>
        <p:nvSpPr>
          <p:cNvPr id="11" name="Rounded Rectangular Callout 10"/>
          <p:cNvSpPr/>
          <p:nvPr/>
        </p:nvSpPr>
        <p:spPr>
          <a:xfrm>
            <a:off x="7360787" y="5540231"/>
            <a:ext cx="3729242" cy="973399"/>
          </a:xfrm>
          <a:prstGeom prst="wedgeRoundRectCallout">
            <a:avLst>
              <a:gd name="adj1" fmla="val -141300"/>
              <a:gd name="adj2" fmla="val -5539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External table (folders and files are left intact in Azure Blob Store when the table is dropped)</a:t>
            </a:r>
            <a:endParaRPr lang="en-US" dirty="0"/>
          </a:p>
        </p:txBody>
      </p:sp>
    </p:spTree>
    <p:extLst>
      <p:ext uri="{BB962C8B-B14F-4D97-AF65-F5344CB8AC3E}">
        <p14:creationId xmlns:p14="http://schemas.microsoft.com/office/powerpoint/2010/main" val="5085991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Loading Data into Hive Tables</a:t>
            </a:r>
            <a:endParaRPr lang="en-US" dirty="0"/>
          </a:p>
        </p:txBody>
      </p:sp>
      <p:sp>
        <p:nvSpPr>
          <p:cNvPr id="3" name="Content Placeholder 2"/>
          <p:cNvSpPr>
            <a:spLocks noGrp="1"/>
          </p:cNvSpPr>
          <p:nvPr>
            <p:ph sz="quarter" idx="10"/>
          </p:nvPr>
        </p:nvSpPr>
        <p:spPr/>
        <p:txBody>
          <a:bodyPr/>
          <a:lstStyle/>
          <a:p>
            <a:r>
              <a:rPr lang="en-US" dirty="0"/>
              <a:t>Save data files in table folders</a:t>
            </a:r>
          </a:p>
          <a:p>
            <a:r>
              <a:rPr lang="en-US" dirty="0"/>
              <a:t>Use the LOAD statement</a:t>
            </a:r>
          </a:p>
          <a:p>
            <a:pPr lvl="1"/>
            <a:r>
              <a:rPr lang="en-US" dirty="0"/>
              <a:t>Moves or copies files to the appropriate folder</a:t>
            </a:r>
          </a:p>
          <a:p>
            <a:pPr lvl="1"/>
            <a:endParaRPr lang="en-US" dirty="0"/>
          </a:p>
          <a:p>
            <a:r>
              <a:rPr lang="en-US" dirty="0"/>
              <a:t>Use the INSERT statement</a:t>
            </a:r>
          </a:p>
          <a:p>
            <a:pPr lvl="1"/>
            <a:r>
              <a:rPr lang="en-US" dirty="0"/>
              <a:t>Inserts data from one table to another</a:t>
            </a:r>
          </a:p>
          <a:p>
            <a:endParaRPr lang="en-US" dirty="0"/>
          </a:p>
        </p:txBody>
      </p:sp>
      <p:sp>
        <p:nvSpPr>
          <p:cNvPr id="5" name="Rectangle 4"/>
          <p:cNvSpPr/>
          <p:nvPr/>
        </p:nvSpPr>
        <p:spPr>
          <a:xfrm>
            <a:off x="2098430" y="3193758"/>
            <a:ext cx="9322777"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LOAD DATA LOCAL INPATH '/data/source' INTO TABLE </a:t>
            </a:r>
            <a:r>
              <a:rPr lang="en-US" dirty="0" err="1">
                <a:latin typeface="Courier New" panose="02070309020205020404" pitchFamily="49" charset="0"/>
                <a:cs typeface="Courier New" panose="02070309020205020404" pitchFamily="49" charset="0"/>
              </a:rPr>
              <a:t>MyTable</a:t>
            </a:r>
            <a:r>
              <a:rPr lang="en-US" dirty="0">
                <a:latin typeface="Courier New" panose="02070309020205020404" pitchFamily="49" charset="0"/>
                <a:cs typeface="Courier New" panose="02070309020205020404" pitchFamily="49" charset="0"/>
              </a:rPr>
              <a:t>; </a:t>
            </a:r>
          </a:p>
        </p:txBody>
      </p:sp>
      <p:sp>
        <p:nvSpPr>
          <p:cNvPr id="6" name="Rectangle 5"/>
          <p:cNvSpPr/>
          <p:nvPr/>
        </p:nvSpPr>
        <p:spPr>
          <a:xfrm>
            <a:off x="621506" y="4813719"/>
            <a:ext cx="10472738" cy="369332"/>
          </a:xfrm>
          <a:prstGeom prst="rect">
            <a:avLst/>
          </a:prstGeom>
        </p:spPr>
        <p:txBody>
          <a:bodyPr wrap="square">
            <a:spAutoFit/>
          </a:bodyPr>
          <a:lstStyle/>
          <a:p>
            <a:r>
              <a:rPr lang="en-US" dirty="0"/>
              <a:t>INSERT OVERWRITE TABLE </a:t>
            </a:r>
            <a:r>
              <a:rPr lang="en-US" dirty="0" err="1"/>
              <a:t>errorLogs</a:t>
            </a:r>
            <a:r>
              <a:rPr lang="en-US" dirty="0"/>
              <a:t> SELECT t1, t2, t3, t4, t5, t6, t7 FROM log4jLogs WHERE t4 = '[ERROR]';</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938092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Querying Hive Tables with </a:t>
            </a:r>
            <a:r>
              <a:rPr lang="en-GB" dirty="0" err="1"/>
              <a:t>HiveQL</a:t>
            </a:r>
            <a:endParaRPr lang="en-US" dirty="0"/>
          </a:p>
        </p:txBody>
      </p:sp>
      <p:sp>
        <p:nvSpPr>
          <p:cNvPr id="3" name="Content Placeholder 2"/>
          <p:cNvSpPr>
            <a:spLocks noGrp="1"/>
          </p:cNvSpPr>
          <p:nvPr>
            <p:ph sz="quarter" idx="10"/>
          </p:nvPr>
        </p:nvSpPr>
        <p:spPr>
          <a:xfrm>
            <a:off x="379413" y="2057400"/>
            <a:ext cx="11525250" cy="4621214"/>
          </a:xfrm>
        </p:spPr>
        <p:txBody>
          <a:bodyPr/>
          <a:lstStyle/>
          <a:p>
            <a:r>
              <a:rPr lang="en-US" dirty="0"/>
              <a:t>Query data using the SELECT statement</a:t>
            </a:r>
          </a:p>
          <a:p>
            <a:r>
              <a:rPr lang="en-US" dirty="0"/>
              <a:t>Hive translates the query into Map/Reduce jobs and applies the table schema to the underlying data files</a:t>
            </a:r>
          </a:p>
          <a:p>
            <a:endParaRPr lang="en-US" dirty="0"/>
          </a:p>
        </p:txBody>
      </p:sp>
      <p:sp>
        <p:nvSpPr>
          <p:cNvPr id="5" name="Rectangle 4"/>
          <p:cNvSpPr/>
          <p:nvPr/>
        </p:nvSpPr>
        <p:spPr>
          <a:xfrm>
            <a:off x="2237152" y="4189046"/>
            <a:ext cx="8557846" cy="1477328"/>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SELECT Col1, SUM(Col2) AS TotalCol2</a:t>
            </a:r>
          </a:p>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MyTable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WHERE Col1 &gt;= '2013-06-01' AND Col1 &lt;= '2013-06-30'</a:t>
            </a:r>
          </a:p>
          <a:p>
            <a:r>
              <a:rPr lang="en-GB" dirty="0">
                <a:latin typeface="Courier New" panose="02070309020205020404" pitchFamily="49" charset="0"/>
                <a:cs typeface="Courier New" panose="02070309020205020404" pitchFamily="49" charset="0"/>
              </a:rPr>
              <a:t>GROUP BY Col1</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ORDER BY Col1;</a:t>
            </a:r>
          </a:p>
        </p:txBody>
      </p:sp>
    </p:spTree>
    <p:extLst>
      <p:ext uri="{BB962C8B-B14F-4D97-AF65-F5344CB8AC3E}">
        <p14:creationId xmlns:p14="http://schemas.microsoft.com/office/powerpoint/2010/main" val="6446741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Hive Summary</a:t>
            </a:r>
          </a:p>
        </p:txBody>
      </p:sp>
      <p:sp>
        <p:nvSpPr>
          <p:cNvPr id="3" name="Content Placeholder 2"/>
          <p:cNvSpPr>
            <a:spLocks noGrp="1"/>
          </p:cNvSpPr>
          <p:nvPr>
            <p:ph sz="quarter" idx="10"/>
          </p:nvPr>
        </p:nvSpPr>
        <p:spPr>
          <a:xfrm>
            <a:off x="379413" y="1388226"/>
            <a:ext cx="9027052" cy="5290388"/>
          </a:xfrm>
        </p:spPr>
        <p:txBody>
          <a:bodyPr/>
          <a:lstStyle/>
          <a:p>
            <a:r>
              <a:rPr lang="en-GB" dirty="0"/>
              <a:t>Hive enables Map/Reduce processing through SQL-like syntax</a:t>
            </a:r>
          </a:p>
          <a:p>
            <a:r>
              <a:rPr lang="en-GB" dirty="0"/>
              <a:t>Internal tables manage the lifetime of their data, External tables are metadata only</a:t>
            </a:r>
          </a:p>
          <a:p>
            <a:r>
              <a:rPr lang="en-GB" dirty="0"/>
              <a:t>Use </a:t>
            </a:r>
            <a:r>
              <a:rPr lang="en-GB" dirty="0" err="1"/>
              <a:t>HiveQL</a:t>
            </a:r>
            <a:r>
              <a:rPr lang="en-GB" dirty="0"/>
              <a:t> queries in PowerShell scripts to perform Hive operations and retrieve data</a:t>
            </a:r>
          </a:p>
        </p:txBody>
      </p:sp>
    </p:spTree>
    <p:extLst>
      <p:ext uri="{BB962C8B-B14F-4D97-AF65-F5344CB8AC3E}">
        <p14:creationId xmlns:p14="http://schemas.microsoft.com/office/powerpoint/2010/main" val="162055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7014113" y="2169993"/>
            <a:ext cx="4859439" cy="25930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HDFS Components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11</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0602" y="2418794"/>
            <a:ext cx="4414361" cy="2084967"/>
          </a:xfrm>
          <a:prstGeom prst="rect">
            <a:avLst/>
          </a:prstGeom>
          <a:solidFill>
            <a:schemeClr val="bg2"/>
          </a:solidFill>
        </p:spPr>
      </p:pic>
      <p:sp>
        <p:nvSpPr>
          <p:cNvPr id="54" name="TextBox 53"/>
          <p:cNvSpPr txBox="1"/>
          <p:nvPr/>
        </p:nvSpPr>
        <p:spPr>
          <a:xfrm>
            <a:off x="292709" y="1196443"/>
            <a:ext cx="6827758" cy="4529668"/>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err="1">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NameNode</a:t>
            </a:r>
            <a:endParaRPr kumimoji="0" lang="en-US"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Keeps all namespaces in memory</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Maintains metadata (i.e. “</a:t>
            </a: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inode</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Monitors Data Node health</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Replicates missing blocks</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Maintains mapping of list of blocks + locations</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Maintains Authorization and Authentication data</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Manages Checkpoint &amp; journal namespace changes</a:t>
            </a:r>
          </a:p>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Data Node</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Serves data blocks directly to customers</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Handles block storage on multiple volumes &amp; block integrity</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Periodically sends heartbeats and block reports to NameNode</a:t>
            </a:r>
          </a:p>
          <a:p>
            <a:pPr marL="285750" marR="0" lvl="0" indent="-285750" algn="l" defTabSz="914400" rtl="0" eaLnBrk="1" fontAlgn="auto" latinLnBrk="0" hangingPunct="1">
              <a:lnSpc>
                <a:spcPct val="90000"/>
              </a:lnSpc>
              <a:spcBef>
                <a:spcPts val="0"/>
              </a:spcBef>
              <a:spcAft>
                <a:spcPts val="600"/>
              </a:spcAft>
              <a:buClr>
                <a:srgbClr val="68217A"/>
              </a:buClr>
              <a:buSzPct val="5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Stores Blocks as underlying OS’s file</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Tree>
    <p:extLst>
      <p:ext uri="{BB962C8B-B14F-4D97-AF65-F5344CB8AC3E}">
        <p14:creationId xmlns:p14="http://schemas.microsoft.com/office/powerpoint/2010/main" val="2998540165"/>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What is Pig?</a:t>
            </a:r>
          </a:p>
          <a:p>
            <a:r>
              <a:rPr lang="en-GB" dirty="0"/>
              <a:t>Pig Latin</a:t>
            </a:r>
          </a:p>
          <a:p>
            <a:r>
              <a:rPr lang="en-GB" dirty="0"/>
              <a:t>Common Pig Latin Operations</a:t>
            </a:r>
          </a:p>
          <a:p>
            <a:r>
              <a:rPr lang="en-GB" dirty="0"/>
              <a:t>Pig Latin and Map/Reduce</a:t>
            </a:r>
          </a:p>
          <a:p>
            <a:r>
              <a:rPr lang="en-GB" dirty="0"/>
              <a:t>Using Pig in PowerShell</a:t>
            </a:r>
          </a:p>
        </p:txBody>
      </p:sp>
      <p:sp>
        <p:nvSpPr>
          <p:cNvPr id="2" name="Title 1"/>
          <p:cNvSpPr>
            <a:spLocks noGrp="1"/>
          </p:cNvSpPr>
          <p:nvPr>
            <p:ph type="title"/>
          </p:nvPr>
        </p:nvSpPr>
        <p:spPr/>
        <p:txBody>
          <a:bodyPr/>
          <a:lstStyle/>
          <a:p>
            <a:r>
              <a:rPr lang="en-US" dirty="0"/>
              <a:t>Pig Overview</a:t>
            </a:r>
          </a:p>
        </p:txBody>
      </p:sp>
    </p:spTree>
    <p:extLst>
      <p:ext uri="{BB962C8B-B14F-4D97-AF65-F5344CB8AC3E}">
        <p14:creationId xmlns:p14="http://schemas.microsoft.com/office/powerpoint/2010/main" val="24738713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Pig?</a:t>
            </a:r>
            <a:endParaRPr lang="en-US" dirty="0"/>
          </a:p>
        </p:txBody>
      </p:sp>
      <p:sp>
        <p:nvSpPr>
          <p:cNvPr id="3" name="Content Placeholder 2"/>
          <p:cNvSpPr>
            <a:spLocks noGrp="1"/>
          </p:cNvSpPr>
          <p:nvPr>
            <p:ph sz="quarter" idx="10"/>
          </p:nvPr>
        </p:nvSpPr>
        <p:spPr>
          <a:xfrm>
            <a:off x="265113" y="3172187"/>
            <a:ext cx="11525250" cy="3254989"/>
          </a:xfrm>
        </p:spPr>
        <p:txBody>
          <a:bodyPr/>
          <a:lstStyle/>
          <a:p>
            <a:r>
              <a:rPr lang="en-US" sz="2400" dirty="0"/>
              <a:t>Pig is a high level scripting language used with Hadoop</a:t>
            </a:r>
          </a:p>
          <a:p>
            <a:r>
              <a:rPr lang="en-US" sz="2400" dirty="0"/>
              <a:t>Pig can be used to invoke code in many languages including </a:t>
            </a:r>
            <a:r>
              <a:rPr lang="en-US" sz="2400" dirty="0" err="1"/>
              <a:t>Jruby</a:t>
            </a:r>
            <a:r>
              <a:rPr lang="en-US" sz="2400" dirty="0"/>
              <a:t>, </a:t>
            </a:r>
            <a:r>
              <a:rPr lang="en-US" sz="2400" dirty="0" err="1"/>
              <a:t>Jython</a:t>
            </a:r>
            <a:r>
              <a:rPr lang="en-US" sz="2400" dirty="0"/>
              <a:t>, Java</a:t>
            </a:r>
          </a:p>
          <a:p>
            <a:r>
              <a:rPr lang="en-US" sz="2400" dirty="0"/>
              <a:t>Pig Latin statements perform a series of transformations to data </a:t>
            </a:r>
            <a:r>
              <a:rPr lang="en-US" sz="2400" i="1" dirty="0"/>
              <a:t>relations</a:t>
            </a:r>
          </a:p>
          <a:p>
            <a:r>
              <a:rPr lang="en-US" sz="2400" dirty="0"/>
              <a:t>Relations are loaded using </a:t>
            </a:r>
            <a:r>
              <a:rPr lang="en-US" sz="2400" i="1" dirty="0"/>
              <a:t>schema on read </a:t>
            </a:r>
            <a:r>
              <a:rPr lang="en-US" sz="2400" dirty="0"/>
              <a:t>semantics to project table structure at runtime</a:t>
            </a:r>
          </a:p>
          <a:p>
            <a:r>
              <a:rPr lang="en-US" sz="2400" dirty="0"/>
              <a:t>Run Pig Latin statements interactively in the Grunt shell, or save a script file and run them as a batch</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654" y="1559767"/>
            <a:ext cx="776796" cy="129835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8545" y="1559766"/>
            <a:ext cx="776796" cy="1298359"/>
          </a:xfrm>
          <a:prstGeom prst="rect">
            <a:avLst/>
          </a:prstGeom>
        </p:spPr>
      </p:pic>
      <p:graphicFrame>
        <p:nvGraphicFramePr>
          <p:cNvPr id="7" name="Table 6"/>
          <p:cNvGraphicFramePr>
            <a:graphicFrameLocks noGrp="1"/>
          </p:cNvGraphicFramePr>
          <p:nvPr>
            <p:extLst/>
          </p:nvPr>
        </p:nvGraphicFramePr>
        <p:xfrm>
          <a:off x="2718360" y="1763821"/>
          <a:ext cx="1449753" cy="836264"/>
        </p:xfrm>
        <a:graphic>
          <a:graphicData uri="http://schemas.openxmlformats.org/drawingml/2006/table">
            <a:tbl>
              <a:tblPr firstRow="1" bandRow="1">
                <a:tableStyleId>{5C22544A-7EE6-4342-B048-85BDC9FD1C3A}</a:tableStyleId>
              </a:tblPr>
              <a:tblGrid>
                <a:gridCol w="483251">
                  <a:extLst>
                    <a:ext uri="{9D8B030D-6E8A-4147-A177-3AD203B41FA5}">
                      <a16:colId xmlns:a16="http://schemas.microsoft.com/office/drawing/2014/main" val="20000"/>
                    </a:ext>
                  </a:extLst>
                </a:gridCol>
                <a:gridCol w="483251">
                  <a:extLst>
                    <a:ext uri="{9D8B030D-6E8A-4147-A177-3AD203B41FA5}">
                      <a16:colId xmlns:a16="http://schemas.microsoft.com/office/drawing/2014/main" val="20001"/>
                    </a:ext>
                  </a:extLst>
                </a:gridCol>
                <a:gridCol w="483251">
                  <a:extLst>
                    <a:ext uri="{9D8B030D-6E8A-4147-A177-3AD203B41FA5}">
                      <a16:colId xmlns:a16="http://schemas.microsoft.com/office/drawing/2014/main" val="20002"/>
                    </a:ext>
                  </a:extLst>
                </a:gridCol>
              </a:tblGrid>
              <a:tr h="209066">
                <a:tc>
                  <a:txBody>
                    <a:bodyPr/>
                    <a:lstStyle/>
                    <a:p>
                      <a:endParaRPr lang="en-US" sz="300" dirty="0"/>
                    </a:p>
                  </a:txBody>
                  <a:tcPr/>
                </a:tc>
                <a:tc>
                  <a:txBody>
                    <a:bodyPr/>
                    <a:lstStyle/>
                    <a:p>
                      <a:endParaRPr lang="en-US" sz="300"/>
                    </a:p>
                  </a:txBody>
                  <a:tcPr/>
                </a:tc>
                <a:tc>
                  <a:txBody>
                    <a:bodyPr/>
                    <a:lstStyle/>
                    <a:p>
                      <a:endParaRPr lang="en-US" sz="300" dirty="0"/>
                    </a:p>
                  </a:txBody>
                  <a:tcPr/>
                </a:tc>
                <a:extLst>
                  <a:ext uri="{0D108BD9-81ED-4DB2-BD59-A6C34878D82A}">
                    <a16:rowId xmlns:a16="http://schemas.microsoft.com/office/drawing/2014/main" val="10000"/>
                  </a:ext>
                </a:extLst>
              </a:tr>
              <a:tr h="209066">
                <a:tc>
                  <a:txBody>
                    <a:bodyPr/>
                    <a:lstStyle/>
                    <a:p>
                      <a:endParaRPr lang="en-US" sz="300" dirty="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1"/>
                  </a:ext>
                </a:extLst>
              </a:tr>
              <a:tr h="209066">
                <a:tc>
                  <a:txBody>
                    <a:bodyPr/>
                    <a:lstStyle/>
                    <a:p>
                      <a:endParaRPr lang="en-US" sz="30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2"/>
                  </a:ext>
                </a:extLst>
              </a:tr>
              <a:tr h="209066">
                <a:tc>
                  <a:txBody>
                    <a:bodyPr/>
                    <a:lstStyle/>
                    <a:p>
                      <a:endParaRPr lang="en-US" sz="30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nvPr>
        </p:nvGraphicFramePr>
        <p:xfrm>
          <a:off x="5302861" y="1763821"/>
          <a:ext cx="1449753" cy="836264"/>
        </p:xfrm>
        <a:graphic>
          <a:graphicData uri="http://schemas.openxmlformats.org/drawingml/2006/table">
            <a:tbl>
              <a:tblPr firstRow="1" bandRow="1">
                <a:tableStyleId>{5C22544A-7EE6-4342-B048-85BDC9FD1C3A}</a:tableStyleId>
              </a:tblPr>
              <a:tblGrid>
                <a:gridCol w="483251">
                  <a:extLst>
                    <a:ext uri="{9D8B030D-6E8A-4147-A177-3AD203B41FA5}">
                      <a16:colId xmlns:a16="http://schemas.microsoft.com/office/drawing/2014/main" val="20000"/>
                    </a:ext>
                  </a:extLst>
                </a:gridCol>
                <a:gridCol w="483251">
                  <a:extLst>
                    <a:ext uri="{9D8B030D-6E8A-4147-A177-3AD203B41FA5}">
                      <a16:colId xmlns:a16="http://schemas.microsoft.com/office/drawing/2014/main" val="20001"/>
                    </a:ext>
                  </a:extLst>
                </a:gridCol>
                <a:gridCol w="483251">
                  <a:extLst>
                    <a:ext uri="{9D8B030D-6E8A-4147-A177-3AD203B41FA5}">
                      <a16:colId xmlns:a16="http://schemas.microsoft.com/office/drawing/2014/main" val="20002"/>
                    </a:ext>
                  </a:extLst>
                </a:gridCol>
              </a:tblGrid>
              <a:tr h="209066">
                <a:tc>
                  <a:txBody>
                    <a:bodyPr/>
                    <a:lstStyle/>
                    <a:p>
                      <a:endParaRPr lang="en-US" sz="300" dirty="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0"/>
                  </a:ext>
                </a:extLst>
              </a:tr>
              <a:tr h="209066">
                <a:tc>
                  <a:txBody>
                    <a:bodyPr/>
                    <a:lstStyle/>
                    <a:p>
                      <a:endParaRPr lang="en-US" sz="300" dirty="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1"/>
                  </a:ext>
                </a:extLst>
              </a:tr>
              <a:tr h="209066">
                <a:tc>
                  <a:txBody>
                    <a:bodyPr/>
                    <a:lstStyle/>
                    <a:p>
                      <a:endParaRPr lang="en-US" sz="30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2"/>
                  </a:ext>
                </a:extLst>
              </a:tr>
              <a:tr h="209066">
                <a:tc>
                  <a:txBody>
                    <a:bodyPr/>
                    <a:lstStyle/>
                    <a:p>
                      <a:endParaRPr lang="en-US" sz="300"/>
                    </a:p>
                  </a:txBody>
                  <a:tcPr/>
                </a:tc>
                <a:tc>
                  <a:txBody>
                    <a:bodyPr/>
                    <a:lstStyle/>
                    <a:p>
                      <a:endParaRPr lang="en-US" sz="300"/>
                    </a:p>
                  </a:txBody>
                  <a:tcPr/>
                </a:tc>
                <a:tc>
                  <a:txBody>
                    <a:bodyPr/>
                    <a:lstStyle/>
                    <a:p>
                      <a:endParaRPr lang="en-US" sz="300" dirty="0"/>
                    </a:p>
                  </a:txBody>
                  <a:tcPr/>
                </a:tc>
                <a:extLst>
                  <a:ext uri="{0D108BD9-81ED-4DB2-BD59-A6C34878D82A}">
                    <a16:rowId xmlns:a16="http://schemas.microsoft.com/office/drawing/2014/main" val="10003"/>
                  </a:ext>
                </a:extLst>
              </a:tr>
            </a:tbl>
          </a:graphicData>
        </a:graphic>
      </p:graphicFrame>
      <p:sp>
        <p:nvSpPr>
          <p:cNvPr id="9" name="Right Arrow 8"/>
          <p:cNvSpPr/>
          <p:nvPr/>
        </p:nvSpPr>
        <p:spPr>
          <a:xfrm>
            <a:off x="1934307" y="1931987"/>
            <a:ext cx="677007" cy="553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ight Arrow 9"/>
          <p:cNvSpPr/>
          <p:nvPr/>
        </p:nvSpPr>
        <p:spPr>
          <a:xfrm>
            <a:off x="4405994" y="1931987"/>
            <a:ext cx="677007" cy="553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ight Arrow 10"/>
          <p:cNvSpPr/>
          <p:nvPr/>
        </p:nvSpPr>
        <p:spPr>
          <a:xfrm>
            <a:off x="6877681" y="1931987"/>
            <a:ext cx="677007" cy="553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46874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Pig—Where it fits</a:t>
            </a:r>
          </a:p>
        </p:txBody>
      </p:sp>
      <p:sp>
        <p:nvSpPr>
          <p:cNvPr id="9" name="Content Placeholder 8"/>
          <p:cNvSpPr>
            <a:spLocks noGrp="1"/>
          </p:cNvSpPr>
          <p:nvPr>
            <p:ph sz="quarter" idx="10"/>
          </p:nvPr>
        </p:nvSpPr>
        <p:spPr/>
        <p:txBody>
          <a:bodyPr/>
          <a:lstStyle/>
          <a:p>
            <a:pPr marL="0" indent="0">
              <a:buNone/>
            </a:pPr>
            <a:r>
              <a:rPr lang="en-US" b="0" dirty="0">
                <a:latin typeface="Segoe UI Light"/>
              </a:rPr>
              <a:t>Pig is designed to perform long series of data operations like:</a:t>
            </a:r>
          </a:p>
          <a:p>
            <a:pPr marL="336145" lvl="0" indent="-336145" defTabSz="914367">
              <a:spcBef>
                <a:spcPts val="1176"/>
              </a:spcBef>
              <a:defRPr/>
            </a:pPr>
            <a:r>
              <a:rPr lang="en-US" sz="2800" b="0" dirty="0">
                <a:solidFill>
                  <a:srgbClr val="505050"/>
                </a:solidFill>
              </a:rPr>
              <a:t>Extract-transform-load (ETL) data pipelines</a:t>
            </a:r>
          </a:p>
          <a:p>
            <a:pPr marL="336145" indent="-336145" defTabSz="914367">
              <a:spcBef>
                <a:spcPts val="1176"/>
              </a:spcBef>
              <a:defRPr/>
            </a:pPr>
            <a:r>
              <a:rPr lang="en-US" sz="2800" b="0" dirty="0">
                <a:solidFill>
                  <a:srgbClr val="505050"/>
                </a:solidFill>
              </a:rPr>
              <a:t>Research on raw data</a:t>
            </a:r>
          </a:p>
          <a:p>
            <a:pPr marL="336145" indent="-336145" defTabSz="914367">
              <a:spcBef>
                <a:spcPts val="1176"/>
              </a:spcBef>
              <a:defRPr/>
            </a:pPr>
            <a:r>
              <a:rPr lang="en-US" sz="2800" b="0" dirty="0">
                <a:solidFill>
                  <a:srgbClr val="505050"/>
                </a:solidFill>
              </a:rPr>
              <a:t>Iterative data processing</a:t>
            </a:r>
          </a:p>
          <a:p>
            <a:pPr lvl="1"/>
            <a:endParaRPr lang="en-US" dirty="0"/>
          </a:p>
        </p:txBody>
      </p:sp>
      <p:sp>
        <p:nvSpPr>
          <p:cNvPr id="7" name="Slide Number Placeholder 6"/>
          <p:cNvSpPr>
            <a:spLocks noGrp="1"/>
          </p:cNvSpPr>
          <p:nvPr>
            <p:ph type="sldNum" sz="quarter" idx="4294967295"/>
          </p:nvPr>
        </p:nvSpPr>
        <p:spPr>
          <a:xfrm>
            <a:off x="11636375" y="6437313"/>
            <a:ext cx="555625" cy="1349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A0AC42-AA1D-4944-8D96-660DE70C7E1B}" type="slidenum">
              <a:rPr kumimoji="0" lang="en-I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IN"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459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Pig Latin</a:t>
            </a:r>
            <a:endParaRPr lang="en-US" dirty="0"/>
          </a:p>
        </p:txBody>
      </p:sp>
      <p:sp>
        <p:nvSpPr>
          <p:cNvPr id="4" name="Rectangle 3"/>
          <p:cNvSpPr/>
          <p:nvPr/>
        </p:nvSpPr>
        <p:spPr>
          <a:xfrm>
            <a:off x="291121" y="2586759"/>
            <a:ext cx="11701218" cy="30469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Load comma-delimited source data. Default data type is </a:t>
            </a:r>
            <a:r>
              <a:rPr kumimoji="0" lang="en-US" sz="1600" b="0" i="0" u="none" strike="noStrike" kern="0" cap="none" spc="0" normalizeH="0" baseline="0" noProof="0" dirty="0" err="1">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chararray</a:t>
            </a: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but temp is a long </a:t>
            </a:r>
            <a:r>
              <a:rPr kumimoji="0" lang="en-US" sz="1600" b="0" i="0" u="none" strike="noStrike" kern="0" cap="none" spc="0" normalizeH="0" baseline="0" noProof="0" dirty="0" err="1">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int</a:t>
            </a:r>
            <a:endPar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Readings = LOAD '/weather/data.txt' USING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PigStorage</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temp:long</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Group the tuples by date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GROUP Readings BY date;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Get the average temp value for each date grouping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group, AVG(</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Readings.temp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Ungroup the dates with the average temp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FLATTEN(group)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Sort the results by date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ORDER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BY date ASC;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Save the results in the /weather/summary folder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STORE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INTO '/weather/summary';</a:t>
            </a:r>
          </a:p>
        </p:txBody>
      </p:sp>
      <p:sp>
        <p:nvSpPr>
          <p:cNvPr id="6" name="Rectangle 5"/>
          <p:cNvSpPr/>
          <p:nvPr/>
        </p:nvSpPr>
        <p:spPr>
          <a:xfrm>
            <a:off x="4023945" y="388642"/>
            <a:ext cx="2271346" cy="18466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2013-06-01,12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2013-06-02,12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p:txBody>
      </p:sp>
      <p:sp>
        <p:nvSpPr>
          <p:cNvPr id="7" name="Down Arrow 6"/>
          <p:cNvSpPr/>
          <p:nvPr/>
        </p:nvSpPr>
        <p:spPr>
          <a:xfrm>
            <a:off x="4659923" y="1960685"/>
            <a:ext cx="499695" cy="62607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7"/>
          <p:cNvSpPr/>
          <p:nvPr/>
        </p:nvSpPr>
        <p:spPr>
          <a:xfrm>
            <a:off x="3832283" y="6188455"/>
            <a:ext cx="2814701"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  14.00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  10.00</a:t>
            </a:r>
          </a:p>
        </p:txBody>
      </p:sp>
      <p:sp>
        <p:nvSpPr>
          <p:cNvPr id="9" name="Down Arrow 8"/>
          <p:cNvSpPr/>
          <p:nvPr/>
        </p:nvSpPr>
        <p:spPr>
          <a:xfrm>
            <a:off x="4659922" y="5562381"/>
            <a:ext cx="499695" cy="62607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8907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379511" y="2066192"/>
            <a:ext cx="5616915" cy="4258410"/>
          </a:xfrm>
        </p:spPr>
        <p:txBody>
          <a:bodyPr>
            <a:normAutofit/>
          </a:bodyPr>
          <a:lstStyle/>
          <a:p>
            <a:r>
              <a:rPr lang="en-GB" dirty="0"/>
              <a:t>LOAD</a:t>
            </a:r>
          </a:p>
          <a:p>
            <a:r>
              <a:rPr lang="en-GB" dirty="0"/>
              <a:t>FILTER</a:t>
            </a:r>
          </a:p>
          <a:p>
            <a:r>
              <a:rPr lang="en-GB" dirty="0"/>
              <a:t>FOR EACH … GENERATE</a:t>
            </a:r>
          </a:p>
          <a:p>
            <a:r>
              <a:rPr lang="en-GB" dirty="0"/>
              <a:t>ORDER</a:t>
            </a:r>
          </a:p>
          <a:p>
            <a:r>
              <a:rPr lang="en-GB" dirty="0"/>
              <a:t>JOIN</a:t>
            </a:r>
          </a:p>
        </p:txBody>
      </p:sp>
      <p:sp>
        <p:nvSpPr>
          <p:cNvPr id="6" name="Content Placeholder 5"/>
          <p:cNvSpPr>
            <a:spLocks noGrp="1"/>
          </p:cNvSpPr>
          <p:nvPr>
            <p:ph sz="quarter" idx="4"/>
          </p:nvPr>
        </p:nvSpPr>
        <p:spPr>
          <a:xfrm>
            <a:off x="6275742" y="2066192"/>
            <a:ext cx="5619121" cy="4258410"/>
          </a:xfrm>
        </p:spPr>
        <p:txBody>
          <a:bodyPr/>
          <a:lstStyle/>
          <a:p>
            <a:r>
              <a:rPr lang="en-GB" dirty="0"/>
              <a:t>GROUP</a:t>
            </a:r>
          </a:p>
          <a:p>
            <a:r>
              <a:rPr lang="en-GB" dirty="0"/>
              <a:t>FLATTEN</a:t>
            </a:r>
          </a:p>
          <a:p>
            <a:r>
              <a:rPr lang="en-GB" dirty="0"/>
              <a:t>LIMIT</a:t>
            </a:r>
          </a:p>
          <a:p>
            <a:r>
              <a:rPr lang="en-GB" dirty="0"/>
              <a:t>DUMP</a:t>
            </a:r>
          </a:p>
          <a:p>
            <a:r>
              <a:rPr lang="en-GB" dirty="0"/>
              <a:t>STORE</a:t>
            </a:r>
            <a:endParaRPr lang="en-US" dirty="0"/>
          </a:p>
        </p:txBody>
      </p:sp>
      <p:sp>
        <p:nvSpPr>
          <p:cNvPr id="2" name="Title 1"/>
          <p:cNvSpPr>
            <a:spLocks noGrp="1"/>
          </p:cNvSpPr>
          <p:nvPr>
            <p:ph type="title"/>
          </p:nvPr>
        </p:nvSpPr>
        <p:spPr/>
        <p:txBody>
          <a:bodyPr/>
          <a:lstStyle/>
          <a:p>
            <a:r>
              <a:rPr lang="en-GB" dirty="0"/>
              <a:t>Common Pig Latin Operations</a:t>
            </a:r>
            <a:endParaRPr lang="en-US" dirty="0"/>
          </a:p>
        </p:txBody>
      </p:sp>
    </p:spTree>
    <p:extLst>
      <p:ext uri="{BB962C8B-B14F-4D97-AF65-F5344CB8AC3E}">
        <p14:creationId xmlns:p14="http://schemas.microsoft.com/office/powerpoint/2010/main" val="5931030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Pig Latin and Map/Reduce</a:t>
            </a:r>
            <a:endParaRPr lang="en-US" dirty="0"/>
          </a:p>
        </p:txBody>
      </p:sp>
      <p:sp>
        <p:nvSpPr>
          <p:cNvPr id="6" name="Content Placeholder 5"/>
          <p:cNvSpPr>
            <a:spLocks noGrp="1"/>
          </p:cNvSpPr>
          <p:nvPr>
            <p:ph sz="quarter" idx="10"/>
          </p:nvPr>
        </p:nvSpPr>
        <p:spPr>
          <a:xfrm>
            <a:off x="379413" y="1388226"/>
            <a:ext cx="11525250" cy="4414697"/>
          </a:xfrm>
        </p:spPr>
        <p:txBody>
          <a:bodyPr/>
          <a:lstStyle/>
          <a:p>
            <a:r>
              <a:rPr lang="en-GB" dirty="0"/>
              <a:t>Pig generates Map/Reduce code from Pig Latin</a:t>
            </a:r>
          </a:p>
          <a:p>
            <a:r>
              <a:rPr lang="en-GB" dirty="0"/>
              <a:t>Map/Reduce jobs are generated on:</a:t>
            </a:r>
          </a:p>
          <a:p>
            <a:pPr lvl="1"/>
            <a:r>
              <a:rPr lang="en-GB" dirty="0"/>
              <a:t>DUMP</a:t>
            </a:r>
          </a:p>
          <a:p>
            <a:pPr lvl="1"/>
            <a:r>
              <a:rPr lang="en-GB" dirty="0"/>
              <a:t>STORE</a:t>
            </a:r>
            <a:endParaRPr lang="en-US" dirty="0"/>
          </a:p>
        </p:txBody>
      </p:sp>
      <p:sp>
        <p:nvSpPr>
          <p:cNvPr id="8" name="Rectangle 7"/>
          <p:cNvSpPr/>
          <p:nvPr/>
        </p:nvSpPr>
        <p:spPr>
          <a:xfrm>
            <a:off x="291121" y="3870436"/>
            <a:ext cx="10699264"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Readings = LOAD '/weather/data.txt' USING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PigStorage</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temp:long</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GROUP Readings BY date;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group, AVG(</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Readings.temp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FLATTEN(group)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ORDER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BY date ASC;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STORE </a:t>
            </a:r>
            <a:r>
              <a:rPr kumimoji="0" lang="en-US" sz="16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INTO '/weather/summary';</a:t>
            </a:r>
          </a:p>
        </p:txBody>
      </p:sp>
      <p:sp>
        <p:nvSpPr>
          <p:cNvPr id="9" name="Rounded Rectangular Callout 8"/>
          <p:cNvSpPr/>
          <p:nvPr/>
        </p:nvSpPr>
        <p:spPr>
          <a:xfrm>
            <a:off x="7983415" y="5231423"/>
            <a:ext cx="2479431" cy="967154"/>
          </a:xfrm>
          <a:prstGeom prst="wedgeRoundRectCallout">
            <a:avLst>
              <a:gd name="adj1" fmla="val -137145"/>
              <a:gd name="adj2" fmla="val -47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Map/Reduce code generated here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2685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Pig Summary</a:t>
            </a:r>
          </a:p>
        </p:txBody>
      </p:sp>
      <p:sp>
        <p:nvSpPr>
          <p:cNvPr id="3" name="Content Placeholder 2"/>
          <p:cNvSpPr>
            <a:spLocks noGrp="1"/>
          </p:cNvSpPr>
          <p:nvPr>
            <p:ph sz="quarter" idx="10"/>
          </p:nvPr>
        </p:nvSpPr>
        <p:spPr>
          <a:xfrm>
            <a:off x="379413" y="1388226"/>
            <a:ext cx="9027052" cy="5290388"/>
          </a:xfrm>
        </p:spPr>
        <p:txBody>
          <a:bodyPr/>
          <a:lstStyle/>
          <a:p>
            <a:r>
              <a:rPr lang="en-GB" dirty="0"/>
              <a:t>Pig Latin is an extensive language, and easier than writing custom Map/Reduce classes</a:t>
            </a:r>
          </a:p>
          <a:p>
            <a:r>
              <a:rPr lang="en-GB" dirty="0"/>
              <a:t>Pig suits scenarios where data can be processed as a series of transformations</a:t>
            </a:r>
          </a:p>
          <a:p>
            <a:r>
              <a:rPr lang="en-GB" dirty="0"/>
              <a:t>You can run Pig Latin statements and scripts from PowerShell</a:t>
            </a:r>
          </a:p>
        </p:txBody>
      </p:sp>
    </p:spTree>
    <p:extLst>
      <p:ext uri="{BB962C8B-B14F-4D97-AF65-F5344CB8AC3E}">
        <p14:creationId xmlns:p14="http://schemas.microsoft.com/office/powerpoint/2010/main" val="19225034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Big Data Processing Summary</a:t>
            </a:r>
          </a:p>
        </p:txBody>
      </p:sp>
      <p:sp>
        <p:nvSpPr>
          <p:cNvPr id="3" name="Content Placeholder 2"/>
          <p:cNvSpPr>
            <a:spLocks noGrp="1"/>
          </p:cNvSpPr>
          <p:nvPr>
            <p:ph sz="quarter" idx="10"/>
          </p:nvPr>
        </p:nvSpPr>
        <p:spPr>
          <a:xfrm>
            <a:off x="379413" y="1388226"/>
            <a:ext cx="9027052" cy="5290388"/>
          </a:xfrm>
        </p:spPr>
        <p:txBody>
          <a:bodyPr/>
          <a:lstStyle/>
          <a:p>
            <a:r>
              <a:rPr lang="en-GB" dirty="0"/>
              <a:t>Design processes that are repeatable with minimal dependencies</a:t>
            </a:r>
          </a:p>
          <a:p>
            <a:r>
              <a:rPr lang="en-GB" dirty="0"/>
              <a:t>Use </a:t>
            </a:r>
            <a:r>
              <a:rPr lang="en-GB" dirty="0" err="1"/>
              <a:t>HCatalog</a:t>
            </a:r>
            <a:r>
              <a:rPr lang="en-GB" dirty="0"/>
              <a:t> to abstract data storage location and schema</a:t>
            </a:r>
          </a:p>
          <a:p>
            <a:r>
              <a:rPr lang="en-GB" dirty="0"/>
              <a:t>Automate Big Data processing:</a:t>
            </a:r>
          </a:p>
          <a:p>
            <a:pPr lvl="1"/>
            <a:r>
              <a:rPr lang="en-GB" dirty="0"/>
              <a:t>PowerShell</a:t>
            </a:r>
          </a:p>
          <a:p>
            <a:pPr lvl="1"/>
            <a:r>
              <a:rPr lang="en-GB" dirty="0"/>
              <a:t>Microsoft Hadoop .NET SDK</a:t>
            </a:r>
          </a:p>
          <a:p>
            <a:pPr lvl="1"/>
            <a:r>
              <a:rPr lang="en-GB" dirty="0" err="1"/>
              <a:t>Oozie</a:t>
            </a:r>
            <a:endParaRPr lang="en-GB" dirty="0"/>
          </a:p>
        </p:txBody>
      </p:sp>
    </p:spTree>
    <p:extLst>
      <p:ext uri="{BB962C8B-B14F-4D97-AF65-F5344CB8AC3E}">
        <p14:creationId xmlns:p14="http://schemas.microsoft.com/office/powerpoint/2010/main" val="2092140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2001105717"/>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9943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sz="quarter" idx="10"/>
          </p:nvPr>
        </p:nvSpPr>
        <p:spPr/>
        <p:txBody>
          <a:bodyPr/>
          <a:lstStyle/>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Protect data at rest and in motion </a:t>
            </a:r>
            <a:b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with secure authentication</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Leverage local security policies and features</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Employ a robust auditing and </a:t>
            </a:r>
            <a:b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monitoring process </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Remove non-essential sensitive data</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Encrypt essential sensitive data</a:t>
            </a:r>
          </a:p>
          <a:p>
            <a:endPar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endPar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endParaRPr lang="en-US" dirty="0"/>
          </a:p>
        </p:txBody>
      </p:sp>
      <p:sp>
        <p:nvSpPr>
          <p:cNvPr id="5" name="Slide Number Placeholder 4"/>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defRPr/>
            </a:pPr>
            <a:fld id="{F8A0AC42-AA1D-4944-8D96-660DE70C7E1B}" type="slidenum">
              <a:rPr lang="en-IN" sz="1765" kern="0">
                <a:solidFill>
                  <a:sysClr val="windowText" lastClr="000000"/>
                </a:solidFill>
              </a:rPr>
              <a:pPr defTabSz="896386" fontAlgn="auto">
                <a:spcBef>
                  <a:spcPts val="0"/>
                </a:spcBef>
                <a:spcAft>
                  <a:spcPts val="0"/>
                </a:spcAft>
                <a:defRPr/>
              </a:pPr>
              <a:t>119</a:t>
            </a:fld>
            <a:endParaRPr lang="en-IN" sz="1765" kern="0" dirty="0">
              <a:solidFill>
                <a:sysClr val="windowText" lastClr="000000"/>
              </a:solidFill>
            </a:endParaRPr>
          </a:p>
        </p:txBody>
      </p:sp>
    </p:spTree>
    <p:extLst>
      <p:ext uri="{BB962C8B-B14F-4D97-AF65-F5344CB8AC3E}">
        <p14:creationId xmlns:p14="http://schemas.microsoft.com/office/powerpoint/2010/main" val="336561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YARN – What is it?</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12</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3"/>
          <p:cNvSpPr/>
          <p:nvPr/>
        </p:nvSpPr>
        <p:spPr bwMode="auto">
          <a:xfrm>
            <a:off x="440267" y="1280160"/>
            <a:ext cx="11239115" cy="70950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Is cluster resource manager for Hadoop that enables a variety of applications types including MapReduce and </a:t>
            </a:r>
            <a:r>
              <a:rPr kumimoji="0" lang="en-US" sz="2000" b="1" i="0" u="none" strike="noStrike" kern="1200" cap="none" spc="0" normalizeH="0" baseline="0" noProof="0" dirty="0" err="1">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Tez</a:t>
            </a: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as well as non-MapReduce applications</a:t>
            </a:r>
          </a:p>
        </p:txBody>
      </p:sp>
      <p:sp>
        <p:nvSpPr>
          <p:cNvPr id="6" name="TextBox 5"/>
          <p:cNvSpPr txBox="1"/>
          <p:nvPr/>
        </p:nvSpPr>
        <p:spPr>
          <a:xfrm>
            <a:off x="440267" y="2128642"/>
            <a:ext cx="8730119" cy="3899625"/>
          </a:xfrm>
          <a:prstGeom prst="rect">
            <a:avLst/>
          </a:prstGeom>
          <a:noFill/>
        </p:spPr>
        <p:txBody>
          <a:bodyPr wrap="square" lIns="182880" tIns="146304" rIns="182880" bIns="146304" rtlCol="0">
            <a:noAutofit/>
          </a:bodyPr>
          <a:lstStyle/>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YARN – Yet Another Resource Negotiator (common concept in High Performance Computing Architectures)</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Manages a set of resources (CPU, Memory, Disk) among a set of competing applications.</a:t>
            </a:r>
          </a:p>
          <a:p>
            <a:pPr marL="742950" marR="0" lvl="2"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Applications using YARN do not have to worry about other applications running on the same cluster</a:t>
            </a:r>
          </a:p>
          <a:p>
            <a:pPr marL="285750" marR="0" lvl="2"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YARN takes cares of common issues such in running apps on shared resources  including, scheduling, contention, starvation, pre-emption etc.</a:t>
            </a:r>
          </a:p>
          <a:p>
            <a:pPr marL="285750" marR="0" lvl="2"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Is a general-purpose resource manager. Support variety of application types:</a:t>
            </a:r>
          </a:p>
          <a:p>
            <a:pPr marL="742950" marR="0" lvl="2"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Distributed Shell, Impala, Apache </a:t>
            </a: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Giraph</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Spark, MapReduce</a:t>
            </a:r>
          </a:p>
          <a:p>
            <a:pPr marL="742950" marR="0" lvl="2"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Others: </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hlinkClick r:id="rId2"/>
              </a:rPr>
              <a:t>http://wiki/apache.org/Hadoop/PoweredByYarn</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t>
            </a:r>
          </a:p>
          <a:p>
            <a:pPr marL="285750" marR="0" lvl="2"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Open source, Apache Project</a:t>
            </a:r>
          </a:p>
          <a:p>
            <a:pPr marL="285750" marR="0" lvl="2"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Is now part of most popular Hadoop Distributions</a:t>
            </a:r>
          </a:p>
        </p:txBody>
      </p:sp>
      <p:grpSp>
        <p:nvGrpSpPr>
          <p:cNvPr id="7" name="Group 6"/>
          <p:cNvGrpSpPr/>
          <p:nvPr/>
        </p:nvGrpSpPr>
        <p:grpSpPr>
          <a:xfrm>
            <a:off x="9958601" y="2144996"/>
            <a:ext cx="1686362" cy="3883271"/>
            <a:chOff x="9973718" y="2301400"/>
            <a:chExt cx="1686362" cy="3883271"/>
          </a:xfrm>
        </p:grpSpPr>
        <p:grpSp>
          <p:nvGrpSpPr>
            <p:cNvPr id="8" name="Group 7"/>
            <p:cNvGrpSpPr/>
            <p:nvPr/>
          </p:nvGrpSpPr>
          <p:grpSpPr>
            <a:xfrm>
              <a:off x="9980569" y="3558225"/>
              <a:ext cx="1679511" cy="1148642"/>
              <a:chOff x="9747530" y="4513754"/>
              <a:chExt cx="1679511" cy="1148642"/>
            </a:xfrm>
          </p:grpSpPr>
          <p:sp>
            <p:nvSpPr>
              <p:cNvPr id="32" name="Rectangle 31"/>
              <p:cNvSpPr/>
              <p:nvPr/>
            </p:nvSpPr>
            <p:spPr bwMode="auto">
              <a:xfrm>
                <a:off x="9747530" y="4513754"/>
                <a:ext cx="1679511" cy="1148642"/>
              </a:xfrm>
              <a:prstGeom prst="rect">
                <a:avLst/>
              </a:prstGeom>
              <a:solidFill>
                <a:srgbClr val="0F7FA7"/>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5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rPr>
                  <a:t>Hadoop 2.0 (pre-GA)</a:t>
                </a:r>
              </a:p>
            </p:txBody>
          </p:sp>
          <p:sp>
            <p:nvSpPr>
              <p:cNvPr id="33" name="Rectangle 32"/>
              <p:cNvSpPr/>
              <p:nvPr/>
            </p:nvSpPr>
            <p:spPr bwMode="auto">
              <a:xfrm>
                <a:off x="10629573" y="4819020"/>
                <a:ext cx="726932"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4" name="Group 33"/>
              <p:cNvGrpSpPr/>
              <p:nvPr/>
            </p:nvGrpSpPr>
            <p:grpSpPr>
              <a:xfrm>
                <a:off x="9857315" y="4819020"/>
                <a:ext cx="914400" cy="278778"/>
                <a:chOff x="9885307" y="4563943"/>
                <a:chExt cx="914400" cy="278778"/>
              </a:xfrm>
            </p:grpSpPr>
            <p:sp>
              <p:nvSpPr>
                <p:cNvPr id="39" name="Rectangle 38"/>
                <p:cNvSpPr/>
                <p:nvPr/>
              </p:nvSpPr>
              <p:spPr bwMode="auto">
                <a:xfrm>
                  <a:off x="9885307" y="4563943"/>
                  <a:ext cx="662473"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TextBox 39"/>
                <p:cNvSpPr txBox="1"/>
                <p:nvPr/>
              </p:nvSpPr>
              <p:spPr>
                <a:xfrm>
                  <a:off x="9885307" y="4637827"/>
                  <a:ext cx="914400" cy="204894"/>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HDFS</a:t>
                  </a:r>
                </a:p>
              </p:txBody>
            </p:sp>
          </p:grpSp>
          <p:sp>
            <p:nvSpPr>
              <p:cNvPr id="35" name="TextBox 34"/>
              <p:cNvSpPr txBox="1"/>
              <p:nvPr/>
            </p:nvSpPr>
            <p:spPr>
              <a:xfrm>
                <a:off x="10557886" y="4927203"/>
                <a:ext cx="647086" cy="136296"/>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MRv2/YARN</a:t>
                </a:r>
              </a:p>
            </p:txBody>
          </p:sp>
          <p:grpSp>
            <p:nvGrpSpPr>
              <p:cNvPr id="36" name="Group 35"/>
              <p:cNvGrpSpPr/>
              <p:nvPr/>
            </p:nvGrpSpPr>
            <p:grpSpPr>
              <a:xfrm>
                <a:off x="9857317" y="5224086"/>
                <a:ext cx="1493382" cy="333016"/>
                <a:chOff x="9885307" y="4563943"/>
                <a:chExt cx="662473" cy="333016"/>
              </a:xfrm>
            </p:grpSpPr>
            <p:sp>
              <p:nvSpPr>
                <p:cNvPr id="37" name="Rectangle 36"/>
                <p:cNvSpPr/>
                <p:nvPr/>
              </p:nvSpPr>
              <p:spPr bwMode="auto">
                <a:xfrm>
                  <a:off x="9885307" y="4563943"/>
                  <a:ext cx="662473"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 name="TextBox 37"/>
                <p:cNvSpPr txBox="1"/>
                <p:nvPr/>
              </p:nvSpPr>
              <p:spPr>
                <a:xfrm>
                  <a:off x="9907899" y="4618181"/>
                  <a:ext cx="602453" cy="27877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Hadoop Common </a:t>
                  </a:r>
                </a:p>
              </p:txBody>
            </p:sp>
          </p:grpSp>
        </p:grpSp>
        <p:grpSp>
          <p:nvGrpSpPr>
            <p:cNvPr id="9" name="Group 8"/>
            <p:cNvGrpSpPr/>
            <p:nvPr/>
          </p:nvGrpSpPr>
          <p:grpSpPr>
            <a:xfrm>
              <a:off x="9973718" y="2301400"/>
              <a:ext cx="1686362" cy="3883271"/>
              <a:chOff x="9973718" y="2301400"/>
              <a:chExt cx="1686362" cy="3883271"/>
            </a:xfrm>
          </p:grpSpPr>
          <p:grpSp>
            <p:nvGrpSpPr>
              <p:cNvPr id="10" name="Group 9"/>
              <p:cNvGrpSpPr/>
              <p:nvPr/>
            </p:nvGrpSpPr>
            <p:grpSpPr>
              <a:xfrm>
                <a:off x="9973718" y="2301400"/>
                <a:ext cx="1679511" cy="1148642"/>
                <a:chOff x="9747530" y="4513754"/>
                <a:chExt cx="1679511" cy="1148642"/>
              </a:xfrm>
            </p:grpSpPr>
            <p:sp>
              <p:nvSpPr>
                <p:cNvPr id="23" name="Rectangle 22"/>
                <p:cNvSpPr/>
                <p:nvPr/>
              </p:nvSpPr>
              <p:spPr bwMode="auto">
                <a:xfrm>
                  <a:off x="9747530" y="4513754"/>
                  <a:ext cx="1679511" cy="1148642"/>
                </a:xfrm>
                <a:prstGeom prst="rect">
                  <a:avLst/>
                </a:prstGeom>
                <a:solidFill>
                  <a:srgbClr val="0F7FA7"/>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5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rPr>
                    <a:t>Hadoop 0.20</a:t>
                  </a:r>
                </a:p>
              </p:txBody>
            </p:sp>
            <p:sp>
              <p:nvSpPr>
                <p:cNvPr id="24" name="Rectangle 23"/>
                <p:cNvSpPr/>
                <p:nvPr/>
              </p:nvSpPr>
              <p:spPr bwMode="auto">
                <a:xfrm>
                  <a:off x="10629573" y="4819020"/>
                  <a:ext cx="726932"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5" name="Group 24"/>
                <p:cNvGrpSpPr/>
                <p:nvPr/>
              </p:nvGrpSpPr>
              <p:grpSpPr>
                <a:xfrm>
                  <a:off x="9857315" y="4819020"/>
                  <a:ext cx="914400" cy="278778"/>
                  <a:chOff x="9885307" y="4563943"/>
                  <a:chExt cx="914400" cy="278778"/>
                </a:xfrm>
              </p:grpSpPr>
              <p:sp>
                <p:nvSpPr>
                  <p:cNvPr id="30" name="Rectangle 29"/>
                  <p:cNvSpPr/>
                  <p:nvPr/>
                </p:nvSpPr>
                <p:spPr bwMode="auto">
                  <a:xfrm>
                    <a:off x="9885307" y="4563943"/>
                    <a:ext cx="662473"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 name="TextBox 30"/>
                  <p:cNvSpPr txBox="1"/>
                  <p:nvPr/>
                </p:nvSpPr>
                <p:spPr>
                  <a:xfrm>
                    <a:off x="9885307" y="4637827"/>
                    <a:ext cx="914400" cy="204894"/>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HDFS</a:t>
                    </a:r>
                  </a:p>
                </p:txBody>
              </p:sp>
            </p:grpSp>
            <p:sp>
              <p:nvSpPr>
                <p:cNvPr id="26" name="TextBox 25"/>
                <p:cNvSpPr txBox="1"/>
                <p:nvPr/>
              </p:nvSpPr>
              <p:spPr>
                <a:xfrm>
                  <a:off x="10687808" y="4927203"/>
                  <a:ext cx="647086" cy="136296"/>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MRv1</a:t>
                  </a:r>
                </a:p>
              </p:txBody>
            </p:sp>
            <p:grpSp>
              <p:nvGrpSpPr>
                <p:cNvPr id="27" name="Group 26"/>
                <p:cNvGrpSpPr/>
                <p:nvPr/>
              </p:nvGrpSpPr>
              <p:grpSpPr>
                <a:xfrm>
                  <a:off x="9857317" y="5224086"/>
                  <a:ext cx="1493382" cy="333016"/>
                  <a:chOff x="9885307" y="4563943"/>
                  <a:chExt cx="662473" cy="333016"/>
                </a:xfrm>
              </p:grpSpPr>
              <p:sp>
                <p:nvSpPr>
                  <p:cNvPr id="28" name="Rectangle 27"/>
                  <p:cNvSpPr/>
                  <p:nvPr/>
                </p:nvSpPr>
                <p:spPr bwMode="auto">
                  <a:xfrm>
                    <a:off x="9885307" y="4563943"/>
                    <a:ext cx="662473"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9" name="TextBox 28"/>
                  <p:cNvSpPr txBox="1"/>
                  <p:nvPr/>
                </p:nvSpPr>
                <p:spPr>
                  <a:xfrm>
                    <a:off x="9907899" y="4618181"/>
                    <a:ext cx="602453" cy="27877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Hadoop Common </a:t>
                    </a:r>
                  </a:p>
                </p:txBody>
              </p:sp>
            </p:grpSp>
          </p:grpSp>
          <p:grpSp>
            <p:nvGrpSpPr>
              <p:cNvPr id="11" name="Group 10"/>
              <p:cNvGrpSpPr/>
              <p:nvPr/>
            </p:nvGrpSpPr>
            <p:grpSpPr>
              <a:xfrm>
                <a:off x="9980569" y="4780750"/>
                <a:ext cx="1679511" cy="1403921"/>
                <a:chOff x="9747530" y="4439502"/>
                <a:chExt cx="1679511" cy="1148642"/>
              </a:xfrm>
            </p:grpSpPr>
            <p:sp>
              <p:nvSpPr>
                <p:cNvPr id="14" name="Rectangle 13"/>
                <p:cNvSpPr/>
                <p:nvPr/>
              </p:nvSpPr>
              <p:spPr bwMode="auto">
                <a:xfrm>
                  <a:off x="9747530" y="4439502"/>
                  <a:ext cx="1679511" cy="1148642"/>
                </a:xfrm>
                <a:prstGeom prst="rect">
                  <a:avLst/>
                </a:prstGeom>
                <a:solidFill>
                  <a:srgbClr val="0F7FA7"/>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5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rPr>
                    <a:t>Hadoop 2.0 (pre-GA)</a:t>
                  </a:r>
                </a:p>
              </p:txBody>
            </p:sp>
            <p:sp>
              <p:nvSpPr>
                <p:cNvPr id="15" name="Rectangle 14"/>
                <p:cNvSpPr/>
                <p:nvPr/>
              </p:nvSpPr>
              <p:spPr bwMode="auto">
                <a:xfrm>
                  <a:off x="10616916" y="4766907"/>
                  <a:ext cx="739589" cy="224870"/>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6" name="Group 15"/>
                <p:cNvGrpSpPr/>
                <p:nvPr/>
              </p:nvGrpSpPr>
              <p:grpSpPr>
                <a:xfrm>
                  <a:off x="9857315" y="4766906"/>
                  <a:ext cx="914400" cy="451625"/>
                  <a:chOff x="9885307" y="4511829"/>
                  <a:chExt cx="914400" cy="451625"/>
                </a:xfrm>
              </p:grpSpPr>
              <p:sp>
                <p:nvSpPr>
                  <p:cNvPr id="21" name="Rectangle 20"/>
                  <p:cNvSpPr/>
                  <p:nvPr/>
                </p:nvSpPr>
                <p:spPr bwMode="auto">
                  <a:xfrm>
                    <a:off x="9885307" y="4511829"/>
                    <a:ext cx="662473" cy="451625"/>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TextBox 21"/>
                  <p:cNvSpPr txBox="1"/>
                  <p:nvPr/>
                </p:nvSpPr>
                <p:spPr>
                  <a:xfrm>
                    <a:off x="9885307" y="4681670"/>
                    <a:ext cx="914400" cy="196386"/>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HDFS</a:t>
                    </a:r>
                  </a:p>
                </p:txBody>
              </p:sp>
            </p:grpSp>
            <p:sp>
              <p:nvSpPr>
                <p:cNvPr id="17" name="TextBox 16"/>
                <p:cNvSpPr txBox="1"/>
                <p:nvPr/>
              </p:nvSpPr>
              <p:spPr>
                <a:xfrm>
                  <a:off x="10656391" y="4836876"/>
                  <a:ext cx="696218" cy="134224"/>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MRv2</a:t>
                  </a:r>
                </a:p>
              </p:txBody>
            </p:sp>
            <p:grpSp>
              <p:nvGrpSpPr>
                <p:cNvPr id="18" name="Group 17"/>
                <p:cNvGrpSpPr/>
                <p:nvPr/>
              </p:nvGrpSpPr>
              <p:grpSpPr>
                <a:xfrm>
                  <a:off x="9857317" y="5292551"/>
                  <a:ext cx="1493382" cy="253384"/>
                  <a:chOff x="9885307" y="4632408"/>
                  <a:chExt cx="662473" cy="253384"/>
                </a:xfrm>
              </p:grpSpPr>
              <p:sp>
                <p:nvSpPr>
                  <p:cNvPr id="19" name="Rectangle 18"/>
                  <p:cNvSpPr/>
                  <p:nvPr/>
                </p:nvSpPr>
                <p:spPr bwMode="auto">
                  <a:xfrm>
                    <a:off x="9885307" y="4632408"/>
                    <a:ext cx="662473" cy="253384"/>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TextBox 19"/>
                  <p:cNvSpPr txBox="1"/>
                  <p:nvPr/>
                </p:nvSpPr>
                <p:spPr>
                  <a:xfrm>
                    <a:off x="9912278" y="4679702"/>
                    <a:ext cx="602453" cy="20609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Hadoop Common </a:t>
                    </a:r>
                  </a:p>
                </p:txBody>
              </p:sp>
            </p:grpSp>
          </p:grpSp>
          <p:sp>
            <p:nvSpPr>
              <p:cNvPr id="12" name="Rectangle 11"/>
              <p:cNvSpPr/>
              <p:nvPr/>
            </p:nvSpPr>
            <p:spPr bwMode="auto">
              <a:xfrm>
                <a:off x="10849955" y="5488299"/>
                <a:ext cx="726932" cy="246974"/>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TextBox 12"/>
              <p:cNvSpPr txBox="1"/>
              <p:nvPr/>
            </p:nvSpPr>
            <p:spPr>
              <a:xfrm>
                <a:off x="10902535" y="5566327"/>
                <a:ext cx="647086" cy="166587"/>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mn-cs"/>
                  </a:rPr>
                  <a:t>YARN</a:t>
                </a:r>
              </a:p>
            </p:txBody>
          </p:sp>
        </p:grpSp>
      </p:grpSp>
    </p:spTree>
    <p:extLst>
      <p:ext uri="{BB962C8B-B14F-4D97-AF65-F5344CB8AC3E}">
        <p14:creationId xmlns:p14="http://schemas.microsoft.com/office/powerpoint/2010/main" val="3970317548"/>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42" y="111332"/>
            <a:ext cx="11524432" cy="540798"/>
          </a:xfrm>
        </p:spPr>
        <p:txBody>
          <a:bodyPr>
            <a:normAutofit/>
          </a:bodyPr>
          <a:lstStyle/>
          <a:p>
            <a:r>
              <a:rPr lang="en-US" sz="3600" dirty="0"/>
              <a:t>Resources</a:t>
            </a:r>
          </a:p>
        </p:txBody>
      </p:sp>
      <p:sp>
        <p:nvSpPr>
          <p:cNvPr id="3" name="Content Placeholder 2"/>
          <p:cNvSpPr>
            <a:spLocks noGrp="1"/>
          </p:cNvSpPr>
          <p:nvPr>
            <p:ph sz="quarter" idx="10"/>
          </p:nvPr>
        </p:nvSpPr>
        <p:spPr>
          <a:xfrm>
            <a:off x="300724" y="819842"/>
            <a:ext cx="11525250" cy="5920286"/>
          </a:xfrm>
        </p:spPr>
        <p:txBody>
          <a:bodyPr/>
          <a:lstStyle/>
          <a:p>
            <a:pPr marL="0" indent="0">
              <a:buNone/>
            </a:pPr>
            <a:endParaRPr lang="en-US" sz="1200" b="1" dirty="0">
              <a:latin typeface="+mn-lt"/>
            </a:endParaRPr>
          </a:p>
          <a:p>
            <a:pPr lvl="1">
              <a:buFont typeface="+mj-lt"/>
              <a:buAutoNum type="arabicPeriod"/>
            </a:pPr>
            <a:r>
              <a:rPr lang="en-US" sz="1200" dirty="0">
                <a:latin typeface="+mn-lt"/>
              </a:rPr>
              <a:t>For more information visit  </a:t>
            </a:r>
            <a:r>
              <a:rPr lang="en-US" sz="1200" dirty="0">
                <a:latin typeface="+mn-lt"/>
                <a:hlinkClick r:id="rId3"/>
              </a:rPr>
              <a:t>http://azure.microsoft.com/en-us/services/hdinsight/</a:t>
            </a:r>
            <a:endParaRPr lang="en-US" sz="1200" dirty="0">
              <a:latin typeface="+mn-lt"/>
            </a:endParaRPr>
          </a:p>
          <a:p>
            <a:pPr lvl="1">
              <a:buFont typeface="+mj-lt"/>
              <a:buAutoNum type="arabicPeriod"/>
            </a:pPr>
            <a:r>
              <a:rPr lang="en-US" sz="1200" dirty="0">
                <a:latin typeface="+mn-lt"/>
              </a:rPr>
              <a:t>Design and Implement Big Data &amp; Advanced Analytics Solutions  </a:t>
            </a:r>
            <a:r>
              <a:rPr lang="en-US" sz="1200" dirty="0">
                <a:latin typeface="+mn-lt"/>
                <a:hlinkClick r:id="rId4"/>
              </a:rPr>
              <a:t>https://mva.microsoft.com/en-US/training-courses/design-and-implement-big-data-advanced-analytics-solutions-16531</a:t>
            </a:r>
            <a:endParaRPr lang="en-US" sz="1200" dirty="0">
              <a:latin typeface="+mn-lt"/>
            </a:endParaRPr>
          </a:p>
          <a:p>
            <a:pPr lvl="1">
              <a:buFont typeface="+mj-lt"/>
              <a:buAutoNum type="arabicPeriod"/>
            </a:pPr>
            <a:r>
              <a:rPr lang="en-US" sz="1200" dirty="0">
                <a:latin typeface="+mn-lt"/>
              </a:rPr>
              <a:t>Learn Hadoop on HDInsight (Linux)  </a:t>
            </a:r>
            <a:r>
              <a:rPr lang="en-US" sz="1200" dirty="0">
                <a:latin typeface="+mn-lt"/>
                <a:hlinkClick r:id="rId5"/>
              </a:rPr>
              <a:t>https://azure.microsoft.com/en-us/documentation/learning-paths/hdinsight-self-guided-hadoop-training/</a:t>
            </a:r>
            <a:endParaRPr lang="en-US" sz="1200" dirty="0">
              <a:latin typeface="+mn-lt"/>
            </a:endParaRPr>
          </a:p>
          <a:p>
            <a:pPr lvl="1">
              <a:buFont typeface="+mj-lt"/>
              <a:buAutoNum type="arabicPeriod"/>
            </a:pPr>
            <a:r>
              <a:rPr lang="en-US" sz="1200" dirty="0">
                <a:latin typeface="+mn-lt"/>
              </a:rPr>
              <a:t>Create Linux-based Hadoop clusters in HDInsight </a:t>
            </a:r>
            <a:r>
              <a:rPr lang="en-US" sz="1200" dirty="0">
                <a:latin typeface="+mn-lt"/>
                <a:hlinkClick r:id="rId6"/>
              </a:rPr>
              <a:t>https://azure.microsoft.com/en-us/documentation/articles/hdinsight-hadoop-provision-linux-clusters/</a:t>
            </a:r>
            <a:endParaRPr lang="en-US" sz="1200" dirty="0">
              <a:latin typeface="+mn-lt"/>
            </a:endParaRPr>
          </a:p>
          <a:p>
            <a:pPr lvl="1">
              <a:buFont typeface="+mj-lt"/>
              <a:buAutoNum type="arabicPeriod"/>
            </a:pPr>
            <a:r>
              <a:rPr lang="en-US" sz="1200" dirty="0">
                <a:latin typeface="+mn-lt"/>
              </a:rPr>
              <a:t>Azure Batch learning path </a:t>
            </a:r>
            <a:r>
              <a:rPr lang="en-US" sz="1200" dirty="0">
                <a:latin typeface="+mn-lt"/>
                <a:hlinkClick r:id="rId7"/>
              </a:rPr>
              <a:t>https://azure.microsoft.com/en-us/documentation/learning-paths/batch/</a:t>
            </a:r>
            <a:endParaRPr lang="en-US" sz="1200" dirty="0">
              <a:latin typeface="+mn-lt"/>
            </a:endParaRPr>
          </a:p>
          <a:p>
            <a:pPr lvl="1">
              <a:buFont typeface="+mj-lt"/>
              <a:buAutoNum type="arabicPeriod"/>
            </a:pPr>
            <a:r>
              <a:rPr lang="en-US" sz="1200" dirty="0">
                <a:latin typeface="+mn-lt"/>
              </a:rPr>
              <a:t>Use Hive and </a:t>
            </a:r>
            <a:r>
              <a:rPr lang="en-US" sz="1200" dirty="0" err="1">
                <a:latin typeface="+mn-lt"/>
              </a:rPr>
              <a:t>HiveQL</a:t>
            </a:r>
            <a:r>
              <a:rPr lang="en-US" sz="1200" dirty="0">
                <a:latin typeface="+mn-lt"/>
              </a:rPr>
              <a:t> with Hadoop in HDInsight to analyze a sample Apache log4j file </a:t>
            </a:r>
            <a:r>
              <a:rPr lang="en-US" sz="1200" dirty="0">
                <a:latin typeface="+mn-lt"/>
                <a:hlinkClick r:id="rId8"/>
              </a:rPr>
              <a:t>https://azure.microsoft.com/en-us/documentation/articles/hdinsight-use-hive/</a:t>
            </a:r>
            <a:endParaRPr lang="en-US" sz="1200" dirty="0">
              <a:latin typeface="+mn-lt"/>
            </a:endParaRPr>
          </a:p>
          <a:p>
            <a:pPr lvl="1">
              <a:buFont typeface="+mj-lt"/>
              <a:buAutoNum type="arabicPeriod"/>
            </a:pPr>
            <a:r>
              <a:rPr lang="en-US" sz="1200" dirty="0">
                <a:latin typeface="+mn-lt"/>
              </a:rPr>
              <a:t>What is </a:t>
            </a:r>
            <a:r>
              <a:rPr lang="en-US" sz="1200" dirty="0" err="1">
                <a:latin typeface="+mn-lt"/>
              </a:rPr>
              <a:t>HBase</a:t>
            </a:r>
            <a:r>
              <a:rPr lang="en-US" sz="1200" dirty="0">
                <a:latin typeface="+mn-lt"/>
              </a:rPr>
              <a:t> in HDInsight: A NoSQL database that provides </a:t>
            </a:r>
            <a:r>
              <a:rPr lang="en-US" sz="1200" dirty="0" err="1">
                <a:latin typeface="+mn-lt"/>
              </a:rPr>
              <a:t>BigTable</a:t>
            </a:r>
            <a:r>
              <a:rPr lang="en-US" sz="1200" dirty="0">
                <a:latin typeface="+mn-lt"/>
              </a:rPr>
              <a:t>-like capabilities for Hadoop </a:t>
            </a:r>
            <a:r>
              <a:rPr lang="en-US" sz="1200" dirty="0">
                <a:latin typeface="+mn-lt"/>
                <a:hlinkClick r:id="rId9"/>
              </a:rPr>
              <a:t>https://azure.microsoft.com/en-us/documentation/articles/hdinsight-hbase-overview/</a:t>
            </a:r>
            <a:endParaRPr lang="en-US" sz="1200" dirty="0">
              <a:latin typeface="+mn-lt"/>
            </a:endParaRPr>
          </a:p>
          <a:p>
            <a:pPr lvl="1">
              <a:buFont typeface="+mj-lt"/>
              <a:buAutoNum type="arabicPeriod"/>
            </a:pPr>
            <a:endParaRPr lang="en-US" sz="1200" dirty="0">
              <a:latin typeface="+mn-lt"/>
            </a:endParaRPr>
          </a:p>
          <a:p>
            <a:pPr lvl="1">
              <a:buFont typeface="+mj-lt"/>
              <a:buAutoNum type="arabicPeriod"/>
            </a:pPr>
            <a:endParaRPr lang="en-US" sz="1200" dirty="0">
              <a:latin typeface="+mn-lt"/>
            </a:endParaRPr>
          </a:p>
          <a:p>
            <a:pPr lvl="1">
              <a:buFont typeface="+mj-lt"/>
              <a:buAutoNum type="arabicPeriod"/>
            </a:pPr>
            <a:endParaRPr lang="en-US" sz="1200" dirty="0"/>
          </a:p>
          <a:p>
            <a:pPr lvl="1"/>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lvl="1"/>
            <a:endParaRPr lang="en-US" sz="1200" dirty="0">
              <a:latin typeface="+mn-lt"/>
            </a:endParaRPr>
          </a:p>
          <a:p>
            <a:endParaRPr lang="en-US" sz="1400" dirty="0">
              <a:latin typeface="+mn-lt"/>
            </a:endParaRPr>
          </a:p>
        </p:txBody>
      </p:sp>
    </p:spTree>
    <p:extLst>
      <p:ext uri="{BB962C8B-B14F-4D97-AF65-F5344CB8AC3E}">
        <p14:creationId xmlns:p14="http://schemas.microsoft.com/office/powerpoint/2010/main" val="2557989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42" y="111332"/>
            <a:ext cx="11524432" cy="540798"/>
          </a:xfrm>
        </p:spPr>
        <p:txBody>
          <a:bodyPr>
            <a:normAutofit/>
          </a:bodyPr>
          <a:lstStyle/>
          <a:p>
            <a:r>
              <a:rPr lang="en-US" sz="3600" dirty="0"/>
              <a:t>Demo</a:t>
            </a:r>
          </a:p>
        </p:txBody>
      </p:sp>
      <p:sp>
        <p:nvSpPr>
          <p:cNvPr id="3" name="Content Placeholder 2"/>
          <p:cNvSpPr>
            <a:spLocks noGrp="1"/>
          </p:cNvSpPr>
          <p:nvPr>
            <p:ph sz="quarter" idx="10"/>
          </p:nvPr>
        </p:nvSpPr>
        <p:spPr>
          <a:xfrm>
            <a:off x="300724" y="819842"/>
            <a:ext cx="11525250" cy="5920286"/>
          </a:xfrm>
        </p:spPr>
        <p:txBody>
          <a:bodyPr/>
          <a:lstStyle/>
          <a:p>
            <a:pPr marL="0" indent="0">
              <a:buNone/>
            </a:pPr>
            <a:endParaRPr lang="en-US" sz="1200" b="1" dirty="0">
              <a:latin typeface="+mn-lt"/>
            </a:endParaRPr>
          </a:p>
          <a:p>
            <a:pPr lvl="1">
              <a:buFont typeface="+mj-lt"/>
              <a:buAutoNum type="arabicPeriod"/>
            </a:pPr>
            <a:endParaRPr lang="en-US" sz="1200" dirty="0">
              <a:latin typeface="+mn-lt"/>
            </a:endParaRPr>
          </a:p>
          <a:p>
            <a:pPr lvl="1">
              <a:buFont typeface="+mj-lt"/>
              <a:buAutoNum type="arabicPeriod"/>
            </a:pPr>
            <a:endParaRPr lang="en-US" sz="1200" dirty="0"/>
          </a:p>
          <a:p>
            <a:pPr lvl="1"/>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lvl="1"/>
            <a:endParaRPr lang="en-US" sz="1200" dirty="0">
              <a:latin typeface="+mn-lt"/>
            </a:endParaRPr>
          </a:p>
          <a:p>
            <a:endParaRPr lang="en-US" sz="1400" dirty="0">
              <a:latin typeface="+mn-lt"/>
            </a:endParaRPr>
          </a:p>
        </p:txBody>
      </p:sp>
    </p:spTree>
    <p:extLst>
      <p:ext uri="{BB962C8B-B14F-4D97-AF65-F5344CB8AC3E}">
        <p14:creationId xmlns:p14="http://schemas.microsoft.com/office/powerpoint/2010/main" val="18056345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42" y="111332"/>
            <a:ext cx="11524432" cy="540798"/>
          </a:xfrm>
        </p:spPr>
        <p:txBody>
          <a:bodyPr>
            <a:normAutofit/>
          </a:bodyPr>
          <a:lstStyle/>
          <a:p>
            <a:r>
              <a:rPr lang="en-US" sz="3600" dirty="0"/>
              <a:t>Appendix</a:t>
            </a:r>
          </a:p>
        </p:txBody>
      </p:sp>
      <p:sp>
        <p:nvSpPr>
          <p:cNvPr id="3" name="Content Placeholder 2"/>
          <p:cNvSpPr>
            <a:spLocks noGrp="1"/>
          </p:cNvSpPr>
          <p:nvPr>
            <p:ph sz="quarter" idx="10"/>
          </p:nvPr>
        </p:nvSpPr>
        <p:spPr>
          <a:xfrm>
            <a:off x="300724" y="819842"/>
            <a:ext cx="11525250" cy="5920286"/>
          </a:xfrm>
        </p:spPr>
        <p:txBody>
          <a:bodyPr/>
          <a:lstStyle/>
          <a:p>
            <a:pPr marL="0" indent="0">
              <a:buNone/>
            </a:pPr>
            <a:endParaRPr lang="en-US" sz="1200" b="1" dirty="0">
              <a:latin typeface="+mn-lt"/>
            </a:endParaRPr>
          </a:p>
          <a:p>
            <a:pPr lvl="1">
              <a:buFont typeface="+mj-lt"/>
              <a:buAutoNum type="arabicPeriod"/>
            </a:pPr>
            <a:endParaRPr lang="en-US" sz="1200" dirty="0">
              <a:latin typeface="+mn-lt"/>
            </a:endParaRPr>
          </a:p>
          <a:p>
            <a:pPr lvl="1">
              <a:buFont typeface="+mj-lt"/>
              <a:buAutoNum type="arabicPeriod"/>
            </a:pPr>
            <a:endParaRPr lang="en-US" sz="1200" dirty="0"/>
          </a:p>
          <a:p>
            <a:pPr lvl="1"/>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lvl="1"/>
            <a:endParaRPr lang="en-US" sz="1200" dirty="0">
              <a:latin typeface="+mn-lt"/>
            </a:endParaRPr>
          </a:p>
          <a:p>
            <a:endParaRPr lang="en-US" sz="1400" dirty="0">
              <a:latin typeface="+mn-lt"/>
            </a:endParaRPr>
          </a:p>
        </p:txBody>
      </p:sp>
    </p:spTree>
    <p:extLst>
      <p:ext uri="{BB962C8B-B14F-4D97-AF65-F5344CB8AC3E}">
        <p14:creationId xmlns:p14="http://schemas.microsoft.com/office/powerpoint/2010/main" val="10247848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705" dirty="0"/>
              <a:t>Optimize for speed with ORC File Format</a:t>
            </a:r>
          </a:p>
        </p:txBody>
      </p:sp>
      <p:sp>
        <p:nvSpPr>
          <p:cNvPr id="8" name="Slide Number Placeholder 7"/>
          <p:cNvSpPr>
            <a:spLocks noGrp="1"/>
          </p:cNvSpPr>
          <p:nvPr>
            <p:ph type="sldNum" sz="quarter" idx="4294967295"/>
          </p:nvPr>
        </p:nvSpPr>
        <p:spPr>
          <a:xfrm>
            <a:off x="11636375" y="6437313"/>
            <a:ext cx="555625" cy="1349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A0AC42-AA1D-4944-8D96-660DE70C7E1B}" type="slidenum">
              <a:rPr kumimoji="0" lang="en-I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IN" sz="1800" b="0" i="0" u="none" strike="noStrike" kern="0" cap="none" spc="0" normalizeH="0" baseline="0" noProof="0" dirty="0">
              <a:ln>
                <a:noFill/>
              </a:ln>
              <a:solidFill>
                <a:sysClr val="windowText" lastClr="000000"/>
              </a:solidFill>
              <a:effectLst/>
              <a:uLnTx/>
              <a:uFillTx/>
            </a:endParaRPr>
          </a:p>
        </p:txBody>
      </p:sp>
      <p:sp>
        <p:nvSpPr>
          <p:cNvPr id="12" name="Content Placeholder 11"/>
          <p:cNvSpPr>
            <a:spLocks noGrp="1"/>
          </p:cNvSpPr>
          <p:nvPr>
            <p:ph sz="quarter" idx="10"/>
          </p:nvPr>
        </p:nvSpPr>
        <p:spPr>
          <a:xfrm>
            <a:off x="379514" y="1059617"/>
            <a:ext cx="11525250" cy="5290388"/>
          </a:xfrm>
        </p:spPr>
        <p:txBody>
          <a:bodyPr/>
          <a:lstStyle/>
          <a:p>
            <a:r>
              <a:rPr lang="en-US" dirty="0"/>
              <a:t>ORC (Optimized Row Columnar)</a:t>
            </a:r>
          </a:p>
          <a:p>
            <a:pPr lvl="1"/>
            <a:r>
              <a:rPr lang="en-US" dirty="0"/>
              <a:t>improves performance of reading, writing and running Hive queries</a:t>
            </a:r>
          </a:p>
          <a:p>
            <a:pPr lvl="1"/>
            <a:r>
              <a:rPr lang="en-US" dirty="0"/>
              <a:t>Provides an index allowing you to skip rows to efficiently seek data in a large table</a:t>
            </a:r>
          </a:p>
          <a:p>
            <a:pPr lvl="1"/>
            <a:r>
              <a:rPr lang="en-US" dirty="0"/>
              <a:t>ORC</a:t>
            </a:r>
          </a:p>
          <a:p>
            <a:pPr lvl="2"/>
            <a:r>
              <a:rPr lang="en-US" sz="2800" dirty="0"/>
              <a:t>“CREATE TABLE </a:t>
            </a:r>
            <a:r>
              <a:rPr lang="en-US" sz="2800" dirty="0" err="1"/>
              <a:t>tablename</a:t>
            </a:r>
            <a:r>
              <a:rPr lang="en-US" sz="2800" dirty="0"/>
              <a:t> stored as orc” </a:t>
            </a:r>
            <a:br>
              <a:rPr lang="en-US" sz="2800" dirty="0"/>
            </a:br>
            <a:r>
              <a:rPr lang="en-US" sz="2800" dirty="0"/>
              <a:t>“ALTER TABLE </a:t>
            </a:r>
            <a:r>
              <a:rPr lang="en-US" sz="2800" dirty="0" err="1"/>
              <a:t>tablename</a:t>
            </a:r>
            <a:r>
              <a:rPr lang="en-US" sz="2800" dirty="0"/>
              <a:t> SET FILEFORM AT ORC;</a:t>
            </a:r>
          </a:p>
          <a:p>
            <a:pPr lvl="1"/>
            <a:endParaRPr lang="en-US" dirty="0">
              <a:solidFill>
                <a:srgbClr val="505050"/>
              </a:solidFill>
              <a:ea typeface="ＭＳ Ｐゴシック" charset="0"/>
              <a:cs typeface="ＭＳ Ｐゴシック" charset="0"/>
            </a:endParaRPr>
          </a:p>
          <a:p>
            <a:pPr marL="457046" lvl="1" indent="0">
              <a:buNone/>
            </a:pPr>
            <a:endParaRPr lang="en-US" dirty="0">
              <a:solidFill>
                <a:srgbClr val="505050"/>
              </a:solidFill>
              <a:ea typeface="ＭＳ Ｐゴシック" charset="0"/>
              <a:cs typeface="ＭＳ Ｐゴシック" charset="0"/>
            </a:endParaRPr>
          </a:p>
          <a:p>
            <a:pPr lvl="1"/>
            <a:endParaRPr lang="en-US" dirty="0"/>
          </a:p>
        </p:txBody>
      </p:sp>
    </p:spTree>
    <p:extLst>
      <p:ext uri="{BB962C8B-B14F-4D97-AF65-F5344CB8AC3E}">
        <p14:creationId xmlns:p14="http://schemas.microsoft.com/office/powerpoint/2010/main" val="8311548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HBase</a:t>
            </a:r>
            <a:r>
              <a:rPr lang="en-GB" dirty="0"/>
              <a:t> and </a:t>
            </a:r>
            <a:r>
              <a:rPr lang="en-GB" dirty="0" err="1"/>
              <a:t>HCatalog</a:t>
            </a:r>
            <a:endParaRPr lang="en-US" dirty="0"/>
          </a:p>
        </p:txBody>
      </p:sp>
      <p:sp>
        <p:nvSpPr>
          <p:cNvPr id="3" name="Content Placeholder 2"/>
          <p:cNvSpPr>
            <a:spLocks noGrp="1"/>
          </p:cNvSpPr>
          <p:nvPr>
            <p:ph sz="quarter" idx="10"/>
          </p:nvPr>
        </p:nvSpPr>
        <p:spPr>
          <a:xfrm>
            <a:off x="379514" y="812800"/>
            <a:ext cx="11393487" cy="5535614"/>
          </a:xfrm>
        </p:spPr>
        <p:txBody>
          <a:bodyPr/>
          <a:lstStyle/>
          <a:p>
            <a:r>
              <a:rPr lang="en-US" dirty="0"/>
              <a:t>Apache </a:t>
            </a:r>
            <a:r>
              <a:rPr lang="en-US" dirty="0" err="1"/>
              <a:t>HBase</a:t>
            </a:r>
            <a:endParaRPr lang="en-US" dirty="0"/>
          </a:p>
          <a:p>
            <a:pPr lvl="1"/>
            <a:r>
              <a:rPr lang="en-US" dirty="0"/>
              <a:t>A NoSQL database that provides </a:t>
            </a:r>
            <a:r>
              <a:rPr lang="en-US" dirty="0" err="1"/>
              <a:t>BigTable</a:t>
            </a:r>
            <a:r>
              <a:rPr lang="en-US" dirty="0"/>
              <a:t>-like capabilities for Hadoop</a:t>
            </a:r>
          </a:p>
          <a:p>
            <a:r>
              <a:rPr lang="en-US" dirty="0"/>
              <a:t>Apache </a:t>
            </a:r>
            <a:r>
              <a:rPr lang="en-US" dirty="0" err="1"/>
              <a:t>HCatalog</a:t>
            </a:r>
            <a:endParaRPr lang="en-US" dirty="0"/>
          </a:p>
          <a:p>
            <a:pPr lvl="1"/>
            <a:r>
              <a:rPr lang="en-US" dirty="0"/>
              <a:t>is a table and storage management layer for Hadoop that presents users with a relational view of data. </a:t>
            </a:r>
            <a:r>
              <a:rPr lang="en-GB" dirty="0"/>
              <a:t>Enables the contents of folders to be queried as tables, using SQL-like query semantics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89" y="4140019"/>
            <a:ext cx="4419600" cy="25908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0628" t="30515" r="9783" b="14252"/>
          <a:stretch/>
        </p:blipFill>
        <p:spPr>
          <a:xfrm>
            <a:off x="5832478" y="3826751"/>
            <a:ext cx="5579534" cy="2904068"/>
          </a:xfrm>
          <a:prstGeom prst="rect">
            <a:avLst/>
          </a:prstGeom>
        </p:spPr>
      </p:pic>
    </p:spTree>
    <p:extLst>
      <p:ext uri="{BB962C8B-B14F-4D97-AF65-F5344CB8AC3E}">
        <p14:creationId xmlns:p14="http://schemas.microsoft.com/office/powerpoint/2010/main" val="42674067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a:t>
            </a:r>
            <a:r>
              <a:rPr lang="en-US" sz="4400" dirty="0">
                <a:solidFill>
                  <a:srgbClr val="0072C6"/>
                </a:solidFill>
              </a:rPr>
              <a:t> </a:t>
            </a:r>
            <a:r>
              <a:rPr lang="en-US" dirty="0"/>
              <a:t>Storage Comparison</a:t>
            </a:r>
          </a:p>
        </p:txBody>
      </p:sp>
      <p:sp>
        <p:nvSpPr>
          <p:cNvPr id="3" name="Content Placeholder 2"/>
          <p:cNvSpPr>
            <a:spLocks noGrp="1"/>
          </p:cNvSpPr>
          <p:nvPr>
            <p:ph sz="quarter" idx="10"/>
          </p:nvPr>
        </p:nvSpPr>
        <p:spPr/>
        <p:txBody>
          <a:bodyPr/>
          <a:lstStyle/>
          <a:p>
            <a:endParaRPr lang="en-US"/>
          </a:p>
        </p:txBody>
      </p:sp>
      <p:sp>
        <p:nvSpPr>
          <p:cNvPr id="41" name="Rectangle 40"/>
          <p:cNvSpPr/>
          <p:nvPr/>
        </p:nvSpPr>
        <p:spPr bwMode="auto">
          <a:xfrm>
            <a:off x="530563"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 name="Rectangle 41"/>
          <p:cNvSpPr/>
          <p:nvPr/>
        </p:nvSpPr>
        <p:spPr bwMode="auto">
          <a:xfrm>
            <a:off x="2841361"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Rectangle 42"/>
          <p:cNvSpPr/>
          <p:nvPr/>
        </p:nvSpPr>
        <p:spPr bwMode="auto">
          <a:xfrm>
            <a:off x="5152158" y="2510149"/>
            <a:ext cx="2223744" cy="37863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 name="Rectangle 43"/>
          <p:cNvSpPr/>
          <p:nvPr/>
        </p:nvSpPr>
        <p:spPr bwMode="auto">
          <a:xfrm>
            <a:off x="7456224"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 name="Rectangle 44"/>
          <p:cNvSpPr/>
          <p:nvPr/>
        </p:nvSpPr>
        <p:spPr bwMode="auto">
          <a:xfrm>
            <a:off x="9760294"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Rectangle 45"/>
          <p:cNvSpPr/>
          <p:nvPr/>
        </p:nvSpPr>
        <p:spPr bwMode="auto">
          <a:xfrm>
            <a:off x="2842046" y="1340433"/>
            <a:ext cx="2223059"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Azure SQL Database</a:t>
            </a:r>
          </a:p>
        </p:txBody>
      </p:sp>
      <p:sp>
        <p:nvSpPr>
          <p:cNvPr id="47" name="Rectangle 46"/>
          <p:cNvSpPr/>
          <p:nvPr/>
        </p:nvSpPr>
        <p:spPr bwMode="auto">
          <a:xfrm>
            <a:off x="7450180" y="1339011"/>
            <a:ext cx="2229789"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Apache HBase</a:t>
            </a:r>
          </a:p>
        </p:txBody>
      </p:sp>
      <p:sp>
        <p:nvSpPr>
          <p:cNvPr id="48" name="Rectangle 47"/>
          <p:cNvSpPr/>
          <p:nvPr/>
        </p:nvSpPr>
        <p:spPr bwMode="auto">
          <a:xfrm>
            <a:off x="9760980" y="1340433"/>
            <a:ext cx="2223059"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Tables/Blobs</a:t>
            </a:r>
          </a:p>
        </p:txBody>
      </p:sp>
      <p:sp>
        <p:nvSpPr>
          <p:cNvPr id="59" name="Rectangle 58"/>
          <p:cNvSpPr/>
          <p:nvPr/>
        </p:nvSpPr>
        <p:spPr bwMode="auto">
          <a:xfrm>
            <a:off x="530563" y="1340433"/>
            <a:ext cx="2223745"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SQL Server </a:t>
            </a:r>
            <a:b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b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in a VM</a:t>
            </a:r>
          </a:p>
        </p:txBody>
      </p:sp>
      <p:sp>
        <p:nvSpPr>
          <p:cNvPr id="60" name="Rectangle 59"/>
          <p:cNvSpPr/>
          <p:nvPr/>
        </p:nvSpPr>
        <p:spPr bwMode="auto">
          <a:xfrm>
            <a:off x="5152844" y="1339739"/>
            <a:ext cx="2223059" cy="118255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Azure DocumentDB</a:t>
            </a:r>
          </a:p>
        </p:txBody>
      </p:sp>
      <p:sp>
        <p:nvSpPr>
          <p:cNvPr id="62" name="Rectangle 61"/>
          <p:cNvSpPr/>
          <p:nvPr/>
        </p:nvSpPr>
        <p:spPr bwMode="auto">
          <a:xfrm>
            <a:off x="531191" y="3532188"/>
            <a:ext cx="11452837" cy="32918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63" name="Rectangle 62"/>
          <p:cNvSpPr/>
          <p:nvPr/>
        </p:nvSpPr>
        <p:spPr bwMode="auto">
          <a:xfrm>
            <a:off x="531190" y="2598585"/>
            <a:ext cx="4561450" cy="326738"/>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solidFill>
                <a:srgbClr val="FFFFFF">
                  <a:lumMod val="85000"/>
                </a:srgbClr>
              </a:solidFill>
              <a:effectLst/>
              <a:uLnTx/>
              <a:uFillTx/>
              <a:ea typeface="Segoe UI" pitchFamily="34" charset="0"/>
              <a:cs typeface="Segoe UI" pitchFamily="34" charset="0"/>
            </a:endParaRPr>
          </a:p>
        </p:txBody>
      </p:sp>
      <p:sp>
        <p:nvSpPr>
          <p:cNvPr id="64" name="TextBox 63"/>
          <p:cNvSpPr txBox="1"/>
          <p:nvPr/>
        </p:nvSpPr>
        <p:spPr>
          <a:xfrm>
            <a:off x="466950" y="2496434"/>
            <a:ext cx="2327859" cy="515285"/>
          </a:xfrm>
          <a:prstGeom prst="rect">
            <a:avLst/>
          </a:prstGeom>
          <a:noFill/>
        </p:spPr>
        <p:txBody>
          <a:bodyPr wrap="none" lIns="179238" tIns="143391" rIns="179238" bIns="143391" rtlCol="0">
            <a:spAutoFit/>
          </a:bodyPr>
          <a:lstStyle/>
          <a:p>
            <a:pPr marL="0" marR="0" lvl="0" indent="0"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Fully featured RDBMS</a:t>
            </a:r>
          </a:p>
        </p:txBody>
      </p:sp>
      <p:sp>
        <p:nvSpPr>
          <p:cNvPr id="65" name="Rectangle 64"/>
          <p:cNvSpPr/>
          <p:nvPr/>
        </p:nvSpPr>
        <p:spPr bwMode="auto">
          <a:xfrm>
            <a:off x="531192" y="3046337"/>
            <a:ext cx="9148776"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66" name="TextBox 65"/>
          <p:cNvSpPr txBox="1"/>
          <p:nvPr/>
        </p:nvSpPr>
        <p:spPr>
          <a:xfrm>
            <a:off x="450097" y="3439624"/>
            <a:ext cx="2588448" cy="515285"/>
          </a:xfrm>
          <a:prstGeom prst="rect">
            <a:avLst/>
          </a:prstGeom>
          <a:noFill/>
        </p:spPr>
        <p:txBody>
          <a:bodyPr wrap="none" lIns="179238" tIns="143391" rIns="179238" bIns="143391" rtlCol="0">
            <a:spAutoFit/>
          </a:bodyPr>
          <a:lstStyle/>
          <a:p>
            <a:pPr marL="0" marR="0" lvl="0" indent="0"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Transactional processing</a:t>
            </a:r>
          </a:p>
        </p:txBody>
      </p:sp>
      <p:sp>
        <p:nvSpPr>
          <p:cNvPr id="67" name="TextBox 66"/>
          <p:cNvSpPr txBox="1"/>
          <p:nvPr/>
        </p:nvSpPr>
        <p:spPr>
          <a:xfrm>
            <a:off x="466949" y="2945966"/>
            <a:ext cx="1298130" cy="515285"/>
          </a:xfrm>
          <a:prstGeom prst="rect">
            <a:avLst/>
          </a:prstGeom>
          <a:noFill/>
        </p:spPr>
        <p:txBody>
          <a:bodyPr wrap="none" lIns="179238" tIns="143391" rIns="179238" bIns="143391" rtlCol="0">
            <a:spAutoFit/>
          </a:bodyPr>
          <a:lstStyle/>
          <a:p>
            <a:pPr marL="0" marR="0" lvl="0" indent="0"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RichQuery</a:t>
            </a:r>
          </a:p>
        </p:txBody>
      </p:sp>
      <p:sp>
        <p:nvSpPr>
          <p:cNvPr id="68" name="Rectangle 67"/>
          <p:cNvSpPr/>
          <p:nvPr/>
        </p:nvSpPr>
        <p:spPr bwMode="auto">
          <a:xfrm>
            <a:off x="2842046" y="4465793"/>
            <a:ext cx="9141991"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2842046" y="3998991"/>
            <a:ext cx="9141990"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TextBox 69"/>
          <p:cNvSpPr txBox="1"/>
          <p:nvPr/>
        </p:nvSpPr>
        <p:spPr>
          <a:xfrm>
            <a:off x="6758763" y="3886054"/>
            <a:ext cx="5286463" cy="533917"/>
          </a:xfrm>
          <a:prstGeom prst="rect">
            <a:avLst/>
          </a:prstGeom>
          <a:noFill/>
        </p:spPr>
        <p:txBody>
          <a:bodyPr wrap="square" lIns="179238" tIns="143391" rIns="179238" bIns="143391" rtlCol="0">
            <a:spAutoFit/>
          </a:body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Managed as a service</a:t>
            </a:r>
          </a:p>
        </p:txBody>
      </p:sp>
      <p:sp>
        <p:nvSpPr>
          <p:cNvPr id="71" name="TextBox 70"/>
          <p:cNvSpPr txBox="1"/>
          <p:nvPr/>
        </p:nvSpPr>
        <p:spPr>
          <a:xfrm>
            <a:off x="8731522" y="4352127"/>
            <a:ext cx="3313704" cy="533917"/>
          </a:xfrm>
          <a:prstGeom prst="rect">
            <a:avLst/>
          </a:prstGeom>
          <a:noFill/>
        </p:spPr>
        <p:txBody>
          <a:bodyPr wrap="square" lIns="179238" tIns="143391" rIns="179238" bIns="143391" rtlCol="0">
            <a:spAutoFit/>
          </a:body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Elastic scale</a:t>
            </a:r>
          </a:p>
        </p:txBody>
      </p:sp>
      <p:sp>
        <p:nvSpPr>
          <p:cNvPr id="72" name="Rectangle 71"/>
          <p:cNvSpPr/>
          <p:nvPr/>
        </p:nvSpPr>
        <p:spPr bwMode="auto">
          <a:xfrm>
            <a:off x="5152158" y="5399397"/>
            <a:ext cx="6831881"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5152158" y="4932935"/>
            <a:ext cx="6831881"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7292998" y="5316426"/>
            <a:ext cx="4752228" cy="533917"/>
          </a:xfrm>
          <a:prstGeom prst="rect">
            <a:avLst/>
          </a:prstGeom>
          <a:noFill/>
        </p:spPr>
        <p:txBody>
          <a:bodyPr wrap="square" lIns="179238" tIns="143391" rIns="179238" bIns="143391" rtlCol="0">
            <a:spAutoFit/>
          </a:body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Internet-accessible http/rest</a:t>
            </a:r>
          </a:p>
        </p:txBody>
      </p:sp>
      <p:sp>
        <p:nvSpPr>
          <p:cNvPr id="75" name="TextBox 74"/>
          <p:cNvSpPr txBox="1"/>
          <p:nvPr/>
        </p:nvSpPr>
        <p:spPr>
          <a:xfrm>
            <a:off x="7933078" y="4829347"/>
            <a:ext cx="4112148" cy="533917"/>
          </a:xfrm>
          <a:prstGeom prst="rect">
            <a:avLst/>
          </a:prstGeom>
          <a:noFill/>
        </p:spPr>
        <p:txBody>
          <a:bodyPr wrap="square" lIns="179238" tIns="143391" rIns="179238" bIns="143391" rtlCol="0">
            <a:spAutoFit/>
          </a:body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Schema-free data model</a:t>
            </a:r>
          </a:p>
        </p:txBody>
      </p:sp>
      <p:pic>
        <p:nvPicPr>
          <p:cNvPr id="76" name="Picture 7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38450" y="2085318"/>
            <a:ext cx="536302" cy="318250"/>
          </a:xfrm>
          <a:prstGeom prst="rect">
            <a:avLst/>
          </a:prstGeom>
        </p:spPr>
      </p:pic>
      <p:pic>
        <p:nvPicPr>
          <p:cNvPr id="77" name="Picture 7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241485" y="2053168"/>
            <a:ext cx="386765" cy="386765"/>
          </a:xfrm>
          <a:prstGeom prst="rect">
            <a:avLst/>
          </a:prstGeom>
        </p:spPr>
      </p:pic>
      <p:pic>
        <p:nvPicPr>
          <p:cNvPr id="93" name="Picture 92"/>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907726" y="2053169"/>
            <a:ext cx="377802" cy="377802"/>
          </a:xfrm>
          <a:prstGeom prst="rect">
            <a:avLst/>
          </a:prstGeom>
        </p:spPr>
      </p:pic>
      <p:grpSp>
        <p:nvGrpSpPr>
          <p:cNvPr id="4" name="Group 3"/>
          <p:cNvGrpSpPr/>
          <p:nvPr/>
        </p:nvGrpSpPr>
        <p:grpSpPr>
          <a:xfrm>
            <a:off x="9852018" y="2010833"/>
            <a:ext cx="946527" cy="439683"/>
            <a:chOff x="9830852" y="1941331"/>
            <a:chExt cx="1141715" cy="530352"/>
          </a:xfrm>
        </p:grpSpPr>
        <p:pic>
          <p:nvPicPr>
            <p:cNvPr id="94" name="Picture 93"/>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830852" y="1941331"/>
              <a:ext cx="530352" cy="530352"/>
            </a:xfrm>
            <a:prstGeom prst="rect">
              <a:avLst/>
            </a:prstGeom>
          </p:spPr>
        </p:pic>
        <p:pic>
          <p:nvPicPr>
            <p:cNvPr id="97" name="Picture 9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442215" y="1941331"/>
              <a:ext cx="530352" cy="530352"/>
            </a:xfrm>
            <a:prstGeom prst="rect">
              <a:avLst/>
            </a:prstGeom>
          </p:spPr>
        </p:pic>
      </p:grpSp>
      <p:pic>
        <p:nvPicPr>
          <p:cNvPr id="98" name="Picture 9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541930" y="1979086"/>
            <a:ext cx="510641" cy="510641"/>
          </a:xfrm>
          <a:prstGeom prst="rect">
            <a:avLst/>
          </a:prstGeom>
        </p:spPr>
      </p:pic>
      <p:sp>
        <p:nvSpPr>
          <p:cNvPr id="99" name="Rectangle 98"/>
          <p:cNvSpPr/>
          <p:nvPr/>
        </p:nvSpPr>
        <p:spPr bwMode="auto">
          <a:xfrm>
            <a:off x="9760288" y="5865858"/>
            <a:ext cx="2223749" cy="329184"/>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TextBox 99"/>
          <p:cNvSpPr txBox="1"/>
          <p:nvPr/>
        </p:nvSpPr>
        <p:spPr>
          <a:xfrm>
            <a:off x="9349722" y="5770369"/>
            <a:ext cx="2695504" cy="515285"/>
          </a:xfrm>
          <a:prstGeom prst="rect">
            <a:avLst/>
          </a:prstGeom>
          <a:noFill/>
        </p:spPr>
        <p:txBody>
          <a:bodyPr wrap="square" lIns="179238" tIns="143391" rIns="179238" bIns="143391" rtlCol="0">
            <a:spAutoFit/>
          </a:bodyPr>
          <a:lstStyle>
            <a:defPPr>
              <a:defRPr lang="en-US"/>
            </a:defPPr>
            <a:lvl1pPr>
              <a:lnSpc>
                <a:spcPct val="90000"/>
              </a:lnSpc>
              <a:defRPr>
                <a:solidFill>
                  <a:schemeClr val="bg2">
                    <a:lumMod val="75000"/>
                  </a:schemeClr>
                </a:solidFill>
              </a:defRPr>
            </a:lvl1p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Arbitrary data formats</a:t>
            </a:r>
          </a:p>
        </p:txBody>
      </p:sp>
    </p:spTree>
    <p:extLst>
      <p:ext uri="{BB962C8B-B14F-4D97-AF65-F5344CB8AC3E}">
        <p14:creationId xmlns:p14="http://schemas.microsoft.com/office/powerpoint/2010/main" val="1461066718"/>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a:t>
            </a:r>
            <a:r>
              <a:rPr lang="en-US" dirty="0" err="1"/>
              <a:t>Tez</a:t>
            </a:r>
            <a:r>
              <a:rPr lang="en-US" dirty="0"/>
              <a:t> – What is it?</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13</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Box 3"/>
          <p:cNvSpPr txBox="1"/>
          <p:nvPr/>
        </p:nvSpPr>
        <p:spPr>
          <a:xfrm>
            <a:off x="493776" y="1132025"/>
            <a:ext cx="11428674" cy="855588"/>
          </a:xfrm>
          <a:prstGeom prst="rect">
            <a:avLst/>
          </a:prstGeom>
          <a:solidFill>
            <a:schemeClr val="accent3"/>
          </a:solidFill>
        </p:spPr>
        <p:txBody>
          <a:bodyPr wrap="squar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 YARN-based framework for running high performance batch and interactive data processing applications in Apache Hadoop.  </a:t>
            </a:r>
          </a:p>
        </p:txBody>
      </p:sp>
      <p:sp>
        <p:nvSpPr>
          <p:cNvPr id="6" name="TextBox 5"/>
          <p:cNvSpPr txBox="1"/>
          <p:nvPr/>
        </p:nvSpPr>
        <p:spPr>
          <a:xfrm>
            <a:off x="364884" y="1974228"/>
            <a:ext cx="5843229" cy="4463514"/>
          </a:xfrm>
          <a:prstGeom prst="rect">
            <a:avLst/>
          </a:prstGeom>
          <a:noFill/>
        </p:spPr>
        <p:txBody>
          <a:bodyPr wrap="square" lIns="182880" tIns="146304" rIns="182880" bIns="146304" rtlCol="0">
            <a:noAutofit/>
          </a:bodyPr>
          <a:lstStyle>
            <a:defPPr>
              <a:defRPr lang="en-US"/>
            </a:defPPr>
            <a:lvl1pPr marL="283464" indent="-285750">
              <a:lnSpc>
                <a:spcPts val="2300"/>
              </a:lnSpc>
              <a:spcBef>
                <a:spcPts val="600"/>
              </a:spcBef>
              <a:spcAft>
                <a:spcPts val="600"/>
              </a:spcAft>
              <a:buClr>
                <a:schemeClr val="accent3"/>
              </a:buClr>
              <a:buFont typeface="Wingdings" panose="05000000000000000000" pitchFamily="2" charset="2"/>
              <a:buChar char="v"/>
              <a:defRPr>
                <a:solidFill>
                  <a:schemeClr val="tx1">
                    <a:lumMod val="85000"/>
                    <a:lumOff val="15000"/>
                  </a:schemeClr>
                </a:solidFill>
              </a:defRPr>
            </a:lvl1pPr>
            <a:lvl2pPr marL="740664" lvl="1" indent="-285750">
              <a:lnSpc>
                <a:spcPts val="2300"/>
              </a:lnSpc>
              <a:spcBef>
                <a:spcPts val="600"/>
              </a:spcBef>
              <a:spcAft>
                <a:spcPts val="300"/>
              </a:spcAft>
              <a:buClr>
                <a:schemeClr val="accent3"/>
              </a:buClr>
              <a:buFont typeface="Wingdings" panose="05000000000000000000" pitchFamily="2" charset="2"/>
              <a:buChar char="§"/>
              <a:defRPr sz="1600">
                <a:solidFill>
                  <a:schemeClr val="tx1">
                    <a:lumMod val="85000"/>
                    <a:lumOff val="15000"/>
                  </a:schemeClr>
                </a:solidFill>
              </a:defRPr>
            </a:lvl2pPr>
          </a:lstStyle>
          <a:p>
            <a:pPr marL="283464" marR="0" lvl="0" indent="-285750" algn="l" defTabSz="914400" rtl="0" eaLnBrk="1" fontAlgn="auto" latinLnBrk="0" hangingPunct="1">
              <a:lnSpc>
                <a:spcPts val="2300"/>
              </a:lnSpc>
              <a:spcBef>
                <a:spcPts val="600"/>
              </a:spcBef>
              <a:spcAft>
                <a:spcPts val="0"/>
              </a:spcAft>
              <a:buClr>
                <a:srgbClr val="68217A"/>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What is it?</a:t>
            </a:r>
          </a:p>
          <a:p>
            <a:pPr marL="740664" marR="0" lvl="1" indent="-285750" algn="l" defTabSz="914400" rtl="0" eaLnBrk="1" fontAlgn="auto" latinLnBrk="0" hangingPunct="1">
              <a:lnSpc>
                <a:spcPts val="2300"/>
              </a:lnSpc>
              <a:spcBef>
                <a:spcPts val="600"/>
              </a:spcBef>
              <a:spcAft>
                <a:spcPts val="0"/>
              </a:spcAft>
              <a:buClr>
                <a:srgbClr val="68217A"/>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Developer API and an execution framework</a:t>
            </a:r>
          </a:p>
          <a:p>
            <a:pPr marL="740664" marR="0" lvl="1" indent="-285750" algn="l" defTabSz="914400" rtl="0" eaLnBrk="1" fontAlgn="auto" latinLnBrk="0" hangingPunct="1">
              <a:lnSpc>
                <a:spcPts val="2300"/>
              </a:lnSpc>
              <a:spcBef>
                <a:spcPts val="600"/>
              </a:spcBef>
              <a:spcAft>
                <a:spcPts val="0"/>
              </a:spcAft>
              <a:buClr>
                <a:srgbClr val="68217A"/>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Programming model that expresses computation as a dataflow graph (DAG) </a:t>
            </a:r>
          </a:p>
          <a:p>
            <a:pPr marL="740664" marR="0" lvl="1" indent="-285750" algn="l" defTabSz="914400" rtl="0" eaLnBrk="1" fontAlgn="auto" latinLnBrk="0" hangingPunct="1">
              <a:lnSpc>
                <a:spcPts val="2300"/>
              </a:lnSpc>
              <a:spcBef>
                <a:spcPts val="600"/>
              </a:spcBef>
              <a:spcAft>
                <a:spcPts val="0"/>
              </a:spcAft>
              <a:buClr>
                <a:srgbClr val="68217A"/>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Uses YARN for cluster resource management</a:t>
            </a:r>
          </a:p>
          <a:p>
            <a:pPr marL="740664" marR="0" lvl="1" indent="-285750" algn="l" defTabSz="914400" rtl="0" eaLnBrk="1" fontAlgn="auto" latinLnBrk="0" hangingPunct="1">
              <a:lnSpc>
                <a:spcPts val="2300"/>
              </a:lnSpc>
              <a:spcBef>
                <a:spcPts val="600"/>
              </a:spcBef>
              <a:spcAft>
                <a:spcPts val="0"/>
              </a:spcAft>
              <a:buClr>
                <a:srgbClr val="68217A"/>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Supported  by Hadoop ecosystem projects (Pig, Hive, Cascading).</a:t>
            </a:r>
          </a:p>
          <a:p>
            <a:pPr marL="283464" marR="0" lvl="0" indent="-285750" algn="l" defTabSz="914400" rtl="0" eaLnBrk="1" fontAlgn="auto" latinLnBrk="0" hangingPunct="1">
              <a:lnSpc>
                <a:spcPts val="2300"/>
              </a:lnSpc>
              <a:spcBef>
                <a:spcPts val="600"/>
              </a:spcBef>
              <a:spcAft>
                <a:spcPts val="0"/>
              </a:spcAft>
              <a:buClr>
                <a:srgbClr val="68217A"/>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Benefits</a:t>
            </a:r>
          </a:p>
          <a:p>
            <a:pPr marL="740664" marR="0" lvl="1" indent="-285750" algn="l" defTabSz="914400" rtl="0" eaLnBrk="1" fontAlgn="auto" latinLnBrk="0" hangingPunct="1">
              <a:lnSpc>
                <a:spcPts val="2300"/>
              </a:lnSpc>
              <a:spcBef>
                <a:spcPts val="600"/>
              </a:spcBef>
              <a:spcAft>
                <a:spcPts val="0"/>
              </a:spcAft>
              <a:buClr>
                <a:srgbClr val="68217A"/>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Much faster than MapReduce for  many applications.</a:t>
            </a:r>
          </a:p>
          <a:p>
            <a:pPr marL="740664" marR="0" lvl="1" indent="-285750" algn="l" defTabSz="914400" rtl="0" eaLnBrk="1" fontAlgn="auto" latinLnBrk="0" hangingPunct="1">
              <a:lnSpc>
                <a:spcPts val="2300"/>
              </a:lnSpc>
              <a:spcBef>
                <a:spcPts val="600"/>
              </a:spcBef>
              <a:spcAft>
                <a:spcPts val="0"/>
              </a:spcAft>
              <a:buClr>
                <a:srgbClr val="68217A"/>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Supports a wider range of applications than MR</a:t>
            </a:r>
          </a:p>
          <a:p>
            <a:pPr marL="740664" marR="0" lvl="1" indent="-285750" algn="l" defTabSz="914400" rtl="0" eaLnBrk="1" fontAlgn="auto" latinLnBrk="0" hangingPunct="1">
              <a:lnSpc>
                <a:spcPts val="2300"/>
              </a:lnSpc>
              <a:spcBef>
                <a:spcPts val="600"/>
              </a:spcBef>
              <a:spcAft>
                <a:spcPts val="0"/>
              </a:spcAft>
              <a:buClr>
                <a:srgbClr val="68217A"/>
              </a:buClr>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Provides apps greater control over executions </a:t>
            </a:r>
          </a:p>
          <a:p>
            <a:pPr marL="283464" marR="0" lvl="0" indent="-285750" algn="l" defTabSz="914400" rtl="0" eaLnBrk="1" fontAlgn="auto" latinLnBrk="0" hangingPunct="1">
              <a:lnSpc>
                <a:spcPts val="2300"/>
              </a:lnSpc>
              <a:spcBef>
                <a:spcPts val="600"/>
              </a:spcBef>
              <a:spcAft>
                <a:spcPts val="600"/>
              </a:spcAft>
              <a:buClr>
                <a:srgbClr val="68217A"/>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283464" marR="0" lvl="0" indent="-285750" algn="l" defTabSz="914400" rtl="0" eaLnBrk="1" fontAlgn="auto" latinLnBrk="0" hangingPunct="1">
              <a:lnSpc>
                <a:spcPts val="2300"/>
              </a:lnSpc>
              <a:spcBef>
                <a:spcPts val="600"/>
              </a:spcBef>
              <a:spcAft>
                <a:spcPts val="600"/>
              </a:spcAft>
              <a:buClr>
                <a:srgbClr val="68217A"/>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283464" marR="0" lvl="0" indent="-285750" algn="l" defTabSz="914400" rtl="0" eaLnBrk="1" fontAlgn="auto" latinLnBrk="0" hangingPunct="1">
              <a:lnSpc>
                <a:spcPts val="2300"/>
              </a:lnSpc>
              <a:spcBef>
                <a:spcPts val="600"/>
              </a:spcBef>
              <a:spcAft>
                <a:spcPts val="600"/>
              </a:spcAft>
              <a:buClr>
                <a:srgbClr val="68217A"/>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nvGrpSpPr>
          <p:cNvPr id="7" name="Group 6"/>
          <p:cNvGrpSpPr/>
          <p:nvPr/>
        </p:nvGrpSpPr>
        <p:grpSpPr>
          <a:xfrm>
            <a:off x="6393519" y="2429810"/>
            <a:ext cx="5343525" cy="3762375"/>
            <a:chOff x="6578925" y="2059965"/>
            <a:chExt cx="5343525" cy="3762375"/>
          </a:xfrm>
        </p:grpSpPr>
        <p:grpSp>
          <p:nvGrpSpPr>
            <p:cNvPr id="8" name="Group 7"/>
            <p:cNvGrpSpPr/>
            <p:nvPr/>
          </p:nvGrpSpPr>
          <p:grpSpPr>
            <a:xfrm>
              <a:off x="6578925" y="2059965"/>
              <a:ext cx="5343525" cy="3762375"/>
              <a:chOff x="6578925" y="2212237"/>
              <a:chExt cx="5343525" cy="3762375"/>
            </a:xfrm>
          </p:grpSpPr>
          <p:sp>
            <p:nvSpPr>
              <p:cNvPr id="11" name="Rectangle 10"/>
              <p:cNvSpPr/>
              <p:nvPr/>
            </p:nvSpPr>
            <p:spPr bwMode="auto">
              <a:xfrm>
                <a:off x="6578925" y="2212237"/>
                <a:ext cx="5343525" cy="3762375"/>
              </a:xfrm>
              <a:prstGeom prst="rect">
                <a:avLst/>
              </a:prstGeom>
              <a:solidFill>
                <a:srgbClr val="F0F5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ectangle 11"/>
              <p:cNvSpPr/>
              <p:nvPr/>
            </p:nvSpPr>
            <p:spPr bwMode="auto">
              <a:xfrm>
                <a:off x="6669412" y="2375719"/>
                <a:ext cx="5162550" cy="1692121"/>
              </a:xfrm>
              <a:prstGeom prst="rect">
                <a:avLst/>
              </a:prstGeom>
              <a:no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ectangle 12"/>
              <p:cNvSpPr/>
              <p:nvPr/>
            </p:nvSpPr>
            <p:spPr bwMode="auto">
              <a:xfrm>
                <a:off x="6669412" y="4231321"/>
                <a:ext cx="5162550" cy="1645604"/>
              </a:xfrm>
              <a:prstGeom prst="rect">
                <a:avLst/>
              </a:prstGeom>
              <a:no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ectangle 13"/>
              <p:cNvSpPr/>
              <p:nvPr/>
            </p:nvSpPr>
            <p:spPr bwMode="auto">
              <a:xfrm>
                <a:off x="6754634" y="3485583"/>
                <a:ext cx="5029303" cy="1028346"/>
              </a:xfrm>
              <a:prstGeom prst="rect">
                <a:avLst/>
              </a:prstGeom>
              <a:solidFill>
                <a:srgbClr val="729FCC"/>
              </a:solidFill>
              <a:ln w="19050">
                <a:solidFill>
                  <a:srgbClr val="5B8FC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5" name="Group 14"/>
              <p:cNvGrpSpPr/>
              <p:nvPr/>
            </p:nvGrpSpPr>
            <p:grpSpPr>
              <a:xfrm>
                <a:off x="6754634" y="2472370"/>
                <a:ext cx="714375" cy="1232949"/>
                <a:chOff x="6754634" y="2472370"/>
                <a:chExt cx="714375" cy="1232949"/>
              </a:xfrm>
            </p:grpSpPr>
            <p:sp>
              <p:nvSpPr>
                <p:cNvPr id="56" name="Rectangle 55"/>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Trapezoid 56"/>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p:cNvGrpSpPr/>
              <p:nvPr/>
            </p:nvGrpSpPr>
            <p:grpSpPr>
              <a:xfrm>
                <a:off x="7578184" y="2477213"/>
                <a:ext cx="714375" cy="1232949"/>
                <a:chOff x="6754634" y="2472370"/>
                <a:chExt cx="714375" cy="1232949"/>
              </a:xfrm>
            </p:grpSpPr>
            <p:sp>
              <p:nvSpPr>
                <p:cNvPr id="54" name="Rectangle 53"/>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Trapezoid 54"/>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7" name="Group 16"/>
              <p:cNvGrpSpPr/>
              <p:nvPr/>
            </p:nvGrpSpPr>
            <p:grpSpPr>
              <a:xfrm>
                <a:off x="8352561" y="2462688"/>
                <a:ext cx="811932" cy="1232949"/>
                <a:chOff x="6754634" y="2472370"/>
                <a:chExt cx="714375" cy="1232949"/>
              </a:xfrm>
            </p:grpSpPr>
            <p:sp>
              <p:nvSpPr>
                <p:cNvPr id="52" name="Rectangle 51"/>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Trapezoid 52"/>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8" name="Group 17"/>
              <p:cNvGrpSpPr/>
              <p:nvPr/>
            </p:nvGrpSpPr>
            <p:grpSpPr>
              <a:xfrm>
                <a:off x="9215066" y="2472901"/>
                <a:ext cx="807375" cy="1213413"/>
                <a:chOff x="6754634" y="2472370"/>
                <a:chExt cx="807375" cy="1293904"/>
              </a:xfrm>
            </p:grpSpPr>
            <p:sp>
              <p:nvSpPr>
                <p:cNvPr id="50" name="Rectangle 49"/>
                <p:cNvSpPr/>
                <p:nvPr/>
              </p:nvSpPr>
              <p:spPr bwMode="auto">
                <a:xfrm>
                  <a:off x="6754634" y="2472370"/>
                  <a:ext cx="807375" cy="1194226"/>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1" name="Trapezoid 50"/>
                <p:cNvSpPr/>
                <p:nvPr/>
              </p:nvSpPr>
              <p:spPr bwMode="auto">
                <a:xfrm rot="10800000">
                  <a:off x="7029795" y="3600682"/>
                  <a:ext cx="245973" cy="165592"/>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p:cNvGrpSpPr/>
              <p:nvPr/>
            </p:nvGrpSpPr>
            <p:grpSpPr>
              <a:xfrm>
                <a:off x="10138633" y="2492850"/>
                <a:ext cx="714375" cy="1232949"/>
                <a:chOff x="6754634" y="2472370"/>
                <a:chExt cx="714375" cy="1232949"/>
              </a:xfrm>
            </p:grpSpPr>
            <p:sp>
              <p:nvSpPr>
                <p:cNvPr id="48" name="Rectangle 47"/>
                <p:cNvSpPr/>
                <p:nvPr/>
              </p:nvSpPr>
              <p:spPr bwMode="auto">
                <a:xfrm>
                  <a:off x="6754634" y="2472370"/>
                  <a:ext cx="714375" cy="1136298"/>
                </a:xfrm>
                <a:prstGeom prst="rect">
                  <a:avLst/>
                </a:prstGeom>
                <a:solidFill>
                  <a:srgbClr val="FEFEFF"/>
                </a:solidFill>
                <a:ln w="19050">
                  <a:solidFill>
                    <a:srgbClr val="DDE8F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 name="Trapezoid 48"/>
                <p:cNvSpPr/>
                <p:nvPr/>
              </p:nvSpPr>
              <p:spPr bwMode="auto">
                <a:xfrm rot="10800000">
                  <a:off x="6988834" y="3589712"/>
                  <a:ext cx="245973" cy="115607"/>
                </a:xfrm>
                <a:prstGeom prst="trapezoid">
                  <a:avLst/>
                </a:prstGeom>
                <a:solidFill>
                  <a:srgbClr val="FEFEFF"/>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0" name="Group 19"/>
              <p:cNvGrpSpPr/>
              <p:nvPr/>
            </p:nvGrpSpPr>
            <p:grpSpPr>
              <a:xfrm>
                <a:off x="11021239" y="2498043"/>
                <a:ext cx="714375" cy="1232949"/>
                <a:chOff x="6754634" y="2472370"/>
                <a:chExt cx="714375" cy="1232949"/>
              </a:xfrm>
            </p:grpSpPr>
            <p:sp>
              <p:nvSpPr>
                <p:cNvPr id="46" name="Rectangle 45"/>
                <p:cNvSpPr/>
                <p:nvPr/>
              </p:nvSpPr>
              <p:spPr bwMode="auto">
                <a:xfrm>
                  <a:off x="6754634" y="2472370"/>
                  <a:ext cx="714375" cy="1136298"/>
                </a:xfrm>
                <a:prstGeom prst="rect">
                  <a:avLst/>
                </a:prstGeom>
                <a:solidFill>
                  <a:srgbClr val="FEFEFF"/>
                </a:solidFill>
                <a:ln w="19050">
                  <a:solidFill>
                    <a:srgbClr val="DDE8F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rapezoid 46"/>
                <p:cNvSpPr/>
                <p:nvPr/>
              </p:nvSpPr>
              <p:spPr bwMode="auto">
                <a:xfrm rot="10800000">
                  <a:off x="6988834" y="3589712"/>
                  <a:ext cx="245973" cy="115607"/>
                </a:xfrm>
                <a:prstGeom prst="trapezoid">
                  <a:avLst/>
                </a:prstGeom>
                <a:solidFill>
                  <a:srgbClr val="FEFEFF"/>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p:cNvGrpSpPr/>
              <p:nvPr/>
            </p:nvGrpSpPr>
            <p:grpSpPr>
              <a:xfrm>
                <a:off x="6844331" y="3291553"/>
                <a:ext cx="534983" cy="271223"/>
                <a:chOff x="6196646" y="6215960"/>
                <a:chExt cx="534983" cy="271223"/>
              </a:xfrm>
            </p:grpSpPr>
            <p:sp>
              <p:nvSpPr>
                <p:cNvPr id="44" name="Rectangle 43"/>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endParaRPr>
                </a:p>
              </p:txBody>
            </p:sp>
            <p:sp>
              <p:nvSpPr>
                <p:cNvPr id="45" name="TextBox 32"/>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mn-ea"/>
                      <a:cs typeface="+mn-cs"/>
                    </a:rPr>
                    <a:t> </a:t>
                  </a:r>
                  <a:r>
                    <a:rPr kumimoji="0" lang="en-US" sz="1300" b="1" i="0" u="none" strike="noStrike" kern="1200" cap="none" spc="0" normalizeH="0" baseline="0" noProof="0" dirty="0" err="1">
                      <a:ln>
                        <a:noFill/>
                      </a:ln>
                      <a:solidFill>
                        <a:srgbClr val="FFFFFF"/>
                      </a:solidFill>
                      <a:effectLst/>
                      <a:uLnTx/>
                      <a:uFillTx/>
                      <a:latin typeface="Segoe UI"/>
                      <a:ea typeface="+mn-ea"/>
                      <a:cs typeface="+mn-cs"/>
                    </a:rPr>
                    <a:t>Tez</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2" name="Group 21"/>
              <p:cNvGrpSpPr/>
              <p:nvPr/>
            </p:nvGrpSpPr>
            <p:grpSpPr>
              <a:xfrm>
                <a:off x="8478866" y="3291553"/>
                <a:ext cx="534983" cy="271223"/>
                <a:chOff x="6196646" y="6215960"/>
                <a:chExt cx="534983" cy="271223"/>
              </a:xfrm>
            </p:grpSpPr>
            <p:sp>
              <p:nvSpPr>
                <p:cNvPr id="42" name="Rectangle 41"/>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endParaRPr>
                </a:p>
              </p:txBody>
            </p:sp>
            <p:sp>
              <p:nvSpPr>
                <p:cNvPr id="43" name="TextBox 37"/>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mn-ea"/>
                      <a:cs typeface="+mn-cs"/>
                    </a:rPr>
                    <a:t> </a:t>
                  </a:r>
                  <a:r>
                    <a:rPr kumimoji="0" lang="en-US" sz="1300" b="1" i="0" u="none" strike="noStrike" kern="1200" cap="none" spc="0" normalizeH="0" baseline="0" noProof="0" dirty="0" err="1">
                      <a:ln>
                        <a:noFill/>
                      </a:ln>
                      <a:solidFill>
                        <a:srgbClr val="FFFFFF"/>
                      </a:solidFill>
                      <a:effectLst/>
                      <a:uLnTx/>
                      <a:uFillTx/>
                      <a:latin typeface="Segoe UI"/>
                      <a:ea typeface="+mn-ea"/>
                      <a:cs typeface="+mn-cs"/>
                    </a:rPr>
                    <a:t>Tez</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3" name="Group 22"/>
              <p:cNvGrpSpPr/>
              <p:nvPr/>
            </p:nvGrpSpPr>
            <p:grpSpPr>
              <a:xfrm>
                <a:off x="10228327" y="3311098"/>
                <a:ext cx="534983" cy="271223"/>
                <a:chOff x="6196646" y="6215960"/>
                <a:chExt cx="534983" cy="271223"/>
              </a:xfrm>
            </p:grpSpPr>
            <p:sp>
              <p:nvSpPr>
                <p:cNvPr id="40" name="Rectangle 39"/>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endParaRPr>
                </a:p>
              </p:txBody>
            </p:sp>
            <p:sp>
              <p:nvSpPr>
                <p:cNvPr id="41" name="TextBox 40"/>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mn-ea"/>
                      <a:cs typeface="+mn-cs"/>
                    </a:rPr>
                    <a:t> </a:t>
                  </a:r>
                  <a:r>
                    <a:rPr kumimoji="0" lang="en-US" sz="1300" b="1" i="0" u="none" strike="noStrike" kern="1200" cap="none" spc="0" normalizeH="0" baseline="0" noProof="0" dirty="0" err="1">
                      <a:ln>
                        <a:noFill/>
                      </a:ln>
                      <a:solidFill>
                        <a:srgbClr val="FFFFFF"/>
                      </a:solidFill>
                      <a:effectLst/>
                      <a:uLnTx/>
                      <a:uFillTx/>
                      <a:latin typeface="Segoe UI"/>
                      <a:ea typeface="+mn-ea"/>
                      <a:cs typeface="+mn-cs"/>
                    </a:rPr>
                    <a:t>Tez</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 name="Group 23"/>
              <p:cNvGrpSpPr/>
              <p:nvPr/>
            </p:nvGrpSpPr>
            <p:grpSpPr>
              <a:xfrm>
                <a:off x="7676219" y="3291553"/>
                <a:ext cx="534983" cy="271223"/>
                <a:chOff x="6196646" y="6215960"/>
                <a:chExt cx="534983" cy="271223"/>
              </a:xfrm>
            </p:grpSpPr>
            <p:sp>
              <p:nvSpPr>
                <p:cNvPr id="38" name="Rectangle 37"/>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endParaRPr>
                </a:p>
              </p:txBody>
            </p:sp>
            <p:sp>
              <p:nvSpPr>
                <p:cNvPr id="39" name="TextBox 43"/>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mn-ea"/>
                      <a:cs typeface="+mn-cs"/>
                    </a:rPr>
                    <a:t> </a:t>
                  </a:r>
                  <a:r>
                    <a:rPr kumimoji="0" lang="en-US" sz="1300" b="1" i="0" u="none" strike="noStrike" kern="1200" cap="none" spc="0" normalizeH="0" baseline="0" noProof="0" dirty="0" err="1">
                      <a:ln>
                        <a:noFill/>
                      </a:ln>
                      <a:solidFill>
                        <a:srgbClr val="FFFFFF"/>
                      </a:solidFill>
                      <a:effectLst/>
                      <a:uLnTx/>
                      <a:uFillTx/>
                      <a:latin typeface="Segoe UI"/>
                      <a:ea typeface="+mn-ea"/>
                      <a:cs typeface="+mn-cs"/>
                    </a:rPr>
                    <a:t>Tez</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5" name="TextBox 44"/>
              <p:cNvSpPr txBox="1"/>
              <p:nvPr/>
            </p:nvSpPr>
            <p:spPr>
              <a:xfrm>
                <a:off x="6678440" y="2377085"/>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Script</a:t>
                </a:r>
              </a:p>
            </p:txBody>
          </p:sp>
          <p:sp>
            <p:nvSpPr>
              <p:cNvPr id="26" name="TextBox 45"/>
              <p:cNvSpPr txBox="1"/>
              <p:nvPr/>
            </p:nvSpPr>
            <p:spPr>
              <a:xfrm>
                <a:off x="7616324" y="2371008"/>
                <a:ext cx="61021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SQL</a:t>
                </a:r>
              </a:p>
            </p:txBody>
          </p:sp>
          <p:sp>
            <p:nvSpPr>
              <p:cNvPr id="27" name="TextBox 46"/>
              <p:cNvSpPr txBox="1"/>
              <p:nvPr/>
            </p:nvSpPr>
            <p:spPr>
              <a:xfrm>
                <a:off x="8397617" y="2368395"/>
                <a:ext cx="547727" cy="365649"/>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Java</a:t>
                </a:r>
              </a:p>
            </p:txBody>
          </p:sp>
          <p:sp>
            <p:nvSpPr>
              <p:cNvPr id="28" name="TextBox 47"/>
              <p:cNvSpPr txBox="1"/>
              <p:nvPr/>
            </p:nvSpPr>
            <p:spPr>
              <a:xfrm>
                <a:off x="9116477" y="2359394"/>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Engines</a:t>
                </a:r>
              </a:p>
            </p:txBody>
          </p:sp>
          <p:sp>
            <p:nvSpPr>
              <p:cNvPr id="29" name="TextBox 48"/>
              <p:cNvSpPr txBox="1"/>
              <p:nvPr/>
            </p:nvSpPr>
            <p:spPr>
              <a:xfrm>
                <a:off x="10075968" y="2368119"/>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Others</a:t>
                </a:r>
              </a:p>
            </p:txBody>
          </p:sp>
          <p:sp>
            <p:nvSpPr>
              <p:cNvPr id="30" name="TextBox 49"/>
              <p:cNvSpPr txBox="1"/>
              <p:nvPr/>
            </p:nvSpPr>
            <p:spPr>
              <a:xfrm>
                <a:off x="10910134" y="2379405"/>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Others</a:t>
                </a:r>
              </a:p>
            </p:txBody>
          </p:sp>
          <p:sp>
            <p:nvSpPr>
              <p:cNvPr id="31" name="TextBox 50"/>
              <p:cNvSpPr txBox="1"/>
              <p:nvPr/>
            </p:nvSpPr>
            <p:spPr>
              <a:xfrm>
                <a:off x="6819085" y="2796129"/>
                <a:ext cx="490780"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Pig</a:t>
                </a:r>
              </a:p>
            </p:txBody>
          </p:sp>
          <p:sp>
            <p:nvSpPr>
              <p:cNvPr id="32" name="TextBox 51"/>
              <p:cNvSpPr txBox="1"/>
              <p:nvPr/>
            </p:nvSpPr>
            <p:spPr>
              <a:xfrm>
                <a:off x="7605984" y="2804122"/>
                <a:ext cx="5802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Hive</a:t>
                </a:r>
              </a:p>
            </p:txBody>
          </p:sp>
          <p:sp>
            <p:nvSpPr>
              <p:cNvPr id="33" name="TextBox 52"/>
              <p:cNvSpPr txBox="1"/>
              <p:nvPr/>
            </p:nvSpPr>
            <p:spPr>
              <a:xfrm>
                <a:off x="8351317" y="2794683"/>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Cascading</a:t>
                </a:r>
              </a:p>
            </p:txBody>
          </p:sp>
          <p:sp>
            <p:nvSpPr>
              <p:cNvPr id="34" name="TextBox 53"/>
              <p:cNvSpPr txBox="1"/>
              <p:nvPr/>
            </p:nvSpPr>
            <p:spPr>
              <a:xfrm>
                <a:off x="9197827" y="2859121"/>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050" b="0" i="0" u="none" strike="noStrike" kern="1200" cap="none" spc="0" normalizeH="0" baseline="0" noProof="0" dirty="0" err="1">
                    <a:ln>
                      <a:noFill/>
                    </a:ln>
                    <a:solidFill>
                      <a:srgbClr val="5B8FC3"/>
                    </a:solidFill>
                    <a:effectLst/>
                    <a:uLnTx/>
                    <a:uFillTx/>
                    <a:latin typeface="Segoe UI"/>
                    <a:ea typeface="+mn-ea"/>
                    <a:cs typeface="Arial" panose="020B0604020202020204" pitchFamily="34" charset="0"/>
                  </a:rPr>
                  <a:t>Hbase</a:t>
                </a:r>
                <a:r>
                  <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 </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050" b="0" i="0" u="none" strike="noStrike" kern="1200" cap="none" spc="0" normalizeH="0" baseline="0" noProof="0" dirty="0" err="1">
                    <a:ln>
                      <a:noFill/>
                    </a:ln>
                    <a:solidFill>
                      <a:srgbClr val="5B8FC3"/>
                    </a:solidFill>
                    <a:effectLst/>
                    <a:uLnTx/>
                    <a:uFillTx/>
                    <a:latin typeface="Segoe UI"/>
                    <a:ea typeface="+mn-ea"/>
                    <a:cs typeface="Arial" panose="020B0604020202020204" pitchFamily="34" charset="0"/>
                  </a:rPr>
                  <a:t>Accumulo</a:t>
                </a:r>
                <a:endPar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endParaRP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Storm, </a:t>
                </a:r>
                <a:r>
                  <a:rPr kumimoji="0" lang="en-US" sz="1050" b="0" i="0" u="none" strike="noStrike" kern="1200" cap="none" spc="0" normalizeH="0" baseline="0" noProof="0" dirty="0" err="1">
                    <a:ln>
                      <a:noFill/>
                    </a:ln>
                    <a:solidFill>
                      <a:srgbClr val="5B8FC3"/>
                    </a:solidFill>
                    <a:effectLst/>
                    <a:uLnTx/>
                    <a:uFillTx/>
                    <a:latin typeface="Segoe UI"/>
                    <a:ea typeface="+mn-ea"/>
                    <a:cs typeface="Arial" panose="020B0604020202020204" pitchFamily="34" charset="0"/>
                  </a:rPr>
                  <a:t>Solr</a:t>
                </a:r>
                <a:endPar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endParaRP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Spark</a:t>
                </a:r>
              </a:p>
            </p:txBody>
          </p:sp>
          <p:sp>
            <p:nvSpPr>
              <p:cNvPr id="35" name="TextBox 54"/>
              <p:cNvSpPr txBox="1"/>
              <p:nvPr/>
            </p:nvSpPr>
            <p:spPr>
              <a:xfrm>
                <a:off x="10071072" y="2862524"/>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Engines</a:t>
                </a:r>
              </a:p>
            </p:txBody>
          </p:sp>
          <p:sp>
            <p:nvSpPr>
              <p:cNvPr id="36" name="TextBox 55"/>
              <p:cNvSpPr txBox="1"/>
              <p:nvPr/>
            </p:nvSpPr>
            <p:spPr>
              <a:xfrm>
                <a:off x="10956734" y="2862524"/>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ISV</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Engines</a:t>
                </a:r>
              </a:p>
            </p:txBody>
          </p:sp>
          <p:sp>
            <p:nvSpPr>
              <p:cNvPr id="37" name="TextBox 56"/>
              <p:cNvSpPr txBox="1"/>
              <p:nvPr/>
            </p:nvSpPr>
            <p:spPr>
              <a:xfrm>
                <a:off x="7527801" y="3833878"/>
                <a:ext cx="3784572" cy="744108"/>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YARN</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r>
                  <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 </a:t>
                </a:r>
                <a:r>
                  <a:rPr kumimoji="0" lang="en-US" sz="1800" b="1" i="0" u="none" strike="noStrike" kern="1200" cap="none" spc="0" normalizeH="0" baseline="0" noProof="0" dirty="0">
                    <a:ln>
                      <a:noFill/>
                    </a:ln>
                    <a:solidFill>
                      <a:srgbClr val="FFFFFF"/>
                    </a:solidFill>
                    <a:effectLst/>
                    <a:uLnTx/>
                    <a:uFillTx/>
                    <a:latin typeface="Segoe UI"/>
                    <a:ea typeface="+mn-ea"/>
                    <a:cs typeface="+mn-cs"/>
                  </a:rPr>
                  <a:t>Data Operation System</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(Cluster Resource Management)</a:t>
                </a:r>
              </a:p>
            </p:txBody>
          </p:sp>
        </p:grpSp>
        <p:sp>
          <p:nvSpPr>
            <p:cNvPr id="9" name="Rectangle 8"/>
            <p:cNvSpPr/>
            <p:nvPr/>
          </p:nvSpPr>
          <p:spPr bwMode="auto">
            <a:xfrm>
              <a:off x="6758747" y="4435685"/>
              <a:ext cx="5018847" cy="1179493"/>
            </a:xfrm>
            <a:prstGeom prst="rect">
              <a:avLst/>
            </a:prstGeom>
            <a:solidFill>
              <a:schemeClr val="bg1"/>
            </a:solidFill>
            <a:ln w="19050">
              <a:solidFill>
                <a:srgbClr val="729F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 name="TextBox 9"/>
            <p:cNvSpPr txBox="1"/>
            <p:nvPr/>
          </p:nvSpPr>
          <p:spPr>
            <a:xfrm>
              <a:off x="8898308" y="4535630"/>
              <a:ext cx="961053" cy="914400"/>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38AC0"/>
                  </a:solidFill>
                  <a:effectLst/>
                  <a:uLnTx/>
                  <a:uFillTx/>
                  <a:latin typeface="Segoe UI"/>
                  <a:ea typeface="+mn-ea"/>
                  <a:cs typeface="+mn-cs"/>
                </a:rPr>
                <a:t>HDFS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38AC0"/>
                  </a:solidFill>
                  <a:effectLst/>
                  <a:uLnTx/>
                  <a:uFillTx/>
                  <a:latin typeface="Segoe UI"/>
                  <a:ea typeface="+mn-ea"/>
                  <a:cs typeface="+mn-cs"/>
                </a:rPr>
                <a:t>(Hadoop Distributed File System)</a:t>
              </a:r>
            </a:p>
          </p:txBody>
        </p:sp>
      </p:grpSp>
    </p:spTree>
    <p:extLst>
      <p:ext uri="{BB962C8B-B14F-4D97-AF65-F5344CB8AC3E}">
        <p14:creationId xmlns:p14="http://schemas.microsoft.com/office/powerpoint/2010/main" val="333451235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 What is it?</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14</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Box 3"/>
          <p:cNvSpPr txBox="1"/>
          <p:nvPr/>
        </p:nvSpPr>
        <p:spPr>
          <a:xfrm>
            <a:off x="502920" y="1327465"/>
            <a:ext cx="11183112" cy="530352"/>
          </a:xfrm>
          <a:prstGeom prst="rect">
            <a:avLst/>
          </a:prstGeom>
          <a:solidFill>
            <a:schemeClr val="accent3"/>
          </a:solid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 standard Apache Hadoop distribution offered as a managed service on Microsoft Azure</a:t>
            </a:r>
          </a:p>
        </p:txBody>
      </p:sp>
      <p:sp>
        <p:nvSpPr>
          <p:cNvPr id="5" name="TextBox 4"/>
          <p:cNvSpPr txBox="1"/>
          <p:nvPr/>
        </p:nvSpPr>
        <p:spPr>
          <a:xfrm>
            <a:off x="459157" y="1904281"/>
            <a:ext cx="7142139" cy="4298649"/>
          </a:xfrm>
          <a:prstGeom prst="rect">
            <a:avLst/>
          </a:prstGeom>
          <a:noFill/>
        </p:spPr>
        <p:txBody>
          <a:bodyPr wrap="square" lIns="182880" tIns="146304" rIns="182880" bIns="146304" rtlCol="0">
            <a:noAutofit/>
          </a:bodyPr>
          <a:lstStyle/>
          <a:p>
            <a:pPr marL="285750" marR="0" lvl="0" indent="-285750" algn="l" defTabSz="914400" rtl="0" eaLnBrk="1" fontAlgn="auto" latinLnBrk="0" hangingPunct="1">
              <a:lnSpc>
                <a:spcPts val="2600"/>
              </a:lnSpc>
              <a:spcBef>
                <a:spcPts val="300"/>
              </a:spcBef>
              <a:spcAft>
                <a:spcPts val="3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Based on the Hortonworks Data Platform (HDP)</a:t>
            </a:r>
          </a:p>
          <a:p>
            <a:pPr marL="285750" marR="0" lvl="0" indent="-285750" algn="l" defTabSz="914400" rtl="0" eaLnBrk="1" fontAlgn="auto" latinLnBrk="0" hangingPunct="1">
              <a:lnSpc>
                <a:spcPts val="2600"/>
              </a:lnSpc>
              <a:spcBef>
                <a:spcPts val="300"/>
              </a:spcBef>
              <a:spcAft>
                <a:spcPts val="3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Provisioned as clusters on Azure. Clusters can run on Windows or Linux Servers.</a:t>
            </a:r>
          </a:p>
          <a:p>
            <a:pPr marL="285750" marR="0" lvl="0" indent="-285750" algn="l" defTabSz="914400" rtl="0" eaLnBrk="1" fontAlgn="auto" latinLnBrk="0" hangingPunct="1">
              <a:lnSpc>
                <a:spcPts val="2600"/>
              </a:lnSpc>
              <a:spcBef>
                <a:spcPts val="300"/>
              </a:spcBef>
              <a:spcAft>
                <a:spcPts val="3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Offers a capacity-on-demand, pay-as-you-go pricing model</a:t>
            </a:r>
          </a:p>
          <a:p>
            <a:pPr marL="285750" marR="0" lvl="0" indent="-285750" algn="l" defTabSz="914400" rtl="0" eaLnBrk="1" fontAlgn="auto" latinLnBrk="0" hangingPunct="1">
              <a:lnSpc>
                <a:spcPts val="2600"/>
              </a:lnSpc>
              <a:spcBef>
                <a:spcPts val="300"/>
              </a:spcBef>
              <a:spcAft>
                <a:spcPts val="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Integrates with:</a:t>
            </a:r>
          </a:p>
          <a:p>
            <a:pPr marL="640080" marR="0" lvl="1" indent="-342900" algn="l" defTabSz="914400" rtl="0" eaLnBrk="1" fontAlgn="auto" latinLnBrk="0" hangingPunct="1">
              <a:lnSpc>
                <a:spcPts val="2500"/>
              </a:lnSpc>
              <a:spcBef>
                <a:spcPts val="300"/>
              </a:spcBef>
              <a:spcAft>
                <a:spcPts val="0"/>
              </a:spcAft>
              <a:buClr>
                <a:srgbClr val="68217A"/>
              </a:buClr>
              <a:buSzPct val="75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Azure Blob Storage and Azure Data Lake Store for the Hadoop File System (HDFS) </a:t>
            </a:r>
          </a:p>
          <a:p>
            <a:pPr marL="640080" marR="0" lvl="1" indent="-342900" algn="l" defTabSz="914400" rtl="0" eaLnBrk="1" fontAlgn="auto" latinLnBrk="0" hangingPunct="1">
              <a:lnSpc>
                <a:spcPts val="2500"/>
              </a:lnSpc>
              <a:spcBef>
                <a:spcPts val="300"/>
              </a:spcBef>
              <a:spcAft>
                <a:spcPts val="0"/>
              </a:spcAft>
              <a:buClr>
                <a:srgbClr val="68217A"/>
              </a:buClr>
              <a:buSzPct val="75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Azure Portal for management and administration</a:t>
            </a:r>
          </a:p>
          <a:p>
            <a:pPr marL="640080" marR="0" lvl="1" indent="-342900" algn="l" defTabSz="914400" rtl="0" eaLnBrk="1" fontAlgn="auto" latinLnBrk="0" hangingPunct="1">
              <a:lnSpc>
                <a:spcPts val="2500"/>
              </a:lnSpc>
              <a:spcBef>
                <a:spcPts val="300"/>
              </a:spcBef>
              <a:spcAft>
                <a:spcPts val="0"/>
              </a:spcAft>
              <a:buClr>
                <a:srgbClr val="68217A"/>
              </a:buClr>
              <a:buSzPct val="75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Visual Studio for application development tooling</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pic>
        <p:nvPicPr>
          <p:cNvPr id="6" name="Picture 2" descr="https://svn.apache.org/repos/asf/tez/site/images/ApacheTez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1031" y="2872267"/>
            <a:ext cx="885810" cy="88581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a:spLocks/>
          </p:cNvSpPr>
          <p:nvPr/>
        </p:nvSpPr>
        <p:spPr bwMode="auto">
          <a:xfrm>
            <a:off x="7950111" y="2899242"/>
            <a:ext cx="670559" cy="540058"/>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noFill/>
          <a:ln w="3175">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2" name="Group 11"/>
          <p:cNvGrpSpPr/>
          <p:nvPr/>
        </p:nvGrpSpPr>
        <p:grpSpPr>
          <a:xfrm>
            <a:off x="9143600" y="4103715"/>
            <a:ext cx="1085345" cy="1085344"/>
            <a:chOff x="8618618" y="4718304"/>
            <a:chExt cx="1085345" cy="1085344"/>
          </a:xfrm>
        </p:grpSpPr>
        <p:sp>
          <p:nvSpPr>
            <p:cNvPr id="9" name="Oval 8"/>
            <p:cNvSpPr/>
            <p:nvPr/>
          </p:nvSpPr>
          <p:spPr bwMode="auto">
            <a:xfrm>
              <a:off x="8618618" y="4718304"/>
              <a:ext cx="1085345" cy="108534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1176"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Hive</a:t>
              </a:r>
            </a:p>
          </p:txBody>
        </p:sp>
        <p:sp>
          <p:nvSpPr>
            <p:cNvPr id="10" name="Freeform 9"/>
            <p:cNvSpPr>
              <a:spLocks/>
            </p:cNvSpPr>
            <p:nvPr/>
          </p:nvSpPr>
          <p:spPr bwMode="auto">
            <a:xfrm>
              <a:off x="8967355" y="5403212"/>
              <a:ext cx="328975" cy="33685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chemeClr val="bg1"/>
            </a:solidFill>
            <a:ln w="3175" cap="flat">
              <a:no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10"/>
            <p:cNvSpPr>
              <a:spLocks/>
            </p:cNvSpPr>
            <p:nvPr/>
          </p:nvSpPr>
          <p:spPr bwMode="auto">
            <a:xfrm>
              <a:off x="8766049" y="5124616"/>
              <a:ext cx="603726" cy="434894"/>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chemeClr val="bg1"/>
            </a:solidFill>
            <a:ln w="3175">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 name="Picture 4" descr="http://www.thebhwgroup.com/blog/wp-content/uploads/2014/10/pi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7514" y="4163717"/>
            <a:ext cx="647979" cy="9744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7385787" y="4102809"/>
            <a:ext cx="1128491" cy="1035313"/>
          </a:xfrm>
          <a:prstGeom prst="rect">
            <a:avLst/>
          </a:prstGeom>
          <a:solidFill>
            <a:schemeClr val="accent3"/>
          </a:solidFill>
        </p:spPr>
      </p:pic>
      <p:pic>
        <p:nvPicPr>
          <p:cNvPr id="27650" name="Picture 2" descr="https://zeppelin.incubator.apache.org/assets/themes/zeppelin/img/spark_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83903" y="2987725"/>
            <a:ext cx="1025398" cy="102539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www.mapr.com/sites/default/files/squoop-im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6520" y="5453772"/>
            <a:ext cx="1796566" cy="59885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cwiki.apache.org/confluence/download/attachments/30737784/oozie_282x1178.png?version=1&amp;modificationDate=1349284899000&amp;api=v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2502" y="5529188"/>
            <a:ext cx="1871537" cy="4480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flipH="1">
            <a:off x="7760477" y="2058143"/>
            <a:ext cx="4026008" cy="640079"/>
          </a:xfrm>
          <a:prstGeom prst="rect">
            <a:avLst/>
          </a:prstGeom>
          <a:noFill/>
        </p:spPr>
        <p:txBody>
          <a:bodyPr wrap="square" lIns="182880" tIns="91440" rIns="182880" bIns="9144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In addition to the core, HDInsight supports the Hadoop Ecosystem</a:t>
            </a:r>
          </a:p>
        </p:txBody>
      </p:sp>
      <p:pic>
        <p:nvPicPr>
          <p:cNvPr id="27656" name="Picture 8" descr="Apache HBa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41851" y="3316328"/>
            <a:ext cx="1468114" cy="374838"/>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bwMode="auto">
          <a:xfrm>
            <a:off x="8165732" y="3161770"/>
            <a:ext cx="3032617" cy="2969233"/>
          </a:xfrm>
          <a:prstGeom prst="ellipse">
            <a:avLst/>
          </a:prstGeom>
          <a:noFill/>
          <a:ln>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40019163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7595118" y="1770471"/>
            <a:ext cx="4213254" cy="4396540"/>
          </a:xfrm>
          <a:prstGeom prst="rect">
            <a:avLst/>
          </a:prstGeom>
          <a:solidFill>
            <a:schemeClr val="bg1"/>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dirty="0" err="1"/>
              <a:t>Hcatalog</a:t>
            </a:r>
            <a:r>
              <a:rPr lang="en-US" dirty="0"/>
              <a:t>: What is it?</a:t>
            </a:r>
          </a:p>
        </p:txBody>
      </p:sp>
      <p:sp>
        <p:nvSpPr>
          <p:cNvPr id="4" name="Slide Number Placeholder 3"/>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15</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Content Placeholder 2"/>
          <p:cNvSpPr>
            <a:spLocks noGrp="1"/>
          </p:cNvSpPr>
          <p:nvPr>
            <p:ph idx="4294967295"/>
          </p:nvPr>
        </p:nvSpPr>
        <p:spPr>
          <a:xfrm>
            <a:off x="496381" y="1691700"/>
            <a:ext cx="6967812" cy="4554081"/>
          </a:xfrm>
          <a:prstGeom prst="rect">
            <a:avLst/>
          </a:prstGeom>
        </p:spPr>
        <p:txBody>
          <a:bodyPr lIns="91440" rIns="91440"/>
          <a:lstStyle/>
          <a:p>
            <a:pPr marL="342900" indent="-342900" defTabSz="914400">
              <a:lnSpc>
                <a:spcPts val="2200"/>
              </a:lnSpc>
              <a:spcBef>
                <a:spcPts val="0"/>
              </a:spcBef>
              <a:spcAft>
                <a:spcPts val="600"/>
              </a:spcAft>
              <a:buClr>
                <a:schemeClr val="accent3"/>
              </a:buClr>
              <a:buSzPct val="75000"/>
              <a:buFont typeface="Wingdings" panose="05000000000000000000" pitchFamily="2" charset="2"/>
              <a:buChar char="v"/>
            </a:pPr>
            <a:r>
              <a:rPr lang="en-US" sz="1800" dirty="0" err="1">
                <a:solidFill>
                  <a:schemeClr val="tx1">
                    <a:lumMod val="65000"/>
                    <a:lumOff val="35000"/>
                  </a:schemeClr>
                </a:solidFill>
                <a:latin typeface="+mn-lt"/>
                <a:ea typeface="+mn-ea"/>
                <a:cs typeface="+mn-cs"/>
              </a:rPr>
              <a:t>HCatalog</a:t>
            </a:r>
            <a:r>
              <a:rPr lang="en-US" sz="1800" dirty="0">
                <a:solidFill>
                  <a:schemeClr val="tx1">
                    <a:lumMod val="65000"/>
                    <a:lumOff val="35000"/>
                  </a:schemeClr>
                </a:solidFill>
                <a:latin typeface="+mn-lt"/>
                <a:ea typeface="+mn-ea"/>
                <a:cs typeface="+mn-cs"/>
              </a:rPr>
              <a:t> displays data from </a:t>
            </a:r>
            <a:r>
              <a:rPr lang="en-US" sz="1800" dirty="0" err="1">
                <a:solidFill>
                  <a:schemeClr val="tx1">
                    <a:lumMod val="65000"/>
                    <a:lumOff val="35000"/>
                  </a:schemeClr>
                </a:solidFill>
                <a:latin typeface="+mn-lt"/>
                <a:ea typeface="+mn-ea"/>
                <a:cs typeface="+mn-cs"/>
              </a:rPr>
              <a:t>RCFile</a:t>
            </a:r>
            <a:r>
              <a:rPr lang="en-US" sz="1800" dirty="0">
                <a:solidFill>
                  <a:schemeClr val="tx1">
                    <a:lumMod val="65000"/>
                    <a:lumOff val="35000"/>
                  </a:schemeClr>
                </a:solidFill>
                <a:latin typeface="+mn-lt"/>
                <a:ea typeface="+mn-ea"/>
                <a:cs typeface="+mn-cs"/>
              </a:rPr>
              <a:t> format, text files, or sequence files in a tabular view. </a:t>
            </a:r>
          </a:p>
          <a:p>
            <a:pPr marL="342900" indent="-342900" defTabSz="914400">
              <a:lnSpc>
                <a:spcPts val="2200"/>
              </a:lnSpc>
              <a:spcBef>
                <a:spcPts val="0"/>
              </a:spcBef>
              <a:spcAft>
                <a:spcPts val="600"/>
              </a:spcAft>
              <a:buClr>
                <a:schemeClr val="accent3"/>
              </a:buClr>
              <a:buSzPct val="75000"/>
              <a:buFont typeface="Wingdings" panose="05000000000000000000" pitchFamily="2" charset="2"/>
              <a:buChar char="v"/>
            </a:pPr>
            <a:r>
              <a:rPr lang="en-US" sz="1800" dirty="0">
                <a:solidFill>
                  <a:schemeClr val="tx1">
                    <a:lumMod val="65000"/>
                    <a:lumOff val="35000"/>
                  </a:schemeClr>
                </a:solidFill>
                <a:latin typeface="+mn-lt"/>
                <a:ea typeface="+mn-ea"/>
                <a:cs typeface="+mn-cs"/>
              </a:rPr>
              <a:t>Is a table management layer that exposes Hive metadata (as REST APIs) to other Hadoop applications.</a:t>
            </a:r>
          </a:p>
          <a:p>
            <a:pPr marL="342900" indent="-342900" defTabSz="914400">
              <a:lnSpc>
                <a:spcPts val="2200"/>
              </a:lnSpc>
              <a:spcBef>
                <a:spcPts val="0"/>
              </a:spcBef>
              <a:spcAft>
                <a:spcPts val="600"/>
              </a:spcAft>
              <a:buClr>
                <a:schemeClr val="accent3"/>
              </a:buClr>
              <a:buSzPct val="75000"/>
              <a:buFont typeface="Wingdings" panose="05000000000000000000" pitchFamily="2" charset="2"/>
              <a:buChar char="v"/>
            </a:pPr>
            <a:r>
              <a:rPr lang="en-US" sz="1800" dirty="0" err="1">
                <a:solidFill>
                  <a:schemeClr val="tx1">
                    <a:lumMod val="65000"/>
                    <a:lumOff val="35000"/>
                  </a:schemeClr>
                </a:solidFill>
                <a:latin typeface="+mn-lt"/>
                <a:ea typeface="+mn-ea"/>
                <a:cs typeface="+mn-cs"/>
              </a:rPr>
              <a:t>HCatalog’s</a:t>
            </a:r>
            <a:r>
              <a:rPr lang="en-US" sz="1800" dirty="0">
                <a:solidFill>
                  <a:schemeClr val="tx1">
                    <a:lumMod val="65000"/>
                    <a:lumOff val="35000"/>
                  </a:schemeClr>
                </a:solidFill>
                <a:latin typeface="+mn-lt"/>
                <a:ea typeface="+mn-ea"/>
                <a:cs typeface="+mn-cs"/>
              </a:rPr>
              <a:t> table abstraction presents users with a relational view of data in HDFS </a:t>
            </a:r>
          </a:p>
          <a:p>
            <a:pPr marL="800100" lvl="1" indent="-342900" defTabSz="914400">
              <a:lnSpc>
                <a:spcPts val="2200"/>
              </a:lnSpc>
              <a:spcBef>
                <a:spcPts val="0"/>
              </a:spcBef>
              <a:spcAft>
                <a:spcPts val="300"/>
              </a:spcAft>
              <a:buClr>
                <a:schemeClr val="accent3"/>
              </a:buClr>
              <a:buSzPct val="100000"/>
              <a:buFont typeface="Wingdings" panose="05000000000000000000" pitchFamily="2" charset="2"/>
              <a:buChar char="§"/>
            </a:pPr>
            <a:r>
              <a:rPr lang="en-US" sz="1600" dirty="0">
                <a:solidFill>
                  <a:schemeClr val="tx1">
                    <a:lumMod val="65000"/>
                    <a:lumOff val="35000"/>
                  </a:schemeClr>
                </a:solidFill>
                <a:ea typeface="+mn-ea"/>
              </a:rPr>
              <a:t>Ensures users need not worry about where or in what format their data is stored.</a:t>
            </a:r>
          </a:p>
          <a:p>
            <a:pPr marL="342900" indent="-342900" defTabSz="914400">
              <a:lnSpc>
                <a:spcPts val="2200"/>
              </a:lnSpc>
              <a:spcBef>
                <a:spcPts val="0"/>
              </a:spcBef>
              <a:spcAft>
                <a:spcPts val="300"/>
              </a:spcAft>
              <a:buClr>
                <a:schemeClr val="accent3"/>
              </a:buClr>
              <a:buSzPct val="75000"/>
              <a:buFont typeface="Wingdings" panose="05000000000000000000" pitchFamily="2" charset="2"/>
              <a:buChar char="v"/>
            </a:pPr>
            <a:r>
              <a:rPr lang="en-US" sz="1800" dirty="0">
                <a:solidFill>
                  <a:schemeClr val="tx1">
                    <a:lumMod val="65000"/>
                    <a:lumOff val="35000"/>
                  </a:schemeClr>
                </a:solidFill>
                <a:latin typeface="+mn-lt"/>
                <a:ea typeface="+mn-ea"/>
                <a:cs typeface="+mn-cs"/>
              </a:rPr>
              <a:t>Benefits:</a:t>
            </a:r>
          </a:p>
          <a:p>
            <a:pPr marL="800100" lvl="1" indent="-342900" defTabSz="914400">
              <a:lnSpc>
                <a:spcPts val="2200"/>
              </a:lnSpc>
              <a:spcBef>
                <a:spcPts val="0"/>
              </a:spcBef>
              <a:spcAft>
                <a:spcPts val="300"/>
              </a:spcAft>
              <a:buClr>
                <a:schemeClr val="accent3"/>
              </a:buClr>
              <a:buSzPct val="100000"/>
              <a:buFont typeface="Wingdings" panose="05000000000000000000" pitchFamily="2" charset="2"/>
              <a:buChar char="§"/>
            </a:pPr>
            <a:r>
              <a:rPr lang="en-US" sz="1600" dirty="0">
                <a:solidFill>
                  <a:schemeClr val="tx1">
                    <a:lumMod val="65000"/>
                    <a:lumOff val="35000"/>
                  </a:schemeClr>
                </a:solidFill>
                <a:ea typeface="+mn-ea"/>
              </a:rPr>
              <a:t>Frees the user from having to know where the data is stored, with the table abstraction</a:t>
            </a:r>
          </a:p>
          <a:p>
            <a:pPr marL="800100" lvl="1" indent="-342900" defTabSz="914400">
              <a:lnSpc>
                <a:spcPts val="2200"/>
              </a:lnSpc>
              <a:spcBef>
                <a:spcPts val="0"/>
              </a:spcBef>
              <a:spcAft>
                <a:spcPts val="300"/>
              </a:spcAft>
              <a:buClr>
                <a:schemeClr val="accent3"/>
              </a:buClr>
              <a:buSzPct val="100000"/>
              <a:buFont typeface="Wingdings" panose="05000000000000000000" pitchFamily="2" charset="2"/>
              <a:buChar char="§"/>
            </a:pPr>
            <a:r>
              <a:rPr lang="en-US" sz="1600" dirty="0">
                <a:solidFill>
                  <a:schemeClr val="tx1">
                    <a:lumMod val="65000"/>
                    <a:lumOff val="35000"/>
                  </a:schemeClr>
                </a:solidFill>
                <a:ea typeface="+mn-ea"/>
              </a:rPr>
              <a:t>Enables notifications of data availability</a:t>
            </a:r>
          </a:p>
          <a:p>
            <a:pPr marL="800100" lvl="1" indent="-342900" defTabSz="914400">
              <a:lnSpc>
                <a:spcPts val="2200"/>
              </a:lnSpc>
              <a:spcBef>
                <a:spcPts val="0"/>
              </a:spcBef>
              <a:spcAft>
                <a:spcPts val="300"/>
              </a:spcAft>
              <a:buClr>
                <a:schemeClr val="accent3"/>
              </a:buClr>
              <a:buSzPct val="100000"/>
              <a:buFont typeface="Wingdings" panose="05000000000000000000" pitchFamily="2" charset="2"/>
              <a:buChar char="§"/>
            </a:pPr>
            <a:r>
              <a:rPr lang="en-US" sz="1600" dirty="0">
                <a:solidFill>
                  <a:schemeClr val="tx1">
                    <a:lumMod val="65000"/>
                    <a:lumOff val="35000"/>
                  </a:schemeClr>
                </a:solidFill>
                <a:ea typeface="+mn-ea"/>
              </a:rPr>
              <a:t>Provides visibility for data cleaning and archiving tools</a:t>
            </a:r>
          </a:p>
          <a:p>
            <a:pPr marL="342900" indent="-342900" defTabSz="914400">
              <a:lnSpc>
                <a:spcPts val="2100"/>
              </a:lnSpc>
              <a:spcBef>
                <a:spcPts val="0"/>
              </a:spcBef>
              <a:spcAft>
                <a:spcPts val="600"/>
              </a:spcAft>
              <a:buClr>
                <a:schemeClr val="accent3"/>
              </a:buClr>
              <a:buSzPct val="75000"/>
              <a:buFont typeface="Wingdings" panose="05000000000000000000" pitchFamily="2" charset="2"/>
              <a:buChar char="v"/>
            </a:pPr>
            <a:endParaRPr lang="en-US" sz="1800" dirty="0">
              <a:solidFill>
                <a:schemeClr val="tx1">
                  <a:lumMod val="65000"/>
                  <a:lumOff val="35000"/>
                </a:schemeClr>
              </a:solidFill>
              <a:latin typeface="Helvetica Neue"/>
            </a:endParaRPr>
          </a:p>
        </p:txBody>
      </p:sp>
      <p:sp>
        <p:nvSpPr>
          <p:cNvPr id="6" name="Rectangle 5"/>
          <p:cNvSpPr/>
          <p:nvPr/>
        </p:nvSpPr>
        <p:spPr>
          <a:xfrm>
            <a:off x="512380" y="1214930"/>
            <a:ext cx="11295992" cy="461665"/>
          </a:xfrm>
          <a:prstGeom prst="rect">
            <a:avLst/>
          </a:prstGeom>
          <a:solidFill>
            <a:schemeClr val="accent3"/>
          </a:solidFill>
        </p:spPr>
        <p:txBody>
          <a:bodyPr wrap="square" tIns="0" bIns="0" anchor="ctr">
            <a:spAutoFit/>
          </a:bodyPr>
          <a:lstStyle/>
          <a:p>
            <a:pPr marL="0" marR="0" lvl="0" indent="0" algn="ctr" defTabSz="914400" rtl="0" eaLnBrk="1" fontAlgn="auto" latinLnBrk="0" hangingPunct="1">
              <a:lnSpc>
                <a:spcPts val="36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Is a metadata and table management system for the  Hadoop platform that enables sharing</a:t>
            </a:r>
            <a:endPar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23" name="Group 22"/>
          <p:cNvGrpSpPr/>
          <p:nvPr/>
        </p:nvGrpSpPr>
        <p:grpSpPr>
          <a:xfrm>
            <a:off x="7729316" y="1887401"/>
            <a:ext cx="3884656" cy="4043351"/>
            <a:chOff x="7729316" y="1887401"/>
            <a:chExt cx="3884656" cy="4043351"/>
          </a:xfrm>
        </p:grpSpPr>
        <p:sp>
          <p:nvSpPr>
            <p:cNvPr id="16" name="Rectangle 15"/>
            <p:cNvSpPr/>
            <p:nvPr/>
          </p:nvSpPr>
          <p:spPr bwMode="auto">
            <a:xfrm>
              <a:off x="7729317" y="4811477"/>
              <a:ext cx="3884655" cy="1119275"/>
            </a:xfrm>
            <a:prstGeom prst="rect">
              <a:avLst/>
            </a:prstGeom>
            <a:solidFill>
              <a:schemeClr val="accent1">
                <a:lumMod val="20000"/>
                <a:lumOff val="80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1" name="Rounded Rectangle 20"/>
            <p:cNvSpPr/>
            <p:nvPr/>
          </p:nvSpPr>
          <p:spPr bwMode="auto">
            <a:xfrm>
              <a:off x="7896612" y="5045667"/>
              <a:ext cx="843547" cy="650895"/>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ORC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File</a:t>
              </a:r>
            </a:p>
          </p:txBody>
        </p:sp>
        <p:sp>
          <p:nvSpPr>
            <p:cNvPr id="8" name="Rectangle 7"/>
            <p:cNvSpPr/>
            <p:nvPr/>
          </p:nvSpPr>
          <p:spPr bwMode="auto">
            <a:xfrm>
              <a:off x="8358715" y="3310730"/>
              <a:ext cx="2625858" cy="809789"/>
            </a:xfrm>
            <a:prstGeom prst="rect">
              <a:avLst/>
            </a:prstGeom>
            <a:solidFill>
              <a:schemeClr val="tx2">
                <a:lumMod val="40000"/>
                <a:lumOff val="60000"/>
              </a:schemeClr>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9" name="Group 28"/>
            <p:cNvGrpSpPr/>
            <p:nvPr/>
          </p:nvGrpSpPr>
          <p:grpSpPr>
            <a:xfrm>
              <a:off x="8471183" y="3411265"/>
              <a:ext cx="770046" cy="607915"/>
              <a:chOff x="10450072" y="3249718"/>
              <a:chExt cx="843834" cy="700526"/>
            </a:xfrm>
          </p:grpSpPr>
          <p:sp>
            <p:nvSpPr>
              <p:cNvPr id="90" name="Rectangle 89"/>
              <p:cNvSpPr/>
              <p:nvPr/>
            </p:nvSpPr>
            <p:spPr bwMode="auto">
              <a:xfrm>
                <a:off x="10455346" y="3251213"/>
                <a:ext cx="838560" cy="699031"/>
              </a:xfrm>
              <a:prstGeom prst="rect">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91" name="Straight Connector 90"/>
              <p:cNvCxnSpPr/>
              <p:nvPr/>
            </p:nvCxnSpPr>
            <p:spPr>
              <a:xfrm>
                <a:off x="10455346" y="3374282"/>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55346" y="3482583"/>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455346" y="3590884"/>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455346" y="3699184"/>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450072" y="3817332"/>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0305031"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10466484"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10618884"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10780337"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9281333" y="3411265"/>
              <a:ext cx="770046" cy="607915"/>
              <a:chOff x="10450072" y="3249718"/>
              <a:chExt cx="843834" cy="700526"/>
            </a:xfrm>
            <a:solidFill>
              <a:schemeClr val="accent2"/>
            </a:solidFill>
          </p:grpSpPr>
          <p:sp>
            <p:nvSpPr>
              <p:cNvPr id="122" name="Rectangle 121"/>
              <p:cNvSpPr/>
              <p:nvPr/>
            </p:nvSpPr>
            <p:spPr bwMode="auto">
              <a:xfrm>
                <a:off x="10455346" y="3251213"/>
                <a:ext cx="838560" cy="699031"/>
              </a:xfrm>
              <a:prstGeom prst="rect">
                <a:avLst/>
              </a:prstGeom>
              <a:solidFill>
                <a:schemeClr val="accent5">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29" name="Straight Connector 128"/>
              <p:cNvCxnSpPr/>
              <p:nvPr/>
            </p:nvCxnSpPr>
            <p:spPr>
              <a:xfrm>
                <a:off x="10455346" y="337428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0455346" y="3482583"/>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0455346" y="35908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0455346" y="36991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0450072" y="381733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a:off x="10305031"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5400000">
                <a:off x="104664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5400000">
                <a:off x="106188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5400000">
                <a:off x="10780337"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10089022" y="3411265"/>
              <a:ext cx="770046" cy="607915"/>
              <a:chOff x="10450072" y="3249718"/>
              <a:chExt cx="843834" cy="700526"/>
            </a:xfrm>
            <a:solidFill>
              <a:schemeClr val="accent4">
                <a:lumMod val="75000"/>
              </a:schemeClr>
            </a:solidFill>
          </p:grpSpPr>
          <p:sp>
            <p:nvSpPr>
              <p:cNvPr id="146" name="Rectangle 145"/>
              <p:cNvSpPr/>
              <p:nvPr/>
            </p:nvSpPr>
            <p:spPr bwMode="auto">
              <a:xfrm>
                <a:off x="10455346" y="3251213"/>
                <a:ext cx="838560" cy="699031"/>
              </a:xfrm>
              <a:prstGeom prst="rect">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47" name="Straight Connector 146"/>
              <p:cNvCxnSpPr/>
              <p:nvPr/>
            </p:nvCxnSpPr>
            <p:spPr>
              <a:xfrm>
                <a:off x="10455346" y="337428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455346" y="3482583"/>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455346" y="35908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0455346" y="36991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0450072" y="381733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5400000">
                <a:off x="10305031"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5400000">
                <a:off x="104664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5400000">
                <a:off x="106188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5400000">
                <a:off x="10780337"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 name="Trapezoid 30"/>
            <p:cNvSpPr/>
            <p:nvPr/>
          </p:nvSpPr>
          <p:spPr bwMode="auto">
            <a:xfrm>
              <a:off x="7729316" y="4388946"/>
              <a:ext cx="3859736" cy="414028"/>
            </a:xfrm>
            <a:prstGeom prst="trapezoid">
              <a:avLst>
                <a:gd name="adj" fmla="val 6487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3" name="Left-Right Arrow 32"/>
            <p:cNvSpPr/>
            <p:nvPr/>
          </p:nvSpPr>
          <p:spPr bwMode="auto">
            <a:xfrm rot="16200000">
              <a:off x="9411524" y="2894868"/>
              <a:ext cx="583288" cy="23142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9" name="Group 8"/>
            <p:cNvGrpSpPr/>
            <p:nvPr/>
          </p:nvGrpSpPr>
          <p:grpSpPr>
            <a:xfrm>
              <a:off x="8082397" y="1887401"/>
              <a:ext cx="3166182" cy="801867"/>
              <a:chOff x="8082397" y="1887401"/>
              <a:chExt cx="3166182" cy="801867"/>
            </a:xfrm>
          </p:grpSpPr>
          <p:sp>
            <p:nvSpPr>
              <p:cNvPr id="71" name="Rectangle 70"/>
              <p:cNvSpPr/>
              <p:nvPr/>
            </p:nvSpPr>
            <p:spPr bwMode="auto">
              <a:xfrm>
                <a:off x="9700079" y="1887401"/>
                <a:ext cx="741867" cy="8018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0" name="Rectangle 69"/>
              <p:cNvSpPr/>
              <p:nvPr/>
            </p:nvSpPr>
            <p:spPr bwMode="auto">
              <a:xfrm>
                <a:off x="8929070" y="1887401"/>
                <a:ext cx="741867" cy="8018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9" name="Rectangle 118"/>
              <p:cNvSpPr/>
              <p:nvPr/>
            </p:nvSpPr>
            <p:spPr bwMode="auto">
              <a:xfrm>
                <a:off x="8082397" y="1887401"/>
                <a:ext cx="741867" cy="801867"/>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7" name="Group 6"/>
              <p:cNvGrpSpPr/>
              <p:nvPr/>
            </p:nvGrpSpPr>
            <p:grpSpPr>
              <a:xfrm>
                <a:off x="8174760" y="2006031"/>
                <a:ext cx="557141" cy="564606"/>
                <a:chOff x="7776655" y="2038927"/>
                <a:chExt cx="557141" cy="564606"/>
              </a:xfrm>
            </p:grpSpPr>
            <p:sp>
              <p:nvSpPr>
                <p:cNvPr id="10" name="Freeform 9"/>
                <p:cNvSpPr/>
                <p:nvPr/>
              </p:nvSpPr>
              <p:spPr bwMode="auto">
                <a:xfrm>
                  <a:off x="7929674" y="2272412"/>
                  <a:ext cx="302436" cy="331121"/>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1" name="Group 10"/>
                <p:cNvGrpSpPr/>
                <p:nvPr/>
              </p:nvGrpSpPr>
              <p:grpSpPr>
                <a:xfrm>
                  <a:off x="7776655" y="2038927"/>
                  <a:ext cx="557141" cy="558980"/>
                  <a:chOff x="1058398" y="3354142"/>
                  <a:chExt cx="533724" cy="520421"/>
                </a:xfrm>
              </p:grpSpPr>
              <p:sp>
                <p:nvSpPr>
                  <p:cNvPr id="12" name="Freeform 11"/>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12"/>
                  <p:cNvSpPr>
                    <a:spLocks/>
                  </p:cNvSpPr>
                  <p:nvPr/>
                </p:nvSpPr>
                <p:spPr bwMode="auto">
                  <a:xfrm>
                    <a:off x="1203881" y="3576766"/>
                    <a:ext cx="290830" cy="297797"/>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4" name="Freeform 13"/>
                  <p:cNvSpPr>
                    <a:spLocks/>
                  </p:cNvSpPr>
                  <p:nvPr/>
                </p:nvSpPr>
                <p:spPr bwMode="auto">
                  <a:xfrm>
                    <a:off x="1058398" y="3354145"/>
                    <a:ext cx="533724" cy="414348"/>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pic>
            <p:nvPicPr>
              <p:cNvPr id="68" name="Picture 4" descr="http://www.thebhwgroup.com/blog/wp-content/uploads/2014/10/pig-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8493" y="1933808"/>
                <a:ext cx="471519" cy="709052"/>
              </a:xfrm>
              <a:prstGeom prst="rect">
                <a:avLst/>
              </a:prstGeom>
              <a:noFill/>
              <a:extLst>
                <a:ext uri="{909E8E84-426E-40DD-AFC4-6F175D3DCCD1}">
                  <a14:hiddenFill xmlns:a14="http://schemas.microsoft.com/office/drawing/2010/main">
                    <a:solidFill>
                      <a:srgbClr val="FFFFFF"/>
                    </a:solidFill>
                  </a14:hiddenFill>
                </a:ext>
              </a:extLst>
            </p:spPr>
          </p:pic>
          <p:sp>
            <p:nvSpPr>
              <p:cNvPr id="69" name="Freeform 68"/>
              <p:cNvSpPr>
                <a:spLocks/>
              </p:cNvSpPr>
              <p:nvPr/>
            </p:nvSpPr>
            <p:spPr bwMode="auto">
              <a:xfrm>
                <a:off x="9759780" y="2082931"/>
                <a:ext cx="541592" cy="41080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40000"/>
                  <a:lumOff val="6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961"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p:cNvSpPr/>
              <p:nvPr/>
            </p:nvSpPr>
            <p:spPr bwMode="auto">
              <a:xfrm>
                <a:off x="10506712" y="1887401"/>
                <a:ext cx="741867" cy="80186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Streaming</a:t>
                </a:r>
              </a:p>
            </p:txBody>
          </p:sp>
        </p:grpSp>
        <p:sp>
          <p:nvSpPr>
            <p:cNvPr id="15" name="TextBox 14"/>
            <p:cNvSpPr txBox="1"/>
            <p:nvPr/>
          </p:nvSpPr>
          <p:spPr>
            <a:xfrm>
              <a:off x="8974822" y="3527865"/>
              <a:ext cx="1326550" cy="375974"/>
            </a:xfrm>
            <a:prstGeom prst="rect">
              <a:avLst/>
            </a:prstGeom>
            <a:solidFill>
              <a:schemeClr val="bg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0072C6">
                      <a:lumMod val="75000"/>
                    </a:srgbClr>
                  </a:solidFill>
                  <a:effectLst/>
                  <a:uLnTx/>
                  <a:uFillTx/>
                  <a:latin typeface="Segoe UI Semibold" panose="020B0702040204020203" pitchFamily="34" charset="0"/>
                  <a:ea typeface="+mn-ea"/>
                  <a:cs typeface="Segoe UI Semibold" panose="020B0702040204020203" pitchFamily="34" charset="0"/>
                </a:rPr>
                <a:t>HCatalog</a:t>
              </a:r>
              <a:endParaRPr kumimoji="0" lang="en-US" sz="1800" b="0" i="0" u="none" strike="noStrike" kern="1200" cap="none" spc="0" normalizeH="0" baseline="0" noProof="0" dirty="0">
                <a:ln>
                  <a:noFill/>
                </a:ln>
                <a:solidFill>
                  <a:srgbClr val="0072C6">
                    <a:lumMod val="75000"/>
                  </a:srgbClr>
                </a:solidFill>
                <a:effectLst/>
                <a:uLnTx/>
                <a:uFillTx/>
                <a:latin typeface="Segoe UI Semibold" panose="020B0702040204020203" pitchFamily="34" charset="0"/>
                <a:ea typeface="+mn-ea"/>
                <a:cs typeface="Segoe UI Semibold" panose="020B0702040204020203" pitchFamily="34" charset="0"/>
              </a:endParaRPr>
            </a:p>
          </p:txBody>
        </p:sp>
        <p:sp>
          <p:nvSpPr>
            <p:cNvPr id="75" name="Rounded Rectangle 74"/>
            <p:cNvSpPr/>
            <p:nvPr/>
          </p:nvSpPr>
          <p:spPr bwMode="auto">
            <a:xfrm>
              <a:off x="8831130" y="5045667"/>
              <a:ext cx="843547" cy="65089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Sequence File</a:t>
              </a:r>
            </a:p>
          </p:txBody>
        </p:sp>
        <p:sp>
          <p:nvSpPr>
            <p:cNvPr id="78" name="Rounded Rectangle 77"/>
            <p:cNvSpPr/>
            <p:nvPr/>
          </p:nvSpPr>
          <p:spPr bwMode="auto">
            <a:xfrm>
              <a:off x="9765648" y="5045667"/>
              <a:ext cx="843547" cy="65089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Text File</a:t>
              </a:r>
            </a:p>
          </p:txBody>
        </p:sp>
        <p:sp>
          <p:nvSpPr>
            <p:cNvPr id="79" name="Rounded Rectangle 78"/>
            <p:cNvSpPr/>
            <p:nvPr/>
          </p:nvSpPr>
          <p:spPr bwMode="auto">
            <a:xfrm>
              <a:off x="10703323" y="5045667"/>
              <a:ext cx="843547" cy="650895"/>
            </a:xfrm>
            <a:prstGeom prst="roundRect">
              <a:avLst/>
            </a:prstGeom>
            <a:solidFill>
              <a:srgbClr val="B4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Custom Format</a:t>
              </a:r>
            </a:p>
          </p:txBody>
        </p:sp>
        <p:grpSp>
          <p:nvGrpSpPr>
            <p:cNvPr id="22" name="Group 21"/>
            <p:cNvGrpSpPr/>
            <p:nvPr/>
          </p:nvGrpSpPr>
          <p:grpSpPr>
            <a:xfrm>
              <a:off x="9670936" y="3903839"/>
              <a:ext cx="1463040" cy="1141828"/>
              <a:chOff x="9670936" y="3903839"/>
              <a:chExt cx="1463040" cy="1141828"/>
            </a:xfrm>
          </p:grpSpPr>
          <p:cxnSp>
            <p:nvCxnSpPr>
              <p:cNvPr id="17" name="Elbow Connector 16"/>
              <p:cNvCxnSpPr/>
              <p:nvPr/>
            </p:nvCxnSpPr>
            <p:spPr>
              <a:xfrm rot="16200000" flipH="1">
                <a:off x="9358265" y="4216510"/>
                <a:ext cx="1141828" cy="516485"/>
              </a:xfrm>
              <a:prstGeom prst="bentConnector3">
                <a:avLst/>
              </a:prstGeom>
              <a:ln w="38100">
                <a:solidFill>
                  <a:schemeClr val="accent1"/>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66" name="Elbow Connector 65"/>
              <p:cNvCxnSpPr/>
              <p:nvPr/>
            </p:nvCxnSpPr>
            <p:spPr>
              <a:xfrm rot="16200000" flipH="1">
                <a:off x="9853816" y="3765507"/>
                <a:ext cx="1097280" cy="1463040"/>
              </a:xfrm>
              <a:prstGeom prst="bentConnector3">
                <a:avLst>
                  <a:gd name="adj1" fmla="val 47942"/>
                </a:avLst>
              </a:prstGeom>
              <a:ln w="38100">
                <a:solidFill>
                  <a:schemeClr val="accent1"/>
                </a:solidFill>
                <a:headEnd type="none"/>
                <a:tailEnd type="triangle"/>
              </a:ln>
            </p:spPr>
            <p:style>
              <a:lnRef idx="1">
                <a:schemeClr val="accent6"/>
              </a:lnRef>
              <a:fillRef idx="0">
                <a:schemeClr val="accent6"/>
              </a:fillRef>
              <a:effectRef idx="0">
                <a:schemeClr val="accent6"/>
              </a:effectRef>
              <a:fontRef idx="minor">
                <a:schemeClr val="tx1"/>
              </a:fontRef>
            </p:style>
          </p:cxnSp>
        </p:grpSp>
        <p:grpSp>
          <p:nvGrpSpPr>
            <p:cNvPr id="73" name="Group 72"/>
            <p:cNvGrpSpPr/>
            <p:nvPr/>
          </p:nvGrpSpPr>
          <p:grpSpPr>
            <a:xfrm flipH="1">
              <a:off x="8220313" y="3909482"/>
              <a:ext cx="1463040" cy="1141828"/>
              <a:chOff x="9670936" y="3903839"/>
              <a:chExt cx="1463040" cy="1141828"/>
            </a:xfrm>
          </p:grpSpPr>
          <p:cxnSp>
            <p:nvCxnSpPr>
              <p:cNvPr id="74" name="Elbow Connector 73"/>
              <p:cNvCxnSpPr/>
              <p:nvPr/>
            </p:nvCxnSpPr>
            <p:spPr>
              <a:xfrm rot="16200000" flipH="1">
                <a:off x="9358265" y="4216510"/>
                <a:ext cx="1141828" cy="516485"/>
              </a:xfrm>
              <a:prstGeom prst="bentConnector3">
                <a:avLst/>
              </a:prstGeom>
              <a:ln w="38100">
                <a:solidFill>
                  <a:schemeClr val="accent1"/>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76" name="Elbow Connector 75"/>
              <p:cNvCxnSpPr/>
              <p:nvPr/>
            </p:nvCxnSpPr>
            <p:spPr>
              <a:xfrm rot="16200000" flipH="1">
                <a:off x="9853816" y="3765507"/>
                <a:ext cx="1097280" cy="1463040"/>
              </a:xfrm>
              <a:prstGeom prst="bentConnector3">
                <a:avLst>
                  <a:gd name="adj1" fmla="val 47942"/>
                </a:avLst>
              </a:prstGeom>
              <a:ln w="38100">
                <a:solidFill>
                  <a:schemeClr val="accent1"/>
                </a:solidFill>
                <a:headEnd type="none"/>
                <a:tailEnd type="triangle"/>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267990579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78730" y="886120"/>
            <a:ext cx="7946796" cy="550525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892173" y="61355"/>
            <a:ext cx="10389377" cy="920409"/>
          </a:xfrm>
        </p:spPr>
        <p:txBody>
          <a:bodyPr vert="horz" wrap="square" lIns="146304" tIns="91440" rIns="146304" bIns="91440" rtlCol="0" anchor="t">
            <a:noAutofit/>
          </a:bodyPr>
          <a:lstStyle/>
          <a:p>
            <a:r>
              <a:rPr lang="en-US" dirty="0"/>
              <a:t>HDInsight: How/Where it fits?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16</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Rectangle 14"/>
          <p:cNvSpPr/>
          <p:nvPr/>
        </p:nvSpPr>
        <p:spPr bwMode="auto">
          <a:xfrm>
            <a:off x="1101969" y="4326944"/>
            <a:ext cx="7162799" cy="1883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ectangle 11"/>
          <p:cNvSpPr/>
          <p:nvPr/>
        </p:nvSpPr>
        <p:spPr bwMode="auto">
          <a:xfrm>
            <a:off x="1101969" y="3224781"/>
            <a:ext cx="7162799" cy="6199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p:cNvSpPr/>
          <p:nvPr/>
        </p:nvSpPr>
        <p:spPr bwMode="auto">
          <a:xfrm>
            <a:off x="1101969" y="1300666"/>
            <a:ext cx="7162799" cy="19358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TextBox 5"/>
          <p:cNvSpPr txBox="1"/>
          <p:nvPr/>
        </p:nvSpPr>
        <p:spPr>
          <a:xfrm>
            <a:off x="1101574" y="1767438"/>
            <a:ext cx="1822422"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 service</a:t>
            </a:r>
          </a:p>
        </p:txBody>
      </p:sp>
      <p:sp>
        <p:nvSpPr>
          <p:cNvPr id="8" name="TextBox 7"/>
          <p:cNvSpPr txBox="1"/>
          <p:nvPr/>
        </p:nvSpPr>
        <p:spPr>
          <a:xfrm>
            <a:off x="1124068" y="2547483"/>
            <a:ext cx="1273547" cy="461665"/>
          </a:xfrm>
          <a:prstGeom prst="rect">
            <a:avLst/>
          </a:prstGeom>
          <a:noFill/>
          <a:ln>
            <a:noFill/>
          </a:ln>
        </p:spPr>
        <p:txBody>
          <a:bodyPr wrap="square" lIns="182880" tIns="91440" rIns="18288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U-SQL</a:t>
            </a:r>
          </a:p>
        </p:txBody>
      </p:sp>
      <p:pic>
        <p:nvPicPr>
          <p:cNvPr id="5122" name="Picture 2" descr="http://www.ebaytechblog.com/wp-content/uploads/2014/05/spark_logo.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4065884" y="2488952"/>
            <a:ext cx="721087" cy="3829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4" name="Picture 4" descr="https://storm.apache.org/images/logo.png"/>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313592" y="2515605"/>
            <a:ext cx="1220503" cy="3829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Rectangle 15"/>
          <p:cNvSpPr/>
          <p:nvPr/>
        </p:nvSpPr>
        <p:spPr bwMode="auto">
          <a:xfrm>
            <a:off x="1101969" y="3844769"/>
            <a:ext cx="7162799" cy="482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 name="Trapezoid 12"/>
          <p:cNvSpPr/>
          <p:nvPr/>
        </p:nvSpPr>
        <p:spPr bwMode="auto">
          <a:xfrm flipV="1">
            <a:off x="2553678" y="3142081"/>
            <a:ext cx="1484611" cy="375139"/>
          </a:xfrm>
          <a:prstGeom prst="trapezoid">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Trapezoid 17"/>
          <p:cNvSpPr/>
          <p:nvPr/>
        </p:nvSpPr>
        <p:spPr bwMode="auto">
          <a:xfrm flipV="1">
            <a:off x="5367216" y="3142081"/>
            <a:ext cx="1484611" cy="375139"/>
          </a:xfrm>
          <a:prstGeom prst="trapezoid">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TextBox 13"/>
          <p:cNvSpPr txBox="1"/>
          <p:nvPr/>
        </p:nvSpPr>
        <p:spPr>
          <a:xfrm>
            <a:off x="4263368" y="3233361"/>
            <a:ext cx="1001941"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YARN</a:t>
            </a:r>
          </a:p>
        </p:txBody>
      </p:sp>
      <p:sp>
        <p:nvSpPr>
          <p:cNvPr id="20" name="TextBox 19"/>
          <p:cNvSpPr txBox="1"/>
          <p:nvPr/>
        </p:nvSpPr>
        <p:spPr>
          <a:xfrm>
            <a:off x="4300653" y="3842958"/>
            <a:ext cx="927370"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HDFS</a:t>
            </a:r>
          </a:p>
        </p:txBody>
      </p:sp>
      <p:grpSp>
        <p:nvGrpSpPr>
          <p:cNvPr id="21" name="Group 20"/>
          <p:cNvGrpSpPr/>
          <p:nvPr/>
        </p:nvGrpSpPr>
        <p:grpSpPr>
          <a:xfrm>
            <a:off x="3176120" y="4468676"/>
            <a:ext cx="795144" cy="639638"/>
            <a:chOff x="372628" y="2473035"/>
            <a:chExt cx="691781" cy="691781"/>
          </a:xfrm>
        </p:grpSpPr>
        <p:sp>
          <p:nvSpPr>
            <p:cNvPr id="22" name="Rectangle 21"/>
            <p:cNvSpPr/>
            <p:nvPr>
              <p:custDataLst>
                <p:tags r:id="rId8"/>
              </p:custDataLst>
            </p:nvPr>
          </p:nvSpPr>
          <p:spPr bwMode="auto">
            <a:xfrm>
              <a:off x="372628" y="2473035"/>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solidFill>
                      <a:srgbClr val="FFFFFF">
                        <a:alpha val="0"/>
                      </a:srgbClr>
                    </a:solidFill>
                  </a:ln>
                  <a:solidFill>
                    <a:srgbClr val="000000"/>
                  </a:solidFill>
                  <a:effectLst/>
                  <a:uLnTx/>
                  <a:uFillTx/>
                  <a:latin typeface="Segoe UI"/>
                  <a:ea typeface="+mn-ea"/>
                  <a:cs typeface="+mn-cs"/>
                </a:rPr>
                <a:t>Devices</a:t>
              </a:r>
            </a:p>
          </p:txBody>
        </p:sp>
        <p:grpSp>
          <p:nvGrpSpPr>
            <p:cNvPr id="23" name="Group 22"/>
            <p:cNvGrpSpPr/>
            <p:nvPr/>
          </p:nvGrpSpPr>
          <p:grpSpPr>
            <a:xfrm>
              <a:off x="476130" y="2594121"/>
              <a:ext cx="496449" cy="266646"/>
              <a:chOff x="2769908" y="1409697"/>
              <a:chExt cx="1965320" cy="1055586"/>
            </a:xfrm>
          </p:grpSpPr>
          <p:sp>
            <p:nvSpPr>
              <p:cNvPr id="2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a:ea typeface="+mn-ea"/>
                  <a:cs typeface="+mn-cs"/>
                </a:endParaRPr>
              </a:p>
            </p:txBody>
          </p:sp>
          <p:sp>
            <p:nvSpPr>
              <p:cNvPr id="2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5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822953"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135" normalizeH="0" baseline="0" noProof="0" dirty="0">
                  <a:ln>
                    <a:noFill/>
                  </a:ln>
                  <a:solidFill>
                    <a:srgbClr val="000000"/>
                  </a:solidFill>
                  <a:effectLst/>
                  <a:uLnTx/>
                  <a:uFillTx/>
                  <a:latin typeface="Segoe UI"/>
                  <a:ea typeface="+mn-ea"/>
                  <a:cs typeface="+mn-cs"/>
                </a:endParaRPr>
              </a:p>
            </p:txBody>
          </p:sp>
        </p:grpSp>
      </p:grpSp>
      <p:grpSp>
        <p:nvGrpSpPr>
          <p:cNvPr id="27" name="Group 26"/>
          <p:cNvGrpSpPr/>
          <p:nvPr/>
        </p:nvGrpSpPr>
        <p:grpSpPr>
          <a:xfrm>
            <a:off x="1726026" y="5460594"/>
            <a:ext cx="726222" cy="639638"/>
            <a:chOff x="1103397" y="3187789"/>
            <a:chExt cx="785423" cy="691781"/>
          </a:xfrm>
        </p:grpSpPr>
        <p:sp>
          <p:nvSpPr>
            <p:cNvPr id="28" name="Rectangle 27"/>
            <p:cNvSpPr/>
            <p:nvPr>
              <p:custDataLst>
                <p:tags r:id="rId7"/>
              </p:custDataLst>
            </p:nvPr>
          </p:nvSpPr>
          <p:spPr bwMode="auto">
            <a:xfrm>
              <a:off x="1103397" y="3187789"/>
              <a:ext cx="785423"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solidFill>
                      <a:srgbClr val="FFFFFF">
                        <a:alpha val="0"/>
                      </a:srgbClr>
                    </a:solidFill>
                  </a:ln>
                  <a:solidFill>
                    <a:srgbClr val="000000"/>
                  </a:solidFill>
                  <a:effectLst/>
                  <a:uLnTx/>
                  <a:uFillTx/>
                  <a:latin typeface="Segoe UI"/>
                  <a:ea typeface="+mn-ea"/>
                  <a:cs typeface="+mn-cs"/>
                </a:rPr>
                <a:t>Relational</a:t>
              </a:r>
              <a:endPar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29" name="Group 28"/>
            <p:cNvGrpSpPr/>
            <p:nvPr/>
          </p:nvGrpSpPr>
          <p:grpSpPr>
            <a:xfrm>
              <a:off x="1304674" y="3262655"/>
              <a:ext cx="289229" cy="318346"/>
              <a:chOff x="9677938" y="4380341"/>
              <a:chExt cx="180750" cy="203154"/>
            </a:xfrm>
            <a:solidFill>
              <a:schemeClr val="bg1"/>
            </a:solidFill>
          </p:grpSpPr>
          <p:sp>
            <p:nvSpPr>
              <p:cNvPr id="30" name="Freeform 29"/>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2"/>
              </a:solidFill>
              <a:ln w="12700" cap="flat" cmpd="sng" algn="ctr">
                <a:noFill/>
                <a:prstDash val="solid"/>
                <a:miter lim="800000"/>
              </a:ln>
              <a:effectLst/>
            </p:spPr>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a:ea typeface="+mn-ea"/>
                  <a:cs typeface="+mn-cs"/>
                </a:endParaRPr>
              </a:p>
            </p:txBody>
          </p:sp>
          <p:sp>
            <p:nvSpPr>
              <p:cNvPr id="31" name="Oval 30"/>
              <p:cNvSpPr/>
              <p:nvPr/>
            </p:nvSpPr>
            <p:spPr>
              <a:xfrm>
                <a:off x="9692924" y="4389921"/>
                <a:ext cx="146753" cy="40388"/>
              </a:xfrm>
              <a:prstGeom prst="ellipse">
                <a:avLst/>
              </a:prstGeom>
              <a:solidFill>
                <a:schemeClr val="accent4"/>
              </a:solidFill>
              <a:ln w="12700" cap="flat" cmpd="sng" algn="ctr">
                <a:noFill/>
                <a:prstDash val="solid"/>
                <a:miter lim="800000"/>
              </a:ln>
              <a:effectLst/>
            </p:spPr>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32" name="Group 31"/>
          <p:cNvGrpSpPr/>
          <p:nvPr/>
        </p:nvGrpSpPr>
        <p:grpSpPr>
          <a:xfrm>
            <a:off x="5741250" y="4468675"/>
            <a:ext cx="846490" cy="719457"/>
            <a:chOff x="2551230" y="2464452"/>
            <a:chExt cx="691781" cy="691781"/>
          </a:xfrm>
        </p:grpSpPr>
        <p:sp>
          <p:nvSpPr>
            <p:cNvPr id="33" name="Rectangle 32"/>
            <p:cNvSpPr/>
            <p:nvPr>
              <p:custDataLst>
                <p:tags r:id="rId6"/>
              </p:custDataLst>
            </p:nvPr>
          </p:nvSpPr>
          <p:spPr bwMode="auto">
            <a:xfrm>
              <a:off x="2551230"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solidFill>
                      <a:srgbClr val="FFFFFF">
                        <a:alpha val="0"/>
                      </a:srgbClr>
                    </a:solidFill>
                  </a:ln>
                  <a:solidFill>
                    <a:srgbClr val="000000"/>
                  </a:solidFill>
                  <a:effectLst/>
                  <a:uLnTx/>
                  <a:uFillTx/>
                  <a:latin typeface="Segoe UI"/>
                  <a:ea typeface="+mn-ea"/>
                  <a:cs typeface="+mn-cs"/>
                </a:rPr>
                <a:t>Sensors</a:t>
              </a:r>
              <a:endPar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4"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07555" tIns="53778" rIns="53778" bIns="107555" numCol="1" spcCol="0" rtlCol="0" fromWordArt="0" anchor="b" anchorCtr="0" forceAA="0" compatLnSpc="1">
              <a:prstTxWarp prst="textNoShape">
                <a:avLst/>
              </a:prstTxWarp>
              <a:noAutofit/>
            </a:bodyPr>
            <a:lstStyle/>
            <a:p>
              <a:pPr marL="0" marR="0" lvl="0" indent="0" algn="ctr" defTabSz="107510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59"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35" name="Group 34"/>
          <p:cNvGrpSpPr/>
          <p:nvPr/>
        </p:nvGrpSpPr>
        <p:grpSpPr>
          <a:xfrm>
            <a:off x="7130342" y="5460594"/>
            <a:ext cx="892177" cy="639638"/>
            <a:chOff x="1822857" y="3187789"/>
            <a:chExt cx="691781" cy="691781"/>
          </a:xfrm>
        </p:grpSpPr>
        <p:sp>
          <p:nvSpPr>
            <p:cNvPr id="36" name="Rectangle 35"/>
            <p:cNvSpPr/>
            <p:nvPr>
              <p:custDataLst>
                <p:tags r:id="rId5"/>
              </p:custDataLst>
            </p:nvPr>
          </p:nvSpPr>
          <p:spPr bwMode="auto">
            <a:xfrm>
              <a:off x="1822857"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solidFill>
                      <a:srgbClr val="FFFFFF">
                        <a:alpha val="0"/>
                      </a:srgbClr>
                    </a:solidFill>
                  </a:ln>
                  <a:solidFill>
                    <a:srgbClr val="000000"/>
                  </a:solidFill>
                  <a:effectLst/>
                  <a:uLnTx/>
                  <a:uFillTx/>
                  <a:latin typeface="Segoe UI"/>
                  <a:ea typeface="+mn-ea"/>
                  <a:cs typeface="+mn-cs"/>
                </a:rPr>
                <a:t>Video</a:t>
              </a:r>
              <a:endPar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7"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822953"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135" normalizeH="0" baseline="0" noProof="0" dirty="0">
                <a:ln>
                  <a:noFill/>
                </a:ln>
                <a:solidFill>
                  <a:srgbClr val="000000"/>
                </a:solidFill>
                <a:effectLst/>
                <a:uLnTx/>
                <a:uFillTx/>
                <a:latin typeface="Segoe UI"/>
                <a:ea typeface="+mn-ea"/>
                <a:cs typeface="+mn-cs"/>
              </a:endParaRPr>
            </a:p>
          </p:txBody>
        </p:sp>
      </p:grpSp>
      <p:grpSp>
        <p:nvGrpSpPr>
          <p:cNvPr id="38" name="Group 37"/>
          <p:cNvGrpSpPr/>
          <p:nvPr/>
        </p:nvGrpSpPr>
        <p:grpSpPr>
          <a:xfrm>
            <a:off x="1682538" y="4468676"/>
            <a:ext cx="826714" cy="639638"/>
            <a:chOff x="291276" y="3187789"/>
            <a:chExt cx="894107" cy="691781"/>
          </a:xfrm>
        </p:grpSpPr>
        <p:sp>
          <p:nvSpPr>
            <p:cNvPr id="39" name="Rectangle 38"/>
            <p:cNvSpPr/>
            <p:nvPr>
              <p:custDataLst>
                <p:tags r:id="rId4"/>
              </p:custDataLst>
            </p:nvPr>
          </p:nvSpPr>
          <p:spPr bwMode="auto">
            <a:xfrm>
              <a:off x="291276" y="3187789"/>
              <a:ext cx="894107"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33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solidFill>
                      <a:srgbClr val="FFFFFF">
                        <a:alpha val="0"/>
                      </a:srgbClr>
                    </a:solidFill>
                  </a:ln>
                  <a:solidFill>
                    <a:srgbClr val="000000"/>
                  </a:solidFill>
                  <a:effectLst/>
                  <a:uLnTx/>
                  <a:uFillTx/>
                  <a:latin typeface="Segoe UI"/>
                  <a:ea typeface="+mn-ea"/>
                  <a:cs typeface="+mn-cs"/>
                </a:rPr>
                <a:t>Applications</a:t>
              </a:r>
            </a:p>
          </p:txBody>
        </p:sp>
        <p:sp>
          <p:nvSpPr>
            <p:cNvPr id="40"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5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41" name="Group 40"/>
          <p:cNvGrpSpPr/>
          <p:nvPr/>
        </p:nvGrpSpPr>
        <p:grpSpPr>
          <a:xfrm>
            <a:off x="3190082" y="5460594"/>
            <a:ext cx="781182" cy="639638"/>
            <a:chOff x="1103397" y="2464452"/>
            <a:chExt cx="691781" cy="691781"/>
          </a:xfrm>
        </p:grpSpPr>
        <p:sp>
          <p:nvSpPr>
            <p:cNvPr id="42" name="Rectangle 41"/>
            <p:cNvSpPr/>
            <p:nvPr>
              <p:custDataLst>
                <p:tags r:id="rId3"/>
              </p:custDataLst>
            </p:nvPr>
          </p:nvSpPr>
          <p:spPr bwMode="auto">
            <a:xfrm>
              <a:off x="110339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solidFill>
                      <a:srgbClr val="FFFFFF">
                        <a:alpha val="0"/>
                      </a:srgbClr>
                    </a:solidFill>
                  </a:ln>
                  <a:solidFill>
                    <a:srgbClr val="000000"/>
                  </a:solidFill>
                  <a:effectLst/>
                  <a:uLnTx/>
                  <a:uFillTx/>
                  <a:latin typeface="Segoe UI"/>
                  <a:ea typeface="+mn-ea"/>
                  <a:cs typeface="+mn-cs"/>
                </a:rPr>
                <a:t>Web</a:t>
              </a:r>
              <a:endPar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3"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5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44" name="Group 43"/>
          <p:cNvGrpSpPr/>
          <p:nvPr/>
        </p:nvGrpSpPr>
        <p:grpSpPr>
          <a:xfrm>
            <a:off x="7106434" y="4468675"/>
            <a:ext cx="934959" cy="729049"/>
            <a:chOff x="1822857" y="2464452"/>
            <a:chExt cx="691781" cy="691781"/>
          </a:xfrm>
        </p:grpSpPr>
        <p:sp>
          <p:nvSpPr>
            <p:cNvPr id="45" name="Rectangle 44"/>
            <p:cNvSpPr/>
            <p:nvPr>
              <p:custDataLst>
                <p:tags r:id="rId2"/>
              </p:custDataLst>
            </p:nvPr>
          </p:nvSpPr>
          <p:spPr bwMode="auto">
            <a:xfrm>
              <a:off x="182285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solidFill>
                      <a:srgbClr val="FFFFFF">
                        <a:alpha val="0"/>
                      </a:srgbClr>
                    </a:solidFill>
                  </a:ln>
                  <a:solidFill>
                    <a:srgbClr val="000000"/>
                  </a:solidFill>
                  <a:effectLst/>
                  <a:uLnTx/>
                  <a:uFillTx/>
                  <a:latin typeface="Segoe UI"/>
                  <a:ea typeface="+mn-ea"/>
                  <a:cs typeface="+mn-cs"/>
                </a:rPr>
                <a:t>Social</a:t>
              </a:r>
              <a:endPar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6"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p:cNvGrpSpPr/>
          <p:nvPr/>
        </p:nvGrpSpPr>
        <p:grpSpPr>
          <a:xfrm>
            <a:off x="5694430" y="5460594"/>
            <a:ext cx="893310" cy="639638"/>
            <a:chOff x="2468382" y="3187789"/>
            <a:chExt cx="874202" cy="691781"/>
          </a:xfrm>
        </p:grpSpPr>
        <p:sp>
          <p:nvSpPr>
            <p:cNvPr id="48" name="Rectangle 47"/>
            <p:cNvSpPr/>
            <p:nvPr>
              <p:custDataLst>
                <p:tags r:id="rId1"/>
              </p:custDataLst>
            </p:nvPr>
          </p:nvSpPr>
          <p:spPr bwMode="auto">
            <a:xfrm>
              <a:off x="2468382" y="3187789"/>
              <a:ext cx="874202"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solidFill>
                      <a:srgbClr val="FFFFFF">
                        <a:alpha val="0"/>
                      </a:srgbClr>
                    </a:solidFill>
                  </a:ln>
                  <a:solidFill>
                    <a:srgbClr val="000000"/>
                  </a:solidFill>
                  <a:effectLst/>
                  <a:uLnTx/>
                  <a:uFillTx/>
                  <a:latin typeface="Segoe UI"/>
                  <a:ea typeface="+mn-ea"/>
                  <a:cs typeface="+mn-cs"/>
                </a:rPr>
                <a:t>Clickstream</a:t>
              </a:r>
              <a:endPar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Freeform 48"/>
            <p:cNvSpPr>
              <a:spLocks noChangeAspect="1"/>
            </p:cNvSpPr>
            <p:nvPr/>
          </p:nvSpPr>
          <p:spPr bwMode="auto">
            <a:xfrm>
              <a:off x="2660855" y="3280506"/>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7" name="TextBox 16"/>
          <p:cNvSpPr txBox="1"/>
          <p:nvPr/>
        </p:nvSpPr>
        <p:spPr>
          <a:xfrm>
            <a:off x="4229608" y="4885188"/>
            <a:ext cx="106946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Store</a:t>
            </a:r>
          </a:p>
        </p:txBody>
      </p:sp>
      <p:sp>
        <p:nvSpPr>
          <p:cNvPr id="55" name="TextBox 54"/>
          <p:cNvSpPr txBox="1"/>
          <p:nvPr/>
        </p:nvSpPr>
        <p:spPr>
          <a:xfrm>
            <a:off x="8549210" y="1783851"/>
            <a:ext cx="3642790" cy="355789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600"/>
              </a:spcBef>
              <a:spcAft>
                <a:spcPts val="600"/>
              </a:spcAft>
              <a:buClr>
                <a:srgbClr val="68217A">
                  <a:lumMod val="75000"/>
                </a:srgbClr>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Integrated analytics and storage</a:t>
            </a:r>
          </a:p>
          <a:p>
            <a:pPr marL="342900" marR="0" lvl="0" indent="-342900" algn="l" defTabSz="914400" rtl="0" eaLnBrk="1" fontAlgn="auto" latinLnBrk="0" hangingPunct="1">
              <a:lnSpc>
                <a:spcPct val="90000"/>
              </a:lnSpc>
              <a:spcBef>
                <a:spcPts val="600"/>
              </a:spcBef>
              <a:spcAft>
                <a:spcPts val="600"/>
              </a:spcAft>
              <a:buClr>
                <a:srgbClr val="68217A">
                  <a:lumMod val="75000"/>
                </a:srgbClr>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Fully Managed</a:t>
            </a:r>
          </a:p>
          <a:p>
            <a:pPr marL="342900" marR="0" lvl="0" indent="-342900" algn="l" defTabSz="914400" rtl="0" eaLnBrk="1" fontAlgn="auto" latinLnBrk="0" hangingPunct="1">
              <a:lnSpc>
                <a:spcPct val="90000"/>
              </a:lnSpc>
              <a:spcBef>
                <a:spcPts val="600"/>
              </a:spcBef>
              <a:spcAft>
                <a:spcPts val="600"/>
              </a:spcAft>
              <a:buClr>
                <a:srgbClr val="68217A">
                  <a:lumMod val="75000"/>
                </a:srgbClr>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Easy to use – “dial for scale”</a:t>
            </a:r>
          </a:p>
          <a:p>
            <a:pPr marL="342900" marR="0" lvl="0" indent="-342900" algn="l" defTabSz="914400" rtl="0" eaLnBrk="1" fontAlgn="auto" latinLnBrk="0" hangingPunct="1">
              <a:lnSpc>
                <a:spcPct val="90000"/>
              </a:lnSpc>
              <a:spcBef>
                <a:spcPts val="600"/>
              </a:spcBef>
              <a:spcAft>
                <a:spcPts val="600"/>
              </a:spcAft>
              <a:buClr>
                <a:srgbClr val="68217A">
                  <a:lumMod val="75000"/>
                </a:srgbClr>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Proven at scale</a:t>
            </a:r>
          </a:p>
          <a:p>
            <a:pPr marL="342900" marR="0" lvl="0" indent="-342900" algn="l" defTabSz="914400" rtl="0" eaLnBrk="1" fontAlgn="auto" latinLnBrk="0" hangingPunct="1">
              <a:lnSpc>
                <a:spcPct val="90000"/>
              </a:lnSpc>
              <a:spcBef>
                <a:spcPts val="600"/>
              </a:spcBef>
              <a:spcAft>
                <a:spcPts val="600"/>
              </a:spcAft>
              <a:buClr>
                <a:srgbClr val="68217A">
                  <a:lumMod val="75000"/>
                </a:srgbClr>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Analyze data of any size, shape or speed</a:t>
            </a:r>
          </a:p>
          <a:p>
            <a:pPr marL="342900" marR="0" lvl="0" indent="-342900" algn="l" defTabSz="914400" rtl="0" eaLnBrk="1" fontAlgn="auto" latinLnBrk="0" hangingPunct="1">
              <a:lnSpc>
                <a:spcPct val="90000"/>
              </a:lnSpc>
              <a:spcBef>
                <a:spcPts val="600"/>
              </a:spcBef>
              <a:spcAft>
                <a:spcPts val="600"/>
              </a:spcAft>
              <a:buClr>
                <a:srgbClr val="68217A">
                  <a:lumMod val="75000"/>
                </a:srgbClr>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Open-standards based</a:t>
            </a:r>
          </a:p>
        </p:txBody>
      </p:sp>
      <p:cxnSp>
        <p:nvCxnSpPr>
          <p:cNvPr id="53" name="Straight Connector 52"/>
          <p:cNvCxnSpPr/>
          <p:nvPr/>
        </p:nvCxnSpPr>
        <p:spPr>
          <a:xfrm>
            <a:off x="6829409" y="1269462"/>
            <a:ext cx="9138" cy="1963899"/>
          </a:xfrm>
          <a:prstGeom prst="line">
            <a:avLst/>
          </a:prstGeom>
          <a:ln>
            <a:solidFill>
              <a:schemeClr val="accent3">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838547" y="1433452"/>
            <a:ext cx="1334340"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Partners</a:t>
            </a:r>
          </a:p>
        </p:txBody>
      </p:sp>
      <p:sp>
        <p:nvSpPr>
          <p:cNvPr id="51" name="TextBox 50"/>
          <p:cNvSpPr txBox="1"/>
          <p:nvPr/>
        </p:nvSpPr>
        <p:spPr>
          <a:xfrm>
            <a:off x="6902809" y="2086672"/>
            <a:ext cx="1246288" cy="25161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Hortonworks</a:t>
            </a:r>
          </a:p>
        </p:txBody>
      </p:sp>
      <p:sp>
        <p:nvSpPr>
          <p:cNvPr id="59" name="TextBox 58"/>
          <p:cNvSpPr txBox="1"/>
          <p:nvPr/>
        </p:nvSpPr>
        <p:spPr>
          <a:xfrm>
            <a:off x="7082452" y="2396863"/>
            <a:ext cx="887002" cy="204289"/>
          </a:xfrm>
          <a:prstGeom prst="rect">
            <a:avLst/>
          </a:prstGeom>
          <a:noFill/>
        </p:spPr>
        <p:txBody>
          <a:bodyPr wrap="none" lIns="0" tIns="0" rIns="0" bIns="0" rtlCol="0">
            <a:noAutofit/>
          </a:bodyPr>
          <a:lstStyle>
            <a:defPPr>
              <a:defRPr lang="en-US"/>
            </a:defPPr>
            <a:lvl1pPr>
              <a:lnSpc>
                <a:spcPct val="90000"/>
              </a:lnSpc>
              <a:spcAft>
                <a:spcPts val="600"/>
              </a:spcAft>
              <a:defRPr sz="1600">
                <a:solidFill>
                  <a:schemeClr val="bg1"/>
                </a:soli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Cloudera</a:t>
            </a:r>
          </a:p>
        </p:txBody>
      </p:sp>
      <p:sp>
        <p:nvSpPr>
          <p:cNvPr id="60" name="TextBox 59"/>
          <p:cNvSpPr txBox="1"/>
          <p:nvPr/>
        </p:nvSpPr>
        <p:spPr>
          <a:xfrm>
            <a:off x="7247272" y="2640096"/>
            <a:ext cx="557363" cy="218569"/>
          </a:xfrm>
          <a:prstGeom prst="rect">
            <a:avLst/>
          </a:prstGeom>
          <a:noFill/>
        </p:spPr>
        <p:txBody>
          <a:bodyPr wrap="none" lIns="0" tIns="0" rIns="0" bIns="0" rtlCol="0">
            <a:noAutofit/>
          </a:bodyPr>
          <a:lstStyle>
            <a:defPPr>
              <a:defRPr lang="en-US"/>
            </a:defPPr>
            <a:lvl1pPr>
              <a:lnSpc>
                <a:spcPct val="90000"/>
              </a:lnSpc>
              <a:spcAft>
                <a:spcPts val="600"/>
              </a:spcAft>
              <a:defRPr sz="1600">
                <a:solidFill>
                  <a:schemeClr val="bg1"/>
                </a:soli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MapR</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TextBox 57"/>
          <p:cNvSpPr txBox="1"/>
          <p:nvPr/>
        </p:nvSpPr>
        <p:spPr>
          <a:xfrm>
            <a:off x="3539837" y="1298941"/>
            <a:ext cx="1310872"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a:t>
            </a:r>
            <a:endPar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 name="TextBox 60"/>
          <p:cNvSpPr txBox="1"/>
          <p:nvPr/>
        </p:nvSpPr>
        <p:spPr>
          <a:xfrm>
            <a:off x="4719384" y="1805378"/>
            <a:ext cx="2132443"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clusters (HDInsight)</a:t>
            </a:r>
          </a:p>
        </p:txBody>
      </p:sp>
      <p:sp>
        <p:nvSpPr>
          <p:cNvPr id="9" name="TextBox 8"/>
          <p:cNvSpPr txBox="1"/>
          <p:nvPr/>
        </p:nvSpPr>
        <p:spPr>
          <a:xfrm>
            <a:off x="3573692" y="807912"/>
            <a:ext cx="2149311" cy="516577"/>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Azure Data Lake</a:t>
            </a:r>
          </a:p>
        </p:txBody>
      </p:sp>
      <p:sp>
        <p:nvSpPr>
          <p:cNvPr id="62" name="Freeform 61"/>
          <p:cNvSpPr>
            <a:spLocks/>
          </p:cNvSpPr>
          <p:nvPr/>
        </p:nvSpPr>
        <p:spPr bwMode="auto">
          <a:xfrm>
            <a:off x="2907880" y="2522760"/>
            <a:ext cx="494233" cy="3715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961" b="0"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p:cNvCxnSpPr/>
          <p:nvPr/>
        </p:nvCxnSpPr>
        <p:spPr>
          <a:xfrm>
            <a:off x="1101574" y="3805825"/>
            <a:ext cx="7163194" cy="0"/>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64809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5294"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5294"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TextBox 3"/>
          <p:cNvSpPr txBox="1"/>
          <p:nvPr/>
        </p:nvSpPr>
        <p:spPr>
          <a:xfrm>
            <a:off x="5220356" y="1283300"/>
            <a:ext cx="6553002" cy="2156943"/>
          </a:xfrm>
          <a:prstGeom prst="rect">
            <a:avLst/>
          </a:prstGeom>
          <a:noFill/>
        </p:spPr>
        <p:txBody>
          <a:bodyPr wrap="square" lIns="268927" tIns="143428" rIns="179285" bIns="143428" rtlCol="0">
            <a:noAutofit/>
          </a:bodyPr>
          <a:lstStyle/>
          <a:p>
            <a:pPr marL="52912" marR="0" lvl="1" indent="0" algn="l" defTabSz="913770" rtl="0" eaLnBrk="1" fontAlgn="base" latinLnBrk="0" hangingPunct="1">
              <a:lnSpc>
                <a:spcPct val="100000"/>
              </a:lnSpc>
              <a:spcBef>
                <a:spcPts val="1176"/>
              </a:spcBef>
              <a:spcAft>
                <a:spcPts val="0"/>
              </a:spcAft>
              <a:buClr>
                <a:srgbClr val="68217A">
                  <a:lumMod val="50000"/>
                </a:srgbClr>
              </a:buClr>
              <a:buSzTx/>
              <a:buFontTx/>
              <a:buNone/>
              <a:tabLst/>
              <a:defRPr/>
            </a:pPr>
            <a:r>
              <a:rPr kumimoji="0" lang="en-US" sz="3137" b="0" i="0" u="none" strike="noStrike" kern="1200" cap="none" spc="0" normalizeH="0" baseline="0" noProof="0" dirty="0">
                <a:ln>
                  <a:solidFill>
                    <a:srgbClr val="FFFFFF">
                      <a:alpha val="0"/>
                    </a:srgbClr>
                  </a:solidFill>
                </a:ln>
                <a:solidFill>
                  <a:srgbClr val="68217A"/>
                </a:solidFill>
                <a:effectLst/>
                <a:uLnTx/>
                <a:uFillTx/>
                <a:latin typeface="Segoe UI Light"/>
                <a:ea typeface="Segoe UI" pitchFamily="34" charset="0"/>
                <a:cs typeface="Segoe UI" pitchFamily="34" charset="0"/>
              </a:rPr>
              <a:t>Agenda</a:t>
            </a:r>
          </a:p>
          <a:p>
            <a:pPr marL="558686" marR="0" lvl="1" indent="-448193" algn="l" defTabSz="913770" rtl="0" eaLnBrk="1" fontAlgn="base" latinLnBrk="0" hangingPunct="1">
              <a:lnSpc>
                <a:spcPct val="100000"/>
              </a:lnSpc>
              <a:spcBef>
                <a:spcPts val="0"/>
              </a:spcBef>
              <a:spcAft>
                <a:spcPts val="0"/>
              </a:spcAft>
              <a:buClr>
                <a:srgbClr val="68217A">
                  <a:lumMod val="50000"/>
                </a:srgbClr>
              </a:buClr>
              <a:buSzTx/>
              <a:buFontTx/>
              <a:buBlip>
                <a:blip r:embed="rId2"/>
              </a:buBlip>
              <a:tabLst/>
              <a:defRPr/>
            </a:pPr>
            <a:r>
              <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Hive Essentials</a:t>
            </a:r>
          </a:p>
          <a:p>
            <a:pPr marL="558686" marR="0" lvl="1" indent="-448193" algn="l" defTabSz="913770" rtl="0" eaLnBrk="1" fontAlgn="base" latinLnBrk="0" hangingPunct="1">
              <a:lnSpc>
                <a:spcPct val="100000"/>
              </a:lnSpc>
              <a:spcBef>
                <a:spcPts val="0"/>
              </a:spcBef>
              <a:spcAft>
                <a:spcPts val="0"/>
              </a:spcAft>
              <a:buClr>
                <a:srgbClr val="68217A">
                  <a:lumMod val="50000"/>
                </a:srgbClr>
              </a:buClr>
              <a:buSzTx/>
              <a:buFontTx/>
              <a:buBlip>
                <a:blip r:embed="rId2"/>
              </a:buBlip>
              <a:tabLst/>
              <a:defRPr/>
            </a:pPr>
            <a:r>
              <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Hive Architecture</a:t>
            </a:r>
          </a:p>
          <a:p>
            <a:pPr marL="558686" marR="0" lvl="1" indent="-448193" algn="l" defTabSz="913770" rtl="0" eaLnBrk="1" fontAlgn="base" latinLnBrk="0" hangingPunct="1">
              <a:lnSpc>
                <a:spcPct val="100000"/>
              </a:lnSpc>
              <a:spcBef>
                <a:spcPts val="0"/>
              </a:spcBef>
              <a:spcAft>
                <a:spcPts val="0"/>
              </a:spcAft>
              <a:buClr>
                <a:srgbClr val="68217A">
                  <a:lumMod val="50000"/>
                </a:srgbClr>
              </a:buClr>
              <a:buSzTx/>
              <a:buFontTx/>
              <a:buBlip>
                <a:blip r:embed="rId2"/>
              </a:buBlip>
              <a:tabLst/>
              <a:defRPr/>
            </a:pPr>
            <a:r>
              <a:rPr kumimoji="0" lang="en-US" sz="2353" b="0" i="0" u="none" strike="noStrike" kern="1200" cap="none" spc="0" normalizeH="0" baseline="0" noProof="0" dirty="0" err="1">
                <a:ln>
                  <a:solidFill>
                    <a:srgbClr val="FFFFFF">
                      <a:alpha val="0"/>
                    </a:srgbClr>
                  </a:solidFill>
                </a:ln>
                <a:solidFill>
                  <a:srgbClr val="505050"/>
                </a:solidFill>
                <a:effectLst/>
                <a:uLnTx/>
                <a:uFillTx/>
                <a:latin typeface="Segoe UI"/>
                <a:ea typeface="Segoe UI" pitchFamily="34" charset="0"/>
                <a:cs typeface="Segoe UI" pitchFamily="34" charset="0"/>
              </a:rPr>
              <a:t>HiveQL</a:t>
            </a:r>
            <a:endPar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endParaRPr>
          </a:p>
          <a:p>
            <a:pPr marL="558686" marR="0" lvl="1" indent="-448193" algn="l" defTabSz="913770" rtl="0" eaLnBrk="1" fontAlgn="base" latinLnBrk="0" hangingPunct="1">
              <a:lnSpc>
                <a:spcPct val="100000"/>
              </a:lnSpc>
              <a:spcBef>
                <a:spcPts val="0"/>
              </a:spcBef>
              <a:spcAft>
                <a:spcPts val="0"/>
              </a:spcAft>
              <a:buClr>
                <a:srgbClr val="68217A">
                  <a:lumMod val="50000"/>
                </a:srgbClr>
              </a:buClr>
              <a:buSzTx/>
              <a:buFontTx/>
              <a:buBlip>
                <a:blip r:embed="rId2"/>
              </a:buBlip>
              <a:tabLst/>
              <a:defRPr/>
            </a:pPr>
            <a:r>
              <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Hive Vs RDBMS</a:t>
            </a:r>
          </a:p>
          <a:p>
            <a:pPr marL="110493" marR="0" lvl="1" indent="0" algn="l" defTabSz="913770" rtl="0" eaLnBrk="1" fontAlgn="base" latinLnBrk="0" hangingPunct="1">
              <a:lnSpc>
                <a:spcPct val="100000"/>
              </a:lnSpc>
              <a:spcBef>
                <a:spcPts val="0"/>
              </a:spcBef>
              <a:spcAft>
                <a:spcPts val="0"/>
              </a:spcAft>
              <a:buClr>
                <a:srgbClr val="68217A">
                  <a:lumMod val="50000"/>
                </a:srgbClr>
              </a:buClr>
              <a:buSzTx/>
              <a:buFontTx/>
              <a:buNone/>
              <a:tabLst/>
              <a:defRPr/>
            </a:pPr>
            <a:endPar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solidFill>
                  <a:srgbClr val="FFFFFF">
                    <a:alpha val="0"/>
                  </a:srgbClr>
                </a:solidFill>
              </a:ln>
              <a:solidFill>
                <a:srgbClr val="FFFFFF"/>
              </a:solidFill>
              <a:effectLst/>
              <a:uLnTx/>
              <a:uFillTx/>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p:cNvSpPr/>
          <p:nvPr/>
        </p:nvSpPr>
        <p:spPr>
          <a:xfrm>
            <a:off x="8929" y="1213304"/>
            <a:ext cx="5220355" cy="825547"/>
          </a:xfrm>
          <a:prstGeom prst="rect">
            <a:avLst/>
          </a:prstGeom>
        </p:spPr>
        <p:txBody>
          <a:bodyPr wrap="square" lIns="268927">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294"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Hive</a:t>
            </a:r>
          </a:p>
        </p:txBody>
      </p:sp>
      <p:sp>
        <p:nvSpPr>
          <p:cNvPr id="2" name="Slide Number Placeholder 1"/>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17</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330338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 What is it?</a:t>
            </a:r>
          </a:p>
        </p:txBody>
      </p:sp>
      <p:sp>
        <p:nvSpPr>
          <p:cNvPr id="4" name="Slide Number Placeholder 3"/>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18</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Content Placeholder 2"/>
          <p:cNvSpPr>
            <a:spLocks noGrp="1"/>
          </p:cNvSpPr>
          <p:nvPr>
            <p:ph idx="4294967295"/>
          </p:nvPr>
        </p:nvSpPr>
        <p:spPr>
          <a:xfrm>
            <a:off x="479518" y="1883661"/>
            <a:ext cx="6556925" cy="4396858"/>
          </a:xfrm>
          <a:prstGeom prst="rect">
            <a:avLst/>
          </a:prstGeom>
        </p:spPr>
        <p:txBody>
          <a:bodyPr/>
          <a:lstStyle/>
          <a:p>
            <a:pPr>
              <a:lnSpc>
                <a:spcPts val="3000"/>
              </a:lnSpc>
              <a:spcBef>
                <a:spcPts val="300"/>
              </a:spcBef>
              <a:spcAft>
                <a:spcPts val="300"/>
              </a:spcAft>
            </a:pPr>
            <a:r>
              <a:rPr lang="en-US" sz="2000" dirty="0">
                <a:solidFill>
                  <a:schemeClr val="tx1">
                    <a:lumMod val="65000"/>
                    <a:lumOff val="35000"/>
                  </a:schemeClr>
                </a:solidFill>
                <a:latin typeface="+mn-lt"/>
              </a:rPr>
              <a:t>Enables you to view big data as ‘Tables’ and use familiar SQL-like operations on them.</a:t>
            </a:r>
          </a:p>
          <a:p>
            <a:pPr marL="679045" lvl="1" indent="-342900">
              <a:lnSpc>
                <a:spcPts val="3000"/>
              </a:lnSpc>
              <a:spcBef>
                <a:spcPts val="300"/>
              </a:spcBef>
              <a:spcAft>
                <a:spcPts val="300"/>
              </a:spcAft>
            </a:pPr>
            <a:r>
              <a:rPr lang="en-US" sz="1800" dirty="0">
                <a:solidFill>
                  <a:schemeClr val="tx1">
                    <a:lumMod val="65000"/>
                    <a:lumOff val="35000"/>
                  </a:schemeClr>
                </a:solidFill>
              </a:rPr>
              <a:t>Lets you impose a table-like view on big data</a:t>
            </a:r>
          </a:p>
          <a:p>
            <a:pPr marL="679045" lvl="1" indent="-342900">
              <a:lnSpc>
                <a:spcPts val="3000"/>
              </a:lnSpc>
              <a:spcBef>
                <a:spcPts val="300"/>
              </a:spcBef>
              <a:spcAft>
                <a:spcPts val="300"/>
              </a:spcAft>
            </a:pPr>
            <a:r>
              <a:rPr lang="en-US" sz="1800" dirty="0">
                <a:solidFill>
                  <a:schemeClr val="tx1">
                    <a:lumMod val="65000"/>
                    <a:lumOff val="35000"/>
                  </a:schemeClr>
                </a:solidFill>
              </a:rPr>
              <a:t>However, not a substitute for full-fledged RDBMS.</a:t>
            </a:r>
          </a:p>
          <a:p>
            <a:pPr>
              <a:lnSpc>
                <a:spcPts val="3000"/>
              </a:lnSpc>
              <a:spcBef>
                <a:spcPts val="600"/>
              </a:spcBef>
              <a:spcAft>
                <a:spcPts val="600"/>
              </a:spcAft>
            </a:pPr>
            <a:r>
              <a:rPr lang="en-US" sz="2000" dirty="0">
                <a:solidFill>
                  <a:schemeClr val="tx1">
                    <a:lumMod val="65000"/>
                    <a:lumOff val="35000"/>
                  </a:schemeClr>
                </a:solidFill>
                <a:latin typeface="+mn-lt"/>
              </a:rPr>
              <a:t>Hive tables can be queried using </a:t>
            </a:r>
            <a:r>
              <a:rPr lang="en-US" sz="2000" b="1" dirty="0" err="1">
                <a:solidFill>
                  <a:schemeClr val="tx1">
                    <a:lumMod val="65000"/>
                    <a:lumOff val="35000"/>
                  </a:schemeClr>
                </a:solidFill>
                <a:latin typeface="+mn-lt"/>
              </a:rPr>
              <a:t>HiveQL</a:t>
            </a:r>
            <a:r>
              <a:rPr lang="en-US" sz="2000" dirty="0">
                <a:solidFill>
                  <a:schemeClr val="tx1">
                    <a:lumMod val="65000"/>
                    <a:lumOff val="35000"/>
                  </a:schemeClr>
                </a:solidFill>
                <a:latin typeface="+mn-lt"/>
              </a:rPr>
              <a:t>, a SQL-like query language</a:t>
            </a:r>
          </a:p>
          <a:p>
            <a:pPr marL="679045" lvl="1" indent="-342900">
              <a:lnSpc>
                <a:spcPts val="3000"/>
              </a:lnSpc>
              <a:spcBef>
                <a:spcPts val="300"/>
              </a:spcBef>
              <a:spcAft>
                <a:spcPts val="300"/>
              </a:spcAft>
            </a:pPr>
            <a:r>
              <a:rPr lang="en-US" sz="1800" dirty="0" err="1">
                <a:solidFill>
                  <a:schemeClr val="tx1">
                    <a:lumMod val="65000"/>
                    <a:lumOff val="35000"/>
                  </a:schemeClr>
                </a:solidFill>
              </a:rPr>
              <a:t>HiveQL</a:t>
            </a:r>
            <a:r>
              <a:rPr lang="en-US" sz="1800" dirty="0">
                <a:solidFill>
                  <a:schemeClr val="tx1">
                    <a:lumMod val="65000"/>
                    <a:lumOff val="35000"/>
                  </a:schemeClr>
                </a:solidFill>
              </a:rPr>
              <a:t> queries are eventually executed as MapReduce or Tez programs by Hadoop</a:t>
            </a:r>
            <a:endParaRPr lang="en-US" sz="2000" dirty="0">
              <a:solidFill>
                <a:schemeClr val="tx1">
                  <a:lumMod val="65000"/>
                  <a:lumOff val="35000"/>
                </a:schemeClr>
              </a:solidFill>
            </a:endParaRPr>
          </a:p>
          <a:p>
            <a:pPr marL="457112" lvl="1" indent="0">
              <a:buNone/>
            </a:pPr>
            <a:endParaRPr lang="en-US" sz="2000" dirty="0"/>
          </a:p>
        </p:txBody>
      </p:sp>
      <p:grpSp>
        <p:nvGrpSpPr>
          <p:cNvPr id="5" name="Group 4"/>
          <p:cNvGrpSpPr/>
          <p:nvPr/>
        </p:nvGrpSpPr>
        <p:grpSpPr>
          <a:xfrm>
            <a:off x="7157542" y="1883979"/>
            <a:ext cx="4586528" cy="4396540"/>
            <a:chOff x="7072771" y="1418896"/>
            <a:chExt cx="5026026" cy="4861623"/>
          </a:xfrm>
        </p:grpSpPr>
        <p:sp>
          <p:nvSpPr>
            <p:cNvPr id="52" name="Rectangle 51"/>
            <p:cNvSpPr/>
            <p:nvPr/>
          </p:nvSpPr>
          <p:spPr bwMode="auto">
            <a:xfrm>
              <a:off x="7072771" y="1418896"/>
              <a:ext cx="5026026" cy="48616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5" name="Group 34"/>
            <p:cNvGrpSpPr/>
            <p:nvPr/>
          </p:nvGrpSpPr>
          <p:grpSpPr>
            <a:xfrm>
              <a:off x="7356051" y="4773720"/>
              <a:ext cx="4256897" cy="1237676"/>
              <a:chOff x="7491846" y="4764667"/>
              <a:chExt cx="4256897" cy="1237676"/>
            </a:xfrm>
          </p:grpSpPr>
          <p:sp>
            <p:nvSpPr>
              <p:cNvPr id="16" name="Rectangle 15"/>
              <p:cNvSpPr/>
              <p:nvPr/>
            </p:nvSpPr>
            <p:spPr bwMode="auto">
              <a:xfrm>
                <a:off x="7491846" y="4764667"/>
                <a:ext cx="4256897" cy="1237676"/>
              </a:xfrm>
              <a:prstGeom prst="rect">
                <a:avLst/>
              </a:prstGeom>
              <a:solidFill>
                <a:schemeClr val="accent3"/>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7" name="Rounded Rectangle 16"/>
              <p:cNvSpPr/>
              <p:nvPr/>
            </p:nvSpPr>
            <p:spPr bwMode="auto">
              <a:xfrm>
                <a:off x="8528255" y="4844992"/>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Rounded Rectangle 17"/>
              <p:cNvSpPr/>
              <p:nvPr/>
            </p:nvSpPr>
            <p:spPr bwMode="auto">
              <a:xfrm>
                <a:off x="9322421" y="5124885"/>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Rounded Rectangle 18"/>
              <p:cNvSpPr/>
              <p:nvPr/>
            </p:nvSpPr>
            <p:spPr bwMode="auto">
              <a:xfrm>
                <a:off x="10127815" y="4854045"/>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Rounded Rectangle 19"/>
              <p:cNvSpPr/>
              <p:nvPr/>
            </p:nvSpPr>
            <p:spPr bwMode="auto">
              <a:xfrm>
                <a:off x="10680889" y="5439789"/>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Rounded Rectangle 20"/>
              <p:cNvSpPr/>
              <p:nvPr/>
            </p:nvSpPr>
            <p:spPr bwMode="auto">
              <a:xfrm>
                <a:off x="8057940" y="5439789"/>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TextBox 21"/>
              <p:cNvSpPr txBox="1"/>
              <p:nvPr/>
            </p:nvSpPr>
            <p:spPr>
              <a:xfrm>
                <a:off x="9163094" y="5485103"/>
                <a:ext cx="914400" cy="517240"/>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HDFS</a:t>
                </a:r>
              </a:p>
            </p:txBody>
          </p:sp>
          <p:sp>
            <p:nvSpPr>
              <p:cNvPr id="167" name="Freeform 166"/>
              <p:cNvSpPr>
                <a:spLocks/>
              </p:cNvSpPr>
              <p:nvPr/>
            </p:nvSpPr>
            <p:spPr bwMode="auto">
              <a:xfrm>
                <a:off x="7523621" y="5138007"/>
                <a:ext cx="541592" cy="41080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96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7" name="Group 46"/>
            <p:cNvGrpSpPr/>
            <p:nvPr/>
          </p:nvGrpSpPr>
          <p:grpSpPr>
            <a:xfrm>
              <a:off x="8045760" y="3114219"/>
              <a:ext cx="2877477" cy="895452"/>
              <a:chOff x="7710139" y="3141866"/>
              <a:chExt cx="2877477" cy="933154"/>
            </a:xfrm>
          </p:grpSpPr>
          <p:sp>
            <p:nvSpPr>
              <p:cNvPr id="8" name="Rectangle 7"/>
              <p:cNvSpPr/>
              <p:nvPr/>
            </p:nvSpPr>
            <p:spPr bwMode="auto">
              <a:xfrm>
                <a:off x="7710139" y="3141866"/>
                <a:ext cx="2877477" cy="933154"/>
              </a:xfrm>
              <a:prstGeom prst="rect">
                <a:avLst/>
              </a:prstGeom>
              <a:solidFill>
                <a:schemeClr val="accent2"/>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9" name="Group 28"/>
              <p:cNvGrpSpPr/>
              <p:nvPr/>
            </p:nvGrpSpPr>
            <p:grpSpPr>
              <a:xfrm>
                <a:off x="7833384" y="3257717"/>
                <a:ext cx="843834" cy="700526"/>
                <a:chOff x="10450072" y="3249718"/>
                <a:chExt cx="843834" cy="700526"/>
              </a:xfrm>
            </p:grpSpPr>
            <p:sp>
              <p:nvSpPr>
                <p:cNvPr id="90" name="Rectangle 89"/>
                <p:cNvSpPr/>
                <p:nvPr/>
              </p:nvSpPr>
              <p:spPr bwMode="auto">
                <a:xfrm>
                  <a:off x="10455346" y="3251213"/>
                  <a:ext cx="838560" cy="699031"/>
                </a:xfrm>
                <a:prstGeom prst="rect">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91" name="Straight Connector 90"/>
                <p:cNvCxnSpPr/>
                <p:nvPr/>
              </p:nvCxnSpPr>
              <p:spPr>
                <a:xfrm>
                  <a:off x="10455346" y="3374282"/>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55346" y="3482583"/>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455346" y="3590884"/>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455346" y="3699184"/>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450072" y="3817332"/>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0305031"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10466484"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10618884"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10780337"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8721165" y="3257717"/>
                <a:ext cx="843834" cy="700526"/>
                <a:chOff x="10450072" y="3249718"/>
                <a:chExt cx="843834" cy="700526"/>
              </a:xfrm>
              <a:solidFill>
                <a:schemeClr val="accent2"/>
              </a:solidFill>
            </p:grpSpPr>
            <p:sp>
              <p:nvSpPr>
                <p:cNvPr id="122" name="Rectangle 121"/>
                <p:cNvSpPr/>
                <p:nvPr/>
              </p:nvSpPr>
              <p:spPr bwMode="auto">
                <a:xfrm>
                  <a:off x="10455346" y="3251213"/>
                  <a:ext cx="838560" cy="699031"/>
                </a:xfrm>
                <a:prstGeom prst="rect">
                  <a:avLst/>
                </a:prstGeom>
                <a:solidFill>
                  <a:schemeClr val="tx2">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29" name="Straight Connector 128"/>
                <p:cNvCxnSpPr/>
                <p:nvPr/>
              </p:nvCxnSpPr>
              <p:spPr>
                <a:xfrm>
                  <a:off x="10455346" y="337428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0455346" y="3482583"/>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0455346" y="35908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0455346" y="36991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0450072" y="381733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a:off x="10305031"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5400000">
                  <a:off x="104664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5400000">
                  <a:off x="106188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5400000">
                  <a:off x="10780337"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9606250" y="3257717"/>
                <a:ext cx="843834" cy="700526"/>
                <a:chOff x="10450072" y="3249718"/>
                <a:chExt cx="843834" cy="700526"/>
              </a:xfrm>
              <a:solidFill>
                <a:schemeClr val="accent4">
                  <a:lumMod val="75000"/>
                </a:schemeClr>
              </a:solidFill>
            </p:grpSpPr>
            <p:sp>
              <p:nvSpPr>
                <p:cNvPr id="146" name="Rectangle 145"/>
                <p:cNvSpPr/>
                <p:nvPr/>
              </p:nvSpPr>
              <p:spPr bwMode="auto">
                <a:xfrm>
                  <a:off x="10455346" y="3251213"/>
                  <a:ext cx="838560" cy="699031"/>
                </a:xfrm>
                <a:prstGeom prst="rect">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47" name="Straight Connector 146"/>
                <p:cNvCxnSpPr/>
                <p:nvPr/>
              </p:nvCxnSpPr>
              <p:spPr>
                <a:xfrm>
                  <a:off x="10455346" y="337428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455346" y="3482583"/>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455346" y="35908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0455346" y="36991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0450072" y="381733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5400000">
                  <a:off x="10305031"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5400000">
                  <a:off x="104664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5400000">
                  <a:off x="106188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5400000">
                  <a:off x="10780337"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1" name="Trapezoid 30"/>
            <p:cNvSpPr/>
            <p:nvPr/>
          </p:nvSpPr>
          <p:spPr bwMode="auto">
            <a:xfrm>
              <a:off x="7356050" y="4306492"/>
              <a:ext cx="4229590" cy="457825"/>
            </a:xfrm>
            <a:prstGeom prst="trapezoid">
              <a:avLst>
                <a:gd name="adj" fmla="val 6487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 name="TextBox 31"/>
            <p:cNvSpPr txBox="1"/>
            <p:nvPr/>
          </p:nvSpPr>
          <p:spPr>
            <a:xfrm>
              <a:off x="8807032" y="4069362"/>
              <a:ext cx="1367757" cy="315213"/>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2C6"/>
                  </a:solidFill>
                  <a:effectLst/>
                  <a:uLnTx/>
                  <a:uFillTx/>
                  <a:latin typeface="Segoe UI"/>
                  <a:ea typeface="+mn-ea"/>
                  <a:cs typeface="+mn-cs"/>
                </a:rPr>
                <a:t>Table View</a:t>
              </a:r>
            </a:p>
          </p:txBody>
        </p:sp>
        <p:grpSp>
          <p:nvGrpSpPr>
            <p:cNvPr id="37" name="Group 36"/>
            <p:cNvGrpSpPr/>
            <p:nvPr/>
          </p:nvGrpSpPr>
          <p:grpSpPr>
            <a:xfrm>
              <a:off x="7356050" y="1536574"/>
              <a:ext cx="4256897" cy="1568240"/>
              <a:chOff x="7491845" y="1536574"/>
              <a:chExt cx="4256897" cy="1568240"/>
            </a:xfrm>
          </p:grpSpPr>
          <p:sp>
            <p:nvSpPr>
              <p:cNvPr id="119" name="Rectangle 118"/>
              <p:cNvSpPr/>
              <p:nvPr/>
            </p:nvSpPr>
            <p:spPr bwMode="auto">
              <a:xfrm>
                <a:off x="7491845" y="1536574"/>
                <a:ext cx="4256897" cy="886691"/>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 name="Freeform 9"/>
              <p:cNvSpPr/>
              <p:nvPr/>
            </p:nvSpPr>
            <p:spPr bwMode="auto">
              <a:xfrm>
                <a:off x="7711402" y="1966064"/>
                <a:ext cx="331417" cy="366148"/>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1" name="Group 10"/>
              <p:cNvGrpSpPr/>
              <p:nvPr/>
            </p:nvGrpSpPr>
            <p:grpSpPr>
              <a:xfrm>
                <a:off x="7543720" y="1707886"/>
                <a:ext cx="610528" cy="618101"/>
                <a:chOff x="1058398" y="3354141"/>
                <a:chExt cx="533724" cy="520412"/>
              </a:xfrm>
            </p:grpSpPr>
            <p:sp>
              <p:nvSpPr>
                <p:cNvPr id="12" name="Freeform 11"/>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Freeform 12"/>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0" name="TextBox 119"/>
              <p:cNvSpPr txBox="1"/>
              <p:nvPr/>
            </p:nvSpPr>
            <p:spPr>
              <a:xfrm>
                <a:off x="9169506" y="1779045"/>
                <a:ext cx="914400" cy="417656"/>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Hive</a:t>
                </a:r>
              </a:p>
            </p:txBody>
          </p:sp>
          <p:sp>
            <p:nvSpPr>
              <p:cNvPr id="33" name="Left-Right Arrow 32"/>
              <p:cNvSpPr/>
              <p:nvPr/>
            </p:nvSpPr>
            <p:spPr bwMode="auto">
              <a:xfrm rot="16200000">
                <a:off x="9332344" y="2655518"/>
                <a:ext cx="644990" cy="2536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34" name="TextBox 33"/>
            <p:cNvSpPr txBox="1"/>
            <p:nvPr/>
          </p:nvSpPr>
          <p:spPr>
            <a:xfrm>
              <a:off x="9539183" y="2611885"/>
              <a:ext cx="914400" cy="36657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solidFill>
                    <a:srgbClr val="0072C6"/>
                  </a:solidFill>
                  <a:effectLst/>
                  <a:uLnTx/>
                  <a:uFillTx/>
                  <a:latin typeface="Segoe UI"/>
                  <a:ea typeface="+mn-ea"/>
                  <a:cs typeface="+mn-cs"/>
                </a:rPr>
                <a:t>HiveQL</a:t>
              </a:r>
              <a:endParaRPr kumimoji="0" lang="en-US" sz="1600" b="0" i="0" u="none" strike="noStrike" kern="1200" cap="none" spc="0" normalizeH="0" baseline="0" noProof="0" dirty="0">
                <a:ln>
                  <a:noFill/>
                </a:ln>
                <a:solidFill>
                  <a:srgbClr val="0072C6"/>
                </a:solidFill>
                <a:effectLst/>
                <a:uLnTx/>
                <a:uFillTx/>
                <a:latin typeface="Segoe UI"/>
                <a:ea typeface="+mn-ea"/>
                <a:cs typeface="+mn-cs"/>
              </a:endParaRPr>
            </a:p>
          </p:txBody>
        </p:sp>
        <p:cxnSp>
          <p:nvCxnSpPr>
            <p:cNvPr id="39" name="Straight Arrow Connector 38"/>
            <p:cNvCxnSpPr/>
            <p:nvPr/>
          </p:nvCxnSpPr>
          <p:spPr>
            <a:xfrm flipH="1">
              <a:off x="7356049" y="4009670"/>
              <a:ext cx="662403" cy="734901"/>
            </a:xfrm>
            <a:prstGeom prst="straightConnector1">
              <a:avLst/>
            </a:prstGeom>
            <a:ln w="5715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0923237" y="4022679"/>
              <a:ext cx="662403" cy="736747"/>
            </a:xfrm>
            <a:prstGeom prst="straightConnector1">
              <a:avLst/>
            </a:prstGeom>
            <a:ln w="5715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512380" y="1168763"/>
            <a:ext cx="11295992" cy="553998"/>
          </a:xfrm>
          <a:prstGeom prst="rect">
            <a:avLst/>
          </a:prstGeom>
          <a:solidFill>
            <a:schemeClr val="accent3"/>
          </a:solidFill>
        </p:spPr>
        <p:txBody>
          <a:bodyPr wrap="square">
            <a:spAutoFit/>
          </a:bodyPr>
          <a:lstStyle/>
          <a:p>
            <a:pPr marL="0" marR="0" lvl="0" indent="0" algn="ctr" defTabSz="914400" rtl="0" eaLnBrk="1" fontAlgn="auto" latinLnBrk="0" hangingPunct="1">
              <a:lnSpc>
                <a:spcPts val="36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 </a:t>
            </a: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 Warehouse’ </a:t>
            </a: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built using Hadoop for querying and analyzing big data</a:t>
            </a:r>
          </a:p>
        </p:txBody>
      </p:sp>
    </p:spTree>
    <p:extLst>
      <p:ext uri="{BB962C8B-B14F-4D97-AF65-F5344CB8AC3E}">
        <p14:creationId xmlns:p14="http://schemas.microsoft.com/office/powerpoint/2010/main" val="385454947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55423" y="1395167"/>
            <a:ext cx="9709608" cy="4713402"/>
          </a:xfrm>
          <a:prstGeom prst="rect">
            <a:avLst/>
          </a:prstGeom>
          <a:solidFill>
            <a:schemeClr val="bg1"/>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268927" y="278499"/>
            <a:ext cx="11653523" cy="927940"/>
          </a:xfrm>
        </p:spPr>
        <p:txBody>
          <a:bodyPr/>
          <a:lstStyle/>
          <a:p>
            <a:r>
              <a:rPr lang="en-US" dirty="0"/>
              <a:t>Hive Data Organization Hierarchy</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19</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 name="Group 5"/>
          <p:cNvGrpSpPr/>
          <p:nvPr/>
        </p:nvGrpSpPr>
        <p:grpSpPr>
          <a:xfrm>
            <a:off x="1709755" y="1543845"/>
            <a:ext cx="9121643" cy="4310202"/>
            <a:chOff x="738794" y="1421295"/>
            <a:chExt cx="10602532" cy="4734499"/>
          </a:xfrm>
        </p:grpSpPr>
        <p:sp>
          <p:nvSpPr>
            <p:cNvPr id="4" name="Rounded Rectangle 3"/>
            <p:cNvSpPr/>
            <p:nvPr/>
          </p:nvSpPr>
          <p:spPr bwMode="auto">
            <a:xfrm>
              <a:off x="5121331" y="1421295"/>
              <a:ext cx="1997767" cy="73530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Database</a:t>
              </a:r>
            </a:p>
          </p:txBody>
        </p:sp>
        <p:cxnSp>
          <p:nvCxnSpPr>
            <p:cNvPr id="65" name="Elbow Connector 64"/>
            <p:cNvCxnSpPr/>
            <p:nvPr/>
          </p:nvCxnSpPr>
          <p:spPr>
            <a:xfrm rot="5400000">
              <a:off x="3925987" y="694136"/>
              <a:ext cx="731520" cy="3657600"/>
            </a:xfrm>
            <a:prstGeom prst="bentConnector3">
              <a:avLst>
                <a:gd name="adj1" fmla="val 3662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69" name="Elbow Connector 68"/>
            <p:cNvCxnSpPr/>
            <p:nvPr/>
          </p:nvCxnSpPr>
          <p:spPr>
            <a:xfrm rot="16200000" flipH="1">
              <a:off x="7579236" y="694136"/>
              <a:ext cx="731520" cy="3657600"/>
            </a:xfrm>
            <a:prstGeom prst="bentConnector3">
              <a:avLst>
                <a:gd name="adj1" fmla="val 3662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71" name="Straight Arrow Connector 70"/>
            <p:cNvCxnSpPr/>
            <p:nvPr/>
          </p:nvCxnSpPr>
          <p:spPr>
            <a:xfrm>
              <a:off x="6120214" y="2157176"/>
              <a:ext cx="0" cy="73152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5" name="Rounded Rectangle 4"/>
            <p:cNvSpPr/>
            <p:nvPr/>
          </p:nvSpPr>
          <p:spPr bwMode="auto">
            <a:xfrm>
              <a:off x="1601557" y="2894112"/>
              <a:ext cx="1871869" cy="70586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Table</a:t>
              </a:r>
            </a:p>
          </p:txBody>
        </p:sp>
        <p:cxnSp>
          <p:nvCxnSpPr>
            <p:cNvPr id="86" name="Elbow Connector 85"/>
            <p:cNvCxnSpPr/>
            <p:nvPr/>
          </p:nvCxnSpPr>
          <p:spPr>
            <a:xfrm rot="5400000">
              <a:off x="1783909" y="3406999"/>
              <a:ext cx="548640" cy="886968"/>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9" name="Elbow Connector 88"/>
            <p:cNvCxnSpPr/>
            <p:nvPr/>
          </p:nvCxnSpPr>
          <p:spPr>
            <a:xfrm rot="16200000" flipH="1">
              <a:off x="2666424" y="3424935"/>
              <a:ext cx="548640" cy="868680"/>
            </a:xfrm>
            <a:prstGeom prst="bentConnector3">
              <a:avLst>
                <a:gd name="adj1" fmla="val 4784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7" name="Rounded Rectangle 6"/>
            <p:cNvSpPr/>
            <p:nvPr/>
          </p:nvSpPr>
          <p:spPr bwMode="auto">
            <a:xfrm>
              <a:off x="1022606" y="4169729"/>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75" name="Straight Arrow Connector 74"/>
            <p:cNvCxnSpPr/>
            <p:nvPr/>
          </p:nvCxnSpPr>
          <p:spPr>
            <a:xfrm>
              <a:off x="1591619" y="4785484"/>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26" name="Group 125"/>
            <p:cNvGrpSpPr/>
            <p:nvPr/>
          </p:nvGrpSpPr>
          <p:grpSpPr>
            <a:xfrm>
              <a:off x="871602" y="5277634"/>
              <a:ext cx="1440034" cy="508827"/>
              <a:chOff x="256139" y="5295218"/>
              <a:chExt cx="1440034" cy="508827"/>
            </a:xfrm>
          </p:grpSpPr>
          <p:sp>
            <p:nvSpPr>
              <p:cNvPr id="12" name="Rounded Rectangle 11"/>
              <p:cNvSpPr/>
              <p:nvPr/>
            </p:nvSpPr>
            <p:spPr bwMode="auto">
              <a:xfrm>
                <a:off x="256139" y="5295218"/>
                <a:ext cx="435668" cy="50882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4" name="Rounded Rectangle 123"/>
              <p:cNvSpPr/>
              <p:nvPr/>
            </p:nvSpPr>
            <p:spPr bwMode="auto">
              <a:xfrm>
                <a:off x="758322" y="5295218"/>
                <a:ext cx="435668" cy="50882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5" name="Rounded Rectangle 124"/>
              <p:cNvSpPr/>
              <p:nvPr/>
            </p:nvSpPr>
            <p:spPr bwMode="auto">
              <a:xfrm>
                <a:off x="1260505" y="5295218"/>
                <a:ext cx="435668" cy="50882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127" name="Elbow Connector 126"/>
            <p:cNvCxnSpPr/>
            <p:nvPr/>
          </p:nvCxnSpPr>
          <p:spPr>
            <a:xfrm rot="5400000">
              <a:off x="1110182" y="4760782"/>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28" name="Elbow Connector 127"/>
            <p:cNvCxnSpPr/>
            <p:nvPr/>
          </p:nvCxnSpPr>
          <p:spPr>
            <a:xfrm rot="16200000" flipH="1">
              <a:off x="1610945" y="4760782"/>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31" name="Rounded Rectangle 130"/>
            <p:cNvSpPr/>
            <p:nvPr/>
          </p:nvSpPr>
          <p:spPr bwMode="auto">
            <a:xfrm>
              <a:off x="2801580" y="4172660"/>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32" name="Straight Arrow Connector 131"/>
            <p:cNvCxnSpPr/>
            <p:nvPr/>
          </p:nvCxnSpPr>
          <p:spPr>
            <a:xfrm>
              <a:off x="3370593" y="4788415"/>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33" name="Group 132"/>
            <p:cNvGrpSpPr/>
            <p:nvPr/>
          </p:nvGrpSpPr>
          <p:grpSpPr>
            <a:xfrm>
              <a:off x="2650576" y="5280565"/>
              <a:ext cx="1440034" cy="508827"/>
              <a:chOff x="256139" y="5295218"/>
              <a:chExt cx="1440034" cy="508827"/>
            </a:xfrm>
          </p:grpSpPr>
          <p:sp>
            <p:nvSpPr>
              <p:cNvPr id="136" name="Rounded Rectangle 135"/>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7" name="Rounded Rectangle 136"/>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8" name="Rounded Rectangle 137"/>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134" name="Elbow Connector 133"/>
            <p:cNvCxnSpPr/>
            <p:nvPr/>
          </p:nvCxnSpPr>
          <p:spPr>
            <a:xfrm rot="5400000">
              <a:off x="2889156" y="4763713"/>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35" name="Elbow Connector 134"/>
            <p:cNvCxnSpPr/>
            <p:nvPr/>
          </p:nvCxnSpPr>
          <p:spPr>
            <a:xfrm rot="16200000" flipH="1">
              <a:off x="3389919" y="4763713"/>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41" name="Rounded Rectangle 140"/>
            <p:cNvSpPr/>
            <p:nvPr/>
          </p:nvSpPr>
          <p:spPr bwMode="auto">
            <a:xfrm>
              <a:off x="5200537" y="2905840"/>
              <a:ext cx="1871869" cy="70586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Table</a:t>
              </a:r>
            </a:p>
          </p:txBody>
        </p:sp>
        <p:cxnSp>
          <p:nvCxnSpPr>
            <p:cNvPr id="142" name="Elbow Connector 141"/>
            <p:cNvCxnSpPr/>
            <p:nvPr/>
          </p:nvCxnSpPr>
          <p:spPr>
            <a:xfrm rot="5400000">
              <a:off x="5382889" y="3418727"/>
              <a:ext cx="548640" cy="886968"/>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43" name="Elbow Connector 142"/>
            <p:cNvCxnSpPr/>
            <p:nvPr/>
          </p:nvCxnSpPr>
          <p:spPr>
            <a:xfrm rot="16200000" flipH="1">
              <a:off x="6265404" y="3436663"/>
              <a:ext cx="548640" cy="868680"/>
            </a:xfrm>
            <a:prstGeom prst="bentConnector3">
              <a:avLst>
                <a:gd name="adj1" fmla="val 4784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54" name="Rounded Rectangle 153"/>
            <p:cNvSpPr/>
            <p:nvPr/>
          </p:nvSpPr>
          <p:spPr bwMode="auto">
            <a:xfrm>
              <a:off x="4621586" y="4181457"/>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55" name="Straight Arrow Connector 154"/>
            <p:cNvCxnSpPr/>
            <p:nvPr/>
          </p:nvCxnSpPr>
          <p:spPr>
            <a:xfrm>
              <a:off x="5190599" y="4797212"/>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56" name="Group 155"/>
            <p:cNvGrpSpPr/>
            <p:nvPr/>
          </p:nvGrpSpPr>
          <p:grpSpPr>
            <a:xfrm>
              <a:off x="4470582" y="5289362"/>
              <a:ext cx="1440034" cy="508827"/>
              <a:chOff x="256139" y="5295218"/>
              <a:chExt cx="1440034" cy="508827"/>
            </a:xfrm>
          </p:grpSpPr>
          <p:sp>
            <p:nvSpPr>
              <p:cNvPr id="159" name="Rounded Rectangle 158"/>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0" name="Rounded Rectangle 159"/>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1" name="Rounded Rectangle 160"/>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157" name="Elbow Connector 156"/>
            <p:cNvCxnSpPr/>
            <p:nvPr/>
          </p:nvCxnSpPr>
          <p:spPr>
            <a:xfrm rot="5400000">
              <a:off x="4709162" y="4772510"/>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58" name="Elbow Connector 157"/>
            <p:cNvCxnSpPr/>
            <p:nvPr/>
          </p:nvCxnSpPr>
          <p:spPr>
            <a:xfrm rot="16200000" flipH="1">
              <a:off x="5209925" y="4772510"/>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46" name="Rounded Rectangle 145"/>
            <p:cNvSpPr/>
            <p:nvPr/>
          </p:nvSpPr>
          <p:spPr bwMode="auto">
            <a:xfrm>
              <a:off x="6400560" y="4184388"/>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47" name="Straight Arrow Connector 146"/>
            <p:cNvCxnSpPr/>
            <p:nvPr/>
          </p:nvCxnSpPr>
          <p:spPr>
            <a:xfrm>
              <a:off x="6969573" y="4800143"/>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48" name="Group 147"/>
            <p:cNvGrpSpPr/>
            <p:nvPr/>
          </p:nvGrpSpPr>
          <p:grpSpPr>
            <a:xfrm>
              <a:off x="6249556" y="5292293"/>
              <a:ext cx="1440034" cy="508827"/>
              <a:chOff x="256139" y="5295218"/>
              <a:chExt cx="1440034" cy="508827"/>
            </a:xfrm>
          </p:grpSpPr>
          <p:sp>
            <p:nvSpPr>
              <p:cNvPr id="151" name="Rounded Rectangle 150"/>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2" name="Rounded Rectangle 151"/>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3" name="Rounded Rectangle 152"/>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149" name="Elbow Connector 148"/>
            <p:cNvCxnSpPr/>
            <p:nvPr/>
          </p:nvCxnSpPr>
          <p:spPr>
            <a:xfrm rot="5400000">
              <a:off x="6488136" y="4775441"/>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50" name="Elbow Connector 149"/>
            <p:cNvCxnSpPr/>
            <p:nvPr/>
          </p:nvCxnSpPr>
          <p:spPr>
            <a:xfrm rot="16200000" flipH="1">
              <a:off x="6988899" y="4775441"/>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63" name="Rounded Rectangle 162"/>
            <p:cNvSpPr/>
            <p:nvPr/>
          </p:nvSpPr>
          <p:spPr bwMode="auto">
            <a:xfrm>
              <a:off x="8852273" y="2899980"/>
              <a:ext cx="1871869" cy="70586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Table</a:t>
              </a:r>
            </a:p>
          </p:txBody>
        </p:sp>
        <p:cxnSp>
          <p:nvCxnSpPr>
            <p:cNvPr id="164" name="Elbow Connector 163"/>
            <p:cNvCxnSpPr/>
            <p:nvPr/>
          </p:nvCxnSpPr>
          <p:spPr>
            <a:xfrm rot="5400000">
              <a:off x="9034625" y="3412867"/>
              <a:ext cx="548640" cy="886968"/>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65" name="Elbow Connector 164"/>
            <p:cNvCxnSpPr/>
            <p:nvPr/>
          </p:nvCxnSpPr>
          <p:spPr>
            <a:xfrm rot="16200000" flipH="1">
              <a:off x="9917140" y="3430803"/>
              <a:ext cx="548640" cy="868680"/>
            </a:xfrm>
            <a:prstGeom prst="bentConnector3">
              <a:avLst>
                <a:gd name="adj1" fmla="val 4784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76" name="Rounded Rectangle 175"/>
            <p:cNvSpPr/>
            <p:nvPr/>
          </p:nvSpPr>
          <p:spPr bwMode="auto">
            <a:xfrm>
              <a:off x="8273322" y="4175597"/>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77" name="Straight Arrow Connector 176"/>
            <p:cNvCxnSpPr/>
            <p:nvPr/>
          </p:nvCxnSpPr>
          <p:spPr>
            <a:xfrm>
              <a:off x="8842335" y="4791352"/>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78" name="Group 177"/>
            <p:cNvGrpSpPr/>
            <p:nvPr/>
          </p:nvGrpSpPr>
          <p:grpSpPr>
            <a:xfrm>
              <a:off x="8122318" y="5283502"/>
              <a:ext cx="1440034" cy="508827"/>
              <a:chOff x="256139" y="5295218"/>
              <a:chExt cx="1440034" cy="508827"/>
            </a:xfrm>
          </p:grpSpPr>
          <p:sp>
            <p:nvSpPr>
              <p:cNvPr id="181" name="Rounded Rectangle 180"/>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2" name="Rounded Rectangle 181"/>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3" name="Rounded Rectangle 182"/>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179" name="Elbow Connector 178"/>
            <p:cNvCxnSpPr/>
            <p:nvPr/>
          </p:nvCxnSpPr>
          <p:spPr>
            <a:xfrm rot="5400000">
              <a:off x="8360898" y="4766650"/>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80" name="Elbow Connector 179"/>
            <p:cNvCxnSpPr/>
            <p:nvPr/>
          </p:nvCxnSpPr>
          <p:spPr>
            <a:xfrm rot="16200000" flipH="1">
              <a:off x="8861661" y="4766650"/>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68" name="Rounded Rectangle 167"/>
            <p:cNvSpPr/>
            <p:nvPr/>
          </p:nvSpPr>
          <p:spPr bwMode="auto">
            <a:xfrm>
              <a:off x="10052296" y="4178528"/>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69" name="Straight Arrow Connector 168"/>
            <p:cNvCxnSpPr/>
            <p:nvPr/>
          </p:nvCxnSpPr>
          <p:spPr>
            <a:xfrm>
              <a:off x="10621309" y="4794283"/>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70" name="Group 169"/>
            <p:cNvGrpSpPr/>
            <p:nvPr/>
          </p:nvGrpSpPr>
          <p:grpSpPr>
            <a:xfrm>
              <a:off x="9901292" y="5286433"/>
              <a:ext cx="1440034" cy="508827"/>
              <a:chOff x="256139" y="5295218"/>
              <a:chExt cx="1440034" cy="508827"/>
            </a:xfrm>
          </p:grpSpPr>
          <p:sp>
            <p:nvSpPr>
              <p:cNvPr id="173" name="Rounded Rectangle 172"/>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4" name="Rounded Rectangle 173"/>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5" name="Rounded Rectangle 174"/>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171" name="Elbow Connector 170"/>
            <p:cNvCxnSpPr/>
            <p:nvPr/>
          </p:nvCxnSpPr>
          <p:spPr>
            <a:xfrm rot="5400000">
              <a:off x="10139872" y="4769581"/>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72" name="Elbow Connector 171"/>
            <p:cNvCxnSpPr/>
            <p:nvPr/>
          </p:nvCxnSpPr>
          <p:spPr>
            <a:xfrm rot="16200000" flipH="1">
              <a:off x="10640635" y="4769581"/>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84" name="TextBox 183"/>
            <p:cNvSpPr txBox="1"/>
            <p:nvPr/>
          </p:nvSpPr>
          <p:spPr>
            <a:xfrm>
              <a:off x="1046892" y="4309142"/>
              <a:ext cx="1090939" cy="389405"/>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Partition</a:t>
              </a:r>
            </a:p>
          </p:txBody>
        </p:sp>
        <p:sp>
          <p:nvSpPr>
            <p:cNvPr id="185" name="TextBox 184"/>
            <p:cNvSpPr txBox="1"/>
            <p:nvPr/>
          </p:nvSpPr>
          <p:spPr>
            <a:xfrm>
              <a:off x="8290906" y="4282766"/>
              <a:ext cx="1090939" cy="389405"/>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Partition</a:t>
              </a:r>
            </a:p>
          </p:txBody>
        </p:sp>
        <p:sp>
          <p:nvSpPr>
            <p:cNvPr id="186" name="TextBox 185"/>
            <p:cNvSpPr txBox="1"/>
            <p:nvPr/>
          </p:nvSpPr>
          <p:spPr>
            <a:xfrm>
              <a:off x="4647962" y="4309142"/>
              <a:ext cx="1090939" cy="389405"/>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Partition</a:t>
              </a:r>
            </a:p>
          </p:txBody>
        </p:sp>
        <p:sp>
          <p:nvSpPr>
            <p:cNvPr id="187" name="TextBox 186"/>
            <p:cNvSpPr txBox="1"/>
            <p:nvPr/>
          </p:nvSpPr>
          <p:spPr>
            <a:xfrm>
              <a:off x="6418144" y="4309142"/>
              <a:ext cx="1090939" cy="389405"/>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Partition</a:t>
              </a:r>
            </a:p>
          </p:txBody>
        </p:sp>
        <p:sp>
          <p:nvSpPr>
            <p:cNvPr id="188" name="TextBox 187"/>
            <p:cNvSpPr txBox="1"/>
            <p:nvPr/>
          </p:nvSpPr>
          <p:spPr>
            <a:xfrm>
              <a:off x="2818046" y="4309142"/>
              <a:ext cx="1090939" cy="389405"/>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Partition</a:t>
              </a:r>
            </a:p>
          </p:txBody>
        </p:sp>
        <p:sp>
          <p:nvSpPr>
            <p:cNvPr id="189" name="TextBox 188"/>
            <p:cNvSpPr txBox="1"/>
            <p:nvPr/>
          </p:nvSpPr>
          <p:spPr>
            <a:xfrm>
              <a:off x="10087471" y="4282766"/>
              <a:ext cx="1090939" cy="389405"/>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Partition</a:t>
              </a:r>
            </a:p>
          </p:txBody>
        </p:sp>
        <p:sp>
          <p:nvSpPr>
            <p:cNvPr id="190" name="TextBox 189"/>
            <p:cNvSpPr txBox="1"/>
            <p:nvPr/>
          </p:nvSpPr>
          <p:spPr>
            <a:xfrm>
              <a:off x="738794" y="5726186"/>
              <a:ext cx="1559535" cy="426677"/>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Semibold" panose="020B0702040204020203" pitchFamily="34" charset="0"/>
                  <a:ea typeface="+mn-ea"/>
                  <a:cs typeface="Segoe UI Semibold" panose="020B0702040204020203" pitchFamily="34" charset="0"/>
                </a:rPr>
                <a:t>Buckets / Clusters</a:t>
              </a:r>
            </a:p>
          </p:txBody>
        </p:sp>
        <p:sp>
          <p:nvSpPr>
            <p:cNvPr id="191" name="TextBox 190"/>
            <p:cNvSpPr txBox="1"/>
            <p:nvPr/>
          </p:nvSpPr>
          <p:spPr>
            <a:xfrm>
              <a:off x="2500187" y="5729117"/>
              <a:ext cx="1559535" cy="426677"/>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Semibold" panose="020B0702040204020203" pitchFamily="34" charset="0"/>
                  <a:ea typeface="+mn-ea"/>
                  <a:cs typeface="Segoe UI Semibold" panose="020B0702040204020203" pitchFamily="34" charset="0"/>
                </a:rPr>
                <a:t>Buckets / Clusters</a:t>
              </a:r>
            </a:p>
          </p:txBody>
        </p:sp>
        <p:sp>
          <p:nvSpPr>
            <p:cNvPr id="192" name="TextBox 191"/>
            <p:cNvSpPr txBox="1"/>
            <p:nvPr/>
          </p:nvSpPr>
          <p:spPr>
            <a:xfrm>
              <a:off x="4270370" y="5679297"/>
              <a:ext cx="1559535" cy="426677"/>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Semibold" panose="020B0702040204020203" pitchFamily="34" charset="0"/>
                  <a:ea typeface="+mn-ea"/>
                  <a:cs typeface="Segoe UI Semibold" panose="020B0702040204020203" pitchFamily="34" charset="0"/>
                </a:rPr>
                <a:t>Buckets / Clusters</a:t>
              </a:r>
            </a:p>
          </p:txBody>
        </p:sp>
        <p:sp>
          <p:nvSpPr>
            <p:cNvPr id="193" name="TextBox 192"/>
            <p:cNvSpPr txBox="1"/>
            <p:nvPr/>
          </p:nvSpPr>
          <p:spPr>
            <a:xfrm>
              <a:off x="6146064" y="5682228"/>
              <a:ext cx="1559535" cy="426677"/>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Semibold" panose="020B0702040204020203" pitchFamily="34" charset="0"/>
                  <a:ea typeface="+mn-ea"/>
                  <a:cs typeface="Segoe UI Semibold" panose="020B0702040204020203" pitchFamily="34" charset="0"/>
                </a:rPr>
                <a:t>Buckets / Clusters</a:t>
              </a:r>
            </a:p>
          </p:txBody>
        </p:sp>
        <p:sp>
          <p:nvSpPr>
            <p:cNvPr id="194" name="TextBox 193"/>
            <p:cNvSpPr txBox="1"/>
            <p:nvPr/>
          </p:nvSpPr>
          <p:spPr>
            <a:xfrm>
              <a:off x="8012970" y="5676369"/>
              <a:ext cx="1559535" cy="426677"/>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Semibold" panose="020B0702040204020203" pitchFamily="34" charset="0"/>
                  <a:ea typeface="+mn-ea"/>
                  <a:cs typeface="Segoe UI Semibold" panose="020B0702040204020203" pitchFamily="34" charset="0"/>
                </a:rPr>
                <a:t>Buckets / Clusters</a:t>
              </a:r>
            </a:p>
          </p:txBody>
        </p:sp>
        <p:sp>
          <p:nvSpPr>
            <p:cNvPr id="195" name="TextBox 194"/>
            <p:cNvSpPr txBox="1"/>
            <p:nvPr/>
          </p:nvSpPr>
          <p:spPr>
            <a:xfrm>
              <a:off x="9739195" y="5679299"/>
              <a:ext cx="1559535" cy="426677"/>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Semibold" panose="020B0702040204020203" pitchFamily="34" charset="0"/>
                  <a:ea typeface="+mn-ea"/>
                  <a:cs typeface="Segoe UI Semibold" panose="020B0702040204020203" pitchFamily="34" charset="0"/>
                </a:rPr>
                <a:t>Buckets / Clusters</a:t>
              </a:r>
            </a:p>
          </p:txBody>
        </p:sp>
      </p:grpSp>
    </p:spTree>
    <p:extLst>
      <p:ext uri="{BB962C8B-B14F-4D97-AF65-F5344CB8AC3E}">
        <p14:creationId xmlns:p14="http://schemas.microsoft.com/office/powerpoint/2010/main" val="194448880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Hadoop Batch Process</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pPr marL="0" indent="0">
              <a:buNone/>
            </a:pPr>
            <a:endParaRPr lang="en-US" dirty="0">
              <a:latin typeface="+mn-lt"/>
            </a:endParaRPr>
          </a:p>
          <a:p>
            <a:r>
              <a:rPr lang="en-US" dirty="0"/>
              <a:t>Cold path in the Big Data Lambda Architecture</a:t>
            </a:r>
          </a:p>
          <a:p>
            <a:r>
              <a:rPr lang="en-US" dirty="0"/>
              <a:t>Map reduce programming model</a:t>
            </a:r>
          </a:p>
          <a:p>
            <a:r>
              <a:rPr lang="en-US" dirty="0"/>
              <a:t>Very efficient in processing high volume data</a:t>
            </a:r>
          </a:p>
          <a:p>
            <a:r>
              <a:rPr lang="en-US" dirty="0"/>
              <a:t>High Latency</a:t>
            </a:r>
          </a:p>
          <a:p>
            <a:r>
              <a:rPr lang="en-US" dirty="0"/>
              <a:t>Master data (read-only)</a:t>
            </a:r>
          </a:p>
          <a:p>
            <a:pPr marL="0" indent="0">
              <a:buNone/>
            </a:pPr>
            <a:endParaRPr lang="en-US" dirty="0">
              <a:latin typeface="+mn-lt"/>
            </a:endParaRPr>
          </a:p>
        </p:txBody>
      </p:sp>
    </p:spTree>
    <p:extLst>
      <p:ext uri="{BB962C8B-B14F-4D97-AF65-F5344CB8AC3E}">
        <p14:creationId xmlns:p14="http://schemas.microsoft.com/office/powerpoint/2010/main" val="25630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 – Customers File</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20</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0" name="Picture 9"/>
          <p:cNvPicPr>
            <a:picLocks noChangeAspect="1"/>
          </p:cNvPicPr>
          <p:nvPr/>
        </p:nvPicPr>
        <p:blipFill>
          <a:blip r:embed="rId2"/>
          <a:stretch>
            <a:fillRect/>
          </a:stretch>
        </p:blipFill>
        <p:spPr>
          <a:xfrm>
            <a:off x="1157938" y="2137641"/>
            <a:ext cx="10487025" cy="3543300"/>
          </a:xfrm>
          <a:prstGeom prst="rect">
            <a:avLst/>
          </a:prstGeom>
          <a:ln>
            <a:solidFill>
              <a:schemeClr val="bg2"/>
            </a:solidFill>
          </a:ln>
        </p:spPr>
      </p:pic>
      <p:sp>
        <p:nvSpPr>
          <p:cNvPr id="12" name="TextBox 11"/>
          <p:cNvSpPr txBox="1"/>
          <p:nvPr/>
        </p:nvSpPr>
        <p:spPr>
          <a:xfrm>
            <a:off x="369453" y="1330043"/>
            <a:ext cx="1376219" cy="304800"/>
          </a:xfrm>
          <a:prstGeom prst="rect">
            <a:avLst/>
          </a:prstGeom>
          <a:solidFill>
            <a:schemeClr val="accent4">
              <a:lumMod val="75000"/>
            </a:schemeClr>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Customer Id</a:t>
            </a:r>
          </a:p>
        </p:txBody>
      </p:sp>
      <p:cxnSp>
        <p:nvCxnSpPr>
          <p:cNvPr id="18" name="Straight Arrow Connector 17"/>
          <p:cNvCxnSpPr/>
          <p:nvPr/>
        </p:nvCxnSpPr>
        <p:spPr>
          <a:xfrm>
            <a:off x="1057563" y="1634843"/>
            <a:ext cx="217055" cy="502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50144" y="1339286"/>
            <a:ext cx="1547090" cy="304800"/>
          </a:xfrm>
          <a:prstGeom prst="rect">
            <a:avLst/>
          </a:prstGeom>
          <a:solidFill>
            <a:schemeClr val="accent1">
              <a:lumMod val="75000"/>
            </a:schemeClr>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Customer Name</a:t>
            </a:r>
          </a:p>
        </p:txBody>
      </p:sp>
      <p:cxnSp>
        <p:nvCxnSpPr>
          <p:cNvPr id="22" name="Straight Arrow Connector 21"/>
          <p:cNvCxnSpPr>
            <a:stCxn id="20" idx="2"/>
            <a:endCxn id="17" idx="0"/>
          </p:cNvCxnSpPr>
          <p:nvPr/>
        </p:nvCxnSpPr>
        <p:spPr>
          <a:xfrm flipH="1">
            <a:off x="2386445" y="1644086"/>
            <a:ext cx="1237244" cy="5131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20966" y="1350589"/>
            <a:ext cx="1828798" cy="304800"/>
          </a:xfrm>
          <a:prstGeom prst="rect">
            <a:avLst/>
          </a:prstGeom>
          <a:solidFill>
            <a:schemeClr val="accent3">
              <a:lumMod val="75000"/>
            </a:schemeClr>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Email Preferences</a:t>
            </a:r>
          </a:p>
        </p:txBody>
      </p:sp>
      <p:cxnSp>
        <p:nvCxnSpPr>
          <p:cNvPr id="25" name="Straight Arrow Connector 24"/>
          <p:cNvCxnSpPr>
            <a:stCxn id="23" idx="2"/>
            <a:endCxn id="19" idx="0"/>
          </p:cNvCxnSpPr>
          <p:nvPr/>
        </p:nvCxnSpPr>
        <p:spPr>
          <a:xfrm flipH="1">
            <a:off x="4670136" y="1655389"/>
            <a:ext cx="1465229" cy="5018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771951" y="5893635"/>
            <a:ext cx="1547090" cy="304800"/>
          </a:xfrm>
          <a:prstGeom prst="rect">
            <a:avLst/>
          </a:prstGeom>
          <a:solidFill>
            <a:schemeClr val="tx2">
              <a:lumMod val="60000"/>
              <a:lumOff val="40000"/>
            </a:schemeClr>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Billing Address</a:t>
            </a:r>
          </a:p>
        </p:txBody>
      </p:sp>
      <p:cxnSp>
        <p:nvCxnSpPr>
          <p:cNvPr id="28" name="Straight Arrow Connector 27"/>
          <p:cNvCxnSpPr>
            <a:stCxn id="26" idx="0"/>
          </p:cNvCxnSpPr>
          <p:nvPr/>
        </p:nvCxnSpPr>
        <p:spPr>
          <a:xfrm flipH="1" flipV="1">
            <a:off x="6216073" y="5430563"/>
            <a:ext cx="1329423" cy="4630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573002" y="3756891"/>
            <a:ext cx="1794163" cy="304800"/>
          </a:xfrm>
          <a:prstGeom prst="rect">
            <a:avLst/>
          </a:prstGeom>
          <a:solidFill>
            <a:schemeClr val="accent5">
              <a:lumMod val="75000"/>
            </a:schemeClr>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Shipping Address</a:t>
            </a:r>
          </a:p>
        </p:txBody>
      </p:sp>
      <p:sp>
        <p:nvSpPr>
          <p:cNvPr id="38" name="Rectangle 37"/>
          <p:cNvSpPr/>
          <p:nvPr/>
        </p:nvSpPr>
        <p:spPr bwMode="auto">
          <a:xfrm>
            <a:off x="1166090" y="2157268"/>
            <a:ext cx="579582" cy="230908"/>
          </a:xfrm>
          <a:prstGeom prst="rect">
            <a:avLst/>
          </a:prstGeom>
          <a:solidFill>
            <a:schemeClr val="accent4">
              <a:lumMod val="75000"/>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34" name="Straight Arrow Connector 33"/>
          <p:cNvCxnSpPr>
            <a:stCxn id="29" idx="0"/>
          </p:cNvCxnSpPr>
          <p:nvPr/>
        </p:nvCxnSpPr>
        <p:spPr>
          <a:xfrm flipH="1" flipV="1">
            <a:off x="8097981" y="3334328"/>
            <a:ext cx="2372103" cy="4225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645894" y="3108039"/>
            <a:ext cx="6725892" cy="230908"/>
          </a:xfrm>
          <a:prstGeom prst="rect">
            <a:avLst/>
          </a:prstGeom>
          <a:solidFill>
            <a:schemeClr val="accent5">
              <a:lumMod val="75000"/>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Rectangle 16"/>
          <p:cNvSpPr/>
          <p:nvPr/>
        </p:nvSpPr>
        <p:spPr bwMode="auto">
          <a:xfrm>
            <a:off x="1798781" y="2157268"/>
            <a:ext cx="1175328" cy="230908"/>
          </a:xfrm>
          <a:prstGeom prst="rect">
            <a:avLst/>
          </a:prstGeom>
          <a:solidFill>
            <a:schemeClr val="accent1">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Rectangle 18"/>
          <p:cNvSpPr/>
          <p:nvPr/>
        </p:nvSpPr>
        <p:spPr bwMode="auto">
          <a:xfrm>
            <a:off x="3031835" y="2157268"/>
            <a:ext cx="3276602" cy="230908"/>
          </a:xfrm>
          <a:prstGeom prst="rect">
            <a:avLst/>
          </a:prstGeom>
          <a:solidFill>
            <a:schemeClr val="accent3">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Rectangle 20"/>
          <p:cNvSpPr/>
          <p:nvPr/>
        </p:nvSpPr>
        <p:spPr bwMode="auto">
          <a:xfrm>
            <a:off x="1157938" y="5215919"/>
            <a:ext cx="5058135" cy="230908"/>
          </a:xfrm>
          <a:prstGeom prst="rect">
            <a:avLst/>
          </a:prstGeom>
          <a:solidFill>
            <a:schemeClr val="bg2">
              <a:lumMod val="25000"/>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Rectangle 23"/>
          <p:cNvSpPr/>
          <p:nvPr/>
        </p:nvSpPr>
        <p:spPr bwMode="auto">
          <a:xfrm>
            <a:off x="7041502" y="4985011"/>
            <a:ext cx="2444243" cy="230908"/>
          </a:xfrm>
          <a:prstGeom prst="rect">
            <a:avLst/>
          </a:prstGeom>
          <a:solidFill>
            <a:schemeClr val="bg2">
              <a:lumMod val="25000"/>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 name="Straight Arrow Connector 6"/>
          <p:cNvCxnSpPr>
            <a:stCxn id="26" idx="0"/>
            <a:endCxn id="24" idx="2"/>
          </p:cNvCxnSpPr>
          <p:nvPr/>
        </p:nvCxnSpPr>
        <p:spPr>
          <a:xfrm flipV="1">
            <a:off x="7545496" y="5215919"/>
            <a:ext cx="718128" cy="6777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70237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 – Orders File</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21</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p:cNvPicPr>
            <a:picLocks noChangeAspect="1"/>
          </p:cNvPicPr>
          <p:nvPr/>
        </p:nvPicPr>
        <p:blipFill>
          <a:blip r:embed="rId2"/>
          <a:stretch>
            <a:fillRect/>
          </a:stretch>
        </p:blipFill>
        <p:spPr>
          <a:xfrm>
            <a:off x="414337" y="2581275"/>
            <a:ext cx="11363325" cy="1695450"/>
          </a:xfrm>
          <a:prstGeom prst="rect">
            <a:avLst/>
          </a:prstGeom>
          <a:ln>
            <a:solidFill>
              <a:schemeClr val="bg1">
                <a:lumMod val="95000"/>
              </a:schemeClr>
            </a:solidFill>
          </a:ln>
        </p:spPr>
      </p:pic>
      <p:sp>
        <p:nvSpPr>
          <p:cNvPr id="5" name="TextBox 4"/>
          <p:cNvSpPr txBox="1"/>
          <p:nvPr/>
        </p:nvSpPr>
        <p:spPr>
          <a:xfrm>
            <a:off x="268927" y="2008353"/>
            <a:ext cx="1376219" cy="304800"/>
          </a:xfrm>
          <a:prstGeom prst="rect">
            <a:avLst/>
          </a:prstGeom>
          <a:solidFill>
            <a:schemeClr val="accent4">
              <a:lumMod val="75000"/>
            </a:schemeClr>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Customer Id</a:t>
            </a:r>
          </a:p>
        </p:txBody>
      </p:sp>
      <p:sp>
        <p:nvSpPr>
          <p:cNvPr id="6" name="TextBox 5"/>
          <p:cNvSpPr txBox="1"/>
          <p:nvPr/>
        </p:nvSpPr>
        <p:spPr>
          <a:xfrm>
            <a:off x="2821710" y="1990014"/>
            <a:ext cx="2110508" cy="304800"/>
          </a:xfrm>
          <a:prstGeom prst="rect">
            <a:avLst/>
          </a:prstGeom>
          <a:solidFill>
            <a:schemeClr val="accent1">
              <a:lumMod val="75000"/>
            </a:schemeClr>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Order Data and Time</a:t>
            </a:r>
          </a:p>
        </p:txBody>
      </p:sp>
      <p:sp>
        <p:nvSpPr>
          <p:cNvPr id="7" name="TextBox 6"/>
          <p:cNvSpPr txBox="1"/>
          <p:nvPr/>
        </p:nvSpPr>
        <p:spPr>
          <a:xfrm>
            <a:off x="414337" y="4692086"/>
            <a:ext cx="1828798" cy="304800"/>
          </a:xfrm>
          <a:prstGeom prst="rect">
            <a:avLst/>
          </a:prstGeom>
          <a:solidFill>
            <a:schemeClr val="accent3">
              <a:lumMod val="75000"/>
            </a:schemeClr>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Order Id</a:t>
            </a:r>
          </a:p>
        </p:txBody>
      </p:sp>
      <p:sp>
        <p:nvSpPr>
          <p:cNvPr id="8" name="TextBox 7"/>
          <p:cNvSpPr txBox="1"/>
          <p:nvPr/>
        </p:nvSpPr>
        <p:spPr>
          <a:xfrm>
            <a:off x="7118927" y="4789081"/>
            <a:ext cx="1547090" cy="304800"/>
          </a:xfrm>
          <a:prstGeom prst="rect">
            <a:avLst/>
          </a:prstGeom>
          <a:solidFill>
            <a:schemeClr val="tx2">
              <a:lumMod val="60000"/>
              <a:lumOff val="40000"/>
            </a:schemeClr>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Product Details</a:t>
            </a:r>
          </a:p>
        </p:txBody>
      </p:sp>
      <p:sp>
        <p:nvSpPr>
          <p:cNvPr id="9" name="Rectangle 8"/>
          <p:cNvSpPr/>
          <p:nvPr/>
        </p:nvSpPr>
        <p:spPr bwMode="auto">
          <a:xfrm>
            <a:off x="480291" y="2590379"/>
            <a:ext cx="517239" cy="245186"/>
          </a:xfrm>
          <a:prstGeom prst="rect">
            <a:avLst/>
          </a:prstGeom>
          <a:solidFill>
            <a:schemeClr val="accent4">
              <a:lumMod val="75000"/>
              <a:alpha val="5686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 name="Rectangle 9"/>
          <p:cNvSpPr/>
          <p:nvPr/>
        </p:nvSpPr>
        <p:spPr bwMode="auto">
          <a:xfrm>
            <a:off x="1824190" y="2613471"/>
            <a:ext cx="2396828" cy="245186"/>
          </a:xfrm>
          <a:prstGeom prst="rect">
            <a:avLst/>
          </a:prstGeom>
          <a:solidFill>
            <a:schemeClr val="accent1">
              <a:lumMod val="50000"/>
              <a:alpha val="5686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ectangle 10"/>
          <p:cNvSpPr/>
          <p:nvPr/>
        </p:nvSpPr>
        <p:spPr bwMode="auto">
          <a:xfrm>
            <a:off x="4184073" y="3961953"/>
            <a:ext cx="7416799" cy="245186"/>
          </a:xfrm>
          <a:prstGeom prst="rect">
            <a:avLst/>
          </a:prstGeom>
          <a:solidFill>
            <a:schemeClr val="tx1">
              <a:lumMod val="65000"/>
              <a:lumOff val="35000"/>
              <a:alpha val="5686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ectangle 11"/>
          <p:cNvSpPr/>
          <p:nvPr/>
        </p:nvSpPr>
        <p:spPr bwMode="auto">
          <a:xfrm>
            <a:off x="1020616" y="3934268"/>
            <a:ext cx="624530" cy="245186"/>
          </a:xfrm>
          <a:prstGeom prst="rect">
            <a:avLst/>
          </a:prstGeom>
          <a:solidFill>
            <a:schemeClr val="accent3">
              <a:alpha val="5686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4" name="Straight Arrow Connector 13"/>
          <p:cNvCxnSpPr>
            <a:stCxn id="6" idx="2"/>
            <a:endCxn id="10" idx="0"/>
          </p:cNvCxnSpPr>
          <p:nvPr/>
        </p:nvCxnSpPr>
        <p:spPr>
          <a:xfrm flipH="1">
            <a:off x="3022604" y="2294814"/>
            <a:ext cx="854360" cy="3186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0"/>
            <a:endCxn id="11" idx="2"/>
          </p:cNvCxnSpPr>
          <p:nvPr/>
        </p:nvCxnSpPr>
        <p:spPr>
          <a:xfrm flipV="1">
            <a:off x="7892472" y="4207139"/>
            <a:ext cx="1" cy="5819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0"/>
            <a:endCxn id="12" idx="2"/>
          </p:cNvCxnSpPr>
          <p:nvPr/>
        </p:nvCxnSpPr>
        <p:spPr>
          <a:xfrm flipV="1">
            <a:off x="1328736" y="4179454"/>
            <a:ext cx="4145" cy="5126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9" idx="0"/>
          </p:cNvCxnSpPr>
          <p:nvPr/>
        </p:nvCxnSpPr>
        <p:spPr>
          <a:xfrm flipH="1">
            <a:off x="738911" y="2313153"/>
            <a:ext cx="218126" cy="2772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9482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Table Creation</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22</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5" name="Table 4"/>
          <p:cNvGraphicFramePr>
            <a:graphicFrameLocks noGrp="1"/>
          </p:cNvGraphicFramePr>
          <p:nvPr>
            <p:extLst/>
          </p:nvPr>
        </p:nvGraphicFramePr>
        <p:xfrm>
          <a:off x="554606" y="1430348"/>
          <a:ext cx="5518975" cy="5141254"/>
        </p:xfrm>
        <a:graphic>
          <a:graphicData uri="http://schemas.openxmlformats.org/drawingml/2006/table">
            <a:tbl>
              <a:tblPr firstRow="1" bandRow="1">
                <a:tableStyleId>{C083E6E3-FA7D-4D7B-A595-EF9225AFEA82}</a:tableStyleId>
              </a:tblPr>
              <a:tblGrid>
                <a:gridCol w="1679373">
                  <a:extLst>
                    <a:ext uri="{9D8B030D-6E8A-4147-A177-3AD203B41FA5}">
                      <a16:colId xmlns:a16="http://schemas.microsoft.com/office/drawing/2014/main" val="1384300322"/>
                    </a:ext>
                  </a:extLst>
                </a:gridCol>
                <a:gridCol w="3839602">
                  <a:extLst>
                    <a:ext uri="{9D8B030D-6E8A-4147-A177-3AD203B41FA5}">
                      <a16:colId xmlns:a16="http://schemas.microsoft.com/office/drawing/2014/main" val="4056424228"/>
                    </a:ext>
                  </a:extLst>
                </a:gridCol>
              </a:tblGrid>
              <a:tr h="1040878">
                <a:tc>
                  <a:txBody>
                    <a:bodyPr/>
                    <a:lstStyle/>
                    <a:p>
                      <a:r>
                        <a:rPr lang="en-US" sz="1400" b="0" dirty="0">
                          <a:solidFill>
                            <a:schemeClr val="tx1">
                              <a:lumMod val="65000"/>
                              <a:lumOff val="35000"/>
                            </a:schemeClr>
                          </a:solidFill>
                        </a:rPr>
                        <a:t>Internal</a:t>
                      </a:r>
                      <a:r>
                        <a:rPr lang="en-US" sz="1400" b="0" baseline="0" dirty="0">
                          <a:solidFill>
                            <a:schemeClr val="tx1">
                              <a:lumMod val="65000"/>
                              <a:lumOff val="35000"/>
                            </a:schemeClr>
                          </a:solidFill>
                        </a:rPr>
                        <a:t> Tables</a:t>
                      </a:r>
                      <a:endParaRPr lang="en-US" sz="1400" b="0" dirty="0">
                        <a:solidFill>
                          <a:schemeClr val="tx1">
                            <a:lumMod val="65000"/>
                            <a:lumOff val="35000"/>
                          </a:schemeClr>
                        </a:solidFill>
                      </a:endParaRPr>
                    </a:p>
                  </a:txBody>
                  <a:tcPr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b="0" dirty="0">
                          <a:solidFill>
                            <a:schemeClr val="tx1">
                              <a:lumMod val="65000"/>
                              <a:lumOff val="35000"/>
                            </a:schemeClr>
                          </a:solidFill>
                        </a:rPr>
                        <a:t>Manage/control the data.  </a:t>
                      </a:r>
                    </a:p>
                    <a:p>
                      <a:pPr marL="0" marR="0" indent="0" algn="l" defTabSz="914367" rtl="0" eaLnBrk="1" fontAlgn="auto" latinLnBrk="0" hangingPunct="1">
                        <a:lnSpc>
                          <a:spcPct val="100000"/>
                        </a:lnSpc>
                        <a:spcBef>
                          <a:spcPts val="0"/>
                        </a:spcBef>
                        <a:spcAft>
                          <a:spcPts val="0"/>
                        </a:spcAft>
                        <a:buClrTx/>
                        <a:buSzTx/>
                        <a:buFontTx/>
                        <a:buNone/>
                        <a:tabLst/>
                        <a:defRPr/>
                      </a:pPr>
                      <a:r>
                        <a:rPr lang="en-US" sz="1400" b="0" dirty="0">
                          <a:solidFill>
                            <a:schemeClr val="tx1">
                              <a:lumMod val="65000"/>
                              <a:lumOff val="35000"/>
                            </a:schemeClr>
                          </a:solidFill>
                        </a:rPr>
                        <a:t>If an internal table is dropped, the associated data is deleted. Default.</a:t>
                      </a:r>
                    </a:p>
                  </a:txBody>
                  <a:tcPr anchor="ctr"/>
                </a:tc>
                <a:extLst>
                  <a:ext uri="{0D108BD9-81ED-4DB2-BD59-A6C34878D82A}">
                    <a16:rowId xmlns:a16="http://schemas.microsoft.com/office/drawing/2014/main" val="1205131065"/>
                  </a:ext>
                </a:extLst>
              </a:tr>
              <a:tr h="986427">
                <a:tc>
                  <a:txBody>
                    <a:bodyPr/>
                    <a:lstStyle/>
                    <a:p>
                      <a:r>
                        <a:rPr lang="en-US" sz="1400" dirty="0">
                          <a:solidFill>
                            <a:schemeClr val="tx1">
                              <a:lumMod val="65000"/>
                              <a:lumOff val="35000"/>
                            </a:schemeClr>
                          </a:solidFill>
                        </a:rPr>
                        <a:t>External Tables</a:t>
                      </a:r>
                    </a:p>
                  </a:txBody>
                  <a:tcPr anchor="ctr"/>
                </a:tc>
                <a:tc>
                  <a:txBody>
                    <a:bodyPr/>
                    <a:lstStyle/>
                    <a:p>
                      <a:r>
                        <a:rPr lang="en-US" sz="1400" dirty="0">
                          <a:solidFill>
                            <a:schemeClr val="tx1">
                              <a:lumMod val="65000"/>
                              <a:lumOff val="35000"/>
                            </a:schemeClr>
                          </a:solidFill>
                        </a:rPr>
                        <a:t>Do not manage/control the data. </a:t>
                      </a:r>
                    </a:p>
                    <a:p>
                      <a:r>
                        <a:rPr lang="en-US" sz="1400" dirty="0">
                          <a:solidFill>
                            <a:schemeClr val="tx1">
                              <a:lumMod val="65000"/>
                              <a:lumOff val="35000"/>
                            </a:schemeClr>
                          </a:solidFill>
                        </a:rPr>
                        <a:t>If an external</a:t>
                      </a:r>
                      <a:r>
                        <a:rPr lang="en-US" sz="1400" baseline="0" dirty="0">
                          <a:solidFill>
                            <a:schemeClr val="tx1">
                              <a:lumMod val="65000"/>
                              <a:lumOff val="35000"/>
                            </a:schemeClr>
                          </a:solidFill>
                        </a:rPr>
                        <a:t> table </a:t>
                      </a:r>
                      <a:r>
                        <a:rPr lang="en-US" sz="1400" dirty="0">
                          <a:solidFill>
                            <a:schemeClr val="tx1">
                              <a:lumMod val="65000"/>
                              <a:lumOff val="35000"/>
                            </a:schemeClr>
                          </a:solidFill>
                        </a:rPr>
                        <a:t>is dropped the associated data is not deleted.</a:t>
                      </a:r>
                      <a:endParaRPr lang="en-US" sz="1600" dirty="0">
                        <a:solidFill>
                          <a:schemeClr val="tx1">
                            <a:lumMod val="65000"/>
                            <a:lumOff val="35000"/>
                          </a:schemeClr>
                        </a:solidFill>
                      </a:endParaRPr>
                    </a:p>
                  </a:txBody>
                  <a:tcPr anchor="ctr"/>
                </a:tc>
                <a:extLst>
                  <a:ext uri="{0D108BD9-81ED-4DB2-BD59-A6C34878D82A}">
                    <a16:rowId xmlns:a16="http://schemas.microsoft.com/office/drawing/2014/main" val="2828221985"/>
                  </a:ext>
                </a:extLst>
              </a:tr>
              <a:tr h="2124189">
                <a:tc>
                  <a:txBody>
                    <a:bodyPr/>
                    <a:lstStyle/>
                    <a:p>
                      <a:r>
                        <a:rPr lang="en-US" sz="1400" dirty="0">
                          <a:solidFill>
                            <a:schemeClr val="tx1">
                              <a:lumMod val="65000"/>
                              <a:lumOff val="35000"/>
                            </a:schemeClr>
                          </a:solidFill>
                        </a:rPr>
                        <a:t>LOCATION</a:t>
                      </a:r>
                    </a:p>
                  </a:txBody>
                  <a:tcPr anchor="ctr"/>
                </a:tc>
                <a:tc>
                  <a:txBody>
                    <a:bodyPr/>
                    <a:lstStyle/>
                    <a:p>
                      <a:pPr marL="0" indent="0">
                        <a:spcAft>
                          <a:spcPts val="600"/>
                        </a:spcAft>
                        <a:buFont typeface="Arial" panose="020B0604020202020204" pitchFamily="34" charset="0"/>
                        <a:buNone/>
                      </a:pPr>
                      <a:r>
                        <a:rPr lang="en-US" sz="1400" dirty="0">
                          <a:solidFill>
                            <a:schemeClr val="tx1">
                              <a:lumMod val="65000"/>
                              <a:lumOff val="35000"/>
                            </a:schemeClr>
                          </a:solidFill>
                        </a:rPr>
                        <a:t>Locatio</a:t>
                      </a:r>
                      <a:r>
                        <a:rPr lang="en-US" sz="1400" baseline="0" dirty="0">
                          <a:solidFill>
                            <a:schemeClr val="tx1">
                              <a:lumMod val="65000"/>
                              <a:lumOff val="35000"/>
                            </a:schemeClr>
                          </a:solidFill>
                        </a:rPr>
                        <a:t>n of</a:t>
                      </a:r>
                      <a:r>
                        <a:rPr lang="en-US" sz="1400" dirty="0">
                          <a:solidFill>
                            <a:schemeClr val="tx1">
                              <a:lumMod val="65000"/>
                              <a:lumOff val="35000"/>
                            </a:schemeClr>
                          </a:solidFill>
                        </a:rPr>
                        <a:t> the data can be specified with LOCATION keyword</a:t>
                      </a:r>
                    </a:p>
                    <a:p>
                      <a:pPr marL="342917" lvl="0" indent="-274320">
                        <a:spcAft>
                          <a:spcPts val="600"/>
                        </a:spcAft>
                        <a:buFont typeface="Arial" panose="020B0604020202020204" pitchFamily="34" charset="0"/>
                        <a:buChar char="•"/>
                      </a:pPr>
                      <a:r>
                        <a:rPr lang="en-US" sz="1400" dirty="0">
                          <a:solidFill>
                            <a:schemeClr val="tx1">
                              <a:lumMod val="65000"/>
                              <a:lumOff val="35000"/>
                            </a:schemeClr>
                          </a:solidFill>
                        </a:rPr>
                        <a:t>Location</a:t>
                      </a:r>
                      <a:r>
                        <a:rPr lang="en-US" sz="1400" baseline="0" dirty="0">
                          <a:solidFill>
                            <a:schemeClr val="tx1">
                              <a:lumMod val="65000"/>
                              <a:lumOff val="35000"/>
                            </a:schemeClr>
                          </a:solidFill>
                        </a:rPr>
                        <a:t> can be a </a:t>
                      </a:r>
                      <a:r>
                        <a:rPr lang="en-US" sz="1400" dirty="0">
                          <a:solidFill>
                            <a:schemeClr val="tx1">
                              <a:lumMod val="65000"/>
                              <a:lumOff val="35000"/>
                            </a:schemeClr>
                          </a:solidFill>
                        </a:rPr>
                        <a:t>HDFS folder that already has the data.</a:t>
                      </a:r>
                      <a:r>
                        <a:rPr lang="en-US" sz="1400" baseline="0" dirty="0">
                          <a:solidFill>
                            <a:schemeClr val="tx1">
                              <a:lumMod val="65000"/>
                              <a:lumOff val="35000"/>
                            </a:schemeClr>
                          </a:solidFill>
                        </a:rPr>
                        <a:t> Or d</a:t>
                      </a:r>
                      <a:r>
                        <a:rPr lang="en-US" sz="1400" dirty="0">
                          <a:solidFill>
                            <a:schemeClr val="tx1">
                              <a:lumMod val="65000"/>
                              <a:lumOff val="35000"/>
                            </a:schemeClr>
                          </a:solidFill>
                        </a:rPr>
                        <a:t>ata can be added later to an empty folder.</a:t>
                      </a:r>
                    </a:p>
                    <a:p>
                      <a:pPr marL="342917" lvl="0" indent="-274320">
                        <a:buFont typeface="Arial" panose="020B0604020202020204" pitchFamily="34" charset="0"/>
                        <a:buChar char="•"/>
                      </a:pPr>
                      <a:r>
                        <a:rPr lang="en-US" sz="1400" dirty="0">
                          <a:solidFill>
                            <a:schemeClr val="tx1">
                              <a:lumMod val="65000"/>
                              <a:lumOff val="35000"/>
                            </a:schemeClr>
                          </a:solidFill>
                        </a:rPr>
                        <a:t>If not specified, default</a:t>
                      </a:r>
                      <a:r>
                        <a:rPr lang="en-US" sz="1400" baseline="0" dirty="0">
                          <a:solidFill>
                            <a:schemeClr val="tx1">
                              <a:lumMod val="65000"/>
                              <a:lumOff val="35000"/>
                            </a:schemeClr>
                          </a:solidFill>
                        </a:rPr>
                        <a:t> </a:t>
                      </a:r>
                      <a:r>
                        <a:rPr lang="en-US" sz="1400" dirty="0">
                          <a:solidFill>
                            <a:schemeClr val="tx1">
                              <a:lumMod val="65000"/>
                              <a:lumOff val="35000"/>
                            </a:schemeClr>
                          </a:solidFill>
                        </a:rPr>
                        <a:t>is: /hive/warehouse/</a:t>
                      </a:r>
                      <a:endParaRPr lang="en-US" sz="1400" i="1" dirty="0">
                        <a:solidFill>
                          <a:schemeClr val="tx1">
                            <a:lumMod val="65000"/>
                            <a:lumOff val="35000"/>
                          </a:schemeClr>
                        </a:solidFill>
                      </a:endParaRPr>
                    </a:p>
                  </a:txBody>
                  <a:tcPr anchor="ctr"/>
                </a:tc>
                <a:extLst>
                  <a:ext uri="{0D108BD9-81ED-4DB2-BD59-A6C34878D82A}">
                    <a16:rowId xmlns:a16="http://schemas.microsoft.com/office/drawing/2014/main" val="2244621386"/>
                  </a:ext>
                </a:extLst>
              </a:tr>
              <a:tr h="989760">
                <a:tc>
                  <a:txBody>
                    <a:bodyPr/>
                    <a:lstStyle/>
                    <a:p>
                      <a:r>
                        <a:rPr lang="en-US" sz="1400" dirty="0">
                          <a:solidFill>
                            <a:schemeClr val="tx1">
                              <a:lumMod val="65000"/>
                              <a:lumOff val="35000"/>
                            </a:schemeClr>
                          </a:solidFill>
                        </a:rPr>
                        <a:t>Multiple Views</a:t>
                      </a:r>
                    </a:p>
                  </a:txBody>
                  <a:tcPr anchor="ctr"/>
                </a:tc>
                <a:tc>
                  <a:txBody>
                    <a:bodyPr/>
                    <a:lstStyle/>
                    <a:p>
                      <a:r>
                        <a:rPr lang="en-US" sz="1600" dirty="0">
                          <a:solidFill>
                            <a:schemeClr val="tx1">
                              <a:lumMod val="65000"/>
                              <a:lumOff val="35000"/>
                            </a:schemeClr>
                          </a:solidFill>
                        </a:rPr>
                        <a:t>Multiple</a:t>
                      </a:r>
                      <a:r>
                        <a:rPr lang="en-US" sz="1600" baseline="0" dirty="0">
                          <a:solidFill>
                            <a:schemeClr val="tx1">
                              <a:lumMod val="65000"/>
                              <a:lumOff val="35000"/>
                            </a:schemeClr>
                          </a:solidFill>
                        </a:rPr>
                        <a:t> tables can point to the same data</a:t>
                      </a:r>
                      <a:endParaRPr lang="en-US" sz="1600" dirty="0">
                        <a:solidFill>
                          <a:schemeClr val="tx1">
                            <a:lumMod val="65000"/>
                            <a:lumOff val="35000"/>
                          </a:schemeClr>
                        </a:solidFill>
                      </a:endParaRPr>
                    </a:p>
                  </a:txBody>
                  <a:tcPr anchor="ctr"/>
                </a:tc>
                <a:extLst>
                  <a:ext uri="{0D108BD9-81ED-4DB2-BD59-A6C34878D82A}">
                    <a16:rowId xmlns:a16="http://schemas.microsoft.com/office/drawing/2014/main" val="4016489077"/>
                  </a:ext>
                </a:extLst>
              </a:tr>
            </a:tbl>
          </a:graphicData>
        </a:graphic>
      </p:graphicFrame>
      <p:pic>
        <p:nvPicPr>
          <p:cNvPr id="8" name="Picture 7"/>
          <p:cNvPicPr>
            <a:picLocks noChangeAspect="1"/>
          </p:cNvPicPr>
          <p:nvPr/>
        </p:nvPicPr>
        <p:blipFill>
          <a:blip r:embed="rId3"/>
          <a:stretch>
            <a:fillRect/>
          </a:stretch>
        </p:blipFill>
        <p:spPr>
          <a:xfrm>
            <a:off x="6274603" y="1685001"/>
            <a:ext cx="5543550" cy="4610100"/>
          </a:xfrm>
          <a:prstGeom prst="rect">
            <a:avLst/>
          </a:prstGeom>
          <a:ln>
            <a:solidFill>
              <a:schemeClr val="bg2">
                <a:lumMod val="50000"/>
              </a:schemeClr>
            </a:solidFill>
          </a:ln>
        </p:spPr>
      </p:pic>
      <p:sp>
        <p:nvSpPr>
          <p:cNvPr id="7" name="TextBox 6"/>
          <p:cNvSpPr txBox="1"/>
          <p:nvPr/>
        </p:nvSpPr>
        <p:spPr>
          <a:xfrm>
            <a:off x="10475615" y="868218"/>
            <a:ext cx="1543560" cy="856043"/>
          </a:xfrm>
          <a:prstGeom prst="rect">
            <a:avLst/>
          </a:prstGeom>
          <a:solidFill>
            <a:schemeClr val="accent3"/>
          </a:solidFill>
        </p:spPr>
        <p:txBody>
          <a:bodyPr wrap="square" lIns="91440" tIns="91440" rIns="91440" bIns="9144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Hive supports complex types such as “map”</a:t>
            </a:r>
          </a:p>
        </p:txBody>
      </p:sp>
      <p:sp>
        <p:nvSpPr>
          <p:cNvPr id="10" name="TextBox 9"/>
          <p:cNvSpPr txBox="1"/>
          <p:nvPr/>
        </p:nvSpPr>
        <p:spPr>
          <a:xfrm>
            <a:off x="6988429" y="6149620"/>
            <a:ext cx="4658626" cy="557001"/>
          </a:xfrm>
          <a:prstGeom prst="rect">
            <a:avLst/>
          </a:prstGeom>
          <a:solidFill>
            <a:schemeClr val="bg1">
              <a:lumMod val="95000"/>
            </a:schemeClr>
          </a:solidFill>
        </p:spPr>
        <p:txBody>
          <a:bodyPr wrap="square" lIns="182880" tIns="91440" rIns="182880" bIns="9144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Segoe UI Semibold" panose="020B0702040204020203" pitchFamily="34" charset="0"/>
                <a:ea typeface="+mn-ea"/>
                <a:cs typeface="Segoe UI Semibold" panose="020B0702040204020203" pitchFamily="34" charset="0"/>
              </a:rPr>
              <a:t>HDInsight Hive Tables can directly point to Azure Data Lake Store files</a:t>
            </a:r>
          </a:p>
        </p:txBody>
      </p:sp>
      <p:sp>
        <p:nvSpPr>
          <p:cNvPr id="4" name="Rectangle 3"/>
          <p:cNvSpPr/>
          <p:nvPr/>
        </p:nvSpPr>
        <p:spPr bwMode="auto">
          <a:xfrm>
            <a:off x="7535957" y="5105395"/>
            <a:ext cx="2430080" cy="173255"/>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1" name="Straight Arrow Connector 10"/>
          <p:cNvCxnSpPr>
            <a:stCxn id="7" idx="2"/>
          </p:cNvCxnSpPr>
          <p:nvPr/>
        </p:nvCxnSpPr>
        <p:spPr>
          <a:xfrm flipH="1">
            <a:off x="10298545" y="1724261"/>
            <a:ext cx="948850" cy="1388394"/>
          </a:xfrm>
          <a:prstGeom prst="straightConnector1">
            <a:avLst/>
          </a:prstGeom>
          <a:ln w="2857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0"/>
          </p:cNvCxnSpPr>
          <p:nvPr/>
        </p:nvCxnSpPr>
        <p:spPr>
          <a:xfrm flipH="1" flipV="1">
            <a:off x="8750998" y="5278650"/>
            <a:ext cx="566744" cy="870970"/>
          </a:xfrm>
          <a:prstGeom prst="straightConnector1">
            <a:avLst/>
          </a:prstGeom>
          <a:ln w="28575">
            <a:solidFill>
              <a:schemeClr val="accent4">
                <a:lumMod val="75000"/>
              </a:schemeClr>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8056477" y="6688391"/>
            <a:ext cx="2974568" cy="195731"/>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dirty="0">
                <a:ln>
                  <a:noFill/>
                </a:ln>
                <a:solidFill>
                  <a:srgbClr val="000000">
                    <a:lumMod val="85000"/>
                    <a:lumOff val="15000"/>
                  </a:srgbClr>
                </a:solidFill>
                <a:effectLst/>
                <a:uLnTx/>
                <a:uFillTx/>
                <a:latin typeface="Segoe UI"/>
                <a:ea typeface="+mn-ea"/>
                <a:cs typeface="+mn-cs"/>
              </a:rPr>
              <a:t>* Order table creation is shown in notes sections</a:t>
            </a:r>
          </a:p>
        </p:txBody>
      </p:sp>
    </p:spTree>
    <p:extLst>
      <p:ext uri="{BB962C8B-B14F-4D97-AF65-F5344CB8AC3E}">
        <p14:creationId xmlns:p14="http://schemas.microsoft.com/office/powerpoint/2010/main" val="194718101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Data into Hive Tables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10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23</a:t>
            </a:fld>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5" name="Table 4"/>
          <p:cNvGraphicFramePr>
            <a:graphicFrameLocks noGrp="1"/>
          </p:cNvGraphicFramePr>
          <p:nvPr>
            <p:extLst/>
          </p:nvPr>
        </p:nvGraphicFramePr>
        <p:xfrm>
          <a:off x="471403" y="1555308"/>
          <a:ext cx="11273745" cy="2698639"/>
        </p:xfrm>
        <a:graphic>
          <a:graphicData uri="http://schemas.openxmlformats.org/drawingml/2006/table">
            <a:tbl>
              <a:tblPr firstRow="1" bandRow="1">
                <a:tableStyleId>{2D5ABB26-0587-4C30-8999-92F81FD0307C}</a:tableStyleId>
              </a:tblPr>
              <a:tblGrid>
                <a:gridCol w="4501650">
                  <a:extLst>
                    <a:ext uri="{9D8B030D-6E8A-4147-A177-3AD203B41FA5}">
                      <a16:colId xmlns:a16="http://schemas.microsoft.com/office/drawing/2014/main" val="1384300322"/>
                    </a:ext>
                  </a:extLst>
                </a:gridCol>
                <a:gridCol w="6772095">
                  <a:extLst>
                    <a:ext uri="{9D8B030D-6E8A-4147-A177-3AD203B41FA5}">
                      <a16:colId xmlns:a16="http://schemas.microsoft.com/office/drawing/2014/main" val="4056424228"/>
                    </a:ext>
                  </a:extLst>
                </a:gridCol>
              </a:tblGrid>
              <a:tr h="917403">
                <a:tc>
                  <a:txBody>
                    <a:bodyPr/>
                    <a:lstStyle/>
                    <a:p>
                      <a:pPr lvl="0"/>
                      <a:r>
                        <a:rPr lang="en-US" sz="1600" dirty="0">
                          <a:solidFill>
                            <a:schemeClr val="tx1">
                              <a:lumMod val="65000"/>
                              <a:lumOff val="35000"/>
                            </a:schemeClr>
                          </a:solidFill>
                        </a:rPr>
                        <a:t>Load local</a:t>
                      </a:r>
                      <a:r>
                        <a:rPr lang="en-US" sz="1600" baseline="0" dirty="0">
                          <a:solidFill>
                            <a:schemeClr val="tx1">
                              <a:lumMod val="65000"/>
                              <a:lumOff val="35000"/>
                            </a:schemeClr>
                          </a:solidFill>
                        </a:rPr>
                        <a:t> data</a:t>
                      </a:r>
                      <a:endParaRPr lang="en-US" sz="1600" dirty="0">
                        <a:solidFill>
                          <a:schemeClr val="tx1">
                            <a:lumMod val="65000"/>
                            <a:lumOff val="3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E4F8"/>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aseline="0" dirty="0">
                          <a:solidFill>
                            <a:schemeClr val="accent3"/>
                          </a:solidFill>
                        </a:rPr>
                        <a:t>LOAD DATA LOCAL INPATH ... INTO TABLE … </a:t>
                      </a:r>
                    </a:p>
                    <a:p>
                      <a:pPr marL="0" marR="0" indent="0" algn="l" defTabSz="914367" rtl="0" eaLnBrk="1" fontAlgn="auto" latinLnBrk="0" hangingPunct="1">
                        <a:lnSpc>
                          <a:spcPct val="100000"/>
                        </a:lnSpc>
                        <a:spcBef>
                          <a:spcPts val="0"/>
                        </a:spcBef>
                        <a:spcAft>
                          <a:spcPts val="0"/>
                        </a:spcAft>
                        <a:buClrTx/>
                        <a:buSzTx/>
                        <a:buFontTx/>
                        <a:buNone/>
                        <a:tabLst/>
                        <a:defRPr/>
                      </a:pPr>
                      <a:r>
                        <a:rPr lang="en-US" sz="1600" baseline="0" dirty="0" err="1">
                          <a:solidFill>
                            <a:schemeClr val="accent3"/>
                          </a:solidFill>
                        </a:rPr>
                        <a:t>hadoop</a:t>
                      </a:r>
                      <a:r>
                        <a:rPr lang="en-US" sz="1600" baseline="0" dirty="0">
                          <a:solidFill>
                            <a:schemeClr val="accent3"/>
                          </a:solidFill>
                        </a:rPr>
                        <a:t> </a:t>
                      </a:r>
                      <a:r>
                        <a:rPr lang="en-US" sz="1600" baseline="0" dirty="0" err="1">
                          <a:solidFill>
                            <a:schemeClr val="accent3"/>
                          </a:solidFill>
                        </a:rPr>
                        <a:t>dfs</a:t>
                      </a:r>
                      <a:r>
                        <a:rPr lang="en-US" sz="1600" baseline="0" dirty="0">
                          <a:solidFill>
                            <a:schemeClr val="accent3"/>
                          </a:solidFill>
                        </a:rPr>
                        <a:t> –put </a:t>
                      </a:r>
                      <a:r>
                        <a:rPr lang="en-US" sz="1600" baseline="0" dirty="0">
                          <a:solidFill>
                            <a:schemeClr val="accent2">
                              <a:lumMod val="75000"/>
                            </a:schemeClr>
                          </a:solidFill>
                        </a:rPr>
                        <a:t>‘local source’ ‘destination’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E4F8"/>
                    </a:solidFill>
                  </a:tcPr>
                </a:tc>
                <a:extLst>
                  <a:ext uri="{0D108BD9-81ED-4DB2-BD59-A6C34878D82A}">
                    <a16:rowId xmlns:a16="http://schemas.microsoft.com/office/drawing/2014/main" val="1205131065"/>
                  </a:ext>
                </a:extLst>
              </a:tr>
              <a:tr h="902285">
                <a:tc>
                  <a:txBody>
                    <a:bodyPr/>
                    <a:lstStyle/>
                    <a:p>
                      <a:pPr lvl="0"/>
                      <a:r>
                        <a:rPr lang="en-US" sz="1600" dirty="0">
                          <a:solidFill>
                            <a:schemeClr val="tx1">
                              <a:lumMod val="65000"/>
                              <a:lumOff val="35000"/>
                            </a:schemeClr>
                          </a:solidFill>
                        </a:rPr>
                        <a:t>Load</a:t>
                      </a:r>
                      <a:r>
                        <a:rPr lang="en-US" sz="1600" baseline="0" dirty="0">
                          <a:solidFill>
                            <a:schemeClr val="tx1">
                              <a:lumMod val="65000"/>
                              <a:lumOff val="35000"/>
                            </a:schemeClr>
                          </a:solidFill>
                        </a:rPr>
                        <a:t> d</a:t>
                      </a:r>
                      <a:r>
                        <a:rPr lang="en-US" sz="1600" dirty="0">
                          <a:solidFill>
                            <a:schemeClr val="tx1">
                              <a:lumMod val="65000"/>
                              <a:lumOff val="35000"/>
                            </a:schemeClr>
                          </a:solidFill>
                        </a:rPr>
                        <a:t>ata</a:t>
                      </a:r>
                      <a:r>
                        <a:rPr lang="en-US" sz="1600" baseline="0" dirty="0">
                          <a:solidFill>
                            <a:schemeClr val="tx1">
                              <a:lumMod val="65000"/>
                              <a:lumOff val="35000"/>
                            </a:schemeClr>
                          </a:solidFill>
                        </a:rPr>
                        <a:t> from other Hive tables</a:t>
                      </a:r>
                      <a:endParaRPr lang="en-US" sz="1600" dirty="0">
                        <a:solidFill>
                          <a:schemeClr val="tx1">
                            <a:lumMod val="65000"/>
                            <a:lumOff val="3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accent3"/>
                          </a:solidFill>
                        </a:rPr>
                        <a:t>INSERT</a:t>
                      </a:r>
                      <a:r>
                        <a:rPr lang="en-US" sz="1600" baseline="0" dirty="0">
                          <a:solidFill>
                            <a:schemeClr val="accent3"/>
                          </a:solidFill>
                        </a:rPr>
                        <a:t> INTO TABLE ‘</a:t>
                      </a:r>
                      <a:r>
                        <a:rPr lang="en-US" sz="1600" baseline="0" dirty="0">
                          <a:solidFill>
                            <a:schemeClr val="accent2"/>
                          </a:solidFill>
                        </a:rPr>
                        <a:t>destination-hive-table</a:t>
                      </a:r>
                      <a:r>
                        <a:rPr lang="en-US" sz="1600" baseline="0" dirty="0">
                          <a:solidFill>
                            <a:schemeClr val="accent3"/>
                          </a:solidFill>
                        </a:rPr>
                        <a:t>’ </a:t>
                      </a:r>
                      <a:br>
                        <a:rPr lang="en-US" sz="1600" baseline="0" dirty="0">
                          <a:solidFill>
                            <a:schemeClr val="accent3"/>
                          </a:solidFill>
                        </a:rPr>
                      </a:br>
                      <a:r>
                        <a:rPr lang="en-US" sz="1600" baseline="0" dirty="0">
                          <a:solidFill>
                            <a:schemeClr val="accent3"/>
                          </a:solidFill>
                        </a:rPr>
                        <a:t>SELECT ‘</a:t>
                      </a:r>
                      <a:r>
                        <a:rPr lang="en-US" sz="1600" baseline="0" dirty="0">
                          <a:solidFill>
                            <a:schemeClr val="accent2"/>
                          </a:solidFill>
                        </a:rPr>
                        <a:t>select-statement</a:t>
                      </a:r>
                      <a:r>
                        <a:rPr lang="en-US" sz="1600" baseline="0" dirty="0">
                          <a:solidFill>
                            <a:schemeClr val="accent3"/>
                          </a:solidFill>
                        </a:rPr>
                        <a:t>’ FROM </a:t>
                      </a:r>
                      <a:r>
                        <a:rPr lang="en-US" sz="1600" baseline="0" dirty="0">
                          <a:solidFill>
                            <a:schemeClr val="tx1">
                              <a:lumMod val="75000"/>
                              <a:lumOff val="25000"/>
                            </a:schemeClr>
                          </a:solidFill>
                        </a:rPr>
                        <a:t>‘</a:t>
                      </a:r>
                      <a:r>
                        <a:rPr lang="en-US" sz="1600" baseline="0" dirty="0">
                          <a:solidFill>
                            <a:schemeClr val="accent2"/>
                          </a:solidFill>
                        </a:rPr>
                        <a:t>source-hive-table</a:t>
                      </a:r>
                      <a:r>
                        <a:rPr lang="en-US" sz="1600" baseline="0" dirty="0">
                          <a:solidFill>
                            <a:schemeClr val="tx1">
                              <a:lumMod val="75000"/>
                              <a:lumOff val="25000"/>
                            </a:schemeClr>
                          </a:solidFill>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221985"/>
                  </a:ext>
                </a:extLst>
              </a:tr>
              <a:tr h="878951">
                <a:tc>
                  <a:txBody>
                    <a:bodyPr/>
                    <a:lstStyle/>
                    <a:p>
                      <a:pPr lvl="0"/>
                      <a:r>
                        <a:rPr lang="en-US" sz="1600" dirty="0">
                          <a:solidFill>
                            <a:schemeClr val="tx1">
                              <a:lumMod val="65000"/>
                              <a:lumOff val="35000"/>
                            </a:schemeClr>
                          </a:solidFill>
                        </a:rPr>
                        <a:t>Insert</a:t>
                      </a:r>
                      <a:r>
                        <a:rPr lang="en-US" sz="1600" baseline="0" dirty="0">
                          <a:solidFill>
                            <a:schemeClr val="tx1">
                              <a:lumMod val="65000"/>
                              <a:lumOff val="35000"/>
                            </a:schemeClr>
                          </a:solidFill>
                        </a:rPr>
                        <a:t> values directly</a:t>
                      </a:r>
                      <a:endParaRPr lang="en-US" sz="1600" dirty="0">
                        <a:solidFill>
                          <a:schemeClr val="tx1">
                            <a:lumMod val="65000"/>
                            <a:lumOff val="3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E4F8"/>
                    </a:solidFill>
                  </a:tcPr>
                </a:tc>
                <a:tc>
                  <a:txBody>
                    <a:bodyPr/>
                    <a:lstStyle/>
                    <a:p>
                      <a:pPr marL="0" indent="0">
                        <a:spcAft>
                          <a:spcPts val="600"/>
                        </a:spcAft>
                        <a:buFont typeface="Arial" panose="020B0604020202020204" pitchFamily="34" charset="0"/>
                        <a:buNone/>
                      </a:pPr>
                      <a:r>
                        <a:rPr lang="en-US" sz="1600" i="0" dirty="0">
                          <a:solidFill>
                            <a:schemeClr val="accent3"/>
                          </a:solidFill>
                        </a:rPr>
                        <a:t>INSERT</a:t>
                      </a:r>
                      <a:r>
                        <a:rPr lang="en-US" sz="1600" i="0" baseline="0" dirty="0">
                          <a:solidFill>
                            <a:schemeClr val="accent3"/>
                          </a:solidFill>
                        </a:rPr>
                        <a:t> INTO TABLE </a:t>
                      </a:r>
                      <a:r>
                        <a:rPr lang="en-US" sz="1600" i="0" baseline="0" dirty="0">
                          <a:solidFill>
                            <a:schemeClr val="tx1">
                              <a:lumMod val="65000"/>
                              <a:lumOff val="35000"/>
                            </a:schemeClr>
                          </a:solidFill>
                        </a:rPr>
                        <a:t>‘</a:t>
                      </a:r>
                      <a:r>
                        <a:rPr lang="en-US" sz="1600" i="0" baseline="0" dirty="0" err="1">
                          <a:solidFill>
                            <a:schemeClr val="accent2"/>
                          </a:solidFill>
                        </a:rPr>
                        <a:t>tablename</a:t>
                      </a:r>
                      <a:r>
                        <a:rPr lang="en-US" sz="1600" i="0" baseline="0" dirty="0">
                          <a:solidFill>
                            <a:schemeClr val="tx1">
                              <a:lumMod val="65000"/>
                              <a:lumOff val="35000"/>
                            </a:schemeClr>
                          </a:solidFill>
                        </a:rPr>
                        <a:t>’ </a:t>
                      </a:r>
                      <a:br>
                        <a:rPr lang="en-US" sz="1600" i="0" baseline="0" dirty="0">
                          <a:solidFill>
                            <a:schemeClr val="tx1">
                              <a:lumMod val="65000"/>
                              <a:lumOff val="35000"/>
                            </a:schemeClr>
                          </a:solidFill>
                        </a:rPr>
                      </a:br>
                      <a:r>
                        <a:rPr lang="en-US" sz="1600" i="0" baseline="0" dirty="0">
                          <a:solidFill>
                            <a:schemeClr val="accent3"/>
                          </a:solidFill>
                        </a:rPr>
                        <a:t>VALUES</a:t>
                      </a:r>
                      <a:r>
                        <a:rPr lang="en-US" sz="1600" i="0" baseline="0" dirty="0">
                          <a:solidFill>
                            <a:schemeClr val="tx1">
                              <a:lumMod val="65000"/>
                              <a:lumOff val="35000"/>
                            </a:schemeClr>
                          </a:solidFill>
                        </a:rPr>
                        <a:t> (row1_values), (row2_values), …. </a:t>
                      </a:r>
                      <a:endParaRPr lang="en-US" sz="1600" i="0" dirty="0">
                        <a:solidFill>
                          <a:schemeClr val="tx1">
                            <a:lumMod val="65000"/>
                            <a:lumOff val="3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E4F8"/>
                    </a:solidFill>
                  </a:tcPr>
                </a:tc>
                <a:extLst>
                  <a:ext uri="{0D108BD9-81ED-4DB2-BD59-A6C34878D82A}">
                    <a16:rowId xmlns:a16="http://schemas.microsoft.com/office/drawing/2014/main" val="2244621386"/>
                  </a:ext>
                </a:extLst>
              </a:tr>
            </a:tbl>
          </a:graphicData>
        </a:graphic>
      </p:graphicFrame>
      <p:sp>
        <p:nvSpPr>
          <p:cNvPr id="19" name="Rectangle 18"/>
          <p:cNvSpPr/>
          <p:nvPr/>
        </p:nvSpPr>
        <p:spPr bwMode="auto">
          <a:xfrm>
            <a:off x="7180594" y="5416478"/>
            <a:ext cx="4286512" cy="11401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770" rtl="0" eaLnBrk="1" fontAlgn="base" latinLnBrk="0" hangingPunct="1">
              <a:lnSpc>
                <a:spcPct val="100000"/>
              </a:lnSpc>
              <a:spcBef>
                <a:spcPts val="196"/>
              </a:spcBef>
              <a:spcAft>
                <a:spcPts val="294"/>
              </a:spcAft>
              <a:buClrTx/>
              <a:buSzTx/>
              <a:buFontTx/>
              <a:buNone/>
              <a:tabLst/>
              <a:defRPr/>
            </a:pPr>
            <a:endParaRPr kumimoji="0" lang="en-US" sz="1961"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0" name="Content Placeholder 7"/>
          <p:cNvSpPr txBox="1">
            <a:spLocks/>
          </p:cNvSpPr>
          <p:nvPr/>
        </p:nvSpPr>
        <p:spPr bwMode="auto">
          <a:xfrm>
            <a:off x="9313591" y="6140667"/>
            <a:ext cx="2228327" cy="452604"/>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base" latinLnBrk="0" hangingPunct="1">
              <a:lnSpc>
                <a:spcPct val="100000"/>
              </a:lnSpc>
              <a:spcBef>
                <a:spcPts val="588"/>
              </a:spcBef>
              <a:spcAft>
                <a:spcPts val="588"/>
              </a:spcAft>
              <a:buClrTx/>
              <a:buSzTx/>
              <a:buFont typeface="Arial" panose="020B0604020202020204" pitchFamily="34" charset="0"/>
              <a:buNone/>
              <a:tabLst/>
              <a:defRPr/>
            </a:pPr>
            <a:r>
              <a:rPr kumimoji="0" lang="en-US" sz="2353" b="1" i="0" u="none" strike="noStrike" kern="1200" cap="none" spc="0" normalizeH="0" baseline="0" noProof="0" dirty="0">
                <a:ln>
                  <a:noFill/>
                </a:ln>
                <a:solidFill>
                  <a:srgbClr val="FFFFFF"/>
                </a:solidFill>
                <a:effectLst/>
                <a:uLnTx/>
                <a:uFillTx/>
                <a:latin typeface="Segoe UI"/>
                <a:ea typeface="+mn-ea"/>
                <a:cs typeface="+mn-cs"/>
              </a:rPr>
              <a:t>Hadoop/HDFS</a:t>
            </a:r>
          </a:p>
        </p:txBody>
      </p:sp>
      <p:sp>
        <p:nvSpPr>
          <p:cNvPr id="21" name="Freeform 20"/>
          <p:cNvSpPr>
            <a:spLocks/>
          </p:cNvSpPr>
          <p:nvPr/>
        </p:nvSpPr>
        <p:spPr bwMode="auto">
          <a:xfrm>
            <a:off x="10526929" y="5498737"/>
            <a:ext cx="737849" cy="55967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961"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p:cNvGrpSpPr/>
          <p:nvPr/>
        </p:nvGrpSpPr>
        <p:grpSpPr>
          <a:xfrm>
            <a:off x="794145" y="5375209"/>
            <a:ext cx="4241818" cy="1222638"/>
            <a:chOff x="7380798" y="1660032"/>
            <a:chExt cx="4241818" cy="1222638"/>
          </a:xfrm>
        </p:grpSpPr>
        <p:sp>
          <p:nvSpPr>
            <p:cNvPr id="23" name="Rectangle 22"/>
            <p:cNvSpPr/>
            <p:nvPr/>
          </p:nvSpPr>
          <p:spPr bwMode="auto">
            <a:xfrm>
              <a:off x="7380798" y="1660032"/>
              <a:ext cx="4241818" cy="1222638"/>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4" name="Group 13"/>
            <p:cNvGrpSpPr/>
            <p:nvPr/>
          </p:nvGrpSpPr>
          <p:grpSpPr>
            <a:xfrm>
              <a:off x="7807006" y="1862928"/>
              <a:ext cx="765075" cy="897662"/>
              <a:chOff x="7824390" y="4095265"/>
              <a:chExt cx="601556" cy="705806"/>
            </a:xfrm>
            <a:solidFill>
              <a:schemeClr val="accent2"/>
            </a:solidFill>
          </p:grpSpPr>
          <p:sp>
            <p:nvSpPr>
              <p:cNvPr id="15" name="Freeform 14"/>
              <p:cNvSpPr/>
              <p:nvPr/>
            </p:nvSpPr>
            <p:spPr>
              <a:xfrm>
                <a:off x="7824390" y="4095265"/>
                <a:ext cx="484428" cy="705806"/>
              </a:xfrm>
              <a:custGeom>
                <a:avLst/>
                <a:gdLst/>
                <a:ahLst/>
                <a:cxnLst/>
                <a:rect l="l" t="t" r="r" b="b"/>
                <a:pathLst>
                  <a:path w="484428" h="705806">
                    <a:moveTo>
                      <a:pt x="22138" y="425828"/>
                    </a:moveTo>
                    <a:lnTo>
                      <a:pt x="22138" y="647206"/>
                    </a:lnTo>
                    <a:lnTo>
                      <a:pt x="290396" y="684971"/>
                    </a:lnTo>
                    <a:lnTo>
                      <a:pt x="290396" y="437548"/>
                    </a:lnTo>
                    <a:close/>
                    <a:moveTo>
                      <a:pt x="22138" y="363973"/>
                    </a:moveTo>
                    <a:lnTo>
                      <a:pt x="22138" y="406946"/>
                    </a:lnTo>
                    <a:lnTo>
                      <a:pt x="291699" y="417364"/>
                    </a:lnTo>
                    <a:lnTo>
                      <a:pt x="291699" y="367228"/>
                    </a:lnTo>
                    <a:close/>
                    <a:moveTo>
                      <a:pt x="291699" y="298860"/>
                    </a:moveTo>
                    <a:lnTo>
                      <a:pt x="22789" y="301466"/>
                    </a:lnTo>
                    <a:lnTo>
                      <a:pt x="22789" y="344439"/>
                    </a:lnTo>
                    <a:lnTo>
                      <a:pt x="291699" y="348996"/>
                    </a:lnTo>
                    <a:close/>
                    <a:moveTo>
                      <a:pt x="293002" y="229192"/>
                    </a:moveTo>
                    <a:lnTo>
                      <a:pt x="22789" y="239609"/>
                    </a:lnTo>
                    <a:lnTo>
                      <a:pt x="22789" y="283235"/>
                    </a:lnTo>
                    <a:lnTo>
                      <a:pt x="293002" y="279328"/>
                    </a:lnTo>
                    <a:close/>
                    <a:moveTo>
                      <a:pt x="293652" y="159523"/>
                    </a:moveTo>
                    <a:lnTo>
                      <a:pt x="24092" y="177102"/>
                    </a:lnTo>
                    <a:lnTo>
                      <a:pt x="24092" y="222030"/>
                    </a:lnTo>
                    <a:lnTo>
                      <a:pt x="293652" y="209658"/>
                    </a:lnTo>
                    <a:close/>
                    <a:moveTo>
                      <a:pt x="293652" y="91156"/>
                    </a:moveTo>
                    <a:lnTo>
                      <a:pt x="24742" y="115247"/>
                    </a:lnTo>
                    <a:lnTo>
                      <a:pt x="24742" y="160825"/>
                    </a:lnTo>
                    <a:lnTo>
                      <a:pt x="293652" y="141943"/>
                    </a:lnTo>
                    <a:close/>
                    <a:moveTo>
                      <a:pt x="294303" y="22138"/>
                    </a:moveTo>
                    <a:lnTo>
                      <a:pt x="25394" y="54043"/>
                    </a:lnTo>
                    <a:lnTo>
                      <a:pt x="25394" y="97667"/>
                    </a:lnTo>
                    <a:lnTo>
                      <a:pt x="294303" y="71622"/>
                    </a:lnTo>
                    <a:close/>
                    <a:moveTo>
                      <a:pt x="321650" y="0"/>
                    </a:moveTo>
                    <a:lnTo>
                      <a:pt x="484428" y="52090"/>
                    </a:lnTo>
                    <a:lnTo>
                      <a:pt x="481682" y="303119"/>
                    </a:lnTo>
                    <a:cubicBezTo>
                      <a:pt x="424601" y="301242"/>
                      <a:pt x="364564" y="310379"/>
                      <a:pt x="312246" y="334952"/>
                    </a:cubicBezTo>
                    <a:lnTo>
                      <a:pt x="312246" y="680233"/>
                    </a:lnTo>
                    <a:lnTo>
                      <a:pt x="352988" y="691472"/>
                    </a:lnTo>
                    <a:lnTo>
                      <a:pt x="312534" y="705806"/>
                    </a:lnTo>
                    <a:lnTo>
                      <a:pt x="0" y="658926"/>
                    </a:lnTo>
                    <a:lnTo>
                      <a:pt x="0" y="40369"/>
                    </a:lnTo>
                    <a:close/>
                  </a:path>
                </a:pathLst>
              </a:custGeom>
              <a:solidFill>
                <a:schemeClr val="accent4"/>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 name="Group 15"/>
              <p:cNvGrpSpPr>
                <a:grpSpLocks noChangeAspect="1"/>
              </p:cNvGrpSpPr>
              <p:nvPr/>
            </p:nvGrpSpPr>
            <p:grpSpPr>
              <a:xfrm>
                <a:off x="7918866" y="4411546"/>
                <a:ext cx="507080" cy="372919"/>
                <a:chOff x="-142729" y="1184276"/>
                <a:chExt cx="1802442" cy="1325563"/>
              </a:xfrm>
              <a:grpFill/>
            </p:grpSpPr>
            <p:sp>
              <p:nvSpPr>
                <p:cNvPr id="17" name="Oval 122"/>
                <p:cNvSpPr>
                  <a:spLocks noChangeArrowheads="1"/>
                </p:cNvSpPr>
                <p:nvPr/>
              </p:nvSpPr>
              <p:spPr bwMode="auto">
                <a:xfrm>
                  <a:off x="-142729" y="1184276"/>
                  <a:ext cx="985836"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8" name="Freeform 123"/>
                <p:cNvSpPr>
                  <a:spLocks noEditPoints="1"/>
                </p:cNvSpPr>
                <p:nvPr/>
              </p:nvSpPr>
              <p:spPr bwMode="auto">
                <a:xfrm>
                  <a:off x="638954" y="1314452"/>
                  <a:ext cx="1020759" cy="119538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6" name="Rectangle 5"/>
            <p:cNvSpPr/>
            <p:nvPr/>
          </p:nvSpPr>
          <p:spPr>
            <a:xfrm>
              <a:off x="8608211" y="2420446"/>
              <a:ext cx="2723823"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‘/home/dataset/</a:t>
              </a:r>
              <a:r>
                <a:rPr kumimoji="0" lang="en-US" sz="1100" b="0" i="0" u="none" strike="noStrike" kern="1200" cap="none" spc="0" normalizeH="0" baseline="0" noProof="0" dirty="0" err="1">
                  <a:ln>
                    <a:noFill/>
                  </a:ln>
                  <a:solidFill>
                    <a:srgbClr val="FFFFFF"/>
                  </a:solidFill>
                  <a:effectLst/>
                  <a:uLnTx/>
                  <a:uFillTx/>
                  <a:latin typeface="Segoe UI"/>
                  <a:ea typeface="+mn-ea"/>
                  <a:cs typeface="+mn-cs"/>
                </a:rPr>
                <a:t>customers_address_hive</a:t>
              </a:r>
              <a:r>
                <a:rPr kumimoji="0" lang="en-US" sz="11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7" name="TextBox 6"/>
            <p:cNvSpPr txBox="1"/>
            <p:nvPr/>
          </p:nvSpPr>
          <p:spPr>
            <a:xfrm>
              <a:off x="8927044" y="1776082"/>
              <a:ext cx="1226769" cy="45695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Local</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File</a:t>
              </a:r>
            </a:p>
          </p:txBody>
        </p:sp>
        <p:pic>
          <p:nvPicPr>
            <p:cNvPr id="22532" name="Picture 4" descr="http://cdn2.hubspot.net/hub/297110/file-1663305332-png/images/doc-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8984" y="1770282"/>
              <a:ext cx="773520" cy="77352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p:cNvSpPr/>
          <p:nvPr/>
        </p:nvSpPr>
        <p:spPr>
          <a:xfrm>
            <a:off x="7094148" y="5778573"/>
            <a:ext cx="2915670" cy="369332"/>
          </a:xfrm>
          <a:prstGeom prst="rect">
            <a:avLst/>
          </a:prstGeom>
        </p:spPr>
        <p:txBody>
          <a:bodyPr wrap="none">
            <a:spAutoFit/>
          </a:bodyPr>
          <a:lstStyle/>
          <a:p>
            <a:pPr marL="68597"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a:ea typeface="+mn-ea"/>
                <a:cs typeface="+mn-cs"/>
              </a:rPr>
              <a:t>/hive/warehouse/customer</a:t>
            </a:r>
          </a:p>
        </p:txBody>
      </p:sp>
      <p:cxnSp>
        <p:nvCxnSpPr>
          <p:cNvPr id="25" name="Straight Arrow Connector 24"/>
          <p:cNvCxnSpPr>
            <a:stCxn id="23" idx="3"/>
            <a:endCxn id="19" idx="1"/>
          </p:cNvCxnSpPr>
          <p:nvPr/>
        </p:nvCxnSpPr>
        <p:spPr>
          <a:xfrm>
            <a:off x="5035963" y="5986528"/>
            <a:ext cx="2144631"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144126" y="5135715"/>
            <a:ext cx="0" cy="82296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181287" y="1091491"/>
            <a:ext cx="1181805" cy="457647"/>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Options</a:t>
            </a:r>
          </a:p>
        </p:txBody>
      </p:sp>
      <p:pic>
        <p:nvPicPr>
          <p:cNvPr id="8" name="Picture 7"/>
          <p:cNvPicPr>
            <a:picLocks noChangeAspect="1"/>
          </p:cNvPicPr>
          <p:nvPr/>
        </p:nvPicPr>
        <p:blipFill>
          <a:blip r:embed="rId4"/>
          <a:stretch>
            <a:fillRect/>
          </a:stretch>
        </p:blipFill>
        <p:spPr>
          <a:xfrm>
            <a:off x="3615238" y="4574319"/>
            <a:ext cx="5057775" cy="514350"/>
          </a:xfrm>
          <a:prstGeom prst="rect">
            <a:avLst/>
          </a:prstGeom>
        </p:spPr>
      </p:pic>
      <p:sp>
        <p:nvSpPr>
          <p:cNvPr id="24" name="TextBox 23"/>
          <p:cNvSpPr txBox="1"/>
          <p:nvPr/>
        </p:nvSpPr>
        <p:spPr>
          <a:xfrm>
            <a:off x="4227313" y="6656382"/>
            <a:ext cx="3790591" cy="195731"/>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dirty="0">
                <a:ln>
                  <a:noFill/>
                </a:ln>
                <a:solidFill>
                  <a:srgbClr val="000000">
                    <a:lumMod val="85000"/>
                    <a:lumOff val="15000"/>
                  </a:srgbClr>
                </a:solidFill>
                <a:effectLst/>
                <a:uLnTx/>
                <a:uFillTx/>
                <a:latin typeface="Segoe UI"/>
                <a:ea typeface="+mn-ea"/>
                <a:cs typeface="+mn-cs"/>
              </a:rPr>
              <a:t>* Loading data into orders  table is shown in the notes sections</a:t>
            </a:r>
          </a:p>
        </p:txBody>
      </p:sp>
    </p:spTree>
    <p:extLst>
      <p:ext uri="{BB962C8B-B14F-4D97-AF65-F5344CB8AC3E}">
        <p14:creationId xmlns:p14="http://schemas.microsoft.com/office/powerpoint/2010/main" val="300503873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Table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24</a:t>
            </a:fld>
            <a:endParaRPr lang="en-US" dirty="0"/>
          </a:p>
        </p:txBody>
      </p:sp>
      <p:pic>
        <p:nvPicPr>
          <p:cNvPr id="4" name="Picture 3"/>
          <p:cNvPicPr>
            <a:picLocks noChangeAspect="1"/>
          </p:cNvPicPr>
          <p:nvPr/>
        </p:nvPicPr>
        <p:blipFill>
          <a:blip r:embed="rId2"/>
          <a:stretch>
            <a:fillRect/>
          </a:stretch>
        </p:blipFill>
        <p:spPr>
          <a:xfrm>
            <a:off x="349971" y="1502704"/>
            <a:ext cx="6891337" cy="4821867"/>
          </a:xfrm>
          <a:prstGeom prst="rect">
            <a:avLst/>
          </a:prstGeom>
        </p:spPr>
      </p:pic>
      <p:pic>
        <p:nvPicPr>
          <p:cNvPr id="6" name="Picture 5"/>
          <p:cNvPicPr>
            <a:picLocks noChangeAspect="1"/>
          </p:cNvPicPr>
          <p:nvPr/>
        </p:nvPicPr>
        <p:blipFill>
          <a:blip r:embed="rId3"/>
          <a:stretch>
            <a:fillRect/>
          </a:stretch>
        </p:blipFill>
        <p:spPr>
          <a:xfrm>
            <a:off x="7241308" y="1500611"/>
            <a:ext cx="4369778" cy="4823960"/>
          </a:xfrm>
          <a:prstGeom prst="rect">
            <a:avLst/>
          </a:prstGeom>
        </p:spPr>
      </p:pic>
    </p:spTree>
    <p:extLst>
      <p:ext uri="{BB962C8B-B14F-4D97-AF65-F5344CB8AC3E}">
        <p14:creationId xmlns:p14="http://schemas.microsoft.com/office/powerpoint/2010/main" val="149917472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HiveQL</a:t>
            </a:r>
            <a:r>
              <a:rPr lang="en-US" dirty="0"/>
              <a:t> Overview</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rapezoid 3"/>
          <p:cNvSpPr/>
          <p:nvPr/>
        </p:nvSpPr>
        <p:spPr bwMode="auto">
          <a:xfrm rot="16200000">
            <a:off x="85590" y="3031263"/>
            <a:ext cx="5092807" cy="1748590"/>
          </a:xfrm>
          <a:prstGeom prst="trapezoid">
            <a:avLst>
              <a:gd name="adj" fmla="val 128943"/>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extBox 4"/>
          <p:cNvSpPr txBox="1"/>
          <p:nvPr/>
        </p:nvSpPr>
        <p:spPr>
          <a:xfrm>
            <a:off x="364164" y="3577406"/>
            <a:ext cx="1375185" cy="627864"/>
          </a:xfrm>
          <a:prstGeom prst="rect">
            <a:avLst/>
          </a:prstGeom>
          <a:solidFill>
            <a:schemeClr val="accent3"/>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HiveQL</a:t>
            </a:r>
            <a:endPar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 name="TextBox 6"/>
          <p:cNvSpPr txBox="1"/>
          <p:nvPr/>
        </p:nvSpPr>
        <p:spPr>
          <a:xfrm>
            <a:off x="3490247" y="1395662"/>
            <a:ext cx="7491851" cy="5042079"/>
          </a:xfrm>
          <a:prstGeom prst="rect">
            <a:avLst/>
          </a:prstGeom>
          <a:solidFill>
            <a:schemeClr val="bg1"/>
          </a:solidFill>
        </p:spPr>
        <p:txBody>
          <a:bodyPr wrap="none" lIns="182880" tIns="146304" rIns="182880" bIns="146304" rtlCol="0">
            <a:noAutofit/>
          </a:bodyPr>
          <a:lstStyle/>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SQL-like syntax: SELECT … FROM … WHERE </a:t>
            </a:r>
          </a:p>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ALL and DISTINCT</a:t>
            </a:r>
          </a:p>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Support for Partitioning</a:t>
            </a:r>
          </a:p>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GROUP BY</a:t>
            </a:r>
          </a:p>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SORT BY, ORDER BY, CLUSTER BY, DISTRIBUTE BY</a:t>
            </a:r>
          </a:p>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JOINs: LEFT, RIGHT, FULL, OUTER, LEFT SEMI, CROSS JOIN</a:t>
            </a:r>
          </a:p>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Built-in: Operators, Functions, Aggregate Functions</a:t>
            </a:r>
          </a:p>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User Defined Functions (UDFs)</a:t>
            </a:r>
          </a:p>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Support for Subqueries</a:t>
            </a:r>
          </a:p>
          <a:p>
            <a:pPr marL="251460" marR="0" lvl="0" indent="-342900" algn="l" defTabSz="914400" rtl="0" eaLnBrk="1" fontAlgn="auto" latinLnBrk="0" hangingPunct="1">
              <a:lnSpc>
                <a:spcPct val="90000"/>
              </a:lnSpc>
              <a:spcBef>
                <a:spcPts val="600"/>
              </a:spcBef>
              <a:spcAft>
                <a:spcPts val="1200"/>
              </a:spcAft>
              <a:buClr>
                <a:srgbClr val="68217A"/>
              </a:buClr>
              <a:buSzTx/>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Windowing and Analytics Functions</a:t>
            </a:r>
          </a:p>
          <a:p>
            <a:pPr marL="182880" marR="0" lvl="0" indent="-274320"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cxnSp>
        <p:nvCxnSpPr>
          <p:cNvPr id="17" name="Straight Connector 16"/>
          <p:cNvCxnSpPr/>
          <p:nvPr/>
        </p:nvCxnSpPr>
        <p:spPr>
          <a:xfrm>
            <a:off x="3490246" y="1363578"/>
            <a:ext cx="81381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90246" y="6451962"/>
            <a:ext cx="7955280" cy="0"/>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07584" y="1433326"/>
            <a:ext cx="7732295" cy="4507817"/>
            <a:chOff x="3928710" y="1448668"/>
            <a:chExt cx="7732295" cy="4507817"/>
          </a:xfrm>
          <a:solidFill>
            <a:schemeClr val="accent1">
              <a:alpha val="7843"/>
            </a:schemeClr>
          </a:solidFill>
        </p:grpSpPr>
        <p:sp>
          <p:nvSpPr>
            <p:cNvPr id="11" name="Rectangle 10"/>
            <p:cNvSpPr/>
            <p:nvPr/>
          </p:nvSpPr>
          <p:spPr bwMode="auto">
            <a:xfrm>
              <a:off x="3928710" y="1448668"/>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Rectangle 19"/>
            <p:cNvSpPr/>
            <p:nvPr/>
          </p:nvSpPr>
          <p:spPr bwMode="auto">
            <a:xfrm>
              <a:off x="3928710" y="2403168"/>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Rectangle 20"/>
            <p:cNvSpPr/>
            <p:nvPr/>
          </p:nvSpPr>
          <p:spPr bwMode="auto">
            <a:xfrm>
              <a:off x="3928710" y="3421837"/>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Rectangle 21"/>
            <p:cNvSpPr/>
            <p:nvPr/>
          </p:nvSpPr>
          <p:spPr bwMode="auto">
            <a:xfrm>
              <a:off x="3928710" y="4408425"/>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Rectangle 22"/>
            <p:cNvSpPr/>
            <p:nvPr/>
          </p:nvSpPr>
          <p:spPr bwMode="auto">
            <a:xfrm>
              <a:off x="3928710" y="5443136"/>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36327858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HiveQL</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26</a:t>
            </a:fld>
            <a:endParaRPr lang="en-US" dirty="0"/>
          </a:p>
        </p:txBody>
      </p:sp>
      <p:sp>
        <p:nvSpPr>
          <p:cNvPr id="4" name="TextBox 3"/>
          <p:cNvSpPr txBox="1"/>
          <p:nvPr/>
        </p:nvSpPr>
        <p:spPr>
          <a:xfrm>
            <a:off x="478476" y="1180755"/>
            <a:ext cx="7949689" cy="890597"/>
          </a:xfrm>
          <a:prstGeom prst="rect">
            <a:avLst/>
          </a:prstGeom>
          <a:solidFill>
            <a:schemeClr val="accent3"/>
          </a:solidFill>
        </p:spPr>
        <p:txBody>
          <a:bodyPr wrap="square" lIns="182880" tIns="146304" rIns="182880" bIns="146304" rtlCol="0" anchor="ctr">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Query: Find name and </a:t>
            </a:r>
            <a:r>
              <a:rPr lang="en-US" i="1" dirty="0">
                <a:solidFill>
                  <a:schemeClr val="bg1"/>
                </a:solidFill>
                <a:latin typeface="Segoe UI Semibold" panose="020B0702040204020203" pitchFamily="34" charset="0"/>
                <a:cs typeface="Segoe UI Semibold" panose="020B0702040204020203" pitchFamily="34" charset="0"/>
              </a:rPr>
              <a:t>billing city </a:t>
            </a:r>
            <a:r>
              <a:rPr lang="en-US" dirty="0">
                <a:solidFill>
                  <a:schemeClr val="bg1"/>
                </a:solidFill>
                <a:latin typeface="Segoe UI Semibold" panose="020B0702040204020203" pitchFamily="34" charset="0"/>
                <a:cs typeface="Segoe UI Semibold" panose="020B0702040204020203" pitchFamily="34" charset="0"/>
              </a:rPr>
              <a:t>of customers with </a:t>
            </a:r>
            <a:r>
              <a:rPr lang="en-US" i="1" dirty="0">
                <a:solidFill>
                  <a:schemeClr val="bg1"/>
                </a:solidFill>
                <a:latin typeface="Segoe UI Semibold" panose="020B0702040204020203" pitchFamily="34" charset="0"/>
                <a:cs typeface="Segoe UI Semibold" panose="020B0702040204020203" pitchFamily="34" charset="0"/>
              </a:rPr>
              <a:t>shipping addresses </a:t>
            </a:r>
            <a:r>
              <a:rPr lang="en-US" dirty="0">
                <a:solidFill>
                  <a:schemeClr val="bg1"/>
                </a:solidFill>
                <a:latin typeface="Segoe UI Semibold" panose="020B0702040204020203" pitchFamily="34" charset="0"/>
                <a:cs typeface="Segoe UI Semibold" panose="020B0702040204020203" pitchFamily="34" charset="0"/>
              </a:rPr>
              <a:t>in ‘TX’ or ‘IL‘. Group by City.</a:t>
            </a:r>
          </a:p>
        </p:txBody>
      </p:sp>
      <p:sp>
        <p:nvSpPr>
          <p:cNvPr id="9" name="Striped Right Arrow 8"/>
          <p:cNvSpPr/>
          <p:nvPr/>
        </p:nvSpPr>
        <p:spPr bwMode="auto">
          <a:xfrm>
            <a:off x="7795461" y="3661347"/>
            <a:ext cx="771525" cy="466725"/>
          </a:xfrm>
          <a:prstGeom prst="strip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8705807" y="796066"/>
            <a:ext cx="2939000" cy="5708606"/>
          </a:xfrm>
          <a:prstGeom prst="rect">
            <a:avLst/>
          </a:prstGeom>
          <a:ln>
            <a:solidFill>
              <a:schemeClr val="bg2">
                <a:lumMod val="50000"/>
              </a:schemeClr>
            </a:solidFill>
          </a:ln>
        </p:spPr>
      </p:pic>
      <p:pic>
        <p:nvPicPr>
          <p:cNvPr id="8" name="Picture 7"/>
          <p:cNvPicPr>
            <a:picLocks noChangeAspect="1"/>
          </p:cNvPicPr>
          <p:nvPr/>
        </p:nvPicPr>
        <p:blipFill>
          <a:blip r:embed="rId3"/>
          <a:stretch>
            <a:fillRect/>
          </a:stretch>
        </p:blipFill>
        <p:spPr>
          <a:xfrm>
            <a:off x="387275" y="2459321"/>
            <a:ext cx="7229475" cy="2800350"/>
          </a:xfrm>
          <a:prstGeom prst="rect">
            <a:avLst/>
          </a:prstGeom>
          <a:ln>
            <a:solidFill>
              <a:schemeClr val="bg2">
                <a:lumMod val="50000"/>
              </a:schemeClr>
            </a:solidFill>
          </a:ln>
        </p:spPr>
      </p:pic>
    </p:spTree>
    <p:extLst>
      <p:ext uri="{BB962C8B-B14F-4D97-AF65-F5344CB8AC3E}">
        <p14:creationId xmlns:p14="http://schemas.microsoft.com/office/powerpoint/2010/main" val="260748766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HiveQL</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z="1200" smtClean="0"/>
              <a:pPr>
                <a:defRPr/>
              </a:pPr>
              <a:t>27</a:t>
            </a:fld>
            <a:endParaRPr lang="en-US" sz="1200" dirty="0"/>
          </a:p>
        </p:txBody>
      </p:sp>
      <p:sp>
        <p:nvSpPr>
          <p:cNvPr id="4" name="TextBox 3"/>
          <p:cNvSpPr txBox="1"/>
          <p:nvPr/>
        </p:nvSpPr>
        <p:spPr>
          <a:xfrm>
            <a:off x="372739" y="1121082"/>
            <a:ext cx="6836724" cy="793779"/>
          </a:xfrm>
          <a:prstGeom prst="rect">
            <a:avLst/>
          </a:prstGeom>
          <a:solidFill>
            <a:schemeClr val="accent3"/>
          </a:solidFill>
        </p:spPr>
        <p:txBody>
          <a:bodyPr wrap="square" lIns="182880" tIns="146304" rIns="182880" bIns="146304" rtlCol="0">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Query: Find names of products purchased by customers whose shipping address is in Texas.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0759" y="1121082"/>
            <a:ext cx="4445605" cy="5450939"/>
          </a:xfrm>
          <a:prstGeom prst="rect">
            <a:avLst/>
          </a:prstGeom>
          <a:ln>
            <a:solidFill>
              <a:schemeClr val="bg2">
                <a:lumMod val="50000"/>
              </a:schemeClr>
            </a:solidFill>
          </a:ln>
        </p:spPr>
      </p:pic>
      <p:pic>
        <p:nvPicPr>
          <p:cNvPr id="11" name="Picture 10"/>
          <p:cNvPicPr>
            <a:picLocks noChangeAspect="1"/>
          </p:cNvPicPr>
          <p:nvPr/>
        </p:nvPicPr>
        <p:blipFill>
          <a:blip r:embed="rId3"/>
          <a:stretch>
            <a:fillRect/>
          </a:stretch>
        </p:blipFill>
        <p:spPr>
          <a:xfrm>
            <a:off x="372739" y="2841914"/>
            <a:ext cx="6457950" cy="2781300"/>
          </a:xfrm>
          <a:prstGeom prst="rect">
            <a:avLst/>
          </a:prstGeom>
          <a:ln>
            <a:solidFill>
              <a:schemeClr val="tx1">
                <a:lumMod val="65000"/>
                <a:lumOff val="35000"/>
              </a:schemeClr>
            </a:solidFill>
          </a:ln>
        </p:spPr>
      </p:pic>
      <p:sp>
        <p:nvSpPr>
          <p:cNvPr id="9" name="Striped Right Arrow 8"/>
          <p:cNvSpPr/>
          <p:nvPr/>
        </p:nvSpPr>
        <p:spPr bwMode="auto">
          <a:xfrm>
            <a:off x="6671960" y="4091029"/>
            <a:ext cx="771525" cy="466725"/>
          </a:xfrm>
          <a:prstGeom prst="strip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78753729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 on Linux: </a:t>
            </a:r>
            <a:r>
              <a:rPr lang="en-US" dirty="0" err="1"/>
              <a:t>HiveQL</a:t>
            </a:r>
            <a:r>
              <a:rPr lang="en-US" dirty="0"/>
              <a:t> Execution Choices </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28</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4" name="Table 3"/>
          <p:cNvGraphicFramePr>
            <a:graphicFrameLocks noGrp="1"/>
          </p:cNvGraphicFramePr>
          <p:nvPr>
            <p:extLst/>
          </p:nvPr>
        </p:nvGraphicFramePr>
        <p:xfrm>
          <a:off x="268927" y="1644933"/>
          <a:ext cx="11171817" cy="4362196"/>
        </p:xfrm>
        <a:graphic>
          <a:graphicData uri="http://schemas.openxmlformats.org/drawingml/2006/table">
            <a:tbl>
              <a:tblPr firstRow="1" bandRow="1">
                <a:tableStyleId>{C083E6E3-FA7D-4D7B-A595-EF9225AFEA82}</a:tableStyleId>
              </a:tblPr>
              <a:tblGrid>
                <a:gridCol w="4146881">
                  <a:extLst>
                    <a:ext uri="{9D8B030D-6E8A-4147-A177-3AD203B41FA5}">
                      <a16:colId xmlns:a16="http://schemas.microsoft.com/office/drawing/2014/main" val="3955206659"/>
                    </a:ext>
                  </a:extLst>
                </a:gridCol>
                <a:gridCol w="1970283">
                  <a:extLst>
                    <a:ext uri="{9D8B030D-6E8A-4147-A177-3AD203B41FA5}">
                      <a16:colId xmlns:a16="http://schemas.microsoft.com/office/drawing/2014/main" val="3838297379"/>
                    </a:ext>
                  </a:extLst>
                </a:gridCol>
                <a:gridCol w="2011547">
                  <a:extLst>
                    <a:ext uri="{9D8B030D-6E8A-4147-A177-3AD203B41FA5}">
                      <a16:colId xmlns:a16="http://schemas.microsoft.com/office/drawing/2014/main" val="1877255538"/>
                    </a:ext>
                  </a:extLst>
                </a:gridCol>
                <a:gridCol w="3043106">
                  <a:extLst>
                    <a:ext uri="{9D8B030D-6E8A-4147-A177-3AD203B41FA5}">
                      <a16:colId xmlns:a16="http://schemas.microsoft.com/office/drawing/2014/main" val="183330401"/>
                    </a:ext>
                  </a:extLst>
                </a:gridCol>
              </a:tblGrid>
              <a:tr h="370840">
                <a:tc>
                  <a:txBody>
                    <a:bodyPr/>
                    <a:lstStyle/>
                    <a:p>
                      <a:r>
                        <a:rPr lang="en-US" dirty="0"/>
                        <a:t>Tool</a:t>
                      </a:r>
                      <a:endParaRPr lang="en-US" b="0" dirty="0">
                        <a:solidFill>
                          <a:schemeClr val="accent1">
                            <a:lumMod val="75000"/>
                          </a:schemeClr>
                        </a:solidFill>
                      </a:endParaRPr>
                    </a:p>
                  </a:txBody>
                  <a:tcPr anchor="ctr"/>
                </a:tc>
                <a:tc>
                  <a:txBody>
                    <a:bodyPr/>
                    <a:lstStyle/>
                    <a:p>
                      <a:pPr algn="ctr"/>
                      <a:r>
                        <a:rPr lang="en-US" dirty="0"/>
                        <a:t>Interactive Shell</a:t>
                      </a:r>
                      <a:endParaRPr lang="en-US" b="0" dirty="0">
                        <a:solidFill>
                          <a:schemeClr val="accent1">
                            <a:lumMod val="75000"/>
                          </a:schemeClr>
                        </a:solidFill>
                      </a:endParaRPr>
                    </a:p>
                  </a:txBody>
                  <a:tcPr anchor="ctr"/>
                </a:tc>
                <a:tc>
                  <a:txBody>
                    <a:bodyPr/>
                    <a:lstStyle/>
                    <a:p>
                      <a:pPr algn="ctr"/>
                      <a:r>
                        <a:rPr lang="en-US" dirty="0"/>
                        <a:t>Batch Processing</a:t>
                      </a:r>
                      <a:endParaRPr lang="en-US" b="0" dirty="0">
                        <a:solidFill>
                          <a:schemeClr val="accent1">
                            <a:lumMod val="75000"/>
                          </a:schemeClr>
                        </a:solidFill>
                      </a:endParaRPr>
                    </a:p>
                  </a:txBody>
                  <a:tcPr anchor="ctr"/>
                </a:tc>
                <a:tc>
                  <a:txBody>
                    <a:bodyPr/>
                    <a:lstStyle/>
                    <a:p>
                      <a:pPr algn="ctr"/>
                      <a:r>
                        <a:rPr lang="en-US" dirty="0"/>
                        <a:t>Client</a:t>
                      </a:r>
                      <a:r>
                        <a:rPr lang="en-US" baseline="0" dirty="0"/>
                        <a:t> OS</a:t>
                      </a:r>
                      <a:endParaRPr lang="en-US" b="0" dirty="0">
                        <a:solidFill>
                          <a:schemeClr val="accent1">
                            <a:lumMod val="75000"/>
                          </a:schemeClr>
                        </a:solidFill>
                      </a:endParaRPr>
                    </a:p>
                  </a:txBody>
                  <a:tcPr anchor="ctr"/>
                </a:tc>
                <a:extLst>
                  <a:ext uri="{0D108BD9-81ED-4DB2-BD59-A6C34878D82A}">
                    <a16:rowId xmlns:a16="http://schemas.microsoft.com/office/drawing/2014/main" val="768154581"/>
                  </a:ext>
                </a:extLst>
              </a:tr>
              <a:tr h="629412">
                <a:tc>
                  <a:txBody>
                    <a:bodyPr/>
                    <a:lstStyle/>
                    <a:p>
                      <a:r>
                        <a:rPr lang="en-US" sz="2000" dirty="0">
                          <a:hlinkClick r:id="rId2"/>
                        </a:rPr>
                        <a:t>Hive</a:t>
                      </a:r>
                      <a:r>
                        <a:rPr lang="en-US" sz="2000" baseline="0" dirty="0">
                          <a:hlinkClick r:id="rId2"/>
                        </a:rPr>
                        <a:t> View</a:t>
                      </a:r>
                      <a:endParaRPr lang="en-US" sz="2000" dirty="0">
                        <a:solidFill>
                          <a:schemeClr val="bg2">
                            <a:lumMod val="25000"/>
                          </a:schemeClr>
                        </a:solidFill>
                      </a:endParaRPr>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dirty="0"/>
                        <a:t>Any</a:t>
                      </a:r>
                      <a:r>
                        <a:rPr lang="en-US" sz="2000" baseline="0" dirty="0"/>
                        <a:t> (browser based)</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2431224489"/>
                  </a:ext>
                </a:extLst>
              </a:tr>
              <a:tr h="629412">
                <a:tc>
                  <a:txBody>
                    <a:bodyPr/>
                    <a:lstStyle/>
                    <a:p>
                      <a:r>
                        <a:rPr lang="en-US" sz="2000" dirty="0">
                          <a:hlinkClick r:id="rId3"/>
                        </a:rPr>
                        <a:t>Beeline Command </a:t>
                      </a:r>
                      <a:br>
                        <a:rPr lang="en-US" sz="2000" dirty="0">
                          <a:hlinkClick r:id="rId3"/>
                        </a:rPr>
                      </a:br>
                      <a:r>
                        <a:rPr lang="en-US" sz="2000" dirty="0">
                          <a:hlinkClick r:id="rId3"/>
                        </a:rPr>
                        <a:t>(from</a:t>
                      </a:r>
                      <a:r>
                        <a:rPr lang="en-US" sz="2000" baseline="0" dirty="0">
                          <a:hlinkClick r:id="rId3"/>
                        </a:rPr>
                        <a:t> an SSH session)</a:t>
                      </a:r>
                      <a:endParaRPr lang="en-US" sz="2000" dirty="0">
                        <a:solidFill>
                          <a:schemeClr val="bg2">
                            <a:lumMod val="25000"/>
                          </a:schemeClr>
                        </a:solidFill>
                      </a:endParaRPr>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dirty="0"/>
                        <a:t> </a:t>
                      </a:r>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kern="1200" dirty="0">
                          <a:effectLst/>
                        </a:rPr>
                        <a:t>Linux, Unix, Mac OS X, or 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2589048810"/>
                  </a:ext>
                </a:extLst>
              </a:tr>
              <a:tr h="629412">
                <a:tc>
                  <a:txBody>
                    <a:bodyPr/>
                    <a:lstStyle/>
                    <a:p>
                      <a:r>
                        <a:rPr lang="en-US" sz="2000" dirty="0">
                          <a:hlinkClick r:id="rId4"/>
                        </a:rPr>
                        <a:t>Hive Command </a:t>
                      </a:r>
                      <a:br>
                        <a:rPr lang="en-US" sz="2000" dirty="0">
                          <a:hlinkClick r:id="rId4"/>
                        </a:rPr>
                      </a:br>
                      <a:r>
                        <a:rPr lang="en-US" sz="2000" dirty="0">
                          <a:hlinkClick r:id="rId4"/>
                        </a:rPr>
                        <a:t>(from an SSH</a:t>
                      </a:r>
                      <a:r>
                        <a:rPr lang="en-US" sz="2000" baseline="0" dirty="0">
                          <a:hlinkClick r:id="rId4"/>
                        </a:rPr>
                        <a:t> session)</a:t>
                      </a:r>
                      <a:endParaRPr lang="en-US" sz="2000" dirty="0">
                        <a:solidFill>
                          <a:schemeClr val="bg2">
                            <a:lumMod val="25000"/>
                          </a:schemeClr>
                        </a:solidFill>
                      </a:endParaRPr>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kern="1200" dirty="0">
                          <a:effectLst/>
                        </a:rPr>
                        <a:t>Linux, Unix, Mac OS X, or 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845935007"/>
                  </a:ext>
                </a:extLst>
              </a:tr>
              <a:tr h="629412">
                <a:tc>
                  <a:txBody>
                    <a:bodyPr/>
                    <a:lstStyle/>
                    <a:p>
                      <a:r>
                        <a:rPr lang="en-US" sz="2000" dirty="0">
                          <a:hlinkClick r:id="rId5"/>
                        </a:rPr>
                        <a:t>Curl</a:t>
                      </a:r>
                      <a:endParaRPr lang="en-US" sz="2000" dirty="0">
                        <a:solidFill>
                          <a:schemeClr val="bg2">
                            <a:lumMod val="25000"/>
                          </a:schemeClr>
                        </a:solidFill>
                      </a:endParaRPr>
                    </a:p>
                  </a:txBody>
                  <a:tcPr anchor="ctr"/>
                </a:tc>
                <a:tc>
                  <a:txBody>
                    <a:bodyPr/>
                    <a:lstStyle/>
                    <a:p>
                      <a:pPr marL="0" indent="0" algn="ctr">
                        <a:buClr>
                          <a:schemeClr val="accent3">
                            <a:lumMod val="50000"/>
                          </a:schemeClr>
                        </a:buClr>
                        <a:buFont typeface="Wingdings" panose="05000000000000000000" pitchFamily="2" charset="2"/>
                        <a:buNone/>
                      </a:pP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kern="1200" dirty="0">
                          <a:effectLst/>
                        </a:rPr>
                        <a:t>Linux, Unix, Mac OS X, or 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1415997200"/>
                  </a:ext>
                </a:extLst>
              </a:tr>
              <a:tr h="629412">
                <a:tc>
                  <a:txBody>
                    <a:bodyPr/>
                    <a:lstStyle/>
                    <a:p>
                      <a:r>
                        <a:rPr lang="en-US" sz="2000" dirty="0">
                          <a:hlinkClick r:id="rId6"/>
                        </a:rPr>
                        <a:t>HDInsight tools for</a:t>
                      </a:r>
                      <a:r>
                        <a:rPr lang="en-US" sz="2000" baseline="0" dirty="0">
                          <a:hlinkClick r:id="rId6"/>
                        </a:rPr>
                        <a:t> Visual Studio</a:t>
                      </a:r>
                      <a:endParaRPr lang="en-US" sz="2000" dirty="0">
                        <a:solidFill>
                          <a:schemeClr val="bg2">
                            <a:lumMod val="25000"/>
                          </a:schemeClr>
                        </a:solidFill>
                      </a:endParaRPr>
                    </a:p>
                  </a:txBody>
                  <a:tcPr anchor="ctr"/>
                </a:tc>
                <a:tc>
                  <a:txBody>
                    <a:bodyPr/>
                    <a:lstStyle/>
                    <a:p>
                      <a:pPr marL="0" indent="0" algn="ctr">
                        <a:buClr>
                          <a:schemeClr val="accent3">
                            <a:lumMod val="50000"/>
                          </a:schemeClr>
                        </a:buClr>
                        <a:buFont typeface="Wingdings" panose="05000000000000000000" pitchFamily="2" charset="2"/>
                        <a:buNone/>
                      </a:pP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dirty="0"/>
                        <a:t>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323686044"/>
                  </a:ext>
                </a:extLst>
              </a:tr>
              <a:tr h="629412">
                <a:tc>
                  <a:txBody>
                    <a:bodyPr/>
                    <a:lstStyle/>
                    <a:p>
                      <a:r>
                        <a:rPr lang="en-US" sz="2000" dirty="0">
                          <a:hlinkClick r:id="rId7" action="ppaction://hlinkfile"/>
                        </a:rPr>
                        <a:t>Windows PowerShell</a:t>
                      </a:r>
                      <a:endParaRPr lang="en-US" sz="2000" dirty="0">
                        <a:solidFill>
                          <a:schemeClr val="bg2">
                            <a:lumMod val="25000"/>
                          </a:schemeClr>
                        </a:solidFill>
                      </a:endParaRPr>
                    </a:p>
                  </a:txBody>
                  <a:tcPr anchor="ctr"/>
                </a:tc>
                <a:tc>
                  <a:txBody>
                    <a:bodyPr/>
                    <a:lstStyle/>
                    <a:p>
                      <a:pPr marL="0" indent="0" algn="ctr">
                        <a:buClr>
                          <a:schemeClr val="accent3">
                            <a:lumMod val="50000"/>
                          </a:schemeClr>
                        </a:buClr>
                        <a:buFont typeface="Wingdings" panose="05000000000000000000" pitchFamily="2" charset="2"/>
                        <a:buNone/>
                      </a:pP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dirty="0"/>
                        <a:t>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38121792"/>
                  </a:ext>
                </a:extLst>
              </a:tr>
            </a:tbl>
          </a:graphicData>
        </a:graphic>
      </p:graphicFrame>
    </p:spTree>
    <p:extLst>
      <p:ext uri="{BB962C8B-B14F-4D97-AF65-F5344CB8AC3E}">
        <p14:creationId xmlns:p14="http://schemas.microsoft.com/office/powerpoint/2010/main" val="206126506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RDBMS and Hive</a:t>
            </a:r>
          </a:p>
        </p:txBody>
      </p:sp>
      <p:graphicFrame>
        <p:nvGraphicFramePr>
          <p:cNvPr id="3" name="Table 2"/>
          <p:cNvGraphicFramePr>
            <a:graphicFrameLocks noGrp="1"/>
          </p:cNvGraphicFramePr>
          <p:nvPr>
            <p:extLst/>
          </p:nvPr>
        </p:nvGraphicFramePr>
        <p:xfrm>
          <a:off x="455995" y="1528385"/>
          <a:ext cx="11311140" cy="4752140"/>
        </p:xfrm>
        <a:graphic>
          <a:graphicData uri="http://schemas.openxmlformats.org/drawingml/2006/table">
            <a:tbl>
              <a:tblPr firstRow="1" bandRow="1"/>
              <a:tblGrid>
                <a:gridCol w="3026990">
                  <a:extLst>
                    <a:ext uri="{9D8B030D-6E8A-4147-A177-3AD203B41FA5}">
                      <a16:colId xmlns:a16="http://schemas.microsoft.com/office/drawing/2014/main" val="20000"/>
                    </a:ext>
                  </a:extLst>
                </a:gridCol>
                <a:gridCol w="4142075">
                  <a:extLst>
                    <a:ext uri="{9D8B030D-6E8A-4147-A177-3AD203B41FA5}">
                      <a16:colId xmlns:a16="http://schemas.microsoft.com/office/drawing/2014/main" val="20001"/>
                    </a:ext>
                  </a:extLst>
                </a:gridCol>
                <a:gridCol w="4142075">
                  <a:extLst>
                    <a:ext uri="{9D8B030D-6E8A-4147-A177-3AD203B41FA5}">
                      <a16:colId xmlns:a16="http://schemas.microsoft.com/office/drawing/2014/main" val="20002"/>
                    </a:ext>
                  </a:extLst>
                </a:gridCol>
              </a:tblGrid>
              <a:tr h="461307">
                <a:tc>
                  <a:txBody>
                    <a:bodyPr/>
                    <a:lstStyle/>
                    <a:p>
                      <a:endParaRPr lang="en-US" sz="2800" dirty="0">
                        <a:latin typeface="Trebuchet MS" pitchFamily="34" charset="0"/>
                      </a:endParaRPr>
                    </a:p>
                  </a:txBody>
                  <a:tcPr marL="89642" marR="89642" marT="44821" marB="44821" anchor="ctr">
                    <a:lnL w="12700" cmpd="sng">
                      <a:noFill/>
                      <a:prstDash val="solid"/>
                    </a:lnL>
                    <a:lnR w="12700" cap="flat" cmpd="sng" algn="ctr">
                      <a:solidFill>
                        <a:schemeClr val="accent3"/>
                      </a:solid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700" baseline="0" dirty="0">
                          <a:solidFill>
                            <a:schemeClr val="bg1"/>
                          </a:solidFill>
                          <a:latin typeface="+mn-lt"/>
                        </a:rPr>
                        <a:t>RDBMS DW</a:t>
                      </a:r>
                      <a:endParaRPr lang="en-US" sz="2700" b="0" dirty="0">
                        <a:solidFill>
                          <a:schemeClr val="bg1"/>
                        </a:solidFill>
                        <a:latin typeface="+mn-lt"/>
                      </a:endParaRPr>
                    </a:p>
                  </a:txBody>
                  <a:tcPr marL="89642" marR="89642" marT="44821" marB="44821" anchor="ctr">
                    <a:lnL w="12700"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700" dirty="0">
                          <a:solidFill>
                            <a:schemeClr val="bg1"/>
                          </a:solidFill>
                          <a:latin typeface="+mn-lt"/>
                        </a:rPr>
                        <a:t>Hive</a:t>
                      </a:r>
                      <a:endParaRPr lang="en-US" sz="2700" b="0" dirty="0">
                        <a:solidFill>
                          <a:schemeClr val="bg1"/>
                        </a:solidFill>
                        <a:latin typeface="+mn-lt"/>
                      </a:endParaRPr>
                    </a:p>
                  </a:txBody>
                  <a:tcPr marL="89642" marR="89642" marT="44821" marB="44821" anchor="ctr">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461307">
                <a:tc>
                  <a:txBody>
                    <a:bodyPr/>
                    <a:lstStyle/>
                    <a:p>
                      <a:pPr algn="r"/>
                      <a:r>
                        <a:rPr lang="en-US" sz="2500" dirty="0">
                          <a:solidFill>
                            <a:schemeClr val="accent3"/>
                          </a:solidFill>
                          <a:latin typeface="+mn-lt"/>
                        </a:rPr>
                        <a:t>Structure</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Schema On</a:t>
                      </a:r>
                      <a:r>
                        <a:rPr lang="en-US" sz="2000" baseline="0" dirty="0">
                          <a:solidFill>
                            <a:schemeClr val="tx2"/>
                          </a:solidFill>
                        </a:rPr>
                        <a:t> Write</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Schema On Read</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0457">
                <a:tc>
                  <a:txBody>
                    <a:bodyPr/>
                    <a:lstStyle/>
                    <a:p>
                      <a:pPr algn="r"/>
                      <a:r>
                        <a:rPr lang="en-US" sz="2500" dirty="0">
                          <a:solidFill>
                            <a:schemeClr val="accent3"/>
                          </a:solidFill>
                          <a:latin typeface="+mn-lt"/>
                        </a:rPr>
                        <a:t>Access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SQL</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2000" dirty="0">
                          <a:solidFill>
                            <a:schemeClr val="tx2"/>
                          </a:solidFill>
                        </a:rPr>
                        <a:t>HiveQL</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0002"/>
                  </a:ext>
                </a:extLst>
              </a:tr>
              <a:tr h="461307">
                <a:tc>
                  <a:txBody>
                    <a:bodyPr/>
                    <a:lstStyle/>
                    <a:p>
                      <a:pPr algn="r"/>
                      <a:r>
                        <a:rPr lang="en-US" sz="2500" dirty="0">
                          <a:solidFill>
                            <a:schemeClr val="accent3"/>
                          </a:solidFill>
                          <a:latin typeface="+mn-lt"/>
                        </a:rPr>
                        <a:t>Indexes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1307">
                <a:tc>
                  <a:txBody>
                    <a:bodyPr/>
                    <a:lstStyle/>
                    <a:p>
                      <a:pPr algn="r"/>
                      <a:r>
                        <a:rPr lang="en-US" sz="2500" dirty="0">
                          <a:solidFill>
                            <a:schemeClr val="accent3"/>
                          </a:solidFill>
                          <a:latin typeface="+mn-lt"/>
                        </a:rPr>
                        <a:t>Updates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algn="ctr"/>
                      <a:r>
                        <a:rPr lang="en-US" sz="2000" dirty="0">
                          <a:solidFill>
                            <a:schemeClr val="tx2"/>
                          </a:solidFill>
                        </a:rPr>
                        <a:t>No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0004"/>
                  </a:ext>
                </a:extLst>
              </a:tr>
              <a:tr h="461307">
                <a:tc>
                  <a:txBody>
                    <a:bodyPr/>
                    <a:lstStyle/>
                    <a:p>
                      <a:pPr algn="r"/>
                      <a:r>
                        <a:rPr lang="en-US" sz="2500" dirty="0">
                          <a:solidFill>
                            <a:schemeClr val="accent3"/>
                          </a:solidFill>
                          <a:latin typeface="+mn-lt"/>
                        </a:rPr>
                        <a:t>Locking</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Table and Partition</a:t>
                      </a:r>
                      <a:r>
                        <a:rPr lang="en-US" sz="2000" baseline="0" dirty="0">
                          <a:solidFill>
                            <a:schemeClr val="tx2"/>
                          </a:solidFill>
                        </a:rPr>
                        <a:t>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1307">
                <a:tc>
                  <a:txBody>
                    <a:bodyPr/>
                    <a:lstStyle/>
                    <a:p>
                      <a:pPr algn="r"/>
                      <a:r>
                        <a:rPr lang="en-US" sz="2500" dirty="0">
                          <a:solidFill>
                            <a:schemeClr val="accent3"/>
                          </a:solidFill>
                          <a:latin typeface="+mn-lt"/>
                        </a:rPr>
                        <a:t>Referential</a:t>
                      </a:r>
                      <a:r>
                        <a:rPr lang="en-US" sz="2500" baseline="0" dirty="0">
                          <a:solidFill>
                            <a:schemeClr val="accent3"/>
                          </a:solidFill>
                          <a:latin typeface="+mn-lt"/>
                        </a:rPr>
                        <a:t> Integrity</a:t>
                      </a:r>
                      <a:endParaRPr lang="en-US" sz="2500" dirty="0">
                        <a:solidFill>
                          <a:schemeClr val="accent3"/>
                        </a:solidFill>
                        <a:latin typeface="+mn-lt"/>
                      </a:endParaRP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algn="ctr"/>
                      <a:r>
                        <a:rPr lang="en-US" sz="2000" dirty="0">
                          <a:solidFill>
                            <a:schemeClr val="tx2"/>
                          </a:solidFill>
                        </a:rPr>
                        <a:t>No</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0006"/>
                  </a:ext>
                </a:extLst>
              </a:tr>
              <a:tr h="461307">
                <a:tc>
                  <a:txBody>
                    <a:bodyPr/>
                    <a:lstStyle/>
                    <a:p>
                      <a:pPr algn="r"/>
                      <a:r>
                        <a:rPr lang="en-US" sz="2500" dirty="0">
                          <a:solidFill>
                            <a:schemeClr val="accent3"/>
                          </a:solidFill>
                          <a:latin typeface="+mn-lt"/>
                        </a:rPr>
                        <a:t>Query Optimization</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No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1307">
                <a:tc>
                  <a:txBody>
                    <a:bodyPr/>
                    <a:lstStyle/>
                    <a:p>
                      <a:pPr algn="r"/>
                      <a:r>
                        <a:rPr lang="en-US" sz="2500" dirty="0">
                          <a:solidFill>
                            <a:schemeClr val="accent3"/>
                          </a:solidFill>
                          <a:latin typeface="+mn-lt"/>
                        </a:rPr>
                        <a:t>Access</a:t>
                      </a:r>
                      <a:r>
                        <a:rPr lang="en-US" sz="2500" baseline="0" dirty="0">
                          <a:solidFill>
                            <a:schemeClr val="accent3"/>
                          </a:solidFill>
                          <a:latin typeface="+mn-lt"/>
                        </a:rPr>
                        <a:t> Pattern</a:t>
                      </a:r>
                      <a:endParaRPr lang="en-US" sz="2500" dirty="0">
                        <a:solidFill>
                          <a:schemeClr val="accent3"/>
                        </a:solidFill>
                        <a:latin typeface="+mn-lt"/>
                      </a:endParaRP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7" rtl="0" eaLnBrk="1" latinLnBrk="0" hangingPunct="1"/>
                      <a:r>
                        <a:rPr lang="en-US" sz="2000" kern="1200" dirty="0">
                          <a:solidFill>
                            <a:schemeClr val="tx2"/>
                          </a:solidFill>
                          <a:latin typeface="+mn-lt"/>
                          <a:ea typeface="+mn-ea"/>
                          <a:cs typeface="+mn-cs"/>
                        </a:rPr>
                        <a:t>Read and Write many times</a:t>
                      </a: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marL="0" algn="ctr" defTabSz="914367" rtl="0" eaLnBrk="1" latinLnBrk="0" hangingPunct="1"/>
                      <a:r>
                        <a:rPr lang="en-US" sz="2000" kern="1200" dirty="0">
                          <a:solidFill>
                            <a:schemeClr val="tx2"/>
                          </a:solidFill>
                          <a:latin typeface="+mn-lt"/>
                          <a:ea typeface="+mn-ea"/>
                          <a:cs typeface="+mn-cs"/>
                        </a:rPr>
                        <a:t>Write</a:t>
                      </a:r>
                      <a:r>
                        <a:rPr lang="en-US" sz="2000" kern="1200" baseline="0" dirty="0">
                          <a:solidFill>
                            <a:schemeClr val="tx2"/>
                          </a:solidFill>
                          <a:latin typeface="+mn-lt"/>
                          <a:ea typeface="+mn-ea"/>
                          <a:cs typeface="+mn-cs"/>
                        </a:rPr>
                        <a:t> O</a:t>
                      </a:r>
                      <a:r>
                        <a:rPr lang="en-US" sz="2000" kern="1200" dirty="0">
                          <a:solidFill>
                            <a:schemeClr val="tx2"/>
                          </a:solidFill>
                          <a:latin typeface="+mn-lt"/>
                          <a:ea typeface="+mn-ea"/>
                          <a:cs typeface="+mn-cs"/>
                        </a:rPr>
                        <a:t>nce,</a:t>
                      </a:r>
                      <a:r>
                        <a:rPr lang="en-US" sz="2000" kern="1200" baseline="0" dirty="0">
                          <a:solidFill>
                            <a:schemeClr val="tx2"/>
                          </a:solidFill>
                          <a:latin typeface="+mn-lt"/>
                          <a:ea typeface="+mn-ea"/>
                          <a:cs typeface="+mn-cs"/>
                        </a:rPr>
                        <a:t> R</a:t>
                      </a:r>
                      <a:r>
                        <a:rPr lang="en-US" sz="2000" kern="1200" dirty="0">
                          <a:solidFill>
                            <a:schemeClr val="tx2"/>
                          </a:solidFill>
                          <a:latin typeface="+mn-lt"/>
                          <a:ea typeface="+mn-ea"/>
                          <a:cs typeface="+mn-cs"/>
                        </a:rPr>
                        <a:t>ead-many-times</a:t>
                      </a: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3211025061"/>
                  </a:ext>
                </a:extLst>
              </a:tr>
              <a:tr h="461307">
                <a:tc>
                  <a:txBody>
                    <a:bodyPr/>
                    <a:lstStyle/>
                    <a:p>
                      <a:pPr algn="r"/>
                      <a:r>
                        <a:rPr lang="en-US" sz="2500" dirty="0">
                          <a:solidFill>
                            <a:schemeClr val="accent3"/>
                          </a:solidFill>
                          <a:latin typeface="+mn-lt"/>
                        </a:rPr>
                        <a:t>OLTP Applications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7" rtl="0" eaLnBrk="1" latinLnBrk="0" hangingPunct="1"/>
                      <a:r>
                        <a:rPr lang="en-US" sz="2000" kern="1200" dirty="0">
                          <a:solidFill>
                            <a:schemeClr val="tx2"/>
                          </a:solidFill>
                          <a:latin typeface="+mn-lt"/>
                          <a:ea typeface="+mn-ea"/>
                          <a:cs typeface="+mn-cs"/>
                        </a:rPr>
                        <a:t>Yes</a:t>
                      </a: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7" rtl="0" eaLnBrk="1" latinLnBrk="0" hangingPunct="1"/>
                      <a:r>
                        <a:rPr lang="en-US" sz="2000" kern="1200" dirty="0">
                          <a:solidFill>
                            <a:schemeClr val="tx2"/>
                          </a:solidFill>
                          <a:latin typeface="+mn-lt"/>
                          <a:ea typeface="+mn-ea"/>
                          <a:cs typeface="+mn-cs"/>
                        </a:rPr>
                        <a:t>No</a:t>
                      </a: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039640"/>
                  </a:ext>
                </a:extLst>
              </a:tr>
            </a:tbl>
          </a:graphicData>
        </a:graphic>
      </p:graphicFrame>
      <p:sp>
        <p:nvSpPr>
          <p:cNvPr id="4" name="Slide Number Placeholder 3"/>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29</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676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Microsoft Tools for Big Data Batch Process</a:t>
            </a:r>
          </a:p>
        </p:txBody>
      </p:sp>
      <p:sp>
        <p:nvSpPr>
          <p:cNvPr id="3" name="Content Placeholder 2"/>
          <p:cNvSpPr>
            <a:spLocks noGrp="1"/>
          </p:cNvSpPr>
          <p:nvPr>
            <p:ph sz="quarter" idx="10"/>
          </p:nvPr>
        </p:nvSpPr>
        <p:spPr/>
        <p:txBody>
          <a:bodyPr/>
          <a:lstStyle/>
          <a:p>
            <a:r>
              <a:rPr lang="en-US" dirty="0"/>
              <a:t>Microsoft Azure HDInsight</a:t>
            </a:r>
          </a:p>
          <a:p>
            <a:r>
              <a:rPr lang="en-GB" dirty="0"/>
              <a:t>Azure Batch</a:t>
            </a:r>
          </a:p>
          <a:p>
            <a:r>
              <a:rPr lang="en-US" dirty="0"/>
              <a:t>Azure SQL Data Warehouse</a:t>
            </a:r>
          </a:p>
          <a:p>
            <a:r>
              <a:rPr lang="en-US" dirty="0"/>
              <a:t>Azure SQL Database</a:t>
            </a:r>
          </a:p>
          <a:p>
            <a:r>
              <a:rPr lang="en-US" dirty="0"/>
              <a:t>SQL Server </a:t>
            </a:r>
            <a:r>
              <a:rPr lang="en-US" dirty="0" err="1"/>
              <a:t>PolyBase</a:t>
            </a:r>
            <a:endParaRPr lang="en-US" dirty="0"/>
          </a:p>
          <a:p>
            <a:r>
              <a:rPr lang="en-GB" dirty="0"/>
              <a:t>SQL Server Integration Services</a:t>
            </a:r>
          </a:p>
          <a:p>
            <a:r>
              <a:rPr lang="en-GB" dirty="0"/>
              <a:t>Azure Storage</a:t>
            </a:r>
          </a:p>
          <a:p>
            <a:r>
              <a:rPr lang="en-GB" dirty="0"/>
              <a:t>Azure </a:t>
            </a:r>
            <a:r>
              <a:rPr lang="en-GB" dirty="0" err="1"/>
              <a:t>Datalake</a:t>
            </a:r>
            <a:endParaRPr lang="en-GB" dirty="0"/>
          </a:p>
        </p:txBody>
      </p:sp>
    </p:spTree>
    <p:extLst>
      <p:ext uri="{BB962C8B-B14F-4D97-AF65-F5344CB8AC3E}">
        <p14:creationId xmlns:p14="http://schemas.microsoft.com/office/powerpoint/2010/main" val="40968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5294"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5294"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TextBox 3"/>
          <p:cNvSpPr txBox="1"/>
          <p:nvPr/>
        </p:nvSpPr>
        <p:spPr>
          <a:xfrm>
            <a:off x="5220356" y="1283300"/>
            <a:ext cx="6553002" cy="2156943"/>
          </a:xfrm>
          <a:prstGeom prst="rect">
            <a:avLst/>
          </a:prstGeom>
          <a:noFill/>
        </p:spPr>
        <p:txBody>
          <a:bodyPr wrap="square" lIns="268927" tIns="143428" rIns="179285" bIns="143428" rtlCol="0">
            <a:noAutofit/>
          </a:bodyPr>
          <a:lstStyle/>
          <a:p>
            <a:pPr marL="52912" marR="0" lvl="1" indent="0" algn="l" defTabSz="913770" rtl="0" eaLnBrk="1" fontAlgn="base" latinLnBrk="0" hangingPunct="1">
              <a:lnSpc>
                <a:spcPct val="100000"/>
              </a:lnSpc>
              <a:spcBef>
                <a:spcPts val="1176"/>
              </a:spcBef>
              <a:spcAft>
                <a:spcPts val="0"/>
              </a:spcAft>
              <a:buClr>
                <a:srgbClr val="68217A">
                  <a:lumMod val="50000"/>
                </a:srgbClr>
              </a:buClr>
              <a:buSzTx/>
              <a:buFontTx/>
              <a:buNone/>
              <a:tabLst/>
              <a:defRPr/>
            </a:pPr>
            <a:r>
              <a:rPr kumimoji="0" lang="en-US" sz="3137" b="0" i="0" u="none" strike="noStrike" kern="1200" cap="none" spc="0" normalizeH="0" baseline="0" noProof="0" dirty="0">
                <a:ln>
                  <a:solidFill>
                    <a:srgbClr val="FFFFFF">
                      <a:alpha val="0"/>
                    </a:srgbClr>
                  </a:solidFill>
                </a:ln>
                <a:solidFill>
                  <a:srgbClr val="68217A"/>
                </a:solidFill>
                <a:effectLst/>
                <a:uLnTx/>
                <a:uFillTx/>
                <a:latin typeface="Segoe UI Light"/>
                <a:ea typeface="Segoe UI" pitchFamily="34" charset="0"/>
                <a:cs typeface="Segoe UI" pitchFamily="34" charset="0"/>
              </a:rPr>
              <a:t>Agenda</a:t>
            </a:r>
          </a:p>
          <a:p>
            <a:pPr marL="558686" marR="0" lvl="1" indent="-448193" algn="l" defTabSz="913770" rtl="0" eaLnBrk="1" fontAlgn="base" latinLnBrk="0" hangingPunct="1">
              <a:lnSpc>
                <a:spcPct val="100000"/>
              </a:lnSpc>
              <a:spcBef>
                <a:spcPts val="0"/>
              </a:spcBef>
              <a:spcAft>
                <a:spcPts val="0"/>
              </a:spcAft>
              <a:buClr>
                <a:srgbClr val="68217A">
                  <a:lumMod val="50000"/>
                </a:srgbClr>
              </a:buClr>
              <a:buSzTx/>
              <a:buFontTx/>
              <a:buBlip>
                <a:blip r:embed="rId2"/>
              </a:buBlip>
              <a:tabLst/>
              <a:defRPr/>
            </a:pPr>
            <a:r>
              <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Pig Essentials</a:t>
            </a:r>
          </a:p>
          <a:p>
            <a:pPr marL="558686" marR="0" lvl="1" indent="-448193" algn="l" defTabSz="913770" rtl="0" eaLnBrk="1" fontAlgn="base" latinLnBrk="0" hangingPunct="1">
              <a:lnSpc>
                <a:spcPct val="100000"/>
              </a:lnSpc>
              <a:spcBef>
                <a:spcPts val="0"/>
              </a:spcBef>
              <a:spcAft>
                <a:spcPts val="0"/>
              </a:spcAft>
              <a:buClr>
                <a:srgbClr val="68217A">
                  <a:lumMod val="50000"/>
                </a:srgbClr>
              </a:buClr>
              <a:buSzTx/>
              <a:buFontTx/>
              <a:buBlip>
                <a:blip r:embed="rId2"/>
              </a:buBlip>
              <a:tabLst/>
              <a:defRPr/>
            </a:pPr>
            <a:r>
              <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Pig Commands</a:t>
            </a:r>
          </a:p>
          <a:p>
            <a:pPr marL="110493" marR="0" lvl="1" indent="0" algn="l" defTabSz="913770" rtl="0" eaLnBrk="1" fontAlgn="base" latinLnBrk="0" hangingPunct="1">
              <a:lnSpc>
                <a:spcPct val="100000"/>
              </a:lnSpc>
              <a:spcBef>
                <a:spcPts val="0"/>
              </a:spcBef>
              <a:spcAft>
                <a:spcPts val="0"/>
              </a:spcAft>
              <a:buClr>
                <a:srgbClr val="68217A">
                  <a:lumMod val="50000"/>
                </a:srgbClr>
              </a:buClr>
              <a:buSzTx/>
              <a:buFontTx/>
              <a:buNone/>
              <a:tabLst/>
              <a:defRPr/>
            </a:pPr>
            <a:endPar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solidFill>
                  <a:srgbClr val="FFFFFF">
                    <a:alpha val="0"/>
                  </a:srgbClr>
                </a:solidFill>
              </a:ln>
              <a:solidFill>
                <a:srgbClr val="FFFFFF"/>
              </a:solidFill>
              <a:effectLst/>
              <a:uLnTx/>
              <a:uFillTx/>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p:cNvSpPr/>
          <p:nvPr/>
        </p:nvSpPr>
        <p:spPr>
          <a:xfrm>
            <a:off x="8929" y="1213304"/>
            <a:ext cx="5220355" cy="825547"/>
          </a:xfrm>
          <a:prstGeom prst="rect">
            <a:avLst/>
          </a:prstGeom>
        </p:spPr>
        <p:txBody>
          <a:bodyPr wrap="square" lIns="268927">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294"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Pig</a:t>
            </a:r>
          </a:p>
        </p:txBody>
      </p:sp>
      <p:sp>
        <p:nvSpPr>
          <p:cNvPr id="2" name="Slide Number Placeholder 1"/>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30</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627977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 What is it?</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31</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p:cNvSpPr txBox="1"/>
          <p:nvPr/>
        </p:nvSpPr>
        <p:spPr>
          <a:xfrm>
            <a:off x="621792" y="1282408"/>
            <a:ext cx="11186754" cy="464096"/>
          </a:xfrm>
          <a:prstGeom prst="rect">
            <a:avLst/>
          </a:prstGeom>
          <a:solidFill>
            <a:schemeClr val="accent3"/>
          </a:solid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 scripting platform based on MR or Tez for analyzing large data sets stored in HDFS</a:t>
            </a:r>
          </a:p>
        </p:txBody>
      </p:sp>
      <p:sp>
        <p:nvSpPr>
          <p:cNvPr id="6" name="TextBox 5"/>
          <p:cNvSpPr txBox="1"/>
          <p:nvPr/>
        </p:nvSpPr>
        <p:spPr>
          <a:xfrm>
            <a:off x="621792" y="1818489"/>
            <a:ext cx="6395696" cy="4389150"/>
          </a:xfrm>
          <a:prstGeom prst="rect">
            <a:avLst/>
          </a:prstGeom>
          <a:noFill/>
        </p:spPr>
        <p:txBody>
          <a:bodyPr wrap="square" lIns="182880" tIns="146304" rIns="182880" bIns="146304" rtlCol="0">
            <a:noAutofit/>
          </a:bodyPr>
          <a:lstStyle/>
          <a:p>
            <a:pPr marL="365760" marR="0" lvl="1" indent="-342900" algn="l" defTabSz="913770" rtl="0" eaLnBrk="1" fontAlgn="base" latinLnBrk="0" hangingPunct="1">
              <a:lnSpc>
                <a:spcPts val="2200"/>
              </a:lnSpc>
              <a:spcBef>
                <a:spcPts val="0"/>
              </a:spcBef>
              <a:spcAft>
                <a:spcPts val="600"/>
              </a:spcAft>
              <a:buClr>
                <a:srgbClr val="68217A">
                  <a:lumMod val="50000"/>
                </a:srgbClr>
              </a:buClr>
              <a:buSzPct val="75000"/>
              <a:buFont typeface="Wingdings" panose="05000000000000000000" pitchFamily="2" charset="2"/>
              <a:buChar char="v"/>
              <a:tabLst>
                <a:tab pos="645523" algn="l"/>
              </a:tabLst>
              <a:defRPr/>
            </a:pPr>
            <a:r>
              <a:rPr kumimoji="0" lang="en-US" sz="18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Makes big data analytics accessible to non-programmers who may find writing MR programs an obstacle</a:t>
            </a:r>
          </a:p>
          <a:p>
            <a:pPr marL="365760" marR="0" lvl="1" indent="-342900" algn="l" defTabSz="913770" rtl="0" eaLnBrk="1" fontAlgn="base" latinLnBrk="0" hangingPunct="1">
              <a:lnSpc>
                <a:spcPts val="2200"/>
              </a:lnSpc>
              <a:spcBef>
                <a:spcPts val="0"/>
              </a:spcBef>
              <a:spcAft>
                <a:spcPts val="600"/>
              </a:spcAft>
              <a:buClr>
                <a:srgbClr val="68217A">
                  <a:lumMod val="50000"/>
                </a:srgbClr>
              </a:buClr>
              <a:buSzPct val="75000"/>
              <a:buFont typeface="Wingdings" panose="05000000000000000000" pitchFamily="2" charset="2"/>
              <a:buChar char="v"/>
              <a:tabLst>
                <a:tab pos="645523" algn="l"/>
              </a:tabLst>
              <a:defRPr/>
            </a:pPr>
            <a:r>
              <a:rPr kumimoji="0" lang="en-US" sz="18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Characteristics:</a:t>
            </a:r>
          </a:p>
          <a:p>
            <a:pPr marL="822960" marR="0" lvl="2" indent="-342900" algn="l" defTabSz="913770" rtl="0" eaLnBrk="1" fontAlgn="base" latinLnBrk="0" hangingPunct="1">
              <a:lnSpc>
                <a:spcPts val="2100"/>
              </a:lnSpc>
              <a:spcBef>
                <a:spcPts val="0"/>
              </a:spcBef>
              <a:spcAft>
                <a:spcPts val="300"/>
              </a:spcAft>
              <a:buClr>
                <a:srgbClr val="68217A">
                  <a:lumMod val="50000"/>
                </a:srgbClr>
              </a:buClr>
              <a:buSzPct val="75000"/>
              <a:buFont typeface="Arial" panose="020B0604020202020204" pitchFamily="34" charset="0"/>
              <a:buChar char="•"/>
              <a:tabLst>
                <a:tab pos="645523" algn="l"/>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Extensible: User can create custom functions</a:t>
            </a:r>
          </a:p>
          <a:p>
            <a:pPr marL="822960" marR="0" lvl="2" indent="-342900" algn="l" defTabSz="913770" rtl="0" eaLnBrk="1" fontAlgn="base" latinLnBrk="0" hangingPunct="1">
              <a:lnSpc>
                <a:spcPts val="2100"/>
              </a:lnSpc>
              <a:spcBef>
                <a:spcPts val="0"/>
              </a:spcBef>
              <a:spcAft>
                <a:spcPts val="300"/>
              </a:spcAft>
              <a:buClr>
                <a:srgbClr val="68217A">
                  <a:lumMod val="50000"/>
                </a:srgbClr>
              </a:buClr>
              <a:buSzPct val="75000"/>
              <a:buFont typeface="Arial" panose="020B0604020202020204" pitchFamily="34" charset="0"/>
              <a:buChar char="•"/>
              <a:tabLst>
                <a:tab pos="645523" algn="l"/>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Easy to program: Complex tasks involving interrelated data transformations can be simplified and encoded as data flow sequences</a:t>
            </a:r>
          </a:p>
          <a:p>
            <a:pPr marL="822960" marR="0" lvl="2" indent="-342900" algn="l" defTabSz="913770" rtl="0" eaLnBrk="1" fontAlgn="base" latinLnBrk="0" hangingPunct="1">
              <a:lnSpc>
                <a:spcPts val="2100"/>
              </a:lnSpc>
              <a:spcBef>
                <a:spcPts val="0"/>
              </a:spcBef>
              <a:spcAft>
                <a:spcPts val="300"/>
              </a:spcAft>
              <a:buClr>
                <a:srgbClr val="68217A">
                  <a:lumMod val="50000"/>
                </a:srgbClr>
              </a:buClr>
              <a:buSzPct val="75000"/>
              <a:buFont typeface="Arial" panose="020B0604020202020204" pitchFamily="34" charset="0"/>
              <a:buChar char="•"/>
              <a:tabLst>
                <a:tab pos="645523" algn="l"/>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Self-optimizing: automatically optimizes execution of Pig jobs</a:t>
            </a:r>
          </a:p>
          <a:p>
            <a:pPr marL="365760" marR="0" lvl="1" indent="-342900" algn="l" defTabSz="913770" rtl="0" eaLnBrk="1" fontAlgn="base" latinLnBrk="0" hangingPunct="1">
              <a:lnSpc>
                <a:spcPts val="2200"/>
              </a:lnSpc>
              <a:spcBef>
                <a:spcPts val="0"/>
              </a:spcBef>
              <a:spcAft>
                <a:spcPts val="600"/>
              </a:spcAft>
              <a:buClr>
                <a:srgbClr val="68217A">
                  <a:lumMod val="50000"/>
                </a:srgbClr>
              </a:buClr>
              <a:buSzPct val="75000"/>
              <a:buFont typeface="Wingdings" panose="05000000000000000000" pitchFamily="2" charset="2"/>
              <a:buChar char="v"/>
              <a:tabLst>
                <a:tab pos="645523" algn="l"/>
              </a:tabLst>
              <a:defRPr/>
            </a:pPr>
            <a:r>
              <a:rPr kumimoji="0" lang="en-US" sz="18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Use cases:</a:t>
            </a:r>
          </a:p>
          <a:p>
            <a:pPr marL="822960" marR="0" lvl="2" indent="-342900" algn="l" defTabSz="913770" rtl="0" eaLnBrk="1" fontAlgn="base" latinLnBrk="0" hangingPunct="1">
              <a:lnSpc>
                <a:spcPts val="2100"/>
              </a:lnSpc>
              <a:spcBef>
                <a:spcPts val="0"/>
              </a:spcBef>
              <a:spcAft>
                <a:spcPts val="300"/>
              </a:spcAft>
              <a:buClr>
                <a:srgbClr val="68217A">
                  <a:lumMod val="50000"/>
                </a:srgbClr>
              </a:buClr>
              <a:buSzPct val="75000"/>
              <a:buFont typeface="Arial" panose="020B0604020202020204" pitchFamily="34" charset="0"/>
              <a:buChar char="•"/>
              <a:tabLst>
                <a:tab pos="645523" algn="l"/>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ETL</a:t>
            </a:r>
          </a:p>
          <a:p>
            <a:pPr marL="822960" marR="0" lvl="2" indent="-342900" algn="l" defTabSz="913770" rtl="0" eaLnBrk="1" fontAlgn="base" latinLnBrk="0" hangingPunct="1">
              <a:lnSpc>
                <a:spcPts val="2100"/>
              </a:lnSpc>
              <a:spcBef>
                <a:spcPts val="0"/>
              </a:spcBef>
              <a:spcAft>
                <a:spcPts val="300"/>
              </a:spcAft>
              <a:buClr>
                <a:srgbClr val="68217A">
                  <a:lumMod val="50000"/>
                </a:srgbClr>
              </a:buClr>
              <a:buSzPct val="75000"/>
              <a:buFont typeface="Arial" panose="020B0604020202020204" pitchFamily="34" charset="0"/>
              <a:buChar char="•"/>
              <a:tabLst>
                <a:tab pos="645523" algn="l"/>
              </a:tabLst>
              <a:defRPr/>
            </a:pPr>
            <a:r>
              <a:rPr kumimoji="0" lang="en-US" sz="1600"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Itertative</a:t>
            </a: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 data processing</a:t>
            </a:r>
          </a:p>
          <a:p>
            <a:pPr marL="822960" marR="0" lvl="2" indent="-342900" algn="l" defTabSz="913770" rtl="0" eaLnBrk="1" fontAlgn="base" latinLnBrk="0" hangingPunct="1">
              <a:lnSpc>
                <a:spcPts val="2100"/>
              </a:lnSpc>
              <a:spcBef>
                <a:spcPts val="0"/>
              </a:spcBef>
              <a:spcAft>
                <a:spcPts val="300"/>
              </a:spcAft>
              <a:buClr>
                <a:srgbClr val="68217A">
                  <a:lumMod val="50000"/>
                </a:srgbClr>
              </a:buClr>
              <a:buSzPct val="75000"/>
              <a:buFont typeface="Arial" panose="020B0604020202020204" pitchFamily="34" charset="0"/>
              <a:buChar char="•"/>
              <a:tabLst>
                <a:tab pos="645523" algn="l"/>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Research on raw data</a:t>
            </a:r>
          </a:p>
        </p:txBody>
      </p:sp>
      <p:grpSp>
        <p:nvGrpSpPr>
          <p:cNvPr id="7" name="Group 6"/>
          <p:cNvGrpSpPr/>
          <p:nvPr/>
        </p:nvGrpSpPr>
        <p:grpSpPr>
          <a:xfrm>
            <a:off x="6822831" y="2429810"/>
            <a:ext cx="4914213" cy="3475749"/>
            <a:chOff x="6578925" y="2059965"/>
            <a:chExt cx="5343525" cy="3762375"/>
          </a:xfrm>
        </p:grpSpPr>
        <p:grpSp>
          <p:nvGrpSpPr>
            <p:cNvPr id="8" name="Group 7"/>
            <p:cNvGrpSpPr/>
            <p:nvPr/>
          </p:nvGrpSpPr>
          <p:grpSpPr>
            <a:xfrm>
              <a:off x="6578925" y="2059965"/>
              <a:ext cx="5343525" cy="3762375"/>
              <a:chOff x="6578925" y="2212237"/>
              <a:chExt cx="5343525" cy="3762375"/>
            </a:xfrm>
          </p:grpSpPr>
          <p:sp>
            <p:nvSpPr>
              <p:cNvPr id="11" name="Rectangle 10"/>
              <p:cNvSpPr/>
              <p:nvPr/>
            </p:nvSpPr>
            <p:spPr bwMode="auto">
              <a:xfrm>
                <a:off x="6578925" y="2212237"/>
                <a:ext cx="5343525" cy="3762375"/>
              </a:xfrm>
              <a:prstGeom prst="rect">
                <a:avLst/>
              </a:prstGeom>
              <a:solidFill>
                <a:srgbClr val="F0F5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ectangle 11"/>
              <p:cNvSpPr/>
              <p:nvPr/>
            </p:nvSpPr>
            <p:spPr bwMode="auto">
              <a:xfrm>
                <a:off x="6669412" y="2375719"/>
                <a:ext cx="5162550" cy="1692121"/>
              </a:xfrm>
              <a:prstGeom prst="rect">
                <a:avLst/>
              </a:prstGeom>
              <a:no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ectangle 12"/>
              <p:cNvSpPr/>
              <p:nvPr/>
            </p:nvSpPr>
            <p:spPr bwMode="auto">
              <a:xfrm>
                <a:off x="6669412" y="4231321"/>
                <a:ext cx="5162550" cy="1645604"/>
              </a:xfrm>
              <a:prstGeom prst="rect">
                <a:avLst/>
              </a:prstGeom>
              <a:no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ectangle 13"/>
              <p:cNvSpPr/>
              <p:nvPr/>
            </p:nvSpPr>
            <p:spPr bwMode="auto">
              <a:xfrm>
                <a:off x="6754634" y="3485583"/>
                <a:ext cx="5029303" cy="1028346"/>
              </a:xfrm>
              <a:prstGeom prst="rect">
                <a:avLst/>
              </a:prstGeom>
              <a:solidFill>
                <a:srgbClr val="729FCC"/>
              </a:solidFill>
              <a:ln w="19050">
                <a:solidFill>
                  <a:srgbClr val="5B8FC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5" name="Group 14"/>
              <p:cNvGrpSpPr/>
              <p:nvPr/>
            </p:nvGrpSpPr>
            <p:grpSpPr>
              <a:xfrm>
                <a:off x="6754634" y="2472370"/>
                <a:ext cx="714375" cy="1232949"/>
                <a:chOff x="6754634" y="2472370"/>
                <a:chExt cx="714375" cy="1232949"/>
              </a:xfrm>
            </p:grpSpPr>
            <p:sp>
              <p:nvSpPr>
                <p:cNvPr id="56" name="Rectangle 55"/>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Trapezoid 56"/>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p:cNvGrpSpPr/>
              <p:nvPr/>
            </p:nvGrpSpPr>
            <p:grpSpPr>
              <a:xfrm>
                <a:off x="7578184" y="2477213"/>
                <a:ext cx="714375" cy="1232949"/>
                <a:chOff x="6754634" y="2472370"/>
                <a:chExt cx="714375" cy="1232949"/>
              </a:xfrm>
            </p:grpSpPr>
            <p:sp>
              <p:nvSpPr>
                <p:cNvPr id="54" name="Rectangle 53"/>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Trapezoid 54"/>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7" name="Group 16"/>
              <p:cNvGrpSpPr/>
              <p:nvPr/>
            </p:nvGrpSpPr>
            <p:grpSpPr>
              <a:xfrm>
                <a:off x="8352561" y="2462688"/>
                <a:ext cx="811932" cy="1232949"/>
                <a:chOff x="6754634" y="2472370"/>
                <a:chExt cx="714375" cy="1232949"/>
              </a:xfrm>
            </p:grpSpPr>
            <p:sp>
              <p:nvSpPr>
                <p:cNvPr id="52" name="Rectangle 51"/>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Trapezoid 52"/>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8" name="Group 17"/>
              <p:cNvGrpSpPr/>
              <p:nvPr/>
            </p:nvGrpSpPr>
            <p:grpSpPr>
              <a:xfrm>
                <a:off x="9215066" y="2472901"/>
                <a:ext cx="807375" cy="1213413"/>
                <a:chOff x="6754634" y="2472370"/>
                <a:chExt cx="807375" cy="1293904"/>
              </a:xfrm>
            </p:grpSpPr>
            <p:sp>
              <p:nvSpPr>
                <p:cNvPr id="50" name="Rectangle 49"/>
                <p:cNvSpPr/>
                <p:nvPr/>
              </p:nvSpPr>
              <p:spPr bwMode="auto">
                <a:xfrm>
                  <a:off x="6754634" y="2472370"/>
                  <a:ext cx="807375" cy="1194226"/>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1" name="Trapezoid 50"/>
                <p:cNvSpPr/>
                <p:nvPr/>
              </p:nvSpPr>
              <p:spPr bwMode="auto">
                <a:xfrm rot="10800000">
                  <a:off x="7029795" y="3600682"/>
                  <a:ext cx="245973" cy="165592"/>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p:cNvGrpSpPr/>
              <p:nvPr/>
            </p:nvGrpSpPr>
            <p:grpSpPr>
              <a:xfrm>
                <a:off x="10138633" y="2492850"/>
                <a:ext cx="714375" cy="1232949"/>
                <a:chOff x="6754634" y="2472370"/>
                <a:chExt cx="714375" cy="1232949"/>
              </a:xfrm>
            </p:grpSpPr>
            <p:sp>
              <p:nvSpPr>
                <p:cNvPr id="48" name="Rectangle 47"/>
                <p:cNvSpPr/>
                <p:nvPr/>
              </p:nvSpPr>
              <p:spPr bwMode="auto">
                <a:xfrm>
                  <a:off x="6754634" y="2472370"/>
                  <a:ext cx="714375" cy="1136298"/>
                </a:xfrm>
                <a:prstGeom prst="rect">
                  <a:avLst/>
                </a:prstGeom>
                <a:solidFill>
                  <a:srgbClr val="FEFEFF"/>
                </a:solidFill>
                <a:ln w="19050">
                  <a:solidFill>
                    <a:srgbClr val="DDE8F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 name="Trapezoid 48"/>
                <p:cNvSpPr/>
                <p:nvPr/>
              </p:nvSpPr>
              <p:spPr bwMode="auto">
                <a:xfrm rot="10800000">
                  <a:off x="6988834" y="3589712"/>
                  <a:ext cx="245973" cy="115607"/>
                </a:xfrm>
                <a:prstGeom prst="trapezoid">
                  <a:avLst/>
                </a:prstGeom>
                <a:solidFill>
                  <a:srgbClr val="FEFEFF"/>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0" name="Group 19"/>
              <p:cNvGrpSpPr/>
              <p:nvPr/>
            </p:nvGrpSpPr>
            <p:grpSpPr>
              <a:xfrm>
                <a:off x="11021239" y="2498043"/>
                <a:ext cx="714375" cy="1232949"/>
                <a:chOff x="6754634" y="2472370"/>
                <a:chExt cx="714375" cy="1232949"/>
              </a:xfrm>
            </p:grpSpPr>
            <p:sp>
              <p:nvSpPr>
                <p:cNvPr id="46" name="Rectangle 45"/>
                <p:cNvSpPr/>
                <p:nvPr/>
              </p:nvSpPr>
              <p:spPr bwMode="auto">
                <a:xfrm>
                  <a:off x="6754634" y="2472370"/>
                  <a:ext cx="714375" cy="1136298"/>
                </a:xfrm>
                <a:prstGeom prst="rect">
                  <a:avLst/>
                </a:prstGeom>
                <a:solidFill>
                  <a:srgbClr val="FEFEFF"/>
                </a:solidFill>
                <a:ln w="19050">
                  <a:solidFill>
                    <a:srgbClr val="DDE8F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rapezoid 46"/>
                <p:cNvSpPr/>
                <p:nvPr/>
              </p:nvSpPr>
              <p:spPr bwMode="auto">
                <a:xfrm rot="10800000">
                  <a:off x="6988834" y="3589712"/>
                  <a:ext cx="245973" cy="115607"/>
                </a:xfrm>
                <a:prstGeom prst="trapezoid">
                  <a:avLst/>
                </a:prstGeom>
                <a:solidFill>
                  <a:srgbClr val="FEFEFF"/>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p:cNvGrpSpPr/>
              <p:nvPr/>
            </p:nvGrpSpPr>
            <p:grpSpPr>
              <a:xfrm>
                <a:off x="6844331" y="3291553"/>
                <a:ext cx="534983" cy="271223"/>
                <a:chOff x="6196646" y="6215960"/>
                <a:chExt cx="534983" cy="271223"/>
              </a:xfrm>
            </p:grpSpPr>
            <p:sp>
              <p:nvSpPr>
                <p:cNvPr id="44" name="Rectangle 43"/>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endParaRPr>
                </a:p>
              </p:txBody>
            </p:sp>
            <p:sp>
              <p:nvSpPr>
                <p:cNvPr id="45" name="TextBox 32"/>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mn-ea"/>
                      <a:cs typeface="+mn-cs"/>
                    </a:rPr>
                    <a:t> </a:t>
                  </a:r>
                  <a:r>
                    <a:rPr kumimoji="0" lang="en-US" sz="1300" b="1" i="0" u="none" strike="noStrike" kern="1200" cap="none" spc="0" normalizeH="0" baseline="0" noProof="0" dirty="0" err="1">
                      <a:ln>
                        <a:noFill/>
                      </a:ln>
                      <a:solidFill>
                        <a:srgbClr val="FFFFFF"/>
                      </a:solidFill>
                      <a:effectLst/>
                      <a:uLnTx/>
                      <a:uFillTx/>
                      <a:latin typeface="Segoe UI"/>
                      <a:ea typeface="+mn-ea"/>
                      <a:cs typeface="+mn-cs"/>
                    </a:rPr>
                    <a:t>Tez</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2" name="Group 21"/>
              <p:cNvGrpSpPr/>
              <p:nvPr/>
            </p:nvGrpSpPr>
            <p:grpSpPr>
              <a:xfrm>
                <a:off x="8478866" y="3291553"/>
                <a:ext cx="534983" cy="271223"/>
                <a:chOff x="6196646" y="6215960"/>
                <a:chExt cx="534983" cy="271223"/>
              </a:xfrm>
            </p:grpSpPr>
            <p:sp>
              <p:nvSpPr>
                <p:cNvPr id="42" name="Rectangle 41"/>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endParaRPr>
                </a:p>
              </p:txBody>
            </p:sp>
            <p:sp>
              <p:nvSpPr>
                <p:cNvPr id="43" name="TextBox 37"/>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mn-ea"/>
                      <a:cs typeface="+mn-cs"/>
                    </a:rPr>
                    <a:t> </a:t>
                  </a:r>
                  <a:r>
                    <a:rPr kumimoji="0" lang="en-US" sz="1300" b="1" i="0" u="none" strike="noStrike" kern="1200" cap="none" spc="0" normalizeH="0" baseline="0" noProof="0" dirty="0" err="1">
                      <a:ln>
                        <a:noFill/>
                      </a:ln>
                      <a:solidFill>
                        <a:srgbClr val="FFFFFF"/>
                      </a:solidFill>
                      <a:effectLst/>
                      <a:uLnTx/>
                      <a:uFillTx/>
                      <a:latin typeface="Segoe UI"/>
                      <a:ea typeface="+mn-ea"/>
                      <a:cs typeface="+mn-cs"/>
                    </a:rPr>
                    <a:t>Tez</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3" name="Group 22"/>
              <p:cNvGrpSpPr/>
              <p:nvPr/>
            </p:nvGrpSpPr>
            <p:grpSpPr>
              <a:xfrm>
                <a:off x="10228327" y="3311098"/>
                <a:ext cx="534983" cy="271223"/>
                <a:chOff x="6196646" y="6215960"/>
                <a:chExt cx="534983" cy="271223"/>
              </a:xfrm>
            </p:grpSpPr>
            <p:sp>
              <p:nvSpPr>
                <p:cNvPr id="40" name="Rectangle 39"/>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endParaRPr>
                </a:p>
              </p:txBody>
            </p:sp>
            <p:sp>
              <p:nvSpPr>
                <p:cNvPr id="41" name="TextBox 40"/>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mn-ea"/>
                      <a:cs typeface="+mn-cs"/>
                    </a:rPr>
                    <a:t> </a:t>
                  </a:r>
                  <a:r>
                    <a:rPr kumimoji="0" lang="en-US" sz="1300" b="1" i="0" u="none" strike="noStrike" kern="1200" cap="none" spc="0" normalizeH="0" baseline="0" noProof="0" dirty="0" err="1">
                      <a:ln>
                        <a:noFill/>
                      </a:ln>
                      <a:solidFill>
                        <a:srgbClr val="FFFFFF"/>
                      </a:solidFill>
                      <a:effectLst/>
                      <a:uLnTx/>
                      <a:uFillTx/>
                      <a:latin typeface="Segoe UI"/>
                      <a:ea typeface="+mn-ea"/>
                      <a:cs typeface="+mn-cs"/>
                    </a:rPr>
                    <a:t>Tez</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 name="Group 23"/>
              <p:cNvGrpSpPr/>
              <p:nvPr/>
            </p:nvGrpSpPr>
            <p:grpSpPr>
              <a:xfrm>
                <a:off x="7676219" y="3291553"/>
                <a:ext cx="534983" cy="271223"/>
                <a:chOff x="6196646" y="6215960"/>
                <a:chExt cx="534983" cy="271223"/>
              </a:xfrm>
            </p:grpSpPr>
            <p:sp>
              <p:nvSpPr>
                <p:cNvPr id="38" name="Rectangle 37"/>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Segoe UI" pitchFamily="34" charset="0"/>
                    <a:cs typeface="Segoe UI" pitchFamily="34" charset="0"/>
                  </a:endParaRPr>
                </a:p>
              </p:txBody>
            </p:sp>
            <p:sp>
              <p:nvSpPr>
                <p:cNvPr id="39" name="TextBox 43"/>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mn-ea"/>
                      <a:cs typeface="+mn-cs"/>
                    </a:rPr>
                    <a:t> </a:t>
                  </a:r>
                  <a:r>
                    <a:rPr kumimoji="0" lang="en-US" sz="1300" b="1" i="0" u="none" strike="noStrike" kern="1200" cap="none" spc="0" normalizeH="0" baseline="0" noProof="0" dirty="0" err="1">
                      <a:ln>
                        <a:noFill/>
                      </a:ln>
                      <a:solidFill>
                        <a:srgbClr val="FFFFFF"/>
                      </a:solidFill>
                      <a:effectLst/>
                      <a:uLnTx/>
                      <a:uFillTx/>
                      <a:latin typeface="Segoe UI"/>
                      <a:ea typeface="+mn-ea"/>
                      <a:cs typeface="+mn-cs"/>
                    </a:rPr>
                    <a:t>Tez</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5" name="TextBox 44"/>
              <p:cNvSpPr txBox="1"/>
              <p:nvPr/>
            </p:nvSpPr>
            <p:spPr>
              <a:xfrm>
                <a:off x="6678440" y="2377085"/>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Script</a:t>
                </a:r>
              </a:p>
            </p:txBody>
          </p:sp>
          <p:sp>
            <p:nvSpPr>
              <p:cNvPr id="26" name="TextBox 45"/>
              <p:cNvSpPr txBox="1"/>
              <p:nvPr/>
            </p:nvSpPr>
            <p:spPr>
              <a:xfrm>
                <a:off x="7616324" y="2371008"/>
                <a:ext cx="61021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SQL</a:t>
                </a:r>
              </a:p>
            </p:txBody>
          </p:sp>
          <p:sp>
            <p:nvSpPr>
              <p:cNvPr id="27" name="TextBox 46"/>
              <p:cNvSpPr txBox="1"/>
              <p:nvPr/>
            </p:nvSpPr>
            <p:spPr>
              <a:xfrm>
                <a:off x="8397617" y="2368395"/>
                <a:ext cx="547727" cy="365649"/>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Java</a:t>
                </a:r>
              </a:p>
            </p:txBody>
          </p:sp>
          <p:sp>
            <p:nvSpPr>
              <p:cNvPr id="28" name="TextBox 47"/>
              <p:cNvSpPr txBox="1"/>
              <p:nvPr/>
            </p:nvSpPr>
            <p:spPr>
              <a:xfrm>
                <a:off x="9116477" y="2359394"/>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Engines</a:t>
                </a:r>
              </a:p>
            </p:txBody>
          </p:sp>
          <p:sp>
            <p:nvSpPr>
              <p:cNvPr id="29" name="TextBox 48"/>
              <p:cNvSpPr txBox="1"/>
              <p:nvPr/>
            </p:nvSpPr>
            <p:spPr>
              <a:xfrm>
                <a:off x="10075968" y="2368119"/>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Others</a:t>
                </a:r>
              </a:p>
            </p:txBody>
          </p:sp>
          <p:sp>
            <p:nvSpPr>
              <p:cNvPr id="30" name="TextBox 49"/>
              <p:cNvSpPr txBox="1"/>
              <p:nvPr/>
            </p:nvSpPr>
            <p:spPr>
              <a:xfrm>
                <a:off x="10910134" y="2379405"/>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B8FC3"/>
                    </a:solidFill>
                    <a:effectLst/>
                    <a:uLnTx/>
                    <a:uFillTx/>
                    <a:latin typeface="Calibri" panose="020F0502020204030204" pitchFamily="34" charset="0"/>
                    <a:ea typeface="+mn-ea"/>
                    <a:cs typeface="+mn-cs"/>
                  </a:rPr>
                  <a:t>Others</a:t>
                </a:r>
              </a:p>
            </p:txBody>
          </p:sp>
          <p:sp>
            <p:nvSpPr>
              <p:cNvPr id="31" name="TextBox 50"/>
              <p:cNvSpPr txBox="1"/>
              <p:nvPr/>
            </p:nvSpPr>
            <p:spPr>
              <a:xfrm>
                <a:off x="6819085" y="2796129"/>
                <a:ext cx="490780"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Pig</a:t>
                </a:r>
              </a:p>
            </p:txBody>
          </p:sp>
          <p:sp>
            <p:nvSpPr>
              <p:cNvPr id="32" name="TextBox 51"/>
              <p:cNvSpPr txBox="1"/>
              <p:nvPr/>
            </p:nvSpPr>
            <p:spPr>
              <a:xfrm>
                <a:off x="7605984" y="2804122"/>
                <a:ext cx="5802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Hive</a:t>
                </a:r>
              </a:p>
            </p:txBody>
          </p:sp>
          <p:sp>
            <p:nvSpPr>
              <p:cNvPr id="33" name="TextBox 52"/>
              <p:cNvSpPr txBox="1"/>
              <p:nvPr/>
            </p:nvSpPr>
            <p:spPr>
              <a:xfrm>
                <a:off x="8351317" y="2794683"/>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Cascading</a:t>
                </a:r>
              </a:p>
            </p:txBody>
          </p:sp>
          <p:sp>
            <p:nvSpPr>
              <p:cNvPr id="34" name="TextBox 53"/>
              <p:cNvSpPr txBox="1"/>
              <p:nvPr/>
            </p:nvSpPr>
            <p:spPr>
              <a:xfrm>
                <a:off x="9197827" y="2859121"/>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050" b="0" i="0" u="none" strike="noStrike" kern="1200" cap="none" spc="0" normalizeH="0" baseline="0" noProof="0" dirty="0" err="1">
                    <a:ln>
                      <a:noFill/>
                    </a:ln>
                    <a:solidFill>
                      <a:srgbClr val="5B8FC3"/>
                    </a:solidFill>
                    <a:effectLst/>
                    <a:uLnTx/>
                    <a:uFillTx/>
                    <a:latin typeface="Segoe UI"/>
                    <a:ea typeface="+mn-ea"/>
                    <a:cs typeface="Arial" panose="020B0604020202020204" pitchFamily="34" charset="0"/>
                  </a:rPr>
                  <a:t>Hbase</a:t>
                </a:r>
                <a:r>
                  <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 </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050" b="0" i="0" u="none" strike="noStrike" kern="1200" cap="none" spc="0" normalizeH="0" baseline="0" noProof="0" dirty="0" err="1">
                    <a:ln>
                      <a:noFill/>
                    </a:ln>
                    <a:solidFill>
                      <a:srgbClr val="5B8FC3"/>
                    </a:solidFill>
                    <a:effectLst/>
                    <a:uLnTx/>
                    <a:uFillTx/>
                    <a:latin typeface="Segoe UI"/>
                    <a:ea typeface="+mn-ea"/>
                    <a:cs typeface="Arial" panose="020B0604020202020204" pitchFamily="34" charset="0"/>
                  </a:rPr>
                  <a:t>Accumulo</a:t>
                </a:r>
                <a:endPar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endParaRP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Storm, </a:t>
                </a:r>
                <a:r>
                  <a:rPr kumimoji="0" lang="en-US" sz="1050" b="0" i="0" u="none" strike="noStrike" kern="1200" cap="none" spc="0" normalizeH="0" baseline="0" noProof="0" dirty="0" err="1">
                    <a:ln>
                      <a:noFill/>
                    </a:ln>
                    <a:solidFill>
                      <a:srgbClr val="5B8FC3"/>
                    </a:solidFill>
                    <a:effectLst/>
                    <a:uLnTx/>
                    <a:uFillTx/>
                    <a:latin typeface="Segoe UI"/>
                    <a:ea typeface="+mn-ea"/>
                    <a:cs typeface="Arial" panose="020B0604020202020204" pitchFamily="34" charset="0"/>
                  </a:rPr>
                  <a:t>Solr</a:t>
                </a:r>
                <a:endPar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endParaRP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Spark</a:t>
                </a:r>
              </a:p>
            </p:txBody>
          </p:sp>
          <p:sp>
            <p:nvSpPr>
              <p:cNvPr id="35" name="TextBox 54"/>
              <p:cNvSpPr txBox="1"/>
              <p:nvPr/>
            </p:nvSpPr>
            <p:spPr>
              <a:xfrm>
                <a:off x="10071072" y="2862524"/>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Engines</a:t>
                </a:r>
              </a:p>
            </p:txBody>
          </p:sp>
          <p:sp>
            <p:nvSpPr>
              <p:cNvPr id="36" name="TextBox 55"/>
              <p:cNvSpPr txBox="1"/>
              <p:nvPr/>
            </p:nvSpPr>
            <p:spPr>
              <a:xfrm>
                <a:off x="10956734" y="2862524"/>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ISV</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B8FC3"/>
                    </a:solidFill>
                    <a:effectLst/>
                    <a:uLnTx/>
                    <a:uFillTx/>
                    <a:latin typeface="Segoe UI"/>
                    <a:ea typeface="+mn-ea"/>
                    <a:cs typeface="Arial" panose="020B0604020202020204" pitchFamily="34" charset="0"/>
                  </a:rPr>
                  <a:t>Engines</a:t>
                </a:r>
              </a:p>
            </p:txBody>
          </p:sp>
          <p:sp>
            <p:nvSpPr>
              <p:cNvPr id="37" name="TextBox 56"/>
              <p:cNvSpPr txBox="1"/>
              <p:nvPr/>
            </p:nvSpPr>
            <p:spPr>
              <a:xfrm>
                <a:off x="7527801" y="3833878"/>
                <a:ext cx="3784572" cy="744108"/>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YARN</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r>
                  <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 </a:t>
                </a:r>
                <a:r>
                  <a:rPr kumimoji="0" lang="en-US" sz="1800" b="1" i="0" u="none" strike="noStrike" kern="1200" cap="none" spc="0" normalizeH="0" baseline="0" noProof="0" dirty="0">
                    <a:ln>
                      <a:noFill/>
                    </a:ln>
                    <a:solidFill>
                      <a:srgbClr val="FFFFFF"/>
                    </a:solidFill>
                    <a:effectLst/>
                    <a:uLnTx/>
                    <a:uFillTx/>
                    <a:latin typeface="Segoe UI"/>
                    <a:ea typeface="+mn-ea"/>
                    <a:cs typeface="+mn-cs"/>
                  </a:rPr>
                  <a:t>Data Operation System</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(Cluster Resource Management)</a:t>
                </a:r>
              </a:p>
            </p:txBody>
          </p:sp>
        </p:grpSp>
        <p:sp>
          <p:nvSpPr>
            <p:cNvPr id="9" name="Rectangle 8"/>
            <p:cNvSpPr/>
            <p:nvPr/>
          </p:nvSpPr>
          <p:spPr bwMode="auto">
            <a:xfrm>
              <a:off x="6758747" y="4435685"/>
              <a:ext cx="5018847" cy="1179493"/>
            </a:xfrm>
            <a:prstGeom prst="rect">
              <a:avLst/>
            </a:prstGeom>
            <a:solidFill>
              <a:schemeClr val="bg1"/>
            </a:solidFill>
            <a:ln w="19050">
              <a:solidFill>
                <a:srgbClr val="729F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 name="TextBox 9"/>
            <p:cNvSpPr txBox="1"/>
            <p:nvPr/>
          </p:nvSpPr>
          <p:spPr>
            <a:xfrm>
              <a:off x="8898308" y="4535630"/>
              <a:ext cx="961053" cy="914400"/>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38AC0"/>
                  </a:solidFill>
                  <a:effectLst/>
                  <a:uLnTx/>
                  <a:uFillTx/>
                  <a:latin typeface="Segoe UI"/>
                  <a:ea typeface="+mn-ea"/>
                  <a:cs typeface="+mn-cs"/>
                </a:rPr>
                <a:t>HDFS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38AC0"/>
                  </a:solidFill>
                  <a:effectLst/>
                  <a:uLnTx/>
                  <a:uFillTx/>
                  <a:latin typeface="Segoe UI"/>
                  <a:ea typeface="+mn-ea"/>
                  <a:cs typeface="+mn-cs"/>
                </a:rPr>
                <a:t>(Hadoop Distributed File System)</a:t>
              </a:r>
            </a:p>
          </p:txBody>
        </p:sp>
      </p:grpSp>
    </p:spTree>
    <p:extLst>
      <p:ext uri="{BB962C8B-B14F-4D97-AF65-F5344CB8AC3E}">
        <p14:creationId xmlns:p14="http://schemas.microsoft.com/office/powerpoint/2010/main" val="398662351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612983"/>
            <a:ext cx="11653523" cy="927940"/>
          </a:xfrm>
        </p:spPr>
        <p:txBody>
          <a:bodyPr/>
          <a:lstStyle/>
          <a:p>
            <a:r>
              <a:rPr lang="en-US" dirty="0"/>
              <a:t>Apache PIG: Components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32</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TextBox 16"/>
          <p:cNvSpPr txBox="1"/>
          <p:nvPr/>
        </p:nvSpPr>
        <p:spPr>
          <a:xfrm>
            <a:off x="362179" y="1506988"/>
            <a:ext cx="6540247" cy="3976789"/>
          </a:xfrm>
          <a:prstGeom prst="rect">
            <a:avLst/>
          </a:prstGeom>
          <a:noFill/>
        </p:spPr>
        <p:txBody>
          <a:bodyPr wrap="square" lIns="182880" tIns="146304" rIns="182880" bIns="146304" rtlCol="0">
            <a:noAutofit/>
          </a:bodyPr>
          <a:lstStyle/>
          <a:p>
            <a:pPr marL="342900" marR="0" lvl="0" indent="-34290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Pig Latin</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Command based language</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Designed specifically for data transformation and flow expression</a:t>
            </a:r>
          </a:p>
          <a:p>
            <a:pPr marL="342900" marR="0" lvl="0" indent="-342900" algn="l" defTabSz="914400" rtl="0" eaLnBrk="1" fontAlgn="auto" latinLnBrk="0" hangingPunct="1">
              <a:lnSpc>
                <a:spcPct val="90000"/>
              </a:lnSpc>
              <a:spcBef>
                <a:spcPts val="600"/>
              </a:spcBef>
              <a:spcAft>
                <a:spcPts val="6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Execution Environment</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engine in which Pig Latin commands are executed</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Supports Local and Hadoop modes</a:t>
            </a:r>
          </a:p>
          <a:p>
            <a:pPr marL="342900" marR="0" lvl="0" indent="-342900" algn="l" defTabSz="914400" rtl="0" eaLnBrk="1" fontAlgn="auto" latinLnBrk="0" hangingPunct="1">
              <a:lnSpc>
                <a:spcPct val="90000"/>
              </a:lnSpc>
              <a:spcBef>
                <a:spcPts val="600"/>
              </a:spcBef>
              <a:spcAft>
                <a:spcPts val="6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Pig Compiler</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Converts Pig Latin to optimized MR or Tez program</a:t>
            </a:r>
          </a:p>
        </p:txBody>
      </p:sp>
      <p:grpSp>
        <p:nvGrpSpPr>
          <p:cNvPr id="31" name="Group 30"/>
          <p:cNvGrpSpPr/>
          <p:nvPr/>
        </p:nvGrpSpPr>
        <p:grpSpPr>
          <a:xfrm>
            <a:off x="7808976" y="1243794"/>
            <a:ext cx="3558189" cy="5327808"/>
            <a:chOff x="7808976" y="1243794"/>
            <a:chExt cx="3558189" cy="5327808"/>
          </a:xfrm>
        </p:grpSpPr>
        <p:sp>
          <p:nvSpPr>
            <p:cNvPr id="16" name="Rectangle 15"/>
            <p:cNvSpPr/>
            <p:nvPr/>
          </p:nvSpPr>
          <p:spPr bwMode="auto">
            <a:xfrm>
              <a:off x="7808976" y="1243794"/>
              <a:ext cx="3558189" cy="5327808"/>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p:cNvSpPr/>
            <p:nvPr/>
          </p:nvSpPr>
          <p:spPr bwMode="auto">
            <a:xfrm>
              <a:off x="7982711" y="4135385"/>
              <a:ext cx="1604773" cy="42108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Tez</a:t>
              </a:r>
            </a:p>
          </p:txBody>
        </p:sp>
        <p:sp>
          <p:nvSpPr>
            <p:cNvPr id="6" name="Rectangle 5"/>
            <p:cNvSpPr/>
            <p:nvPr/>
          </p:nvSpPr>
          <p:spPr bwMode="auto">
            <a:xfrm>
              <a:off x="9596628" y="4135385"/>
              <a:ext cx="1613916" cy="42108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MR</a:t>
              </a:r>
            </a:p>
          </p:txBody>
        </p:sp>
        <p:sp>
          <p:nvSpPr>
            <p:cNvPr id="7" name="Freeform 6"/>
            <p:cNvSpPr/>
            <p:nvPr/>
          </p:nvSpPr>
          <p:spPr bwMode="auto">
            <a:xfrm>
              <a:off x="9124649" y="5283484"/>
              <a:ext cx="943959" cy="113981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8" name="Rectangle 7"/>
            <p:cNvSpPr/>
            <p:nvPr/>
          </p:nvSpPr>
          <p:spPr bwMode="auto">
            <a:xfrm>
              <a:off x="7982712" y="4576332"/>
              <a:ext cx="3227832" cy="5033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Yarn</a:t>
              </a:r>
            </a:p>
          </p:txBody>
        </p:sp>
        <p:sp>
          <p:nvSpPr>
            <p:cNvPr id="9" name="TextBox 8"/>
            <p:cNvSpPr txBox="1"/>
            <p:nvPr/>
          </p:nvSpPr>
          <p:spPr>
            <a:xfrm>
              <a:off x="9154208" y="5638921"/>
              <a:ext cx="914400" cy="484632"/>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HDFS</a:t>
              </a:r>
            </a:p>
          </p:txBody>
        </p:sp>
        <p:cxnSp>
          <p:nvCxnSpPr>
            <p:cNvPr id="11" name="Elbow Connector 10"/>
            <p:cNvCxnSpPr/>
            <p:nvPr/>
          </p:nvCxnSpPr>
          <p:spPr>
            <a:xfrm rot="5400000">
              <a:off x="8855964" y="3335430"/>
              <a:ext cx="640080" cy="822960"/>
            </a:xfrm>
            <a:prstGeom prst="bentConnector3">
              <a:avLst/>
            </a:prstGeom>
            <a:ln w="28575">
              <a:headEnd type="non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6200000" flipH="1">
              <a:off x="9684560" y="3332769"/>
              <a:ext cx="640080" cy="822960"/>
            </a:xfrm>
            <a:prstGeom prst="bentConnector3">
              <a:avLst/>
            </a:prstGeom>
            <a:ln w="28575">
              <a:headEnd type="non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p:cNvCxnSpPr>
            <p:nvPr/>
          </p:nvCxnSpPr>
          <p:spPr>
            <a:xfrm>
              <a:off x="9596628" y="5079686"/>
              <a:ext cx="0" cy="365760"/>
            </a:xfrm>
            <a:prstGeom prst="straightConnector1">
              <a:avLst/>
            </a:prstGeom>
            <a:ln w="38100">
              <a:headEnd type="non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8430515" y="2046345"/>
              <a:ext cx="2340264" cy="136805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22" name="Straight Arrow Connector 21"/>
            <p:cNvCxnSpPr/>
            <p:nvPr/>
          </p:nvCxnSpPr>
          <p:spPr>
            <a:xfrm>
              <a:off x="9600647" y="2387425"/>
              <a:ext cx="0" cy="19627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904215" y="2075237"/>
              <a:ext cx="1392865" cy="288264"/>
            </a:xfrm>
            <a:prstGeom prst="rect">
              <a:avLst/>
            </a:prstGeom>
            <a:solidFill>
              <a:srgbClr val="002060"/>
            </a:solid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Pig Latin</a:t>
              </a:r>
            </a:p>
          </p:txBody>
        </p:sp>
        <p:sp>
          <p:nvSpPr>
            <p:cNvPr id="25" name="TextBox 24"/>
            <p:cNvSpPr txBox="1"/>
            <p:nvPr/>
          </p:nvSpPr>
          <p:spPr>
            <a:xfrm>
              <a:off x="8904215" y="2599778"/>
              <a:ext cx="1392865" cy="288264"/>
            </a:xfrm>
            <a:prstGeom prst="rect">
              <a:avLst/>
            </a:prstGeom>
            <a:solidFill>
              <a:srgbClr val="002060"/>
            </a:solid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Compiler</a:t>
              </a:r>
            </a:p>
          </p:txBody>
        </p:sp>
        <p:sp>
          <p:nvSpPr>
            <p:cNvPr id="26" name="TextBox 25"/>
            <p:cNvSpPr txBox="1"/>
            <p:nvPr/>
          </p:nvSpPr>
          <p:spPr>
            <a:xfrm>
              <a:off x="8430515" y="3113688"/>
              <a:ext cx="2340264" cy="288264"/>
            </a:xfrm>
            <a:prstGeom prst="rect">
              <a:avLst/>
            </a:prstGeom>
            <a:solidFill>
              <a:srgbClr val="002060"/>
            </a:solid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Execution Engine</a:t>
              </a:r>
            </a:p>
          </p:txBody>
        </p:sp>
        <p:cxnSp>
          <p:nvCxnSpPr>
            <p:cNvPr id="27" name="Straight Arrow Connector 26"/>
            <p:cNvCxnSpPr/>
            <p:nvPr/>
          </p:nvCxnSpPr>
          <p:spPr>
            <a:xfrm>
              <a:off x="9600647" y="2890706"/>
              <a:ext cx="0" cy="19627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4" descr="http://www.thebhwgroup.com/blog/wp-content/uploads/2014/10/pig-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3390" y="2363660"/>
              <a:ext cx="471519" cy="709052"/>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p:cNvSpPr/>
            <p:nvPr/>
          </p:nvSpPr>
          <p:spPr bwMode="auto">
            <a:xfrm>
              <a:off x="8430515" y="1520775"/>
              <a:ext cx="1156969" cy="41956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Pig Grunt</a:t>
              </a:r>
            </a:p>
          </p:txBody>
        </p:sp>
        <p:sp>
          <p:nvSpPr>
            <p:cNvPr id="30" name="Rounded Rectangle 29"/>
            <p:cNvSpPr/>
            <p:nvPr/>
          </p:nvSpPr>
          <p:spPr bwMode="auto">
            <a:xfrm>
              <a:off x="9611591" y="1516448"/>
              <a:ext cx="1156969" cy="419568"/>
            </a:xfrm>
            <a:prstGeom prst="roundRect">
              <a:avLst/>
            </a:prstGeom>
            <a:solidFill>
              <a:schemeClr val="tx2">
                <a:lumMod val="60000"/>
                <a:lumOff val="40000"/>
              </a:schemeClr>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Pig Server</a:t>
              </a:r>
            </a:p>
          </p:txBody>
        </p:sp>
      </p:grpSp>
    </p:spTree>
    <p:extLst>
      <p:ext uri="{BB962C8B-B14F-4D97-AF65-F5344CB8AC3E}">
        <p14:creationId xmlns:p14="http://schemas.microsoft.com/office/powerpoint/2010/main" val="358897322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 Latin: Types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33</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rapezoid 3"/>
          <p:cNvSpPr/>
          <p:nvPr/>
        </p:nvSpPr>
        <p:spPr bwMode="auto">
          <a:xfrm rot="16200000">
            <a:off x="880155" y="3024154"/>
            <a:ext cx="5078589" cy="1748590"/>
          </a:xfrm>
          <a:prstGeom prst="trapezoid">
            <a:avLst>
              <a:gd name="adj" fmla="val 128943"/>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extBox 4"/>
          <p:cNvSpPr txBox="1"/>
          <p:nvPr/>
        </p:nvSpPr>
        <p:spPr>
          <a:xfrm>
            <a:off x="853259" y="3577406"/>
            <a:ext cx="1693797" cy="627864"/>
          </a:xfrm>
          <a:prstGeom prst="rect">
            <a:avLst/>
          </a:prstGeom>
          <a:solidFill>
            <a:schemeClr val="accent3"/>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Pig Types</a:t>
            </a:r>
          </a:p>
        </p:txBody>
      </p:sp>
      <p:cxnSp>
        <p:nvCxnSpPr>
          <p:cNvPr id="7" name="Straight Connector 6"/>
          <p:cNvCxnSpPr/>
          <p:nvPr/>
        </p:nvCxnSpPr>
        <p:spPr>
          <a:xfrm>
            <a:off x="4299943" y="1363578"/>
            <a:ext cx="63093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314116" y="6417605"/>
            <a:ext cx="63093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nvPr>
        </p:nvGraphicFramePr>
        <p:xfrm>
          <a:off x="4272479" y="1414129"/>
          <a:ext cx="6435490" cy="4947850"/>
        </p:xfrm>
        <a:graphic>
          <a:graphicData uri="http://schemas.openxmlformats.org/drawingml/2006/table">
            <a:tbl>
              <a:tblPr firstRow="1" bandRow="1">
                <a:tableStyleId>{2D5ABB26-0587-4C30-8999-92F81FD0307C}</a:tableStyleId>
              </a:tblPr>
              <a:tblGrid>
                <a:gridCol w="1644019">
                  <a:extLst>
                    <a:ext uri="{9D8B030D-6E8A-4147-A177-3AD203B41FA5}">
                      <a16:colId xmlns:a16="http://schemas.microsoft.com/office/drawing/2014/main" val="3238432148"/>
                    </a:ext>
                  </a:extLst>
                </a:gridCol>
                <a:gridCol w="4791471">
                  <a:extLst>
                    <a:ext uri="{9D8B030D-6E8A-4147-A177-3AD203B41FA5}">
                      <a16:colId xmlns:a16="http://schemas.microsoft.com/office/drawing/2014/main" val="3016191423"/>
                    </a:ext>
                  </a:extLst>
                </a:gridCol>
              </a:tblGrid>
              <a:tr h="494785">
                <a:tc>
                  <a:txBody>
                    <a:bodyPr/>
                    <a:lstStyle/>
                    <a:p>
                      <a:pPr marL="91440"/>
                      <a:r>
                        <a:rPr lang="en-US" dirty="0" err="1">
                          <a:solidFill>
                            <a:schemeClr val="tx1">
                              <a:lumMod val="65000"/>
                              <a:lumOff val="35000"/>
                            </a:schemeClr>
                          </a:solidFill>
                        </a:rPr>
                        <a:t>int</a:t>
                      </a:r>
                      <a:endParaRPr lang="en-US" dirty="0">
                        <a:solidFill>
                          <a:schemeClr val="tx1">
                            <a:lumMod val="65000"/>
                            <a:lumOff val="35000"/>
                          </a:schemeClr>
                        </a:solidFill>
                      </a:endParaRPr>
                    </a:p>
                  </a:txBody>
                  <a:tcPr anchor="ctr">
                    <a:solidFill>
                      <a:schemeClr val="bg1"/>
                    </a:solidFill>
                  </a:tcPr>
                </a:tc>
                <a:tc>
                  <a:txBody>
                    <a:bodyPr/>
                    <a:lstStyle/>
                    <a:p>
                      <a:r>
                        <a:rPr lang="en-US" dirty="0">
                          <a:solidFill>
                            <a:schemeClr val="tx1">
                              <a:lumMod val="65000"/>
                              <a:lumOff val="35000"/>
                            </a:schemeClr>
                          </a:solidFill>
                        </a:rPr>
                        <a:t>Signed 32-bit integer</a:t>
                      </a:r>
                    </a:p>
                  </a:txBody>
                  <a:tcPr anchor="ctr">
                    <a:solidFill>
                      <a:schemeClr val="bg1"/>
                    </a:solidFill>
                  </a:tcPr>
                </a:tc>
                <a:extLst>
                  <a:ext uri="{0D108BD9-81ED-4DB2-BD59-A6C34878D82A}">
                    <a16:rowId xmlns:a16="http://schemas.microsoft.com/office/drawing/2014/main" val="1089936145"/>
                  </a:ext>
                </a:extLst>
              </a:tr>
              <a:tr h="494785">
                <a:tc>
                  <a:txBody>
                    <a:bodyPr/>
                    <a:lstStyle/>
                    <a:p>
                      <a:pPr marL="91440"/>
                      <a:r>
                        <a:rPr lang="en-US" dirty="0">
                          <a:solidFill>
                            <a:schemeClr val="tx1">
                              <a:lumMod val="65000"/>
                              <a:lumOff val="35000"/>
                            </a:schemeClr>
                          </a:solidFill>
                        </a:rPr>
                        <a:t>long</a:t>
                      </a:r>
                    </a:p>
                  </a:txBody>
                  <a:tcPr anchor="ctr">
                    <a:solidFill>
                      <a:schemeClr val="bg1"/>
                    </a:solidFill>
                  </a:tcPr>
                </a:tc>
                <a:tc>
                  <a:txBody>
                    <a:bodyPr/>
                    <a:lstStyle/>
                    <a:p>
                      <a:r>
                        <a:rPr lang="en-US" dirty="0">
                          <a:solidFill>
                            <a:schemeClr val="tx1">
                              <a:lumMod val="65000"/>
                              <a:lumOff val="35000"/>
                            </a:schemeClr>
                          </a:solidFill>
                        </a:rPr>
                        <a:t>Signed 64-bit-integer</a:t>
                      </a:r>
                    </a:p>
                  </a:txBody>
                  <a:tcPr anchor="ctr">
                    <a:solidFill>
                      <a:schemeClr val="bg1"/>
                    </a:solidFill>
                  </a:tcPr>
                </a:tc>
                <a:extLst>
                  <a:ext uri="{0D108BD9-81ED-4DB2-BD59-A6C34878D82A}">
                    <a16:rowId xmlns:a16="http://schemas.microsoft.com/office/drawing/2014/main" val="4275685479"/>
                  </a:ext>
                </a:extLst>
              </a:tr>
              <a:tr h="494785">
                <a:tc>
                  <a:txBody>
                    <a:bodyPr/>
                    <a:lstStyle/>
                    <a:p>
                      <a:pPr marL="91440"/>
                      <a:r>
                        <a:rPr lang="en-US" dirty="0">
                          <a:solidFill>
                            <a:schemeClr val="tx1">
                              <a:lumMod val="65000"/>
                              <a:lumOff val="35000"/>
                            </a:schemeClr>
                          </a:solidFill>
                        </a:rPr>
                        <a:t>float</a:t>
                      </a:r>
                    </a:p>
                  </a:txBody>
                  <a:tcPr anchor="ctr">
                    <a:solidFill>
                      <a:schemeClr val="bg1"/>
                    </a:solidFill>
                  </a:tcPr>
                </a:tc>
                <a:tc>
                  <a:txBody>
                    <a:bodyPr/>
                    <a:lstStyle/>
                    <a:p>
                      <a:r>
                        <a:rPr lang="en-US" dirty="0">
                          <a:solidFill>
                            <a:schemeClr val="tx1">
                              <a:lumMod val="65000"/>
                              <a:lumOff val="35000"/>
                            </a:schemeClr>
                          </a:solidFill>
                        </a:rPr>
                        <a:t>32-bit floating point</a:t>
                      </a:r>
                    </a:p>
                  </a:txBody>
                  <a:tcPr anchor="ctr">
                    <a:solidFill>
                      <a:schemeClr val="bg1"/>
                    </a:solidFill>
                  </a:tcPr>
                </a:tc>
                <a:extLst>
                  <a:ext uri="{0D108BD9-81ED-4DB2-BD59-A6C34878D82A}">
                    <a16:rowId xmlns:a16="http://schemas.microsoft.com/office/drawing/2014/main" val="1409806772"/>
                  </a:ext>
                </a:extLst>
              </a:tr>
              <a:tr h="494785">
                <a:tc>
                  <a:txBody>
                    <a:bodyPr/>
                    <a:lstStyle/>
                    <a:p>
                      <a:pPr marL="91440"/>
                      <a:r>
                        <a:rPr lang="en-US" dirty="0">
                          <a:solidFill>
                            <a:schemeClr val="tx1">
                              <a:lumMod val="65000"/>
                              <a:lumOff val="35000"/>
                            </a:schemeClr>
                          </a:solidFill>
                        </a:rPr>
                        <a:t>double</a:t>
                      </a:r>
                    </a:p>
                  </a:txBody>
                  <a:tcPr anchor="ctr">
                    <a:solidFill>
                      <a:schemeClr val="bg1"/>
                    </a:solidFill>
                  </a:tcPr>
                </a:tc>
                <a:tc>
                  <a:txBody>
                    <a:bodyPr/>
                    <a:lstStyle/>
                    <a:p>
                      <a:r>
                        <a:rPr lang="en-US" dirty="0">
                          <a:solidFill>
                            <a:schemeClr val="tx1">
                              <a:lumMod val="65000"/>
                              <a:lumOff val="35000"/>
                            </a:schemeClr>
                          </a:solidFill>
                        </a:rPr>
                        <a:t>64-bit floating point</a:t>
                      </a:r>
                    </a:p>
                  </a:txBody>
                  <a:tcPr anchor="ctr">
                    <a:solidFill>
                      <a:schemeClr val="bg1"/>
                    </a:solidFill>
                  </a:tcPr>
                </a:tc>
                <a:extLst>
                  <a:ext uri="{0D108BD9-81ED-4DB2-BD59-A6C34878D82A}">
                    <a16:rowId xmlns:a16="http://schemas.microsoft.com/office/drawing/2014/main" val="791136535"/>
                  </a:ext>
                </a:extLst>
              </a:tr>
              <a:tr h="494785">
                <a:tc>
                  <a:txBody>
                    <a:bodyPr/>
                    <a:lstStyle/>
                    <a:p>
                      <a:pPr marL="91440"/>
                      <a:r>
                        <a:rPr lang="en-US" dirty="0" err="1">
                          <a:solidFill>
                            <a:schemeClr val="tx1">
                              <a:lumMod val="65000"/>
                              <a:lumOff val="35000"/>
                            </a:schemeClr>
                          </a:solidFill>
                        </a:rPr>
                        <a:t>chararray</a:t>
                      </a:r>
                      <a:endParaRPr lang="en-US" dirty="0">
                        <a:solidFill>
                          <a:schemeClr val="tx1">
                            <a:lumMod val="65000"/>
                            <a:lumOff val="35000"/>
                          </a:schemeClr>
                        </a:solidFill>
                      </a:endParaRPr>
                    </a:p>
                  </a:txBody>
                  <a:tcPr anchor="ctr">
                    <a:solidFill>
                      <a:schemeClr val="bg1"/>
                    </a:solidFill>
                  </a:tcPr>
                </a:tc>
                <a:tc>
                  <a:txBody>
                    <a:bodyPr/>
                    <a:lstStyle/>
                    <a:p>
                      <a:r>
                        <a:rPr lang="en-US" dirty="0">
                          <a:solidFill>
                            <a:schemeClr val="tx1">
                              <a:lumMod val="65000"/>
                              <a:lumOff val="35000"/>
                            </a:schemeClr>
                          </a:solidFill>
                        </a:rPr>
                        <a:t>Character</a:t>
                      </a:r>
                      <a:r>
                        <a:rPr lang="en-US" baseline="0" dirty="0">
                          <a:solidFill>
                            <a:schemeClr val="tx1">
                              <a:lumMod val="65000"/>
                              <a:lumOff val="35000"/>
                            </a:schemeClr>
                          </a:solidFill>
                        </a:rPr>
                        <a:t> array(string) in Unicode</a:t>
                      </a:r>
                      <a:endParaRPr lang="en-US"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066433062"/>
                  </a:ext>
                </a:extLst>
              </a:tr>
              <a:tr h="494785">
                <a:tc>
                  <a:txBody>
                    <a:bodyPr/>
                    <a:lstStyle/>
                    <a:p>
                      <a:pPr marL="91440"/>
                      <a:r>
                        <a:rPr lang="en-US" dirty="0" err="1">
                          <a:solidFill>
                            <a:schemeClr val="tx1">
                              <a:lumMod val="65000"/>
                              <a:lumOff val="35000"/>
                            </a:schemeClr>
                          </a:solidFill>
                        </a:rPr>
                        <a:t>bytearray</a:t>
                      </a:r>
                      <a:endParaRPr lang="en-US" dirty="0">
                        <a:solidFill>
                          <a:schemeClr val="tx1">
                            <a:lumMod val="65000"/>
                            <a:lumOff val="35000"/>
                          </a:schemeClr>
                        </a:solidFill>
                      </a:endParaRPr>
                    </a:p>
                  </a:txBody>
                  <a:tcPr anchor="ctr">
                    <a:solidFill>
                      <a:schemeClr val="bg1"/>
                    </a:solidFill>
                  </a:tcPr>
                </a:tc>
                <a:tc>
                  <a:txBody>
                    <a:bodyPr/>
                    <a:lstStyle/>
                    <a:p>
                      <a:r>
                        <a:rPr lang="en-US" dirty="0">
                          <a:solidFill>
                            <a:schemeClr val="tx1">
                              <a:lumMod val="65000"/>
                              <a:lumOff val="35000"/>
                            </a:schemeClr>
                          </a:solidFill>
                        </a:rPr>
                        <a:t>Byte array (blob)</a:t>
                      </a:r>
                    </a:p>
                  </a:txBody>
                  <a:tcPr anchor="ctr">
                    <a:solidFill>
                      <a:schemeClr val="bg1"/>
                    </a:solidFill>
                  </a:tcPr>
                </a:tc>
                <a:extLst>
                  <a:ext uri="{0D108BD9-81ED-4DB2-BD59-A6C34878D82A}">
                    <a16:rowId xmlns:a16="http://schemas.microsoft.com/office/drawing/2014/main" val="2762572854"/>
                  </a:ext>
                </a:extLst>
              </a:tr>
              <a:tr h="494785">
                <a:tc>
                  <a:txBody>
                    <a:bodyPr/>
                    <a:lstStyle/>
                    <a:p>
                      <a:pPr marL="91440"/>
                      <a:r>
                        <a:rPr lang="en-US" dirty="0" err="1">
                          <a:solidFill>
                            <a:schemeClr val="tx1">
                              <a:lumMod val="65000"/>
                              <a:lumOff val="35000"/>
                            </a:schemeClr>
                          </a:solidFill>
                        </a:rPr>
                        <a:t>boolean</a:t>
                      </a:r>
                      <a:endParaRPr lang="en-US" dirty="0">
                        <a:solidFill>
                          <a:schemeClr val="tx1">
                            <a:lumMod val="65000"/>
                            <a:lumOff val="35000"/>
                          </a:schemeClr>
                        </a:solidFill>
                      </a:endParaRPr>
                    </a:p>
                  </a:txBody>
                  <a:tcPr anchor="ctr">
                    <a:solidFill>
                      <a:schemeClr val="bg1"/>
                    </a:solidFill>
                  </a:tcPr>
                </a:tc>
                <a:tc>
                  <a:txBody>
                    <a:bodyPr/>
                    <a:lstStyle/>
                    <a:p>
                      <a:r>
                        <a:rPr lang="en-US" dirty="0" err="1">
                          <a:solidFill>
                            <a:schemeClr val="tx1">
                              <a:lumMod val="65000"/>
                              <a:lumOff val="35000"/>
                            </a:schemeClr>
                          </a:solidFill>
                        </a:rPr>
                        <a:t>boolean</a:t>
                      </a:r>
                      <a:endParaRPr lang="en-US"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41199190"/>
                  </a:ext>
                </a:extLst>
              </a:tr>
              <a:tr h="494785">
                <a:tc>
                  <a:txBody>
                    <a:bodyPr/>
                    <a:lstStyle/>
                    <a:p>
                      <a:pPr marL="91440"/>
                      <a:r>
                        <a:rPr lang="en-US" dirty="0">
                          <a:solidFill>
                            <a:schemeClr val="tx1">
                              <a:lumMod val="65000"/>
                              <a:lumOff val="35000"/>
                            </a:schemeClr>
                          </a:solidFill>
                        </a:rPr>
                        <a:t>tuple</a:t>
                      </a:r>
                    </a:p>
                  </a:txBody>
                  <a:tcPr anchor="ctr">
                    <a:solidFill>
                      <a:schemeClr val="bg1"/>
                    </a:solidFill>
                  </a:tcPr>
                </a:tc>
                <a:tc>
                  <a:txBody>
                    <a:bodyPr/>
                    <a:lstStyle/>
                    <a:p>
                      <a:r>
                        <a:rPr lang="en-US" dirty="0">
                          <a:solidFill>
                            <a:schemeClr val="tx1">
                              <a:lumMod val="65000"/>
                              <a:lumOff val="35000"/>
                            </a:schemeClr>
                          </a:solidFill>
                        </a:rPr>
                        <a:t>A ordered set of field.</a:t>
                      </a:r>
                      <a:r>
                        <a:rPr lang="en-US" baseline="0" dirty="0">
                          <a:solidFill>
                            <a:schemeClr val="tx1">
                              <a:lumMod val="65000"/>
                              <a:lumOff val="35000"/>
                            </a:schemeClr>
                          </a:solidFill>
                        </a:rPr>
                        <a:t> </a:t>
                      </a:r>
                      <a:r>
                        <a:rPr lang="en-US" dirty="0" err="1">
                          <a:solidFill>
                            <a:schemeClr val="tx1">
                              <a:lumMod val="65000"/>
                              <a:lumOff val="35000"/>
                            </a:schemeClr>
                          </a:solidFill>
                        </a:rPr>
                        <a:t>e.g</a:t>
                      </a:r>
                      <a:r>
                        <a:rPr lang="en-US" dirty="0">
                          <a:solidFill>
                            <a:schemeClr val="tx1">
                              <a:lumMod val="65000"/>
                              <a:lumOff val="35000"/>
                            </a:schemeClr>
                          </a:solidFill>
                        </a:rPr>
                        <a:t>: (2,4)</a:t>
                      </a:r>
                    </a:p>
                  </a:txBody>
                  <a:tcPr anchor="ctr">
                    <a:solidFill>
                      <a:schemeClr val="bg1"/>
                    </a:solidFill>
                  </a:tcPr>
                </a:tc>
                <a:extLst>
                  <a:ext uri="{0D108BD9-81ED-4DB2-BD59-A6C34878D82A}">
                    <a16:rowId xmlns:a16="http://schemas.microsoft.com/office/drawing/2014/main" val="139461461"/>
                  </a:ext>
                </a:extLst>
              </a:tr>
              <a:tr h="494785">
                <a:tc>
                  <a:txBody>
                    <a:bodyPr/>
                    <a:lstStyle/>
                    <a:p>
                      <a:pPr marL="91440"/>
                      <a:r>
                        <a:rPr lang="en-US" dirty="0">
                          <a:solidFill>
                            <a:schemeClr val="tx1">
                              <a:lumMod val="65000"/>
                              <a:lumOff val="35000"/>
                            </a:schemeClr>
                          </a:solidFill>
                        </a:rPr>
                        <a:t>bag</a:t>
                      </a:r>
                    </a:p>
                  </a:txBody>
                  <a:tcPr anchor="ctr">
                    <a:solidFill>
                      <a:schemeClr val="bg1"/>
                    </a:solidFill>
                  </a:tcPr>
                </a:tc>
                <a:tc>
                  <a:txBody>
                    <a:bodyPr/>
                    <a:lstStyle/>
                    <a:p>
                      <a:r>
                        <a:rPr lang="en-US" dirty="0">
                          <a:solidFill>
                            <a:schemeClr val="tx1">
                              <a:lumMod val="65000"/>
                              <a:lumOff val="35000"/>
                            </a:schemeClr>
                          </a:solidFill>
                        </a:rPr>
                        <a:t>A collection of tuples.</a:t>
                      </a:r>
                      <a:r>
                        <a:rPr lang="en-US" baseline="0" dirty="0">
                          <a:solidFill>
                            <a:schemeClr val="tx1">
                              <a:lumMod val="65000"/>
                              <a:lumOff val="35000"/>
                            </a:schemeClr>
                          </a:solidFill>
                        </a:rPr>
                        <a:t> </a:t>
                      </a:r>
                      <a:r>
                        <a:rPr lang="en-US" dirty="0" err="1">
                          <a:solidFill>
                            <a:schemeClr val="tx1">
                              <a:lumMod val="65000"/>
                              <a:lumOff val="35000"/>
                            </a:schemeClr>
                          </a:solidFill>
                        </a:rPr>
                        <a:t>e.g</a:t>
                      </a:r>
                      <a:r>
                        <a:rPr lang="en-US" dirty="0">
                          <a:solidFill>
                            <a:schemeClr val="tx1">
                              <a:lumMod val="65000"/>
                              <a:lumOff val="35000"/>
                            </a:schemeClr>
                          </a:solidFill>
                        </a:rPr>
                        <a:t>: {(2,4),</a:t>
                      </a:r>
                      <a:r>
                        <a:rPr lang="en-US" baseline="0" dirty="0">
                          <a:solidFill>
                            <a:schemeClr val="tx1">
                              <a:lumMod val="65000"/>
                              <a:lumOff val="35000"/>
                            </a:schemeClr>
                          </a:solidFill>
                        </a:rPr>
                        <a:t> (3, 9)}</a:t>
                      </a:r>
                      <a:endParaRPr lang="en-US"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082512540"/>
                  </a:ext>
                </a:extLst>
              </a:tr>
              <a:tr h="494785">
                <a:tc>
                  <a:txBody>
                    <a:bodyPr/>
                    <a:lstStyle/>
                    <a:p>
                      <a:pPr marL="91440"/>
                      <a:r>
                        <a:rPr lang="en-US" dirty="0">
                          <a:solidFill>
                            <a:schemeClr val="tx1">
                              <a:lumMod val="65000"/>
                              <a:lumOff val="35000"/>
                            </a:schemeClr>
                          </a:solidFill>
                        </a:rPr>
                        <a:t>map</a:t>
                      </a:r>
                    </a:p>
                  </a:txBody>
                  <a:tcPr anchor="ctr">
                    <a:solidFill>
                      <a:schemeClr val="bg1"/>
                    </a:solidFill>
                  </a:tcPr>
                </a:tc>
                <a:tc>
                  <a:txBody>
                    <a:bodyPr/>
                    <a:lstStyle/>
                    <a:p>
                      <a:r>
                        <a:rPr lang="en-US" dirty="0">
                          <a:solidFill>
                            <a:schemeClr val="tx1">
                              <a:lumMod val="65000"/>
                              <a:lumOff val="35000"/>
                            </a:schemeClr>
                          </a:solidFill>
                        </a:rPr>
                        <a:t>A set of key</a:t>
                      </a:r>
                      <a:r>
                        <a:rPr lang="en-US" baseline="0" dirty="0">
                          <a:solidFill>
                            <a:schemeClr val="tx1">
                              <a:lumMod val="65000"/>
                              <a:lumOff val="35000"/>
                            </a:schemeClr>
                          </a:solidFill>
                        </a:rPr>
                        <a:t> value pairs. </a:t>
                      </a:r>
                      <a:r>
                        <a:rPr lang="en-US" baseline="0" dirty="0" err="1">
                          <a:solidFill>
                            <a:schemeClr val="tx1">
                              <a:lumMod val="65000"/>
                              <a:lumOff val="35000"/>
                            </a:schemeClr>
                          </a:solidFill>
                        </a:rPr>
                        <a:t>e.g</a:t>
                      </a:r>
                      <a:r>
                        <a:rPr lang="en-US" baseline="0" dirty="0">
                          <a:solidFill>
                            <a:schemeClr val="tx1">
                              <a:lumMod val="65000"/>
                              <a:lumOff val="35000"/>
                            </a:schemeClr>
                          </a:solidFill>
                        </a:rPr>
                        <a:t>: [age#32]</a:t>
                      </a:r>
                      <a:endParaRPr lang="en-US"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859991152"/>
                  </a:ext>
                </a:extLst>
              </a:tr>
            </a:tbl>
          </a:graphicData>
        </a:graphic>
      </p:graphicFrame>
      <p:sp>
        <p:nvSpPr>
          <p:cNvPr id="9" name="Rectangle 8"/>
          <p:cNvSpPr/>
          <p:nvPr/>
        </p:nvSpPr>
        <p:spPr bwMode="auto">
          <a:xfrm>
            <a:off x="4314116" y="1388138"/>
            <a:ext cx="6295187" cy="471647"/>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 name="Rectangle 9"/>
          <p:cNvSpPr/>
          <p:nvPr/>
        </p:nvSpPr>
        <p:spPr bwMode="auto">
          <a:xfrm>
            <a:off x="4314116" y="2415324"/>
            <a:ext cx="6295187" cy="453634"/>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ectangle 10"/>
          <p:cNvSpPr/>
          <p:nvPr/>
        </p:nvSpPr>
        <p:spPr bwMode="auto">
          <a:xfrm>
            <a:off x="4314116" y="3397064"/>
            <a:ext cx="6295187"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ectangle 11"/>
          <p:cNvSpPr/>
          <p:nvPr/>
        </p:nvSpPr>
        <p:spPr bwMode="auto">
          <a:xfrm>
            <a:off x="4314116" y="4304377"/>
            <a:ext cx="6295187" cy="597237"/>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ectangle 12"/>
          <p:cNvSpPr/>
          <p:nvPr/>
        </p:nvSpPr>
        <p:spPr bwMode="auto">
          <a:xfrm>
            <a:off x="4314116" y="5387979"/>
            <a:ext cx="6295187" cy="445893"/>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29834796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 Commands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34</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rapezoid 3"/>
          <p:cNvSpPr/>
          <p:nvPr/>
        </p:nvSpPr>
        <p:spPr bwMode="auto">
          <a:xfrm rot="16200000">
            <a:off x="267702" y="3334923"/>
            <a:ext cx="5078589" cy="1127049"/>
          </a:xfrm>
          <a:prstGeom prst="trapezoid">
            <a:avLst>
              <a:gd name="adj" fmla="val 185917"/>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extBox 4"/>
          <p:cNvSpPr txBox="1"/>
          <p:nvPr/>
        </p:nvSpPr>
        <p:spPr>
          <a:xfrm>
            <a:off x="288987" y="3418316"/>
            <a:ext cx="1974544" cy="960263"/>
          </a:xfrm>
          <a:prstGeom prst="rect">
            <a:avLst/>
          </a:prstGeom>
          <a:solidFill>
            <a:schemeClr val="accent3"/>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Pig Commands</a:t>
            </a:r>
          </a:p>
        </p:txBody>
      </p:sp>
      <p:cxnSp>
        <p:nvCxnSpPr>
          <p:cNvPr id="6" name="Straight Connector 5"/>
          <p:cNvCxnSpPr/>
          <p:nvPr/>
        </p:nvCxnSpPr>
        <p:spPr>
          <a:xfrm>
            <a:off x="3396164" y="1363578"/>
            <a:ext cx="777240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378447" y="6428238"/>
            <a:ext cx="777240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nvPr>
        </p:nvGraphicFramePr>
        <p:xfrm>
          <a:off x="3349256" y="1391052"/>
          <a:ext cx="8445430" cy="5004888"/>
        </p:xfrm>
        <a:graphic>
          <a:graphicData uri="http://schemas.openxmlformats.org/drawingml/2006/table">
            <a:tbl>
              <a:tblPr firstRow="1" bandRow="1">
                <a:tableStyleId>{2D5ABB26-0587-4C30-8999-92F81FD0307C}</a:tableStyleId>
              </a:tblPr>
              <a:tblGrid>
                <a:gridCol w="1686299">
                  <a:extLst>
                    <a:ext uri="{9D8B030D-6E8A-4147-A177-3AD203B41FA5}">
                      <a16:colId xmlns:a16="http://schemas.microsoft.com/office/drawing/2014/main" val="3238432148"/>
                    </a:ext>
                  </a:extLst>
                </a:gridCol>
                <a:gridCol w="6759131">
                  <a:extLst>
                    <a:ext uri="{9D8B030D-6E8A-4147-A177-3AD203B41FA5}">
                      <a16:colId xmlns:a16="http://schemas.microsoft.com/office/drawing/2014/main" val="3016191423"/>
                    </a:ext>
                  </a:extLst>
                </a:gridCol>
              </a:tblGrid>
              <a:tr h="417074">
                <a:tc>
                  <a:txBody>
                    <a:bodyPr/>
                    <a:lstStyle/>
                    <a:p>
                      <a:pPr marL="91440"/>
                      <a:r>
                        <a:rPr lang="en-US" sz="1600" dirty="0">
                          <a:solidFill>
                            <a:schemeClr val="tx1">
                              <a:lumMod val="65000"/>
                              <a:lumOff val="35000"/>
                            </a:schemeClr>
                          </a:solidFill>
                        </a:rPr>
                        <a:t>Load</a:t>
                      </a:r>
                    </a:p>
                  </a:txBody>
                  <a:tcPr anchor="ctr">
                    <a:solidFill>
                      <a:schemeClr val="bg1"/>
                    </a:solidFill>
                  </a:tcPr>
                </a:tc>
                <a:tc>
                  <a:txBody>
                    <a:bodyPr/>
                    <a:lstStyle/>
                    <a:p>
                      <a:r>
                        <a:rPr lang="en-US" sz="1600" dirty="0">
                          <a:solidFill>
                            <a:schemeClr val="tx1">
                              <a:lumMod val="65000"/>
                              <a:lumOff val="35000"/>
                            </a:schemeClr>
                          </a:solidFill>
                        </a:rPr>
                        <a:t>Read</a:t>
                      </a:r>
                      <a:r>
                        <a:rPr lang="en-US" sz="1600" baseline="0" dirty="0">
                          <a:solidFill>
                            <a:schemeClr val="tx1">
                              <a:lumMod val="65000"/>
                              <a:lumOff val="35000"/>
                            </a:schemeClr>
                          </a:solidFill>
                        </a:rPr>
                        <a:t> data from the file system</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089936145"/>
                  </a:ext>
                </a:extLst>
              </a:tr>
              <a:tr h="417074">
                <a:tc>
                  <a:txBody>
                    <a:bodyPr/>
                    <a:lstStyle/>
                    <a:p>
                      <a:pPr marL="91440"/>
                      <a:r>
                        <a:rPr lang="en-US" sz="1600" dirty="0">
                          <a:solidFill>
                            <a:schemeClr val="tx1">
                              <a:lumMod val="65000"/>
                              <a:lumOff val="35000"/>
                            </a:schemeClr>
                          </a:solidFill>
                        </a:rPr>
                        <a:t>Store</a:t>
                      </a:r>
                    </a:p>
                  </a:txBody>
                  <a:tcPr anchor="ctr">
                    <a:solidFill>
                      <a:schemeClr val="bg1"/>
                    </a:solidFill>
                  </a:tcPr>
                </a:tc>
                <a:tc>
                  <a:txBody>
                    <a:bodyPr/>
                    <a:lstStyle/>
                    <a:p>
                      <a:r>
                        <a:rPr lang="en-US" sz="1600" dirty="0">
                          <a:solidFill>
                            <a:schemeClr val="tx1">
                              <a:lumMod val="65000"/>
                              <a:lumOff val="35000"/>
                            </a:schemeClr>
                          </a:solidFill>
                        </a:rPr>
                        <a:t>Write</a:t>
                      </a:r>
                      <a:r>
                        <a:rPr lang="en-US" sz="1600" baseline="0" dirty="0">
                          <a:solidFill>
                            <a:schemeClr val="tx1">
                              <a:lumMod val="65000"/>
                              <a:lumOff val="35000"/>
                            </a:schemeClr>
                          </a:solidFill>
                        </a:rPr>
                        <a:t> data to the file system</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275685479"/>
                  </a:ext>
                </a:extLst>
              </a:tr>
              <a:tr h="417074">
                <a:tc>
                  <a:txBody>
                    <a:bodyPr/>
                    <a:lstStyle/>
                    <a:p>
                      <a:pPr marL="91440"/>
                      <a:r>
                        <a:rPr lang="en-US" sz="1600" dirty="0">
                          <a:solidFill>
                            <a:schemeClr val="tx1">
                              <a:lumMod val="65000"/>
                              <a:lumOff val="35000"/>
                            </a:schemeClr>
                          </a:solidFill>
                        </a:rPr>
                        <a:t>Dump</a:t>
                      </a:r>
                    </a:p>
                  </a:txBody>
                  <a:tcPr anchor="ctr">
                    <a:solidFill>
                      <a:schemeClr val="bg1"/>
                    </a:solidFill>
                  </a:tcPr>
                </a:tc>
                <a:tc>
                  <a:txBody>
                    <a:bodyPr/>
                    <a:lstStyle/>
                    <a:p>
                      <a:r>
                        <a:rPr lang="en-US" sz="1600" dirty="0">
                          <a:solidFill>
                            <a:schemeClr val="tx1">
                              <a:lumMod val="65000"/>
                              <a:lumOff val="35000"/>
                            </a:schemeClr>
                          </a:solidFill>
                        </a:rPr>
                        <a:t>Write</a:t>
                      </a:r>
                      <a:r>
                        <a:rPr lang="en-US" sz="1600" baseline="0" dirty="0">
                          <a:solidFill>
                            <a:schemeClr val="tx1">
                              <a:lumMod val="65000"/>
                              <a:lumOff val="35000"/>
                            </a:schemeClr>
                          </a:solidFill>
                        </a:rPr>
                        <a:t> output to </a:t>
                      </a:r>
                      <a:r>
                        <a:rPr lang="en-US" sz="1600" baseline="0" dirty="0" err="1">
                          <a:solidFill>
                            <a:schemeClr val="tx1">
                              <a:lumMod val="65000"/>
                              <a:lumOff val="35000"/>
                            </a:schemeClr>
                          </a:solidFill>
                        </a:rPr>
                        <a:t>stdout</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409806772"/>
                  </a:ext>
                </a:extLst>
              </a:tr>
              <a:tr h="417074">
                <a:tc>
                  <a:txBody>
                    <a:bodyPr/>
                    <a:lstStyle/>
                    <a:p>
                      <a:pPr marL="91440"/>
                      <a:r>
                        <a:rPr lang="en-US" sz="1600" dirty="0" err="1">
                          <a:solidFill>
                            <a:schemeClr val="tx1">
                              <a:lumMod val="65000"/>
                              <a:lumOff val="35000"/>
                            </a:schemeClr>
                          </a:solidFill>
                        </a:rPr>
                        <a:t>Foreach</a:t>
                      </a:r>
                      <a:endParaRPr lang="en-US" sz="1600" dirty="0">
                        <a:solidFill>
                          <a:schemeClr val="tx1">
                            <a:lumMod val="65000"/>
                            <a:lumOff val="35000"/>
                          </a:schemeClr>
                        </a:solidFill>
                      </a:endParaRPr>
                    </a:p>
                  </a:txBody>
                  <a:tcPr anchor="ctr">
                    <a:solidFill>
                      <a:schemeClr val="bg1"/>
                    </a:solidFill>
                  </a:tcPr>
                </a:tc>
                <a:tc>
                  <a:txBody>
                    <a:bodyPr/>
                    <a:lstStyle/>
                    <a:p>
                      <a:r>
                        <a:rPr lang="en-US" sz="1600" dirty="0">
                          <a:solidFill>
                            <a:schemeClr val="tx1">
                              <a:lumMod val="65000"/>
                              <a:lumOff val="35000"/>
                            </a:schemeClr>
                          </a:solidFill>
                        </a:rPr>
                        <a:t>Apply</a:t>
                      </a:r>
                      <a:r>
                        <a:rPr lang="en-US" sz="1600" baseline="0" dirty="0">
                          <a:solidFill>
                            <a:schemeClr val="tx1">
                              <a:lumMod val="65000"/>
                              <a:lumOff val="35000"/>
                            </a:schemeClr>
                          </a:solidFill>
                        </a:rPr>
                        <a:t> expressions to each record and generate on or more record</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791136535"/>
                  </a:ext>
                </a:extLst>
              </a:tr>
              <a:tr h="417074">
                <a:tc>
                  <a:txBody>
                    <a:bodyPr/>
                    <a:lstStyle/>
                    <a:p>
                      <a:pPr marL="91440"/>
                      <a:r>
                        <a:rPr lang="en-US" sz="1600" dirty="0">
                          <a:solidFill>
                            <a:schemeClr val="tx1">
                              <a:lumMod val="65000"/>
                              <a:lumOff val="35000"/>
                            </a:schemeClr>
                          </a:solidFill>
                        </a:rPr>
                        <a:t>Filter</a:t>
                      </a:r>
                    </a:p>
                  </a:txBody>
                  <a:tcPr anchor="ctr">
                    <a:solidFill>
                      <a:schemeClr val="bg1"/>
                    </a:solidFill>
                  </a:tcPr>
                </a:tc>
                <a:tc>
                  <a:txBody>
                    <a:bodyPr/>
                    <a:lstStyle/>
                    <a:p>
                      <a:r>
                        <a:rPr lang="en-US" sz="1600" dirty="0">
                          <a:solidFill>
                            <a:schemeClr val="tx1">
                              <a:lumMod val="65000"/>
                              <a:lumOff val="35000"/>
                            </a:schemeClr>
                          </a:solidFill>
                        </a:rPr>
                        <a:t>Apply</a:t>
                      </a:r>
                      <a:r>
                        <a:rPr lang="en-US" sz="1600" baseline="0" dirty="0">
                          <a:solidFill>
                            <a:schemeClr val="tx1">
                              <a:lumMod val="65000"/>
                              <a:lumOff val="35000"/>
                            </a:schemeClr>
                          </a:solidFill>
                        </a:rPr>
                        <a:t> predicates to each record and remove record where false</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066433062"/>
                  </a:ext>
                </a:extLst>
              </a:tr>
              <a:tr h="417074">
                <a:tc>
                  <a:txBody>
                    <a:bodyPr/>
                    <a:lstStyle/>
                    <a:p>
                      <a:pPr marL="91440"/>
                      <a:r>
                        <a:rPr lang="en-US" sz="1600" dirty="0">
                          <a:solidFill>
                            <a:schemeClr val="tx1">
                              <a:lumMod val="65000"/>
                              <a:lumOff val="35000"/>
                            </a:schemeClr>
                          </a:solidFill>
                        </a:rPr>
                        <a:t>Group</a:t>
                      </a:r>
                      <a:r>
                        <a:rPr lang="en-US" sz="1600" baseline="0" dirty="0">
                          <a:solidFill>
                            <a:schemeClr val="tx1">
                              <a:lumMod val="65000"/>
                              <a:lumOff val="35000"/>
                            </a:schemeClr>
                          </a:solidFill>
                        </a:rPr>
                        <a:t> </a:t>
                      </a:r>
                      <a:r>
                        <a:rPr lang="en-US" sz="1600" baseline="0" dirty="0" err="1">
                          <a:solidFill>
                            <a:schemeClr val="tx1">
                              <a:lumMod val="65000"/>
                              <a:lumOff val="35000"/>
                            </a:schemeClr>
                          </a:solidFill>
                        </a:rPr>
                        <a:t>C</a:t>
                      </a:r>
                      <a:r>
                        <a:rPr lang="en-US" sz="1600" dirty="0" err="1">
                          <a:solidFill>
                            <a:schemeClr val="tx1">
                              <a:lumMod val="65000"/>
                              <a:lumOff val="35000"/>
                            </a:schemeClr>
                          </a:solidFill>
                        </a:rPr>
                        <a:t>ogroup</a:t>
                      </a:r>
                      <a:endParaRPr lang="en-US" sz="1600" dirty="0">
                        <a:solidFill>
                          <a:schemeClr val="tx1">
                            <a:lumMod val="65000"/>
                            <a:lumOff val="35000"/>
                          </a:schemeClr>
                        </a:solidFill>
                      </a:endParaRPr>
                    </a:p>
                  </a:txBody>
                  <a:tcPr anchor="ctr">
                    <a:solidFill>
                      <a:schemeClr val="bg1"/>
                    </a:solidFill>
                  </a:tcPr>
                </a:tc>
                <a:tc>
                  <a:txBody>
                    <a:bodyPr/>
                    <a:lstStyle/>
                    <a:p>
                      <a:r>
                        <a:rPr lang="en-US" sz="1600" dirty="0">
                          <a:solidFill>
                            <a:schemeClr val="tx1">
                              <a:lumMod val="65000"/>
                              <a:lumOff val="35000"/>
                            </a:schemeClr>
                          </a:solidFill>
                        </a:rPr>
                        <a:t>Collect</a:t>
                      </a:r>
                      <a:r>
                        <a:rPr lang="en-US" sz="1600" baseline="0" dirty="0">
                          <a:solidFill>
                            <a:schemeClr val="tx1">
                              <a:lumMod val="65000"/>
                              <a:lumOff val="35000"/>
                            </a:schemeClr>
                          </a:solidFill>
                        </a:rPr>
                        <a:t> records with the same key from one or more inputs</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2762572854"/>
                  </a:ext>
                </a:extLst>
              </a:tr>
              <a:tr h="417074">
                <a:tc>
                  <a:txBody>
                    <a:bodyPr/>
                    <a:lstStyle/>
                    <a:p>
                      <a:pPr marL="91440"/>
                      <a:r>
                        <a:rPr lang="en-US" sz="1600" dirty="0">
                          <a:solidFill>
                            <a:schemeClr val="tx1">
                              <a:lumMod val="65000"/>
                              <a:lumOff val="35000"/>
                            </a:schemeClr>
                          </a:solidFill>
                        </a:rPr>
                        <a:t>Join</a:t>
                      </a:r>
                    </a:p>
                  </a:txBody>
                  <a:tcPr anchor="ctr">
                    <a:solidFill>
                      <a:schemeClr val="bg1"/>
                    </a:solidFill>
                  </a:tcPr>
                </a:tc>
                <a:tc>
                  <a:txBody>
                    <a:bodyPr/>
                    <a:lstStyle/>
                    <a:p>
                      <a:r>
                        <a:rPr lang="en-US" sz="1600" dirty="0">
                          <a:solidFill>
                            <a:schemeClr val="tx1">
                              <a:lumMod val="65000"/>
                              <a:lumOff val="35000"/>
                            </a:schemeClr>
                          </a:solidFill>
                        </a:rPr>
                        <a:t>Join</a:t>
                      </a:r>
                      <a:r>
                        <a:rPr lang="en-US" sz="1600" baseline="0" dirty="0">
                          <a:solidFill>
                            <a:schemeClr val="tx1">
                              <a:lumMod val="65000"/>
                              <a:lumOff val="35000"/>
                            </a:schemeClr>
                          </a:solidFill>
                        </a:rPr>
                        <a:t> two or more inputs based on a key</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41199190"/>
                  </a:ext>
                </a:extLst>
              </a:tr>
              <a:tr h="417074">
                <a:tc>
                  <a:txBody>
                    <a:bodyPr/>
                    <a:lstStyle/>
                    <a:p>
                      <a:pPr marL="91440"/>
                      <a:r>
                        <a:rPr lang="en-US" sz="1600" dirty="0">
                          <a:solidFill>
                            <a:schemeClr val="tx1">
                              <a:lumMod val="65000"/>
                              <a:lumOff val="35000"/>
                            </a:schemeClr>
                          </a:solidFill>
                        </a:rPr>
                        <a:t>Order</a:t>
                      </a:r>
                    </a:p>
                  </a:txBody>
                  <a:tcPr anchor="ctr">
                    <a:solidFill>
                      <a:schemeClr val="bg1"/>
                    </a:solidFill>
                  </a:tcPr>
                </a:tc>
                <a:tc>
                  <a:txBody>
                    <a:bodyPr/>
                    <a:lstStyle/>
                    <a:p>
                      <a:r>
                        <a:rPr lang="en-US" sz="1600" dirty="0">
                          <a:solidFill>
                            <a:schemeClr val="tx1">
                              <a:lumMod val="65000"/>
                              <a:lumOff val="35000"/>
                            </a:schemeClr>
                          </a:solidFill>
                        </a:rPr>
                        <a:t>Sort</a:t>
                      </a:r>
                      <a:r>
                        <a:rPr lang="en-US" sz="1600" baseline="0" dirty="0">
                          <a:solidFill>
                            <a:schemeClr val="tx1">
                              <a:lumMod val="65000"/>
                              <a:lumOff val="35000"/>
                            </a:schemeClr>
                          </a:solidFill>
                        </a:rPr>
                        <a:t> records based on a key</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39461461"/>
                  </a:ext>
                </a:extLst>
              </a:tr>
              <a:tr h="417074">
                <a:tc>
                  <a:txBody>
                    <a:bodyPr/>
                    <a:lstStyle/>
                    <a:p>
                      <a:pPr marL="91440"/>
                      <a:r>
                        <a:rPr lang="en-US" sz="1600" dirty="0">
                          <a:solidFill>
                            <a:schemeClr val="tx1">
                              <a:lumMod val="65000"/>
                              <a:lumOff val="35000"/>
                            </a:schemeClr>
                          </a:solidFill>
                        </a:rPr>
                        <a:t>Distinct</a:t>
                      </a:r>
                    </a:p>
                  </a:txBody>
                  <a:tcPr anchor="ctr">
                    <a:solidFill>
                      <a:schemeClr val="bg1"/>
                    </a:solidFill>
                  </a:tcPr>
                </a:tc>
                <a:tc>
                  <a:txBody>
                    <a:bodyPr/>
                    <a:lstStyle/>
                    <a:p>
                      <a:r>
                        <a:rPr lang="en-US" sz="1600" dirty="0">
                          <a:solidFill>
                            <a:schemeClr val="tx1">
                              <a:lumMod val="65000"/>
                              <a:lumOff val="35000"/>
                            </a:schemeClr>
                          </a:solidFill>
                        </a:rPr>
                        <a:t>Remove</a:t>
                      </a:r>
                      <a:r>
                        <a:rPr lang="en-US" sz="1600" baseline="0" dirty="0">
                          <a:solidFill>
                            <a:schemeClr val="tx1">
                              <a:lumMod val="65000"/>
                              <a:lumOff val="35000"/>
                            </a:schemeClr>
                          </a:solidFill>
                        </a:rPr>
                        <a:t> duplicate records</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082512540"/>
                  </a:ext>
                </a:extLst>
              </a:tr>
              <a:tr h="417074">
                <a:tc>
                  <a:txBody>
                    <a:bodyPr/>
                    <a:lstStyle/>
                    <a:p>
                      <a:pPr marL="91440"/>
                      <a:r>
                        <a:rPr lang="en-US" sz="1600" dirty="0">
                          <a:solidFill>
                            <a:schemeClr val="tx1">
                              <a:lumMod val="65000"/>
                              <a:lumOff val="35000"/>
                            </a:schemeClr>
                          </a:solidFill>
                        </a:rPr>
                        <a:t>Union</a:t>
                      </a:r>
                    </a:p>
                  </a:txBody>
                  <a:tcPr anchor="ctr">
                    <a:solidFill>
                      <a:schemeClr val="bg1"/>
                    </a:solidFill>
                  </a:tcPr>
                </a:tc>
                <a:tc>
                  <a:txBody>
                    <a:bodyPr/>
                    <a:lstStyle/>
                    <a:p>
                      <a:r>
                        <a:rPr lang="en-US" sz="1600" dirty="0">
                          <a:solidFill>
                            <a:schemeClr val="tx1">
                              <a:lumMod val="65000"/>
                              <a:lumOff val="35000"/>
                            </a:schemeClr>
                          </a:solidFill>
                        </a:rPr>
                        <a:t>Merge</a:t>
                      </a:r>
                      <a:r>
                        <a:rPr lang="en-US" sz="1600" baseline="0" dirty="0">
                          <a:solidFill>
                            <a:schemeClr val="tx1">
                              <a:lumMod val="65000"/>
                              <a:lumOff val="35000"/>
                            </a:schemeClr>
                          </a:solidFill>
                        </a:rPr>
                        <a:t> two datasets</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859991152"/>
                  </a:ext>
                </a:extLst>
              </a:tr>
              <a:tr h="417074">
                <a:tc>
                  <a:txBody>
                    <a:bodyPr/>
                    <a:lstStyle/>
                    <a:p>
                      <a:pPr marL="91440"/>
                      <a:r>
                        <a:rPr lang="en-US" sz="1600" dirty="0">
                          <a:solidFill>
                            <a:schemeClr val="tx1">
                              <a:lumMod val="65000"/>
                              <a:lumOff val="35000"/>
                            </a:schemeClr>
                          </a:solidFill>
                        </a:rPr>
                        <a:t>Limit</a:t>
                      </a:r>
                    </a:p>
                  </a:txBody>
                  <a:tcPr anchor="ctr">
                    <a:solidFill>
                      <a:schemeClr val="bg1"/>
                    </a:solidFill>
                  </a:tcPr>
                </a:tc>
                <a:tc>
                  <a:txBody>
                    <a:bodyPr/>
                    <a:lstStyle/>
                    <a:p>
                      <a:r>
                        <a:rPr lang="en-US" sz="1600" dirty="0">
                          <a:solidFill>
                            <a:schemeClr val="tx1">
                              <a:lumMod val="65000"/>
                              <a:lumOff val="35000"/>
                            </a:schemeClr>
                          </a:solidFill>
                        </a:rPr>
                        <a:t>Limit the number of records</a:t>
                      </a:r>
                    </a:p>
                  </a:txBody>
                  <a:tcPr anchor="ctr">
                    <a:solidFill>
                      <a:schemeClr val="bg1"/>
                    </a:solidFill>
                  </a:tcPr>
                </a:tc>
                <a:extLst>
                  <a:ext uri="{0D108BD9-81ED-4DB2-BD59-A6C34878D82A}">
                    <a16:rowId xmlns:a16="http://schemas.microsoft.com/office/drawing/2014/main" val="2110049799"/>
                  </a:ext>
                </a:extLst>
              </a:tr>
              <a:tr h="417074">
                <a:tc>
                  <a:txBody>
                    <a:bodyPr/>
                    <a:lstStyle/>
                    <a:p>
                      <a:pPr marL="91440"/>
                      <a:r>
                        <a:rPr lang="en-US" sz="1600" dirty="0">
                          <a:solidFill>
                            <a:schemeClr val="tx1">
                              <a:lumMod val="65000"/>
                              <a:lumOff val="35000"/>
                            </a:schemeClr>
                          </a:solidFill>
                        </a:rPr>
                        <a:t>Split</a:t>
                      </a:r>
                    </a:p>
                  </a:txBody>
                  <a:tcPr anchor="ctr">
                    <a:solidFill>
                      <a:schemeClr val="bg1"/>
                    </a:solidFill>
                  </a:tcPr>
                </a:tc>
                <a:tc>
                  <a:txBody>
                    <a:bodyPr/>
                    <a:lstStyle/>
                    <a:p>
                      <a:r>
                        <a:rPr lang="en-US" sz="1600" dirty="0">
                          <a:solidFill>
                            <a:schemeClr val="tx1">
                              <a:lumMod val="65000"/>
                              <a:lumOff val="35000"/>
                            </a:schemeClr>
                          </a:solidFill>
                        </a:rPr>
                        <a:t>Split data into 2 or more sets, based on filter conditions</a:t>
                      </a:r>
                    </a:p>
                  </a:txBody>
                  <a:tcPr anchor="ctr">
                    <a:solidFill>
                      <a:schemeClr val="bg1"/>
                    </a:solidFill>
                  </a:tcPr>
                </a:tc>
                <a:extLst>
                  <a:ext uri="{0D108BD9-81ED-4DB2-BD59-A6C34878D82A}">
                    <a16:rowId xmlns:a16="http://schemas.microsoft.com/office/drawing/2014/main" val="1907782124"/>
                  </a:ext>
                </a:extLst>
              </a:tr>
            </a:tbl>
          </a:graphicData>
        </a:graphic>
      </p:graphicFrame>
      <p:sp>
        <p:nvSpPr>
          <p:cNvPr id="14" name="Rectangle 13"/>
          <p:cNvSpPr/>
          <p:nvPr/>
        </p:nvSpPr>
        <p:spPr bwMode="auto">
          <a:xfrm>
            <a:off x="3389084" y="1359154"/>
            <a:ext cx="7775102"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Rectangle 14"/>
          <p:cNvSpPr/>
          <p:nvPr/>
        </p:nvSpPr>
        <p:spPr bwMode="auto">
          <a:xfrm>
            <a:off x="3389084" y="3035801"/>
            <a:ext cx="7775102"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Rectangle 15"/>
          <p:cNvSpPr/>
          <p:nvPr/>
        </p:nvSpPr>
        <p:spPr bwMode="auto">
          <a:xfrm>
            <a:off x="3389084" y="2175362"/>
            <a:ext cx="7775102"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Rectangle 16"/>
          <p:cNvSpPr/>
          <p:nvPr/>
        </p:nvSpPr>
        <p:spPr bwMode="auto">
          <a:xfrm>
            <a:off x="3389084" y="4257463"/>
            <a:ext cx="7775102"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Rectangle 17"/>
          <p:cNvSpPr/>
          <p:nvPr/>
        </p:nvSpPr>
        <p:spPr bwMode="auto">
          <a:xfrm>
            <a:off x="3389084" y="5120182"/>
            <a:ext cx="7775102" cy="418626"/>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Rectangle 18"/>
          <p:cNvSpPr/>
          <p:nvPr/>
        </p:nvSpPr>
        <p:spPr bwMode="auto">
          <a:xfrm>
            <a:off x="3389084" y="5995340"/>
            <a:ext cx="7775102" cy="390157"/>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403308256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 – Sample ‘Customers’ data file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35</a:t>
            </a:fld>
            <a:endParaRPr lang="en-US" dirty="0"/>
          </a:p>
        </p:txBody>
      </p:sp>
      <p:pic>
        <p:nvPicPr>
          <p:cNvPr id="4" name="Picture 3"/>
          <p:cNvPicPr>
            <a:picLocks noChangeAspect="1"/>
          </p:cNvPicPr>
          <p:nvPr/>
        </p:nvPicPr>
        <p:blipFill>
          <a:blip r:embed="rId2"/>
          <a:stretch>
            <a:fillRect/>
          </a:stretch>
        </p:blipFill>
        <p:spPr>
          <a:xfrm>
            <a:off x="554789" y="1427940"/>
            <a:ext cx="11090174" cy="4796182"/>
          </a:xfrm>
          <a:prstGeom prst="rect">
            <a:avLst/>
          </a:prstGeom>
          <a:ln>
            <a:solidFill>
              <a:schemeClr val="bg2">
                <a:lumMod val="75000"/>
              </a:schemeClr>
            </a:solidFill>
          </a:ln>
        </p:spPr>
      </p:pic>
    </p:spTree>
    <p:extLst>
      <p:ext uri="{BB962C8B-B14F-4D97-AF65-F5344CB8AC3E}">
        <p14:creationId xmlns:p14="http://schemas.microsoft.com/office/powerpoint/2010/main" val="325688098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 – Sample ‘Orders’ data file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36</a:t>
            </a:fld>
            <a:endParaRPr lang="en-US" dirty="0"/>
          </a:p>
        </p:txBody>
      </p:sp>
      <p:pic>
        <p:nvPicPr>
          <p:cNvPr id="4" name="Picture 3"/>
          <p:cNvPicPr>
            <a:picLocks noChangeAspect="1"/>
          </p:cNvPicPr>
          <p:nvPr/>
        </p:nvPicPr>
        <p:blipFill>
          <a:blip r:embed="rId2"/>
          <a:stretch>
            <a:fillRect/>
          </a:stretch>
        </p:blipFill>
        <p:spPr>
          <a:xfrm>
            <a:off x="454350" y="1520981"/>
            <a:ext cx="11468100" cy="4610100"/>
          </a:xfrm>
          <a:prstGeom prst="rect">
            <a:avLst/>
          </a:prstGeom>
          <a:ln>
            <a:solidFill>
              <a:schemeClr val="bg2">
                <a:lumMod val="75000"/>
              </a:schemeClr>
            </a:solidFill>
          </a:ln>
        </p:spPr>
      </p:pic>
    </p:spTree>
    <p:extLst>
      <p:ext uri="{BB962C8B-B14F-4D97-AF65-F5344CB8AC3E}">
        <p14:creationId xmlns:p14="http://schemas.microsoft.com/office/powerpoint/2010/main" val="320775467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and Querying with Pig</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37</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p:cNvPicPr>
            <a:picLocks noChangeAspect="1"/>
          </p:cNvPicPr>
          <p:nvPr/>
        </p:nvPicPr>
        <p:blipFill>
          <a:blip r:embed="rId2"/>
          <a:stretch>
            <a:fillRect/>
          </a:stretch>
        </p:blipFill>
        <p:spPr>
          <a:xfrm>
            <a:off x="723122" y="1221813"/>
            <a:ext cx="10644043" cy="5069368"/>
          </a:xfrm>
          <a:prstGeom prst="rect">
            <a:avLst/>
          </a:prstGeom>
          <a:ln>
            <a:solidFill>
              <a:schemeClr val="bg2">
                <a:lumMod val="75000"/>
              </a:schemeClr>
            </a:solidFill>
          </a:ln>
        </p:spPr>
      </p:pic>
    </p:spTree>
    <p:extLst>
      <p:ext uri="{BB962C8B-B14F-4D97-AF65-F5344CB8AC3E}">
        <p14:creationId xmlns:p14="http://schemas.microsoft.com/office/powerpoint/2010/main" val="326863719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5294"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5294"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TextBox 3"/>
          <p:cNvSpPr txBox="1"/>
          <p:nvPr/>
        </p:nvSpPr>
        <p:spPr>
          <a:xfrm>
            <a:off x="5220356" y="1283300"/>
            <a:ext cx="6553002" cy="2156943"/>
          </a:xfrm>
          <a:prstGeom prst="rect">
            <a:avLst/>
          </a:prstGeom>
          <a:noFill/>
        </p:spPr>
        <p:txBody>
          <a:bodyPr wrap="square" lIns="268927" tIns="143428" rIns="179285" bIns="143428" rtlCol="0">
            <a:noAutofit/>
          </a:bodyPr>
          <a:lstStyle/>
          <a:p>
            <a:pPr marL="52912" marR="0" lvl="1" indent="0" algn="l" defTabSz="913770" rtl="0" eaLnBrk="1" fontAlgn="base" latinLnBrk="0" hangingPunct="1">
              <a:lnSpc>
                <a:spcPct val="100000"/>
              </a:lnSpc>
              <a:spcBef>
                <a:spcPts val="1176"/>
              </a:spcBef>
              <a:spcAft>
                <a:spcPts val="0"/>
              </a:spcAft>
              <a:buClr>
                <a:srgbClr val="68217A">
                  <a:lumMod val="50000"/>
                </a:srgbClr>
              </a:buClr>
              <a:buSzTx/>
              <a:buFontTx/>
              <a:buNone/>
              <a:tabLst/>
              <a:defRPr/>
            </a:pPr>
            <a:r>
              <a:rPr kumimoji="0" lang="en-US" sz="3137" b="0" i="0" u="none" strike="noStrike" kern="1200" cap="none" spc="0" normalizeH="0" baseline="0" noProof="0" dirty="0">
                <a:ln>
                  <a:solidFill>
                    <a:srgbClr val="FFFFFF">
                      <a:alpha val="0"/>
                    </a:srgbClr>
                  </a:solidFill>
                </a:ln>
                <a:solidFill>
                  <a:srgbClr val="68217A"/>
                </a:solidFill>
                <a:effectLst/>
                <a:uLnTx/>
                <a:uFillTx/>
                <a:latin typeface="Segoe UI Light"/>
                <a:ea typeface="Segoe UI" pitchFamily="34" charset="0"/>
                <a:cs typeface="Segoe UI" pitchFamily="34" charset="0"/>
              </a:rPr>
              <a:t>Agenda</a:t>
            </a:r>
          </a:p>
          <a:p>
            <a:pPr marL="558686" marR="0" lvl="1" indent="-448193" algn="l" defTabSz="913770" rtl="0" eaLnBrk="1" fontAlgn="base" latinLnBrk="0" hangingPunct="1">
              <a:lnSpc>
                <a:spcPct val="100000"/>
              </a:lnSpc>
              <a:spcBef>
                <a:spcPts val="0"/>
              </a:spcBef>
              <a:spcAft>
                <a:spcPts val="0"/>
              </a:spcAft>
              <a:buClr>
                <a:srgbClr val="68217A">
                  <a:lumMod val="50000"/>
                </a:srgbClr>
              </a:buClr>
              <a:buSzTx/>
              <a:buFontTx/>
              <a:buBlip>
                <a:blip r:embed="rId2"/>
              </a:buBlip>
              <a:tabLst/>
              <a:defRPr/>
            </a:pPr>
            <a:r>
              <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Azure Blob Storage</a:t>
            </a:r>
          </a:p>
          <a:p>
            <a:pPr marL="558686" marR="0" lvl="1" indent="-448193" algn="l" defTabSz="913770" rtl="0" eaLnBrk="1" fontAlgn="base" latinLnBrk="0" hangingPunct="1">
              <a:lnSpc>
                <a:spcPct val="100000"/>
              </a:lnSpc>
              <a:spcBef>
                <a:spcPts val="0"/>
              </a:spcBef>
              <a:spcAft>
                <a:spcPts val="0"/>
              </a:spcAft>
              <a:buClr>
                <a:srgbClr val="68217A">
                  <a:lumMod val="50000"/>
                </a:srgbClr>
              </a:buClr>
              <a:buSzTx/>
              <a:buFontTx/>
              <a:buBlip>
                <a:blip r:embed="rId2"/>
              </a:buBlip>
              <a:tabLst/>
              <a:defRPr/>
            </a:pPr>
            <a:r>
              <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Azure Data Lake</a:t>
            </a:r>
          </a:p>
          <a:p>
            <a:pPr marL="110493" marR="0" lvl="1" algn="l" defTabSz="913770" rtl="0" eaLnBrk="1" fontAlgn="base" latinLnBrk="0" hangingPunct="1">
              <a:lnSpc>
                <a:spcPct val="100000"/>
              </a:lnSpc>
              <a:spcBef>
                <a:spcPts val="0"/>
              </a:spcBef>
              <a:spcAft>
                <a:spcPts val="0"/>
              </a:spcAft>
              <a:buClr>
                <a:srgbClr val="68217A">
                  <a:lumMod val="50000"/>
                </a:srgbClr>
              </a:buClr>
              <a:buSzTx/>
              <a:tabLst/>
              <a:defRPr/>
            </a:pPr>
            <a:endPar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endParaRPr>
          </a:p>
          <a:p>
            <a:pPr marL="110493" marR="0" lvl="1" indent="0" algn="l" defTabSz="913770" rtl="0" eaLnBrk="1" fontAlgn="base" latinLnBrk="0" hangingPunct="1">
              <a:lnSpc>
                <a:spcPct val="100000"/>
              </a:lnSpc>
              <a:spcBef>
                <a:spcPts val="0"/>
              </a:spcBef>
              <a:spcAft>
                <a:spcPts val="0"/>
              </a:spcAft>
              <a:buClr>
                <a:srgbClr val="68217A">
                  <a:lumMod val="50000"/>
                </a:srgbClr>
              </a:buClr>
              <a:buSzTx/>
              <a:buFontTx/>
              <a:buNone/>
              <a:tabLst/>
              <a:defRPr/>
            </a:pPr>
            <a:endParaRPr kumimoji="0" lang="en-US" sz="2353"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solidFill>
                  <a:srgbClr val="FFFFFF">
                    <a:alpha val="0"/>
                  </a:srgbClr>
                </a:solidFill>
              </a:ln>
              <a:solidFill>
                <a:srgbClr val="FFFFFF"/>
              </a:solidFill>
              <a:effectLst/>
              <a:uLnTx/>
              <a:uFillTx/>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p:cNvSpPr/>
          <p:nvPr/>
        </p:nvSpPr>
        <p:spPr>
          <a:xfrm>
            <a:off x="8929" y="1213304"/>
            <a:ext cx="5220355" cy="825547"/>
          </a:xfrm>
          <a:prstGeom prst="rect">
            <a:avLst/>
          </a:prstGeom>
        </p:spPr>
        <p:txBody>
          <a:bodyPr wrap="square" lIns="268927">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294"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Storage Options</a:t>
            </a:r>
          </a:p>
        </p:txBody>
      </p:sp>
      <p:sp>
        <p:nvSpPr>
          <p:cNvPr id="2" name="Slide Number Placeholder 1"/>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38</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809962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Blob Storage</a:t>
            </a:r>
            <a:br>
              <a:rPr lang="en-US" dirty="0"/>
            </a:br>
            <a:r>
              <a:rPr lang="en-US" dirty="0">
                <a:solidFill>
                  <a:schemeClr val="accent2"/>
                </a:solidFill>
              </a:rPr>
              <a:t>Overview </a:t>
            </a:r>
          </a:p>
        </p:txBody>
      </p:sp>
      <p:grpSp>
        <p:nvGrpSpPr>
          <p:cNvPr id="54" name="Group 53"/>
          <p:cNvGrpSpPr/>
          <p:nvPr/>
        </p:nvGrpSpPr>
        <p:grpSpPr>
          <a:xfrm flipH="1">
            <a:off x="9166974" y="2629426"/>
            <a:ext cx="3078822" cy="4228574"/>
            <a:chOff x="6994525" y="808038"/>
            <a:chExt cx="1398588" cy="1920875"/>
          </a:xfrm>
        </p:grpSpPr>
        <p:sp>
          <p:nvSpPr>
            <p:cNvPr id="8" name="Freeform 5"/>
            <p:cNvSpPr>
              <a:spLocks/>
            </p:cNvSpPr>
            <p:nvPr/>
          </p:nvSpPr>
          <p:spPr bwMode="auto">
            <a:xfrm>
              <a:off x="6994525" y="2319338"/>
              <a:ext cx="669925" cy="409575"/>
            </a:xfrm>
            <a:custGeom>
              <a:avLst/>
              <a:gdLst>
                <a:gd name="T0" fmla="*/ 170 w 422"/>
                <a:gd name="T1" fmla="*/ 44 h 258"/>
                <a:gd name="T2" fmla="*/ 170 w 422"/>
                <a:gd name="T3" fmla="*/ 0 h 258"/>
                <a:gd name="T4" fmla="*/ 60 w 422"/>
                <a:gd name="T5" fmla="*/ 0 h 258"/>
                <a:gd name="T6" fmla="*/ 60 w 422"/>
                <a:gd name="T7" fmla="*/ 44 h 258"/>
                <a:gd name="T8" fmla="*/ 0 w 422"/>
                <a:gd name="T9" fmla="*/ 44 h 258"/>
                <a:gd name="T10" fmla="*/ 0 w 422"/>
                <a:gd name="T11" fmla="*/ 55 h 258"/>
                <a:gd name="T12" fmla="*/ 14 w 422"/>
                <a:gd name="T13" fmla="*/ 55 h 258"/>
                <a:gd name="T14" fmla="*/ 14 w 422"/>
                <a:gd name="T15" fmla="*/ 258 h 258"/>
                <a:gd name="T16" fmla="*/ 105 w 422"/>
                <a:gd name="T17" fmla="*/ 258 h 258"/>
                <a:gd name="T18" fmla="*/ 142 w 422"/>
                <a:gd name="T19" fmla="*/ 258 h 258"/>
                <a:gd name="T20" fmla="*/ 170 w 422"/>
                <a:gd name="T21" fmla="*/ 258 h 258"/>
                <a:gd name="T22" fmla="*/ 318 w 422"/>
                <a:gd name="T23" fmla="*/ 258 h 258"/>
                <a:gd name="T24" fmla="*/ 408 w 422"/>
                <a:gd name="T25" fmla="*/ 258 h 258"/>
                <a:gd name="T26" fmla="*/ 408 w 422"/>
                <a:gd name="T27" fmla="*/ 55 h 258"/>
                <a:gd name="T28" fmla="*/ 422 w 422"/>
                <a:gd name="T29" fmla="*/ 55 h 258"/>
                <a:gd name="T30" fmla="*/ 422 w 422"/>
                <a:gd name="T31" fmla="*/ 44 h 258"/>
                <a:gd name="T32" fmla="*/ 170 w 422"/>
                <a:gd name="T33"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2" h="258">
                  <a:moveTo>
                    <a:pt x="170" y="44"/>
                  </a:moveTo>
                  <a:lnTo>
                    <a:pt x="170" y="0"/>
                  </a:lnTo>
                  <a:lnTo>
                    <a:pt x="60" y="0"/>
                  </a:lnTo>
                  <a:lnTo>
                    <a:pt x="60" y="44"/>
                  </a:lnTo>
                  <a:lnTo>
                    <a:pt x="0" y="44"/>
                  </a:lnTo>
                  <a:lnTo>
                    <a:pt x="0" y="55"/>
                  </a:lnTo>
                  <a:lnTo>
                    <a:pt x="14" y="55"/>
                  </a:lnTo>
                  <a:lnTo>
                    <a:pt x="14" y="258"/>
                  </a:lnTo>
                  <a:lnTo>
                    <a:pt x="105" y="258"/>
                  </a:lnTo>
                  <a:lnTo>
                    <a:pt x="142" y="258"/>
                  </a:lnTo>
                  <a:lnTo>
                    <a:pt x="170" y="258"/>
                  </a:lnTo>
                  <a:lnTo>
                    <a:pt x="318" y="258"/>
                  </a:lnTo>
                  <a:lnTo>
                    <a:pt x="408" y="258"/>
                  </a:lnTo>
                  <a:lnTo>
                    <a:pt x="408" y="55"/>
                  </a:lnTo>
                  <a:lnTo>
                    <a:pt x="422" y="55"/>
                  </a:lnTo>
                  <a:lnTo>
                    <a:pt x="422" y="44"/>
                  </a:lnTo>
                  <a:lnTo>
                    <a:pt x="170" y="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p:cNvSpPr>
            <p:nvPr/>
          </p:nvSpPr>
          <p:spPr bwMode="auto">
            <a:xfrm>
              <a:off x="7802563" y="2200275"/>
              <a:ext cx="550863" cy="528638"/>
            </a:xfrm>
            <a:custGeom>
              <a:avLst/>
              <a:gdLst>
                <a:gd name="T0" fmla="*/ 168 w 347"/>
                <a:gd name="T1" fmla="*/ 45 h 333"/>
                <a:gd name="T2" fmla="*/ 168 w 347"/>
                <a:gd name="T3" fmla="*/ 0 h 333"/>
                <a:gd name="T4" fmla="*/ 58 w 347"/>
                <a:gd name="T5" fmla="*/ 0 h 333"/>
                <a:gd name="T6" fmla="*/ 58 w 347"/>
                <a:gd name="T7" fmla="*/ 45 h 333"/>
                <a:gd name="T8" fmla="*/ 0 w 347"/>
                <a:gd name="T9" fmla="*/ 45 h 333"/>
                <a:gd name="T10" fmla="*/ 0 w 347"/>
                <a:gd name="T11" fmla="*/ 54 h 333"/>
                <a:gd name="T12" fmla="*/ 12 w 347"/>
                <a:gd name="T13" fmla="*/ 54 h 333"/>
                <a:gd name="T14" fmla="*/ 12 w 347"/>
                <a:gd name="T15" fmla="*/ 333 h 333"/>
                <a:gd name="T16" fmla="*/ 105 w 347"/>
                <a:gd name="T17" fmla="*/ 333 h 333"/>
                <a:gd name="T18" fmla="*/ 141 w 347"/>
                <a:gd name="T19" fmla="*/ 333 h 333"/>
                <a:gd name="T20" fmla="*/ 168 w 347"/>
                <a:gd name="T21" fmla="*/ 333 h 333"/>
                <a:gd name="T22" fmla="*/ 242 w 347"/>
                <a:gd name="T23" fmla="*/ 333 h 333"/>
                <a:gd name="T24" fmla="*/ 333 w 347"/>
                <a:gd name="T25" fmla="*/ 333 h 333"/>
                <a:gd name="T26" fmla="*/ 333 w 347"/>
                <a:gd name="T27" fmla="*/ 54 h 333"/>
                <a:gd name="T28" fmla="*/ 347 w 347"/>
                <a:gd name="T29" fmla="*/ 54 h 333"/>
                <a:gd name="T30" fmla="*/ 347 w 347"/>
                <a:gd name="T31" fmla="*/ 45 h 333"/>
                <a:gd name="T32" fmla="*/ 168 w 347"/>
                <a:gd name="T33" fmla="*/ 4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333">
                  <a:moveTo>
                    <a:pt x="168" y="45"/>
                  </a:moveTo>
                  <a:lnTo>
                    <a:pt x="168" y="0"/>
                  </a:lnTo>
                  <a:lnTo>
                    <a:pt x="58" y="0"/>
                  </a:lnTo>
                  <a:lnTo>
                    <a:pt x="58" y="45"/>
                  </a:lnTo>
                  <a:lnTo>
                    <a:pt x="0" y="45"/>
                  </a:lnTo>
                  <a:lnTo>
                    <a:pt x="0" y="54"/>
                  </a:lnTo>
                  <a:lnTo>
                    <a:pt x="12" y="54"/>
                  </a:lnTo>
                  <a:lnTo>
                    <a:pt x="12" y="333"/>
                  </a:lnTo>
                  <a:lnTo>
                    <a:pt x="105" y="333"/>
                  </a:lnTo>
                  <a:lnTo>
                    <a:pt x="141" y="333"/>
                  </a:lnTo>
                  <a:lnTo>
                    <a:pt x="168" y="333"/>
                  </a:lnTo>
                  <a:lnTo>
                    <a:pt x="242" y="333"/>
                  </a:lnTo>
                  <a:lnTo>
                    <a:pt x="333" y="333"/>
                  </a:lnTo>
                  <a:lnTo>
                    <a:pt x="333" y="54"/>
                  </a:lnTo>
                  <a:lnTo>
                    <a:pt x="347" y="54"/>
                  </a:lnTo>
                  <a:lnTo>
                    <a:pt x="347" y="45"/>
                  </a:lnTo>
                  <a:lnTo>
                    <a:pt x="168" y="4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p:nvSpPr>
          <p:spPr bwMode="auto">
            <a:xfrm>
              <a:off x="7470775" y="2168525"/>
              <a:ext cx="449263" cy="560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p:nvSpPr>
          <p:spPr bwMode="auto">
            <a:xfrm>
              <a:off x="7448550" y="2151063"/>
              <a:ext cx="493713" cy="174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9"/>
            <p:cNvSpPr>
              <a:spLocks noChangeArrowheads="1"/>
            </p:cNvSpPr>
            <p:nvPr/>
          </p:nvSpPr>
          <p:spPr bwMode="auto">
            <a:xfrm>
              <a:off x="7716838" y="2616200"/>
              <a:ext cx="58738"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0"/>
            <p:cNvSpPr>
              <a:spLocks noChangeArrowheads="1"/>
            </p:cNvSpPr>
            <p:nvPr/>
          </p:nvSpPr>
          <p:spPr bwMode="auto">
            <a:xfrm>
              <a:off x="7615238" y="2616200"/>
              <a:ext cx="60325"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1"/>
            <p:cNvSpPr>
              <a:spLocks noChangeArrowheads="1"/>
            </p:cNvSpPr>
            <p:nvPr/>
          </p:nvSpPr>
          <p:spPr bwMode="auto">
            <a:xfrm>
              <a:off x="7515225" y="2219325"/>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12"/>
            <p:cNvSpPr>
              <a:spLocks noChangeArrowheads="1"/>
            </p:cNvSpPr>
            <p:nvPr/>
          </p:nvSpPr>
          <p:spPr bwMode="auto">
            <a:xfrm>
              <a:off x="7515225" y="2319338"/>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3"/>
            <p:cNvSpPr>
              <a:spLocks noChangeArrowheads="1"/>
            </p:cNvSpPr>
            <p:nvPr/>
          </p:nvSpPr>
          <p:spPr bwMode="auto">
            <a:xfrm>
              <a:off x="7515225" y="2419350"/>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p:cNvSpPr>
              <a:spLocks noChangeArrowheads="1"/>
            </p:cNvSpPr>
            <p:nvPr/>
          </p:nvSpPr>
          <p:spPr bwMode="auto">
            <a:xfrm>
              <a:off x="7515225" y="2519363"/>
              <a:ext cx="361950" cy="603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5"/>
            <p:cNvSpPr>
              <a:spLocks noChangeArrowheads="1"/>
            </p:cNvSpPr>
            <p:nvPr/>
          </p:nvSpPr>
          <p:spPr bwMode="auto">
            <a:xfrm>
              <a:off x="7543800" y="2082800"/>
              <a:ext cx="173038"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28"/>
            <p:cNvSpPr>
              <a:spLocks noChangeArrowheads="1"/>
            </p:cNvSpPr>
            <p:nvPr/>
          </p:nvSpPr>
          <p:spPr bwMode="auto">
            <a:xfrm>
              <a:off x="7943850" y="20113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29"/>
            <p:cNvSpPr>
              <a:spLocks noChangeArrowheads="1"/>
            </p:cNvSpPr>
            <p:nvPr/>
          </p:nvSpPr>
          <p:spPr bwMode="auto">
            <a:xfrm>
              <a:off x="8083550" y="20113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p:cNvSpPr>
              <a:spLocks noChangeArrowheads="1"/>
            </p:cNvSpPr>
            <p:nvPr/>
          </p:nvSpPr>
          <p:spPr bwMode="auto">
            <a:xfrm>
              <a:off x="7034213" y="1589088"/>
              <a:ext cx="936625" cy="9350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31"/>
            <p:cNvSpPr>
              <a:spLocks noChangeArrowheads="1"/>
            </p:cNvSpPr>
            <p:nvPr/>
          </p:nvSpPr>
          <p:spPr bwMode="auto">
            <a:xfrm>
              <a:off x="7078663" y="1633538"/>
              <a:ext cx="847725" cy="846138"/>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2"/>
            <p:cNvSpPr>
              <a:spLocks/>
            </p:cNvSpPr>
            <p:nvPr/>
          </p:nvSpPr>
          <p:spPr bwMode="auto">
            <a:xfrm>
              <a:off x="8032750"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3"/>
            <p:cNvSpPr>
              <a:spLocks/>
            </p:cNvSpPr>
            <p:nvPr/>
          </p:nvSpPr>
          <p:spPr bwMode="auto">
            <a:xfrm>
              <a:off x="8326438"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4"/>
            <p:cNvSpPr>
              <a:spLocks/>
            </p:cNvSpPr>
            <p:nvPr/>
          </p:nvSpPr>
          <p:spPr bwMode="auto">
            <a:xfrm>
              <a:off x="7315200" y="1670050"/>
              <a:ext cx="566738" cy="771525"/>
            </a:xfrm>
            <a:custGeom>
              <a:avLst/>
              <a:gdLst>
                <a:gd name="T0" fmla="*/ 65 w 255"/>
                <a:gd name="T1" fmla="*/ 277 h 347"/>
                <a:gd name="T2" fmla="*/ 226 w 255"/>
                <a:gd name="T3" fmla="*/ 277 h 347"/>
                <a:gd name="T4" fmla="*/ 255 w 255"/>
                <a:gd name="T5" fmla="*/ 214 h 347"/>
                <a:gd name="T6" fmla="*/ 65 w 255"/>
                <a:gd name="T7" fmla="*/ 214 h 347"/>
                <a:gd name="T8" fmla="*/ 65 w 255"/>
                <a:gd name="T9" fmla="*/ 128 h 347"/>
                <a:gd name="T10" fmla="*/ 254 w 255"/>
                <a:gd name="T11" fmla="*/ 128 h 347"/>
                <a:gd name="T12" fmla="*/ 223 w 255"/>
                <a:gd name="T13" fmla="*/ 66 h 347"/>
                <a:gd name="T14" fmla="*/ 65 w 255"/>
                <a:gd name="T15" fmla="*/ 66 h 347"/>
                <a:gd name="T16" fmla="*/ 65 w 255"/>
                <a:gd name="T17" fmla="*/ 0 h 347"/>
                <a:gd name="T18" fmla="*/ 0 w 255"/>
                <a:gd name="T19" fmla="*/ 21 h 347"/>
                <a:gd name="T20" fmla="*/ 0 w 255"/>
                <a:gd name="T21" fmla="*/ 326 h 347"/>
                <a:gd name="T22" fmla="*/ 65 w 255"/>
                <a:gd name="T23" fmla="*/ 347 h 347"/>
                <a:gd name="T24" fmla="*/ 65 w 255"/>
                <a:gd name="T25" fmla="*/ 2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47">
                  <a:moveTo>
                    <a:pt x="65" y="277"/>
                  </a:moveTo>
                  <a:cubicBezTo>
                    <a:pt x="226" y="277"/>
                    <a:pt x="226" y="277"/>
                    <a:pt x="226" y="277"/>
                  </a:cubicBezTo>
                  <a:cubicBezTo>
                    <a:pt x="240" y="258"/>
                    <a:pt x="250" y="237"/>
                    <a:pt x="255" y="214"/>
                  </a:cubicBezTo>
                  <a:cubicBezTo>
                    <a:pt x="65" y="214"/>
                    <a:pt x="65" y="214"/>
                    <a:pt x="65" y="214"/>
                  </a:cubicBezTo>
                  <a:cubicBezTo>
                    <a:pt x="65" y="128"/>
                    <a:pt x="65" y="128"/>
                    <a:pt x="65" y="128"/>
                  </a:cubicBezTo>
                  <a:cubicBezTo>
                    <a:pt x="254" y="128"/>
                    <a:pt x="254" y="128"/>
                    <a:pt x="254" y="128"/>
                  </a:cubicBezTo>
                  <a:cubicBezTo>
                    <a:pt x="248" y="105"/>
                    <a:pt x="237" y="84"/>
                    <a:pt x="223" y="66"/>
                  </a:cubicBezTo>
                  <a:cubicBezTo>
                    <a:pt x="65" y="66"/>
                    <a:pt x="65" y="66"/>
                    <a:pt x="65" y="66"/>
                  </a:cubicBezTo>
                  <a:cubicBezTo>
                    <a:pt x="65" y="0"/>
                    <a:pt x="65" y="0"/>
                    <a:pt x="65" y="0"/>
                  </a:cubicBezTo>
                  <a:cubicBezTo>
                    <a:pt x="42" y="3"/>
                    <a:pt x="20" y="10"/>
                    <a:pt x="0" y="21"/>
                  </a:cubicBezTo>
                  <a:cubicBezTo>
                    <a:pt x="0" y="326"/>
                    <a:pt x="0" y="326"/>
                    <a:pt x="0" y="326"/>
                  </a:cubicBezTo>
                  <a:cubicBezTo>
                    <a:pt x="20" y="337"/>
                    <a:pt x="42" y="344"/>
                    <a:pt x="65" y="347"/>
                  </a:cubicBezTo>
                  <a:cubicBezTo>
                    <a:pt x="65" y="277"/>
                    <a:pt x="65" y="277"/>
                    <a:pt x="65" y="277"/>
                  </a:cubicBezTo>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5"/>
            <p:cNvSpPr>
              <a:spLocks/>
            </p:cNvSpPr>
            <p:nvPr/>
          </p:nvSpPr>
          <p:spPr bwMode="auto">
            <a:xfrm>
              <a:off x="7459663" y="1668463"/>
              <a:ext cx="350838" cy="149225"/>
            </a:xfrm>
            <a:custGeom>
              <a:avLst/>
              <a:gdLst>
                <a:gd name="T0" fmla="*/ 158 w 158"/>
                <a:gd name="T1" fmla="*/ 67 h 67"/>
                <a:gd name="T2" fmla="*/ 20 w 158"/>
                <a:gd name="T3" fmla="*/ 0 h 67"/>
                <a:gd name="T4" fmla="*/ 0 w 158"/>
                <a:gd name="T5" fmla="*/ 1 h 67"/>
                <a:gd name="T6" fmla="*/ 0 w 158"/>
                <a:gd name="T7" fmla="*/ 67 h 67"/>
                <a:gd name="T8" fmla="*/ 158 w 158"/>
                <a:gd name="T9" fmla="*/ 67 h 67"/>
              </a:gdLst>
              <a:ahLst/>
              <a:cxnLst>
                <a:cxn ang="0">
                  <a:pos x="T0" y="T1"/>
                </a:cxn>
                <a:cxn ang="0">
                  <a:pos x="T2" y="T3"/>
                </a:cxn>
                <a:cxn ang="0">
                  <a:pos x="T4" y="T5"/>
                </a:cxn>
                <a:cxn ang="0">
                  <a:pos x="T6" y="T7"/>
                </a:cxn>
                <a:cxn ang="0">
                  <a:pos x="T8" y="T9"/>
                </a:cxn>
              </a:cxnLst>
              <a:rect l="0" t="0" r="r" b="b"/>
              <a:pathLst>
                <a:path w="158" h="67">
                  <a:moveTo>
                    <a:pt x="158" y="67"/>
                  </a:moveTo>
                  <a:cubicBezTo>
                    <a:pt x="126" y="26"/>
                    <a:pt x="76" y="0"/>
                    <a:pt x="20" y="0"/>
                  </a:cubicBezTo>
                  <a:cubicBezTo>
                    <a:pt x="14" y="0"/>
                    <a:pt x="7" y="0"/>
                    <a:pt x="0" y="1"/>
                  </a:cubicBezTo>
                  <a:cubicBezTo>
                    <a:pt x="0" y="67"/>
                    <a:pt x="0" y="67"/>
                    <a:pt x="0" y="67"/>
                  </a:cubicBezTo>
                  <a:cubicBezTo>
                    <a:pt x="158" y="67"/>
                    <a:pt x="158" y="67"/>
                    <a:pt x="158" y="67"/>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6"/>
            <p:cNvSpPr>
              <a:spLocks/>
            </p:cNvSpPr>
            <p:nvPr/>
          </p:nvSpPr>
          <p:spPr bwMode="auto">
            <a:xfrm>
              <a:off x="7459663" y="1955800"/>
              <a:ext cx="433388" cy="190500"/>
            </a:xfrm>
            <a:custGeom>
              <a:avLst/>
              <a:gdLst>
                <a:gd name="T0" fmla="*/ 0 w 195"/>
                <a:gd name="T1" fmla="*/ 86 h 86"/>
                <a:gd name="T2" fmla="*/ 190 w 195"/>
                <a:gd name="T3" fmla="*/ 86 h 86"/>
                <a:gd name="T4" fmla="*/ 195 w 195"/>
                <a:gd name="T5" fmla="*/ 45 h 86"/>
                <a:gd name="T6" fmla="*/ 189 w 195"/>
                <a:gd name="T7" fmla="*/ 0 h 86"/>
                <a:gd name="T8" fmla="*/ 0 w 195"/>
                <a:gd name="T9" fmla="*/ 0 h 86"/>
                <a:gd name="T10" fmla="*/ 0 w 195"/>
                <a:gd name="T11" fmla="*/ 86 h 86"/>
              </a:gdLst>
              <a:ahLst/>
              <a:cxnLst>
                <a:cxn ang="0">
                  <a:pos x="T0" y="T1"/>
                </a:cxn>
                <a:cxn ang="0">
                  <a:pos x="T2" y="T3"/>
                </a:cxn>
                <a:cxn ang="0">
                  <a:pos x="T4" y="T5"/>
                </a:cxn>
                <a:cxn ang="0">
                  <a:pos x="T6" y="T7"/>
                </a:cxn>
                <a:cxn ang="0">
                  <a:pos x="T8" y="T9"/>
                </a:cxn>
                <a:cxn ang="0">
                  <a:pos x="T10" y="T11"/>
                </a:cxn>
              </a:cxnLst>
              <a:rect l="0" t="0" r="r" b="b"/>
              <a:pathLst>
                <a:path w="195" h="86">
                  <a:moveTo>
                    <a:pt x="0" y="86"/>
                  </a:moveTo>
                  <a:cubicBezTo>
                    <a:pt x="190" y="86"/>
                    <a:pt x="190" y="86"/>
                    <a:pt x="190" y="86"/>
                  </a:cubicBezTo>
                  <a:cubicBezTo>
                    <a:pt x="193" y="73"/>
                    <a:pt x="195" y="59"/>
                    <a:pt x="195" y="45"/>
                  </a:cubicBezTo>
                  <a:cubicBezTo>
                    <a:pt x="195" y="30"/>
                    <a:pt x="193" y="15"/>
                    <a:pt x="189" y="0"/>
                  </a:cubicBezTo>
                  <a:cubicBezTo>
                    <a:pt x="0" y="0"/>
                    <a:pt x="0" y="0"/>
                    <a:pt x="0" y="0"/>
                  </a:cubicBezTo>
                  <a:cubicBezTo>
                    <a:pt x="0" y="86"/>
                    <a:pt x="0" y="86"/>
                    <a:pt x="0" y="86"/>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7"/>
            <p:cNvSpPr>
              <a:spLocks/>
            </p:cNvSpPr>
            <p:nvPr/>
          </p:nvSpPr>
          <p:spPr bwMode="auto">
            <a:xfrm>
              <a:off x="7459663" y="2286000"/>
              <a:ext cx="357188" cy="158750"/>
            </a:xfrm>
            <a:custGeom>
              <a:avLst/>
              <a:gdLst>
                <a:gd name="T0" fmla="*/ 0 w 161"/>
                <a:gd name="T1" fmla="*/ 70 h 71"/>
                <a:gd name="T2" fmla="*/ 20 w 161"/>
                <a:gd name="T3" fmla="*/ 71 h 71"/>
                <a:gd name="T4" fmla="*/ 161 w 161"/>
                <a:gd name="T5" fmla="*/ 0 h 71"/>
                <a:gd name="T6" fmla="*/ 0 w 161"/>
                <a:gd name="T7" fmla="*/ 0 h 71"/>
                <a:gd name="T8" fmla="*/ 0 w 161"/>
                <a:gd name="T9" fmla="*/ 70 h 71"/>
              </a:gdLst>
              <a:ahLst/>
              <a:cxnLst>
                <a:cxn ang="0">
                  <a:pos x="T0" y="T1"/>
                </a:cxn>
                <a:cxn ang="0">
                  <a:pos x="T2" y="T3"/>
                </a:cxn>
                <a:cxn ang="0">
                  <a:pos x="T4" y="T5"/>
                </a:cxn>
                <a:cxn ang="0">
                  <a:pos x="T6" y="T7"/>
                </a:cxn>
                <a:cxn ang="0">
                  <a:pos x="T8" y="T9"/>
                </a:cxn>
              </a:cxnLst>
              <a:rect l="0" t="0" r="r" b="b"/>
              <a:pathLst>
                <a:path w="161" h="71">
                  <a:moveTo>
                    <a:pt x="0" y="70"/>
                  </a:moveTo>
                  <a:cubicBezTo>
                    <a:pt x="7" y="71"/>
                    <a:pt x="14" y="71"/>
                    <a:pt x="20" y="71"/>
                  </a:cubicBezTo>
                  <a:cubicBezTo>
                    <a:pt x="78" y="71"/>
                    <a:pt x="129" y="43"/>
                    <a:pt x="161" y="0"/>
                  </a:cubicBezTo>
                  <a:cubicBezTo>
                    <a:pt x="0" y="0"/>
                    <a:pt x="0" y="0"/>
                    <a:pt x="0" y="0"/>
                  </a:cubicBezTo>
                  <a:lnTo>
                    <a:pt x="0"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8"/>
            <p:cNvSpPr>
              <a:spLocks/>
            </p:cNvSpPr>
            <p:nvPr/>
          </p:nvSpPr>
          <p:spPr bwMode="auto">
            <a:xfrm>
              <a:off x="7148513" y="1741488"/>
              <a:ext cx="166688" cy="230188"/>
            </a:xfrm>
            <a:custGeom>
              <a:avLst/>
              <a:gdLst>
                <a:gd name="T0" fmla="*/ 75 w 75"/>
                <a:gd name="T1" fmla="*/ 0 h 103"/>
                <a:gd name="T2" fmla="*/ 0 w 75"/>
                <a:gd name="T3" fmla="*/ 103 h 103"/>
                <a:gd name="T4" fmla="*/ 75 w 75"/>
                <a:gd name="T5" fmla="*/ 67 h 103"/>
                <a:gd name="T6" fmla="*/ 75 w 75"/>
                <a:gd name="T7" fmla="*/ 0 h 103"/>
              </a:gdLst>
              <a:ahLst/>
              <a:cxnLst>
                <a:cxn ang="0">
                  <a:pos x="T0" y="T1"/>
                </a:cxn>
                <a:cxn ang="0">
                  <a:pos x="T2" y="T3"/>
                </a:cxn>
                <a:cxn ang="0">
                  <a:pos x="T4" y="T5"/>
                </a:cxn>
                <a:cxn ang="0">
                  <a:pos x="T6" y="T7"/>
                </a:cxn>
              </a:cxnLst>
              <a:rect l="0" t="0" r="r" b="b"/>
              <a:pathLst>
                <a:path w="75" h="103">
                  <a:moveTo>
                    <a:pt x="75" y="0"/>
                  </a:moveTo>
                  <a:cubicBezTo>
                    <a:pt x="38" y="23"/>
                    <a:pt x="10" y="59"/>
                    <a:pt x="0" y="103"/>
                  </a:cubicBezTo>
                  <a:cubicBezTo>
                    <a:pt x="21" y="88"/>
                    <a:pt x="47" y="75"/>
                    <a:pt x="75" y="67"/>
                  </a:cubicBezTo>
                  <a:cubicBezTo>
                    <a:pt x="75" y="0"/>
                    <a:pt x="75" y="0"/>
                    <a:pt x="7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9"/>
            <p:cNvSpPr>
              <a:spLocks/>
            </p:cNvSpPr>
            <p:nvPr/>
          </p:nvSpPr>
          <p:spPr bwMode="auto">
            <a:xfrm>
              <a:off x="7315200" y="1692275"/>
              <a:ext cx="539750" cy="263525"/>
            </a:xfrm>
            <a:custGeom>
              <a:avLst/>
              <a:gdLst>
                <a:gd name="T0" fmla="*/ 65 w 243"/>
                <a:gd name="T1" fmla="*/ 0 h 118"/>
                <a:gd name="T2" fmla="*/ 0 w 243"/>
                <a:gd name="T3" fmla="*/ 22 h 118"/>
                <a:gd name="T4" fmla="*/ 0 w 243"/>
                <a:gd name="T5" fmla="*/ 89 h 118"/>
                <a:gd name="T6" fmla="*/ 85 w 243"/>
                <a:gd name="T7" fmla="*/ 78 h 118"/>
                <a:gd name="T8" fmla="*/ 235 w 243"/>
                <a:gd name="T9" fmla="*/ 118 h 118"/>
                <a:gd name="T10" fmla="*/ 243 w 243"/>
                <a:gd name="T11" fmla="*/ 118 h 118"/>
                <a:gd name="T12" fmla="*/ 209 w 243"/>
                <a:gd name="T13" fmla="*/ 56 h 118"/>
                <a:gd name="T14" fmla="*/ 65 w 243"/>
                <a:gd name="T15" fmla="*/ 56 h 118"/>
                <a:gd name="T16" fmla="*/ 65 w 243"/>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18">
                  <a:moveTo>
                    <a:pt x="65" y="0"/>
                  </a:moveTo>
                  <a:cubicBezTo>
                    <a:pt x="42" y="3"/>
                    <a:pt x="20" y="11"/>
                    <a:pt x="0" y="22"/>
                  </a:cubicBezTo>
                  <a:cubicBezTo>
                    <a:pt x="0" y="89"/>
                    <a:pt x="0" y="89"/>
                    <a:pt x="0" y="89"/>
                  </a:cubicBezTo>
                  <a:cubicBezTo>
                    <a:pt x="26" y="82"/>
                    <a:pt x="55" y="78"/>
                    <a:pt x="85" y="78"/>
                  </a:cubicBezTo>
                  <a:cubicBezTo>
                    <a:pt x="143" y="78"/>
                    <a:pt x="196" y="93"/>
                    <a:pt x="235" y="118"/>
                  </a:cubicBezTo>
                  <a:cubicBezTo>
                    <a:pt x="243" y="118"/>
                    <a:pt x="243" y="118"/>
                    <a:pt x="243" y="118"/>
                  </a:cubicBezTo>
                  <a:cubicBezTo>
                    <a:pt x="236" y="95"/>
                    <a:pt x="224" y="74"/>
                    <a:pt x="209" y="56"/>
                  </a:cubicBezTo>
                  <a:cubicBezTo>
                    <a:pt x="65" y="56"/>
                    <a:pt x="65" y="56"/>
                    <a:pt x="65" y="56"/>
                  </a:cubicBezTo>
                  <a:cubicBezTo>
                    <a:pt x="65" y="0"/>
                    <a:pt x="65" y="0"/>
                    <a:pt x="65" y="0"/>
                  </a:cubicBezTo>
                </a:path>
              </a:pathLst>
            </a:custGeom>
            <a:solidFill>
              <a:srgbClr val="CDA7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p:cNvSpPr>
              <a:spLocks/>
            </p:cNvSpPr>
            <p:nvPr/>
          </p:nvSpPr>
          <p:spPr bwMode="auto">
            <a:xfrm>
              <a:off x="7459663" y="1690688"/>
              <a:ext cx="320675" cy="127000"/>
            </a:xfrm>
            <a:custGeom>
              <a:avLst/>
              <a:gdLst>
                <a:gd name="T0" fmla="*/ 20 w 144"/>
                <a:gd name="T1" fmla="*/ 0 h 57"/>
                <a:gd name="T2" fmla="*/ 0 w 144"/>
                <a:gd name="T3" fmla="*/ 1 h 57"/>
                <a:gd name="T4" fmla="*/ 0 w 144"/>
                <a:gd name="T5" fmla="*/ 57 h 57"/>
                <a:gd name="T6" fmla="*/ 144 w 144"/>
                <a:gd name="T7" fmla="*/ 57 h 57"/>
                <a:gd name="T8" fmla="*/ 20 w 144"/>
                <a:gd name="T9" fmla="*/ 0 h 57"/>
              </a:gdLst>
              <a:ahLst/>
              <a:cxnLst>
                <a:cxn ang="0">
                  <a:pos x="T0" y="T1"/>
                </a:cxn>
                <a:cxn ang="0">
                  <a:pos x="T2" y="T3"/>
                </a:cxn>
                <a:cxn ang="0">
                  <a:pos x="T4" y="T5"/>
                </a:cxn>
                <a:cxn ang="0">
                  <a:pos x="T6" y="T7"/>
                </a:cxn>
                <a:cxn ang="0">
                  <a:pos x="T8" y="T9"/>
                </a:cxn>
              </a:cxnLst>
              <a:rect l="0" t="0" r="r" b="b"/>
              <a:pathLst>
                <a:path w="144" h="57">
                  <a:moveTo>
                    <a:pt x="20" y="0"/>
                  </a:moveTo>
                  <a:cubicBezTo>
                    <a:pt x="13" y="0"/>
                    <a:pt x="7" y="0"/>
                    <a:pt x="0" y="1"/>
                  </a:cubicBezTo>
                  <a:cubicBezTo>
                    <a:pt x="0" y="57"/>
                    <a:pt x="0" y="57"/>
                    <a:pt x="0" y="57"/>
                  </a:cubicBezTo>
                  <a:cubicBezTo>
                    <a:pt x="144" y="57"/>
                    <a:pt x="144" y="57"/>
                    <a:pt x="144" y="57"/>
                  </a:cubicBezTo>
                  <a:cubicBezTo>
                    <a:pt x="114" y="22"/>
                    <a:pt x="69" y="0"/>
                    <a:pt x="20"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1"/>
            <p:cNvSpPr>
              <a:spLocks/>
            </p:cNvSpPr>
            <p:nvPr/>
          </p:nvSpPr>
          <p:spPr bwMode="auto">
            <a:xfrm>
              <a:off x="7837488" y="1955800"/>
              <a:ext cx="20638" cy="15875"/>
            </a:xfrm>
            <a:custGeom>
              <a:avLst/>
              <a:gdLst>
                <a:gd name="T0" fmla="*/ 8 w 9"/>
                <a:gd name="T1" fmla="*/ 0 h 7"/>
                <a:gd name="T2" fmla="*/ 0 w 9"/>
                <a:gd name="T3" fmla="*/ 0 h 7"/>
                <a:gd name="T4" fmla="*/ 9 w 9"/>
                <a:gd name="T5" fmla="*/ 7 h 7"/>
                <a:gd name="T6" fmla="*/ 8 w 9"/>
                <a:gd name="T7" fmla="*/ 0 h 7"/>
              </a:gdLst>
              <a:ahLst/>
              <a:cxnLst>
                <a:cxn ang="0">
                  <a:pos x="T0" y="T1"/>
                </a:cxn>
                <a:cxn ang="0">
                  <a:pos x="T2" y="T3"/>
                </a:cxn>
                <a:cxn ang="0">
                  <a:pos x="T4" y="T5"/>
                </a:cxn>
                <a:cxn ang="0">
                  <a:pos x="T6" y="T7"/>
                </a:cxn>
              </a:cxnLst>
              <a:rect l="0" t="0" r="r" b="b"/>
              <a:pathLst>
                <a:path w="9" h="7">
                  <a:moveTo>
                    <a:pt x="8" y="0"/>
                  </a:moveTo>
                  <a:cubicBezTo>
                    <a:pt x="0" y="0"/>
                    <a:pt x="0" y="0"/>
                    <a:pt x="0" y="0"/>
                  </a:cubicBezTo>
                  <a:cubicBezTo>
                    <a:pt x="3" y="2"/>
                    <a:pt x="6" y="5"/>
                    <a:pt x="9" y="7"/>
                  </a:cubicBezTo>
                  <a:cubicBezTo>
                    <a:pt x="9" y="5"/>
                    <a:pt x="8" y="3"/>
                    <a:pt x="8"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p:cNvSpPr>
              <a:spLocks/>
            </p:cNvSpPr>
            <p:nvPr/>
          </p:nvSpPr>
          <p:spPr bwMode="auto">
            <a:xfrm>
              <a:off x="7353300" y="1795463"/>
              <a:ext cx="301625" cy="301625"/>
            </a:xfrm>
            <a:custGeom>
              <a:avLst/>
              <a:gdLst>
                <a:gd name="T0" fmla="*/ 136 w 136"/>
                <a:gd name="T1" fmla="*/ 68 h 136"/>
                <a:gd name="T2" fmla="*/ 68 w 136"/>
                <a:gd name="T3" fmla="*/ 0 h 136"/>
                <a:gd name="T4" fmla="*/ 0 w 136"/>
                <a:gd name="T5" fmla="*/ 68 h 136"/>
                <a:gd name="T6" fmla="*/ 68 w 136"/>
                <a:gd name="T7" fmla="*/ 136 h 136"/>
                <a:gd name="T8" fmla="*/ 136 w 136"/>
                <a:gd name="T9" fmla="*/ 136 h 136"/>
                <a:gd name="T10" fmla="*/ 136 w 136"/>
                <a:gd name="T11" fmla="*/ 68 h 136"/>
              </a:gdLst>
              <a:ahLst/>
              <a:cxnLst>
                <a:cxn ang="0">
                  <a:pos x="T0" y="T1"/>
                </a:cxn>
                <a:cxn ang="0">
                  <a:pos x="T2" y="T3"/>
                </a:cxn>
                <a:cxn ang="0">
                  <a:pos x="T4" y="T5"/>
                </a:cxn>
                <a:cxn ang="0">
                  <a:pos x="T6" y="T7"/>
                </a:cxn>
                <a:cxn ang="0">
                  <a:pos x="T8" y="T9"/>
                </a:cxn>
                <a:cxn ang="0">
                  <a:pos x="T10" y="T11"/>
                </a:cxn>
              </a:cxnLst>
              <a:rect l="0" t="0" r="r" b="b"/>
              <a:pathLst>
                <a:path w="136" h="136">
                  <a:moveTo>
                    <a:pt x="136" y="68"/>
                  </a:moveTo>
                  <a:cubicBezTo>
                    <a:pt x="136" y="30"/>
                    <a:pt x="105" y="0"/>
                    <a:pt x="68" y="0"/>
                  </a:cubicBezTo>
                  <a:cubicBezTo>
                    <a:pt x="30" y="0"/>
                    <a:pt x="0" y="30"/>
                    <a:pt x="0" y="68"/>
                  </a:cubicBezTo>
                  <a:cubicBezTo>
                    <a:pt x="0" y="105"/>
                    <a:pt x="30" y="136"/>
                    <a:pt x="68" y="136"/>
                  </a:cubicBezTo>
                  <a:cubicBezTo>
                    <a:pt x="136" y="136"/>
                    <a:pt x="136" y="136"/>
                    <a:pt x="136" y="136"/>
                  </a:cubicBezTo>
                  <a:lnTo>
                    <a:pt x="136"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p:cNvSpPr>
              <a:spLocks noEditPoints="1"/>
            </p:cNvSpPr>
            <p:nvPr/>
          </p:nvSpPr>
          <p:spPr bwMode="auto">
            <a:xfrm>
              <a:off x="7426325" y="1879600"/>
              <a:ext cx="173038" cy="147638"/>
            </a:xfrm>
            <a:custGeom>
              <a:avLst/>
              <a:gdLst>
                <a:gd name="T0" fmla="*/ 74 w 78"/>
                <a:gd name="T1" fmla="*/ 62 h 66"/>
                <a:gd name="T2" fmla="*/ 0 w 78"/>
                <a:gd name="T3" fmla="*/ 12 h 66"/>
                <a:gd name="T4" fmla="*/ 0 w 78"/>
                <a:gd name="T5" fmla="*/ 66 h 66"/>
                <a:gd name="T6" fmla="*/ 78 w 78"/>
                <a:gd name="T7" fmla="*/ 0 h 66"/>
                <a:gd name="T8" fmla="*/ 0 w 78"/>
                <a:gd name="T9" fmla="*/ 0 h 66"/>
                <a:gd name="T10" fmla="*/ 45 w 78"/>
                <a:gd name="T11" fmla="*/ 37 h 66"/>
                <a:gd name="T12" fmla="*/ 43 w 78"/>
                <a:gd name="T13" fmla="*/ 33 h 66"/>
                <a:gd name="T14" fmla="*/ 40 w 78"/>
                <a:gd name="T15" fmla="*/ 31 h 66"/>
                <a:gd name="T16" fmla="*/ 36 w 78"/>
                <a:gd name="T17" fmla="*/ 29 h 66"/>
                <a:gd name="T18" fmla="*/ 33 w 78"/>
                <a:gd name="T19" fmla="*/ 29 h 66"/>
                <a:gd name="T20" fmla="*/ 29 w 78"/>
                <a:gd name="T21" fmla="*/ 31 h 66"/>
                <a:gd name="T22" fmla="*/ 26 w 78"/>
                <a:gd name="T23" fmla="*/ 33 h 66"/>
                <a:gd name="T24" fmla="*/ 24 w 78"/>
                <a:gd name="T25" fmla="*/ 37 h 66"/>
                <a:gd name="T26" fmla="*/ 23 w 78"/>
                <a:gd name="T27" fmla="*/ 41 h 66"/>
                <a:gd name="T28" fmla="*/ 24 w 78"/>
                <a:gd name="T29" fmla="*/ 45 h 66"/>
                <a:gd name="T30" fmla="*/ 26 w 78"/>
                <a:gd name="T31" fmla="*/ 48 h 66"/>
                <a:gd name="T32" fmla="*/ 29 w 78"/>
                <a:gd name="T33" fmla="*/ 51 h 66"/>
                <a:gd name="T34" fmla="*/ 32 w 78"/>
                <a:gd name="T35" fmla="*/ 52 h 66"/>
                <a:gd name="T36" fmla="*/ 35 w 78"/>
                <a:gd name="T37" fmla="*/ 49 h 66"/>
                <a:gd name="T38" fmla="*/ 39 w 78"/>
                <a:gd name="T39" fmla="*/ 52 h 66"/>
                <a:gd name="T40" fmla="*/ 40 w 78"/>
                <a:gd name="T41" fmla="*/ 47 h 66"/>
                <a:gd name="T42" fmla="*/ 45 w 78"/>
                <a:gd name="T43" fmla="*/ 46 h 66"/>
                <a:gd name="T44" fmla="*/ 43 w 78"/>
                <a:gd name="T45" fmla="*/ 42 h 66"/>
                <a:gd name="T46" fmla="*/ 39 w 78"/>
                <a:gd name="T47" fmla="*/ 41 h 66"/>
                <a:gd name="T48" fmla="*/ 31 w 78"/>
                <a:gd name="T49" fmla="*/ 44 h 66"/>
                <a:gd name="T50" fmla="*/ 34 w 78"/>
                <a:gd name="T51" fmla="*/ 36 h 66"/>
                <a:gd name="T52" fmla="*/ 32 w 78"/>
                <a:gd name="T53" fmla="*/ 41 h 66"/>
                <a:gd name="T54" fmla="*/ 34 w 78"/>
                <a:gd name="T55" fmla="*/ 43 h 66"/>
                <a:gd name="T56" fmla="*/ 53 w 78"/>
                <a:gd name="T57" fmla="*/ 33 h 66"/>
                <a:gd name="T58" fmla="*/ 55 w 78"/>
                <a:gd name="T59" fmla="*/ 30 h 66"/>
                <a:gd name="T60" fmla="*/ 54 w 78"/>
                <a:gd name="T61" fmla="*/ 29 h 66"/>
                <a:gd name="T62" fmla="*/ 50 w 78"/>
                <a:gd name="T63" fmla="*/ 28 h 66"/>
                <a:gd name="T64" fmla="*/ 48 w 78"/>
                <a:gd name="T65" fmla="*/ 26 h 66"/>
                <a:gd name="T66" fmla="*/ 46 w 78"/>
                <a:gd name="T67" fmla="*/ 29 h 66"/>
                <a:gd name="T68" fmla="*/ 44 w 78"/>
                <a:gd name="T69" fmla="*/ 29 h 66"/>
                <a:gd name="T70" fmla="*/ 43 w 78"/>
                <a:gd name="T71" fmla="*/ 31 h 66"/>
                <a:gd name="T72" fmla="*/ 44 w 78"/>
                <a:gd name="T73" fmla="*/ 33 h 66"/>
                <a:gd name="T74" fmla="*/ 43 w 78"/>
                <a:gd name="T75" fmla="*/ 35 h 66"/>
                <a:gd name="T76" fmla="*/ 44 w 78"/>
                <a:gd name="T77" fmla="*/ 37 h 66"/>
                <a:gd name="T78" fmla="*/ 48 w 78"/>
                <a:gd name="T79" fmla="*/ 39 h 66"/>
                <a:gd name="T80" fmla="*/ 50 w 78"/>
                <a:gd name="T81" fmla="*/ 39 h 66"/>
                <a:gd name="T82" fmla="*/ 53 w 78"/>
                <a:gd name="T83" fmla="*/ 37 h 66"/>
                <a:gd name="T84" fmla="*/ 55 w 78"/>
                <a:gd name="T85" fmla="*/ 35 h 66"/>
                <a:gd name="T86" fmla="*/ 53 w 78"/>
                <a:gd name="T87" fmla="*/ 33 h 66"/>
                <a:gd name="T88" fmla="*/ 47 w 78"/>
                <a:gd name="T8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66">
                  <a:moveTo>
                    <a:pt x="4" y="16"/>
                  </a:moveTo>
                  <a:cubicBezTo>
                    <a:pt x="4" y="62"/>
                    <a:pt x="4" y="62"/>
                    <a:pt x="4" y="62"/>
                  </a:cubicBezTo>
                  <a:cubicBezTo>
                    <a:pt x="74" y="62"/>
                    <a:pt x="74" y="62"/>
                    <a:pt x="74" y="62"/>
                  </a:cubicBezTo>
                  <a:cubicBezTo>
                    <a:pt x="74" y="16"/>
                    <a:pt x="74" y="16"/>
                    <a:pt x="74" y="16"/>
                  </a:cubicBezTo>
                  <a:cubicBezTo>
                    <a:pt x="4" y="16"/>
                    <a:pt x="4" y="16"/>
                    <a:pt x="4" y="16"/>
                  </a:cubicBezTo>
                  <a:close/>
                  <a:moveTo>
                    <a:pt x="0" y="12"/>
                  </a:moveTo>
                  <a:cubicBezTo>
                    <a:pt x="78" y="12"/>
                    <a:pt x="78" y="12"/>
                    <a:pt x="78" y="12"/>
                  </a:cubicBezTo>
                  <a:cubicBezTo>
                    <a:pt x="78" y="66"/>
                    <a:pt x="78" y="66"/>
                    <a:pt x="78" y="66"/>
                  </a:cubicBezTo>
                  <a:cubicBezTo>
                    <a:pt x="0" y="66"/>
                    <a:pt x="0" y="66"/>
                    <a:pt x="0" y="66"/>
                  </a:cubicBezTo>
                  <a:cubicBezTo>
                    <a:pt x="0" y="12"/>
                    <a:pt x="0" y="12"/>
                    <a:pt x="0" y="12"/>
                  </a:cubicBezTo>
                  <a:close/>
                  <a:moveTo>
                    <a:pt x="0" y="0"/>
                  </a:moveTo>
                  <a:cubicBezTo>
                    <a:pt x="78" y="0"/>
                    <a:pt x="78" y="0"/>
                    <a:pt x="78" y="0"/>
                  </a:cubicBezTo>
                  <a:cubicBezTo>
                    <a:pt x="78" y="8"/>
                    <a:pt x="78" y="8"/>
                    <a:pt x="78" y="8"/>
                  </a:cubicBezTo>
                  <a:cubicBezTo>
                    <a:pt x="0" y="8"/>
                    <a:pt x="0" y="8"/>
                    <a:pt x="0" y="8"/>
                  </a:cubicBezTo>
                  <a:cubicBezTo>
                    <a:pt x="0" y="0"/>
                    <a:pt x="0" y="0"/>
                    <a:pt x="0" y="0"/>
                  </a:cubicBezTo>
                  <a:close/>
                  <a:moveTo>
                    <a:pt x="46" y="40"/>
                  </a:moveTo>
                  <a:cubicBezTo>
                    <a:pt x="46" y="38"/>
                    <a:pt x="46" y="38"/>
                    <a:pt x="46" y="38"/>
                  </a:cubicBezTo>
                  <a:cubicBezTo>
                    <a:pt x="46" y="38"/>
                    <a:pt x="46" y="37"/>
                    <a:pt x="45" y="37"/>
                  </a:cubicBezTo>
                  <a:cubicBezTo>
                    <a:pt x="42" y="37"/>
                    <a:pt x="42" y="37"/>
                    <a:pt x="42" y="37"/>
                  </a:cubicBezTo>
                  <a:cubicBezTo>
                    <a:pt x="41" y="36"/>
                    <a:pt x="41" y="36"/>
                    <a:pt x="41" y="36"/>
                  </a:cubicBezTo>
                  <a:cubicBezTo>
                    <a:pt x="43" y="33"/>
                    <a:pt x="43" y="33"/>
                    <a:pt x="43" y="33"/>
                  </a:cubicBezTo>
                  <a:cubicBezTo>
                    <a:pt x="43" y="33"/>
                    <a:pt x="43" y="33"/>
                    <a:pt x="43" y="33"/>
                  </a:cubicBezTo>
                  <a:cubicBezTo>
                    <a:pt x="41" y="31"/>
                    <a:pt x="41" y="31"/>
                    <a:pt x="41" y="31"/>
                  </a:cubicBezTo>
                  <a:cubicBezTo>
                    <a:pt x="40" y="31"/>
                    <a:pt x="40" y="31"/>
                    <a:pt x="40" y="31"/>
                  </a:cubicBezTo>
                  <a:cubicBezTo>
                    <a:pt x="38" y="33"/>
                    <a:pt x="38" y="33"/>
                    <a:pt x="38" y="33"/>
                  </a:cubicBezTo>
                  <a:cubicBezTo>
                    <a:pt x="37" y="33"/>
                    <a:pt x="37" y="33"/>
                    <a:pt x="37" y="33"/>
                  </a:cubicBezTo>
                  <a:cubicBezTo>
                    <a:pt x="36" y="29"/>
                    <a:pt x="36" y="29"/>
                    <a:pt x="36" y="29"/>
                  </a:cubicBezTo>
                  <a:cubicBezTo>
                    <a:pt x="36" y="29"/>
                    <a:pt x="36" y="29"/>
                    <a:pt x="36" y="29"/>
                  </a:cubicBezTo>
                  <a:cubicBezTo>
                    <a:pt x="33" y="29"/>
                    <a:pt x="33" y="29"/>
                    <a:pt x="33" y="29"/>
                  </a:cubicBezTo>
                  <a:cubicBezTo>
                    <a:pt x="33" y="29"/>
                    <a:pt x="33" y="29"/>
                    <a:pt x="33" y="29"/>
                  </a:cubicBezTo>
                  <a:cubicBezTo>
                    <a:pt x="32" y="33"/>
                    <a:pt x="32" y="33"/>
                    <a:pt x="32" y="33"/>
                  </a:cubicBezTo>
                  <a:cubicBezTo>
                    <a:pt x="32" y="33"/>
                    <a:pt x="31" y="33"/>
                    <a:pt x="31" y="33"/>
                  </a:cubicBezTo>
                  <a:cubicBezTo>
                    <a:pt x="29" y="31"/>
                    <a:pt x="29" y="31"/>
                    <a:pt x="29" y="31"/>
                  </a:cubicBezTo>
                  <a:cubicBezTo>
                    <a:pt x="28" y="31"/>
                    <a:pt x="28" y="31"/>
                    <a:pt x="28" y="31"/>
                  </a:cubicBezTo>
                  <a:cubicBezTo>
                    <a:pt x="26" y="33"/>
                    <a:pt x="26" y="33"/>
                    <a:pt x="26" y="33"/>
                  </a:cubicBezTo>
                  <a:cubicBezTo>
                    <a:pt x="26" y="33"/>
                    <a:pt x="26" y="33"/>
                    <a:pt x="26" y="33"/>
                  </a:cubicBezTo>
                  <a:cubicBezTo>
                    <a:pt x="27" y="36"/>
                    <a:pt x="27" y="36"/>
                    <a:pt x="27" y="36"/>
                  </a:cubicBezTo>
                  <a:cubicBezTo>
                    <a:pt x="27" y="37"/>
                    <a:pt x="27" y="37"/>
                    <a:pt x="27" y="37"/>
                  </a:cubicBezTo>
                  <a:cubicBezTo>
                    <a:pt x="24" y="37"/>
                    <a:pt x="24" y="37"/>
                    <a:pt x="24" y="37"/>
                  </a:cubicBezTo>
                  <a:cubicBezTo>
                    <a:pt x="23" y="37"/>
                    <a:pt x="23" y="38"/>
                    <a:pt x="23" y="38"/>
                  </a:cubicBezTo>
                  <a:cubicBezTo>
                    <a:pt x="23" y="40"/>
                    <a:pt x="23" y="40"/>
                    <a:pt x="23" y="40"/>
                  </a:cubicBezTo>
                  <a:cubicBezTo>
                    <a:pt x="23" y="41"/>
                    <a:pt x="23" y="41"/>
                    <a:pt x="23" y="41"/>
                  </a:cubicBezTo>
                  <a:cubicBezTo>
                    <a:pt x="26" y="42"/>
                    <a:pt x="26" y="42"/>
                    <a:pt x="26" y="42"/>
                  </a:cubicBezTo>
                  <a:cubicBezTo>
                    <a:pt x="26" y="42"/>
                    <a:pt x="26" y="43"/>
                    <a:pt x="26" y="43"/>
                  </a:cubicBezTo>
                  <a:cubicBezTo>
                    <a:pt x="24" y="45"/>
                    <a:pt x="24" y="45"/>
                    <a:pt x="24" y="45"/>
                  </a:cubicBezTo>
                  <a:cubicBezTo>
                    <a:pt x="24" y="46"/>
                    <a:pt x="24" y="46"/>
                    <a:pt x="24" y="46"/>
                  </a:cubicBezTo>
                  <a:cubicBezTo>
                    <a:pt x="25" y="48"/>
                    <a:pt x="25" y="48"/>
                    <a:pt x="25" y="48"/>
                  </a:cubicBezTo>
                  <a:cubicBezTo>
                    <a:pt x="26" y="48"/>
                    <a:pt x="26" y="48"/>
                    <a:pt x="26" y="48"/>
                  </a:cubicBezTo>
                  <a:cubicBezTo>
                    <a:pt x="29" y="47"/>
                    <a:pt x="29" y="47"/>
                    <a:pt x="29" y="47"/>
                  </a:cubicBezTo>
                  <a:cubicBezTo>
                    <a:pt x="29" y="48"/>
                    <a:pt x="29" y="48"/>
                    <a:pt x="29" y="48"/>
                  </a:cubicBezTo>
                  <a:cubicBezTo>
                    <a:pt x="29" y="51"/>
                    <a:pt x="29" y="51"/>
                    <a:pt x="29" y="51"/>
                  </a:cubicBezTo>
                  <a:cubicBezTo>
                    <a:pt x="29" y="52"/>
                    <a:pt x="29" y="52"/>
                    <a:pt x="29" y="52"/>
                  </a:cubicBezTo>
                  <a:cubicBezTo>
                    <a:pt x="31" y="52"/>
                    <a:pt x="31" y="52"/>
                    <a:pt x="31" y="52"/>
                  </a:cubicBezTo>
                  <a:cubicBezTo>
                    <a:pt x="32" y="52"/>
                    <a:pt x="32" y="52"/>
                    <a:pt x="32" y="52"/>
                  </a:cubicBezTo>
                  <a:cubicBezTo>
                    <a:pt x="34" y="49"/>
                    <a:pt x="34" y="49"/>
                    <a:pt x="34" y="49"/>
                  </a:cubicBezTo>
                  <a:cubicBezTo>
                    <a:pt x="34" y="49"/>
                    <a:pt x="34" y="49"/>
                    <a:pt x="34" y="49"/>
                  </a:cubicBezTo>
                  <a:cubicBezTo>
                    <a:pt x="35" y="49"/>
                    <a:pt x="35" y="49"/>
                    <a:pt x="35" y="49"/>
                  </a:cubicBezTo>
                  <a:cubicBezTo>
                    <a:pt x="37" y="52"/>
                    <a:pt x="37" y="52"/>
                    <a:pt x="37" y="52"/>
                  </a:cubicBezTo>
                  <a:cubicBezTo>
                    <a:pt x="37" y="52"/>
                    <a:pt x="37" y="52"/>
                    <a:pt x="37" y="52"/>
                  </a:cubicBezTo>
                  <a:cubicBezTo>
                    <a:pt x="39" y="52"/>
                    <a:pt x="39" y="52"/>
                    <a:pt x="39" y="52"/>
                  </a:cubicBezTo>
                  <a:cubicBezTo>
                    <a:pt x="40" y="51"/>
                    <a:pt x="40" y="51"/>
                    <a:pt x="40" y="51"/>
                  </a:cubicBezTo>
                  <a:cubicBezTo>
                    <a:pt x="39" y="48"/>
                    <a:pt x="39" y="48"/>
                    <a:pt x="39" y="48"/>
                  </a:cubicBezTo>
                  <a:cubicBezTo>
                    <a:pt x="40" y="47"/>
                    <a:pt x="40" y="47"/>
                    <a:pt x="40" y="47"/>
                  </a:cubicBezTo>
                  <a:cubicBezTo>
                    <a:pt x="43" y="48"/>
                    <a:pt x="43" y="48"/>
                    <a:pt x="43" y="48"/>
                  </a:cubicBezTo>
                  <a:cubicBezTo>
                    <a:pt x="44" y="48"/>
                    <a:pt x="44" y="48"/>
                    <a:pt x="44" y="48"/>
                  </a:cubicBezTo>
                  <a:cubicBezTo>
                    <a:pt x="45" y="46"/>
                    <a:pt x="45" y="46"/>
                    <a:pt x="45" y="46"/>
                  </a:cubicBezTo>
                  <a:cubicBezTo>
                    <a:pt x="45" y="45"/>
                    <a:pt x="45" y="45"/>
                    <a:pt x="45" y="45"/>
                  </a:cubicBezTo>
                  <a:cubicBezTo>
                    <a:pt x="43" y="43"/>
                    <a:pt x="43" y="43"/>
                    <a:pt x="43" y="43"/>
                  </a:cubicBezTo>
                  <a:cubicBezTo>
                    <a:pt x="43" y="43"/>
                    <a:pt x="43" y="42"/>
                    <a:pt x="43" y="42"/>
                  </a:cubicBezTo>
                  <a:cubicBezTo>
                    <a:pt x="46" y="41"/>
                    <a:pt x="46" y="41"/>
                    <a:pt x="46" y="41"/>
                  </a:cubicBezTo>
                  <a:cubicBezTo>
                    <a:pt x="46" y="41"/>
                    <a:pt x="46" y="40"/>
                    <a:pt x="46" y="40"/>
                  </a:cubicBezTo>
                  <a:close/>
                  <a:moveTo>
                    <a:pt x="39" y="41"/>
                  </a:moveTo>
                  <a:cubicBezTo>
                    <a:pt x="39" y="42"/>
                    <a:pt x="39" y="43"/>
                    <a:pt x="38" y="44"/>
                  </a:cubicBezTo>
                  <a:cubicBezTo>
                    <a:pt x="37" y="45"/>
                    <a:pt x="36" y="46"/>
                    <a:pt x="34" y="46"/>
                  </a:cubicBezTo>
                  <a:cubicBezTo>
                    <a:pt x="33" y="46"/>
                    <a:pt x="32" y="45"/>
                    <a:pt x="31" y="44"/>
                  </a:cubicBezTo>
                  <a:cubicBezTo>
                    <a:pt x="30" y="43"/>
                    <a:pt x="30" y="42"/>
                    <a:pt x="30" y="41"/>
                  </a:cubicBezTo>
                  <a:cubicBezTo>
                    <a:pt x="30" y="40"/>
                    <a:pt x="30" y="39"/>
                    <a:pt x="31" y="38"/>
                  </a:cubicBezTo>
                  <a:cubicBezTo>
                    <a:pt x="32" y="37"/>
                    <a:pt x="33" y="36"/>
                    <a:pt x="34" y="36"/>
                  </a:cubicBezTo>
                  <a:cubicBezTo>
                    <a:pt x="36" y="36"/>
                    <a:pt x="37" y="37"/>
                    <a:pt x="38" y="38"/>
                  </a:cubicBezTo>
                  <a:cubicBezTo>
                    <a:pt x="39" y="39"/>
                    <a:pt x="39" y="40"/>
                    <a:pt x="39" y="41"/>
                  </a:cubicBezTo>
                  <a:close/>
                  <a:moveTo>
                    <a:pt x="32" y="41"/>
                  </a:moveTo>
                  <a:cubicBezTo>
                    <a:pt x="32" y="40"/>
                    <a:pt x="33" y="39"/>
                    <a:pt x="34" y="39"/>
                  </a:cubicBezTo>
                  <a:cubicBezTo>
                    <a:pt x="36" y="39"/>
                    <a:pt x="37" y="40"/>
                    <a:pt x="37" y="41"/>
                  </a:cubicBezTo>
                  <a:cubicBezTo>
                    <a:pt x="37" y="42"/>
                    <a:pt x="36" y="43"/>
                    <a:pt x="34" y="43"/>
                  </a:cubicBezTo>
                  <a:cubicBezTo>
                    <a:pt x="33" y="43"/>
                    <a:pt x="32" y="42"/>
                    <a:pt x="32" y="41"/>
                  </a:cubicBezTo>
                  <a:close/>
                  <a:moveTo>
                    <a:pt x="53" y="33"/>
                  </a:moveTo>
                  <a:cubicBezTo>
                    <a:pt x="53" y="33"/>
                    <a:pt x="53" y="33"/>
                    <a:pt x="53" y="33"/>
                  </a:cubicBezTo>
                  <a:cubicBezTo>
                    <a:pt x="53" y="32"/>
                    <a:pt x="53" y="32"/>
                    <a:pt x="53" y="32"/>
                  </a:cubicBezTo>
                  <a:cubicBezTo>
                    <a:pt x="54" y="31"/>
                    <a:pt x="54" y="31"/>
                    <a:pt x="54" y="31"/>
                  </a:cubicBezTo>
                  <a:cubicBezTo>
                    <a:pt x="55" y="30"/>
                    <a:pt x="55" y="30"/>
                    <a:pt x="55" y="30"/>
                  </a:cubicBezTo>
                  <a:cubicBezTo>
                    <a:pt x="55" y="30"/>
                    <a:pt x="55" y="30"/>
                    <a:pt x="55" y="30"/>
                  </a:cubicBezTo>
                  <a:cubicBezTo>
                    <a:pt x="54" y="29"/>
                    <a:pt x="54" y="29"/>
                    <a:pt x="54" y="29"/>
                  </a:cubicBezTo>
                  <a:cubicBezTo>
                    <a:pt x="54" y="29"/>
                    <a:pt x="54" y="29"/>
                    <a:pt x="54" y="29"/>
                  </a:cubicBezTo>
                  <a:cubicBezTo>
                    <a:pt x="53" y="29"/>
                    <a:pt x="53" y="29"/>
                    <a:pt x="53" y="29"/>
                  </a:cubicBezTo>
                  <a:cubicBezTo>
                    <a:pt x="52" y="29"/>
                    <a:pt x="52" y="29"/>
                    <a:pt x="52" y="29"/>
                  </a:cubicBezTo>
                  <a:cubicBezTo>
                    <a:pt x="51" y="29"/>
                    <a:pt x="51" y="29"/>
                    <a:pt x="50" y="28"/>
                  </a:cubicBezTo>
                  <a:cubicBezTo>
                    <a:pt x="50" y="27"/>
                    <a:pt x="50" y="27"/>
                    <a:pt x="50" y="27"/>
                  </a:cubicBezTo>
                  <a:cubicBezTo>
                    <a:pt x="49" y="26"/>
                    <a:pt x="49" y="26"/>
                    <a:pt x="49" y="26"/>
                  </a:cubicBezTo>
                  <a:cubicBezTo>
                    <a:pt x="48" y="26"/>
                    <a:pt x="48" y="26"/>
                    <a:pt x="48" y="26"/>
                  </a:cubicBezTo>
                  <a:cubicBezTo>
                    <a:pt x="48" y="27"/>
                    <a:pt x="48" y="27"/>
                    <a:pt x="48" y="27"/>
                  </a:cubicBezTo>
                  <a:cubicBezTo>
                    <a:pt x="47" y="28"/>
                    <a:pt x="47" y="28"/>
                    <a:pt x="47" y="28"/>
                  </a:cubicBezTo>
                  <a:cubicBezTo>
                    <a:pt x="47" y="29"/>
                    <a:pt x="46" y="29"/>
                    <a:pt x="46" y="29"/>
                  </a:cubicBezTo>
                  <a:cubicBezTo>
                    <a:pt x="44" y="29"/>
                    <a:pt x="44" y="29"/>
                    <a:pt x="44" y="29"/>
                  </a:cubicBezTo>
                  <a:cubicBezTo>
                    <a:pt x="44" y="29"/>
                    <a:pt x="44" y="29"/>
                    <a:pt x="44" y="29"/>
                  </a:cubicBezTo>
                  <a:cubicBezTo>
                    <a:pt x="44" y="29"/>
                    <a:pt x="44" y="29"/>
                    <a:pt x="44" y="29"/>
                  </a:cubicBezTo>
                  <a:cubicBezTo>
                    <a:pt x="43" y="30"/>
                    <a:pt x="43" y="30"/>
                    <a:pt x="43" y="30"/>
                  </a:cubicBezTo>
                  <a:cubicBezTo>
                    <a:pt x="43" y="30"/>
                    <a:pt x="43" y="30"/>
                    <a:pt x="43" y="30"/>
                  </a:cubicBezTo>
                  <a:cubicBezTo>
                    <a:pt x="43" y="31"/>
                    <a:pt x="43" y="31"/>
                    <a:pt x="43" y="31"/>
                  </a:cubicBezTo>
                  <a:cubicBezTo>
                    <a:pt x="44" y="32"/>
                    <a:pt x="44" y="32"/>
                    <a:pt x="44" y="32"/>
                  </a:cubicBezTo>
                  <a:cubicBezTo>
                    <a:pt x="44" y="33"/>
                    <a:pt x="44" y="33"/>
                    <a:pt x="44" y="33"/>
                  </a:cubicBezTo>
                  <a:cubicBezTo>
                    <a:pt x="44" y="33"/>
                    <a:pt x="44" y="33"/>
                    <a:pt x="44" y="33"/>
                  </a:cubicBezTo>
                  <a:cubicBezTo>
                    <a:pt x="43" y="35"/>
                    <a:pt x="43" y="35"/>
                    <a:pt x="43" y="35"/>
                  </a:cubicBezTo>
                  <a:cubicBezTo>
                    <a:pt x="43" y="35"/>
                    <a:pt x="43" y="35"/>
                    <a:pt x="43" y="35"/>
                  </a:cubicBezTo>
                  <a:cubicBezTo>
                    <a:pt x="43" y="35"/>
                    <a:pt x="43" y="35"/>
                    <a:pt x="43" y="35"/>
                  </a:cubicBezTo>
                  <a:cubicBezTo>
                    <a:pt x="44" y="36"/>
                    <a:pt x="44" y="36"/>
                    <a:pt x="44" y="36"/>
                  </a:cubicBezTo>
                  <a:cubicBezTo>
                    <a:pt x="44" y="37"/>
                    <a:pt x="44" y="37"/>
                    <a:pt x="44" y="37"/>
                  </a:cubicBezTo>
                  <a:cubicBezTo>
                    <a:pt x="44" y="37"/>
                    <a:pt x="44" y="37"/>
                    <a:pt x="44" y="37"/>
                  </a:cubicBezTo>
                  <a:cubicBezTo>
                    <a:pt x="46" y="36"/>
                    <a:pt x="46" y="36"/>
                    <a:pt x="46" y="36"/>
                  </a:cubicBezTo>
                  <a:cubicBezTo>
                    <a:pt x="46" y="36"/>
                    <a:pt x="47" y="37"/>
                    <a:pt x="47" y="37"/>
                  </a:cubicBezTo>
                  <a:cubicBezTo>
                    <a:pt x="48" y="39"/>
                    <a:pt x="48" y="39"/>
                    <a:pt x="48" y="39"/>
                  </a:cubicBezTo>
                  <a:cubicBezTo>
                    <a:pt x="48" y="39"/>
                    <a:pt x="48" y="39"/>
                    <a:pt x="48" y="39"/>
                  </a:cubicBezTo>
                  <a:cubicBezTo>
                    <a:pt x="49" y="39"/>
                    <a:pt x="49" y="39"/>
                    <a:pt x="49" y="39"/>
                  </a:cubicBezTo>
                  <a:cubicBezTo>
                    <a:pt x="50" y="39"/>
                    <a:pt x="50" y="39"/>
                    <a:pt x="50" y="39"/>
                  </a:cubicBezTo>
                  <a:cubicBezTo>
                    <a:pt x="50" y="37"/>
                    <a:pt x="50" y="37"/>
                    <a:pt x="50" y="37"/>
                  </a:cubicBezTo>
                  <a:cubicBezTo>
                    <a:pt x="51" y="37"/>
                    <a:pt x="51" y="36"/>
                    <a:pt x="52" y="36"/>
                  </a:cubicBezTo>
                  <a:cubicBezTo>
                    <a:pt x="53" y="37"/>
                    <a:pt x="53" y="37"/>
                    <a:pt x="53" y="37"/>
                  </a:cubicBezTo>
                  <a:cubicBezTo>
                    <a:pt x="54" y="37"/>
                    <a:pt x="54" y="37"/>
                    <a:pt x="54" y="37"/>
                  </a:cubicBezTo>
                  <a:cubicBezTo>
                    <a:pt x="54" y="36"/>
                    <a:pt x="54" y="36"/>
                    <a:pt x="54" y="36"/>
                  </a:cubicBezTo>
                  <a:cubicBezTo>
                    <a:pt x="55" y="35"/>
                    <a:pt x="55" y="35"/>
                    <a:pt x="55" y="35"/>
                  </a:cubicBezTo>
                  <a:cubicBezTo>
                    <a:pt x="55" y="35"/>
                    <a:pt x="55" y="35"/>
                    <a:pt x="55" y="35"/>
                  </a:cubicBezTo>
                  <a:cubicBezTo>
                    <a:pt x="54" y="35"/>
                    <a:pt x="54" y="35"/>
                    <a:pt x="54" y="35"/>
                  </a:cubicBezTo>
                  <a:cubicBezTo>
                    <a:pt x="53" y="33"/>
                    <a:pt x="53" y="33"/>
                    <a:pt x="53" y="33"/>
                  </a:cubicBezTo>
                  <a:close/>
                  <a:moveTo>
                    <a:pt x="51" y="33"/>
                  </a:moveTo>
                  <a:cubicBezTo>
                    <a:pt x="51" y="34"/>
                    <a:pt x="50" y="34"/>
                    <a:pt x="49" y="34"/>
                  </a:cubicBezTo>
                  <a:cubicBezTo>
                    <a:pt x="48" y="34"/>
                    <a:pt x="47" y="34"/>
                    <a:pt x="47" y="33"/>
                  </a:cubicBezTo>
                  <a:cubicBezTo>
                    <a:pt x="47" y="32"/>
                    <a:pt x="48" y="31"/>
                    <a:pt x="49" y="31"/>
                  </a:cubicBezTo>
                  <a:cubicBezTo>
                    <a:pt x="50" y="31"/>
                    <a:pt x="51" y="32"/>
                    <a:pt x="51" y="3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4"/>
            <p:cNvSpPr>
              <a:spLocks/>
            </p:cNvSpPr>
            <p:nvPr/>
          </p:nvSpPr>
          <p:spPr bwMode="auto">
            <a:xfrm>
              <a:off x="7512050" y="850900"/>
              <a:ext cx="409575" cy="268288"/>
            </a:xfrm>
            <a:custGeom>
              <a:avLst/>
              <a:gdLst>
                <a:gd name="T0" fmla="*/ 154 w 184"/>
                <a:gd name="T1" fmla="*/ 53 h 121"/>
                <a:gd name="T2" fmla="*/ 154 w 184"/>
                <a:gd name="T3" fmla="*/ 51 h 121"/>
                <a:gd name="T4" fmla="*/ 104 w 184"/>
                <a:gd name="T5" fmla="*/ 0 h 121"/>
                <a:gd name="T6" fmla="*/ 61 w 184"/>
                <a:gd name="T7" fmla="*/ 23 h 121"/>
                <a:gd name="T8" fmla="*/ 48 w 184"/>
                <a:gd name="T9" fmla="*/ 19 h 121"/>
                <a:gd name="T10" fmla="*/ 31 w 184"/>
                <a:gd name="T11" fmla="*/ 24 h 121"/>
                <a:gd name="T12" fmla="*/ 18 w 184"/>
                <a:gd name="T13" fmla="*/ 48 h 121"/>
                <a:gd name="T14" fmla="*/ 0 w 184"/>
                <a:gd name="T15" fmla="*/ 81 h 121"/>
                <a:gd name="T16" fmla="*/ 35 w 184"/>
                <a:gd name="T17" fmla="*/ 121 h 121"/>
                <a:gd name="T18" fmla="*/ 40 w 184"/>
                <a:gd name="T19" fmla="*/ 121 h 121"/>
                <a:gd name="T20" fmla="*/ 44 w 184"/>
                <a:gd name="T21" fmla="*/ 121 h 121"/>
                <a:gd name="T22" fmla="*/ 127 w 184"/>
                <a:gd name="T23" fmla="*/ 121 h 121"/>
                <a:gd name="T24" fmla="*/ 128 w 184"/>
                <a:gd name="T25" fmla="*/ 121 h 121"/>
                <a:gd name="T26" fmla="*/ 130 w 184"/>
                <a:gd name="T27" fmla="*/ 121 h 121"/>
                <a:gd name="T28" fmla="*/ 136 w 184"/>
                <a:gd name="T29" fmla="*/ 121 h 121"/>
                <a:gd name="T30" fmla="*/ 150 w 184"/>
                <a:gd name="T31" fmla="*/ 121 h 121"/>
                <a:gd name="T32" fmla="*/ 184 w 184"/>
                <a:gd name="T33" fmla="*/ 87 h 121"/>
                <a:gd name="T34" fmla="*/ 154 w 184"/>
                <a:gd name="T35"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21">
                  <a:moveTo>
                    <a:pt x="154" y="53"/>
                  </a:moveTo>
                  <a:cubicBezTo>
                    <a:pt x="154" y="53"/>
                    <a:pt x="154" y="52"/>
                    <a:pt x="154" y="51"/>
                  </a:cubicBezTo>
                  <a:cubicBezTo>
                    <a:pt x="154" y="23"/>
                    <a:pt x="132" y="0"/>
                    <a:pt x="104" y="0"/>
                  </a:cubicBezTo>
                  <a:cubicBezTo>
                    <a:pt x="86" y="0"/>
                    <a:pt x="71" y="9"/>
                    <a:pt x="61" y="23"/>
                  </a:cubicBezTo>
                  <a:cubicBezTo>
                    <a:pt x="57" y="20"/>
                    <a:pt x="53" y="19"/>
                    <a:pt x="48" y="19"/>
                  </a:cubicBezTo>
                  <a:cubicBezTo>
                    <a:pt x="41" y="19"/>
                    <a:pt x="36" y="21"/>
                    <a:pt x="31" y="24"/>
                  </a:cubicBezTo>
                  <a:cubicBezTo>
                    <a:pt x="23" y="29"/>
                    <a:pt x="18" y="38"/>
                    <a:pt x="18" y="48"/>
                  </a:cubicBezTo>
                  <a:cubicBezTo>
                    <a:pt x="7" y="55"/>
                    <a:pt x="0" y="67"/>
                    <a:pt x="0" y="81"/>
                  </a:cubicBezTo>
                  <a:cubicBezTo>
                    <a:pt x="0" y="102"/>
                    <a:pt x="15" y="119"/>
                    <a:pt x="35" y="121"/>
                  </a:cubicBezTo>
                  <a:cubicBezTo>
                    <a:pt x="37" y="121"/>
                    <a:pt x="38" y="121"/>
                    <a:pt x="40" y="121"/>
                  </a:cubicBezTo>
                  <a:cubicBezTo>
                    <a:pt x="41" y="121"/>
                    <a:pt x="42" y="121"/>
                    <a:pt x="44" y="121"/>
                  </a:cubicBezTo>
                  <a:cubicBezTo>
                    <a:pt x="62" y="121"/>
                    <a:pt x="106" y="121"/>
                    <a:pt x="127" y="121"/>
                  </a:cubicBezTo>
                  <a:cubicBezTo>
                    <a:pt x="127" y="121"/>
                    <a:pt x="128" y="121"/>
                    <a:pt x="128" y="121"/>
                  </a:cubicBezTo>
                  <a:cubicBezTo>
                    <a:pt x="130" y="121"/>
                    <a:pt x="130" y="121"/>
                    <a:pt x="130" y="121"/>
                  </a:cubicBezTo>
                  <a:cubicBezTo>
                    <a:pt x="131" y="121"/>
                    <a:pt x="134" y="121"/>
                    <a:pt x="136" y="121"/>
                  </a:cubicBezTo>
                  <a:cubicBezTo>
                    <a:pt x="150" y="121"/>
                    <a:pt x="150" y="121"/>
                    <a:pt x="150" y="121"/>
                  </a:cubicBezTo>
                  <a:cubicBezTo>
                    <a:pt x="169" y="121"/>
                    <a:pt x="184" y="106"/>
                    <a:pt x="184" y="87"/>
                  </a:cubicBezTo>
                  <a:cubicBezTo>
                    <a:pt x="184" y="70"/>
                    <a:pt x="171" y="56"/>
                    <a:pt x="154" y="53"/>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5"/>
            <p:cNvSpPr>
              <a:spLocks/>
            </p:cNvSpPr>
            <p:nvPr/>
          </p:nvSpPr>
          <p:spPr bwMode="auto">
            <a:xfrm>
              <a:off x="7908925" y="808038"/>
              <a:ext cx="295275" cy="193675"/>
            </a:xfrm>
            <a:custGeom>
              <a:avLst/>
              <a:gdLst>
                <a:gd name="T0" fmla="*/ 112 w 133"/>
                <a:gd name="T1" fmla="*/ 38 h 87"/>
                <a:gd name="T2" fmla="*/ 112 w 133"/>
                <a:gd name="T3" fmla="*/ 36 h 87"/>
                <a:gd name="T4" fmla="*/ 75 w 133"/>
                <a:gd name="T5" fmla="*/ 0 h 87"/>
                <a:gd name="T6" fmla="*/ 45 w 133"/>
                <a:gd name="T7" fmla="*/ 16 h 87"/>
                <a:gd name="T8" fmla="*/ 35 w 133"/>
                <a:gd name="T9" fmla="*/ 13 h 87"/>
                <a:gd name="T10" fmla="*/ 23 w 133"/>
                <a:gd name="T11" fmla="*/ 17 h 87"/>
                <a:gd name="T12" fmla="*/ 14 w 133"/>
                <a:gd name="T13" fmla="*/ 34 h 87"/>
                <a:gd name="T14" fmla="*/ 0 w 133"/>
                <a:gd name="T15" fmla="*/ 58 h 87"/>
                <a:gd name="T16" fmla="*/ 26 w 133"/>
                <a:gd name="T17" fmla="*/ 87 h 87"/>
                <a:gd name="T18" fmla="*/ 29 w 133"/>
                <a:gd name="T19" fmla="*/ 87 h 87"/>
                <a:gd name="T20" fmla="*/ 32 w 133"/>
                <a:gd name="T21" fmla="*/ 87 h 87"/>
                <a:gd name="T22" fmla="*/ 92 w 133"/>
                <a:gd name="T23" fmla="*/ 87 h 87"/>
                <a:gd name="T24" fmla="*/ 93 w 133"/>
                <a:gd name="T25" fmla="*/ 87 h 87"/>
                <a:gd name="T26" fmla="*/ 95 w 133"/>
                <a:gd name="T27" fmla="*/ 87 h 87"/>
                <a:gd name="T28" fmla="*/ 99 w 133"/>
                <a:gd name="T29" fmla="*/ 87 h 87"/>
                <a:gd name="T30" fmla="*/ 108 w 133"/>
                <a:gd name="T31" fmla="*/ 87 h 87"/>
                <a:gd name="T32" fmla="*/ 133 w 133"/>
                <a:gd name="T33" fmla="*/ 62 h 87"/>
                <a:gd name="T34" fmla="*/ 112 w 133"/>
                <a:gd name="T35" fmla="*/ 3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7">
                  <a:moveTo>
                    <a:pt x="112" y="38"/>
                  </a:moveTo>
                  <a:cubicBezTo>
                    <a:pt x="112" y="37"/>
                    <a:pt x="112" y="37"/>
                    <a:pt x="112" y="36"/>
                  </a:cubicBezTo>
                  <a:cubicBezTo>
                    <a:pt x="112" y="16"/>
                    <a:pt x="96" y="0"/>
                    <a:pt x="75" y="0"/>
                  </a:cubicBezTo>
                  <a:cubicBezTo>
                    <a:pt x="63" y="0"/>
                    <a:pt x="51" y="6"/>
                    <a:pt x="45" y="16"/>
                  </a:cubicBezTo>
                  <a:cubicBezTo>
                    <a:pt x="42" y="14"/>
                    <a:pt x="39" y="13"/>
                    <a:pt x="35" y="13"/>
                  </a:cubicBezTo>
                  <a:cubicBezTo>
                    <a:pt x="30" y="13"/>
                    <a:pt x="26" y="15"/>
                    <a:pt x="23" y="17"/>
                  </a:cubicBezTo>
                  <a:cubicBezTo>
                    <a:pt x="17" y="20"/>
                    <a:pt x="14" y="27"/>
                    <a:pt x="14" y="34"/>
                  </a:cubicBezTo>
                  <a:cubicBezTo>
                    <a:pt x="6" y="39"/>
                    <a:pt x="0" y="48"/>
                    <a:pt x="0" y="58"/>
                  </a:cubicBezTo>
                  <a:cubicBezTo>
                    <a:pt x="0" y="73"/>
                    <a:pt x="12" y="85"/>
                    <a:pt x="26" y="87"/>
                  </a:cubicBezTo>
                  <a:cubicBezTo>
                    <a:pt x="27" y="87"/>
                    <a:pt x="28" y="87"/>
                    <a:pt x="29" y="87"/>
                  </a:cubicBezTo>
                  <a:cubicBezTo>
                    <a:pt x="30" y="87"/>
                    <a:pt x="31" y="87"/>
                    <a:pt x="32" y="87"/>
                  </a:cubicBezTo>
                  <a:cubicBezTo>
                    <a:pt x="46" y="87"/>
                    <a:pt x="77" y="87"/>
                    <a:pt x="92" y="87"/>
                  </a:cubicBezTo>
                  <a:cubicBezTo>
                    <a:pt x="92" y="87"/>
                    <a:pt x="93" y="87"/>
                    <a:pt x="93" y="87"/>
                  </a:cubicBezTo>
                  <a:cubicBezTo>
                    <a:pt x="95" y="87"/>
                    <a:pt x="95" y="87"/>
                    <a:pt x="95" y="87"/>
                  </a:cubicBezTo>
                  <a:cubicBezTo>
                    <a:pt x="95" y="87"/>
                    <a:pt x="98" y="87"/>
                    <a:pt x="99" y="87"/>
                  </a:cubicBezTo>
                  <a:cubicBezTo>
                    <a:pt x="108" y="87"/>
                    <a:pt x="108" y="87"/>
                    <a:pt x="108" y="87"/>
                  </a:cubicBezTo>
                  <a:cubicBezTo>
                    <a:pt x="122" y="87"/>
                    <a:pt x="133" y="76"/>
                    <a:pt x="133" y="62"/>
                  </a:cubicBezTo>
                  <a:cubicBezTo>
                    <a:pt x="133" y="50"/>
                    <a:pt x="124" y="40"/>
                    <a:pt x="112" y="3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6"/>
            <p:cNvSpPr>
              <a:spLocks/>
            </p:cNvSpPr>
            <p:nvPr/>
          </p:nvSpPr>
          <p:spPr bwMode="auto">
            <a:xfrm>
              <a:off x="7061200" y="896938"/>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7"/>
            <p:cNvSpPr>
              <a:spLocks/>
            </p:cNvSpPr>
            <p:nvPr/>
          </p:nvSpPr>
          <p:spPr bwMode="auto">
            <a:xfrm>
              <a:off x="7593013" y="1392238"/>
              <a:ext cx="223838" cy="52388"/>
            </a:xfrm>
            <a:custGeom>
              <a:avLst/>
              <a:gdLst>
                <a:gd name="T0" fmla="*/ 73 w 101"/>
                <a:gd name="T1" fmla="*/ 0 h 23"/>
                <a:gd name="T2" fmla="*/ 55 w 101"/>
                <a:gd name="T3" fmla="*/ 5 h 23"/>
                <a:gd name="T4" fmla="*/ 36 w 101"/>
                <a:gd name="T5" fmla="*/ 0 h 23"/>
                <a:gd name="T6" fmla="*/ 0 w 101"/>
                <a:gd name="T7" fmla="*/ 23 h 23"/>
                <a:gd name="T8" fmla="*/ 36 w 101"/>
                <a:gd name="T9" fmla="*/ 9 h 23"/>
                <a:gd name="T10" fmla="*/ 49 w 101"/>
                <a:gd name="T11" fmla="*/ 11 h 23"/>
                <a:gd name="T12" fmla="*/ 45 w 101"/>
                <a:gd name="T13" fmla="*/ 18 h 23"/>
                <a:gd name="T14" fmla="*/ 53 w 101"/>
                <a:gd name="T15" fmla="*/ 12 h 23"/>
                <a:gd name="T16" fmla="*/ 61 w 101"/>
                <a:gd name="T17" fmla="*/ 9 h 23"/>
                <a:gd name="T18" fmla="*/ 73 w 101"/>
                <a:gd name="T19" fmla="*/ 7 h 23"/>
                <a:gd name="T20" fmla="*/ 101 w 101"/>
                <a:gd name="T21" fmla="*/ 18 h 23"/>
                <a:gd name="T22" fmla="*/ 73 w 101"/>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3">
                  <a:moveTo>
                    <a:pt x="73" y="0"/>
                  </a:moveTo>
                  <a:cubicBezTo>
                    <a:pt x="66" y="0"/>
                    <a:pt x="60" y="2"/>
                    <a:pt x="55" y="5"/>
                  </a:cubicBezTo>
                  <a:cubicBezTo>
                    <a:pt x="50" y="2"/>
                    <a:pt x="43" y="0"/>
                    <a:pt x="36" y="0"/>
                  </a:cubicBezTo>
                  <a:cubicBezTo>
                    <a:pt x="20" y="0"/>
                    <a:pt x="6" y="9"/>
                    <a:pt x="0" y="23"/>
                  </a:cubicBezTo>
                  <a:cubicBezTo>
                    <a:pt x="8" y="15"/>
                    <a:pt x="21" y="9"/>
                    <a:pt x="36" y="9"/>
                  </a:cubicBezTo>
                  <a:cubicBezTo>
                    <a:pt x="40" y="9"/>
                    <a:pt x="45" y="10"/>
                    <a:pt x="49" y="11"/>
                  </a:cubicBezTo>
                  <a:cubicBezTo>
                    <a:pt x="48" y="13"/>
                    <a:pt x="46" y="15"/>
                    <a:pt x="45" y="18"/>
                  </a:cubicBezTo>
                  <a:cubicBezTo>
                    <a:pt x="47" y="15"/>
                    <a:pt x="50" y="13"/>
                    <a:pt x="53" y="12"/>
                  </a:cubicBezTo>
                  <a:cubicBezTo>
                    <a:pt x="55" y="11"/>
                    <a:pt x="58" y="10"/>
                    <a:pt x="61" y="9"/>
                  </a:cubicBezTo>
                  <a:cubicBezTo>
                    <a:pt x="64" y="8"/>
                    <a:pt x="69" y="7"/>
                    <a:pt x="73" y="7"/>
                  </a:cubicBezTo>
                  <a:cubicBezTo>
                    <a:pt x="84" y="7"/>
                    <a:pt x="94" y="11"/>
                    <a:pt x="101" y="18"/>
                  </a:cubicBezTo>
                  <a:cubicBezTo>
                    <a:pt x="96" y="7"/>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8"/>
            <p:cNvSpPr>
              <a:spLocks/>
            </p:cNvSpPr>
            <p:nvPr/>
          </p:nvSpPr>
          <p:spPr bwMode="auto">
            <a:xfrm>
              <a:off x="7772400" y="1301750"/>
              <a:ext cx="222250" cy="49213"/>
            </a:xfrm>
            <a:custGeom>
              <a:avLst/>
              <a:gdLst>
                <a:gd name="T0" fmla="*/ 72 w 100"/>
                <a:gd name="T1" fmla="*/ 0 h 22"/>
                <a:gd name="T2" fmla="*/ 55 w 100"/>
                <a:gd name="T3" fmla="*/ 5 h 22"/>
                <a:gd name="T4" fmla="*/ 35 w 100"/>
                <a:gd name="T5" fmla="*/ 0 h 22"/>
                <a:gd name="T6" fmla="*/ 0 w 100"/>
                <a:gd name="T7" fmla="*/ 22 h 22"/>
                <a:gd name="T8" fmla="*/ 35 w 100"/>
                <a:gd name="T9" fmla="*/ 9 h 22"/>
                <a:gd name="T10" fmla="*/ 49 w 100"/>
                <a:gd name="T11" fmla="*/ 11 h 22"/>
                <a:gd name="T12" fmla="*/ 45 w 100"/>
                <a:gd name="T13" fmla="*/ 17 h 22"/>
                <a:gd name="T14" fmla="*/ 53 w 100"/>
                <a:gd name="T15" fmla="*/ 12 h 22"/>
                <a:gd name="T16" fmla="*/ 60 w 100"/>
                <a:gd name="T17" fmla="*/ 9 h 22"/>
                <a:gd name="T18" fmla="*/ 72 w 100"/>
                <a:gd name="T19" fmla="*/ 7 h 22"/>
                <a:gd name="T20" fmla="*/ 100 w 100"/>
                <a:gd name="T21" fmla="*/ 17 h 22"/>
                <a:gd name="T22" fmla="*/ 72 w 10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2">
                  <a:moveTo>
                    <a:pt x="72" y="0"/>
                  </a:moveTo>
                  <a:cubicBezTo>
                    <a:pt x="66" y="0"/>
                    <a:pt x="60" y="2"/>
                    <a:pt x="55" y="5"/>
                  </a:cubicBezTo>
                  <a:cubicBezTo>
                    <a:pt x="49" y="2"/>
                    <a:pt x="43" y="0"/>
                    <a:pt x="35" y="0"/>
                  </a:cubicBezTo>
                  <a:cubicBezTo>
                    <a:pt x="19" y="0"/>
                    <a:pt x="6" y="9"/>
                    <a:pt x="0" y="22"/>
                  </a:cubicBezTo>
                  <a:cubicBezTo>
                    <a:pt x="8" y="14"/>
                    <a:pt x="21" y="9"/>
                    <a:pt x="35" y="9"/>
                  </a:cubicBezTo>
                  <a:cubicBezTo>
                    <a:pt x="40" y="9"/>
                    <a:pt x="45" y="10"/>
                    <a:pt x="49" y="11"/>
                  </a:cubicBezTo>
                  <a:cubicBezTo>
                    <a:pt x="47" y="13"/>
                    <a:pt x="46" y="15"/>
                    <a:pt x="45" y="17"/>
                  </a:cubicBezTo>
                  <a:cubicBezTo>
                    <a:pt x="47" y="15"/>
                    <a:pt x="50" y="13"/>
                    <a:pt x="53" y="12"/>
                  </a:cubicBezTo>
                  <a:cubicBezTo>
                    <a:pt x="55" y="10"/>
                    <a:pt x="58" y="9"/>
                    <a:pt x="60" y="9"/>
                  </a:cubicBezTo>
                  <a:cubicBezTo>
                    <a:pt x="64" y="8"/>
                    <a:pt x="68" y="7"/>
                    <a:pt x="72" y="7"/>
                  </a:cubicBezTo>
                  <a:cubicBezTo>
                    <a:pt x="83" y="7"/>
                    <a:pt x="93" y="11"/>
                    <a:pt x="100" y="17"/>
                  </a:cubicBezTo>
                  <a:cubicBezTo>
                    <a:pt x="95" y="7"/>
                    <a:pt x="85" y="0"/>
                    <a:pt x="72"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9"/>
            <p:cNvSpPr>
              <a:spLocks/>
            </p:cNvSpPr>
            <p:nvPr/>
          </p:nvSpPr>
          <p:spPr bwMode="auto">
            <a:xfrm>
              <a:off x="7877175" y="1373188"/>
              <a:ext cx="225425" cy="52388"/>
            </a:xfrm>
            <a:custGeom>
              <a:avLst/>
              <a:gdLst>
                <a:gd name="T0" fmla="*/ 73 w 101"/>
                <a:gd name="T1" fmla="*/ 0 h 24"/>
                <a:gd name="T2" fmla="*/ 56 w 101"/>
                <a:gd name="T3" fmla="*/ 6 h 24"/>
                <a:gd name="T4" fmla="*/ 36 w 101"/>
                <a:gd name="T5" fmla="*/ 0 h 24"/>
                <a:gd name="T6" fmla="*/ 0 w 101"/>
                <a:gd name="T7" fmla="*/ 24 h 24"/>
                <a:gd name="T8" fmla="*/ 36 w 101"/>
                <a:gd name="T9" fmla="*/ 10 h 24"/>
                <a:gd name="T10" fmla="*/ 49 w 101"/>
                <a:gd name="T11" fmla="*/ 12 h 24"/>
                <a:gd name="T12" fmla="*/ 45 w 101"/>
                <a:gd name="T13" fmla="*/ 19 h 24"/>
                <a:gd name="T14" fmla="*/ 53 w 101"/>
                <a:gd name="T15" fmla="*/ 13 h 24"/>
                <a:gd name="T16" fmla="*/ 61 w 101"/>
                <a:gd name="T17" fmla="*/ 9 h 24"/>
                <a:gd name="T18" fmla="*/ 73 w 101"/>
                <a:gd name="T19" fmla="*/ 8 h 24"/>
                <a:gd name="T20" fmla="*/ 101 w 101"/>
                <a:gd name="T21" fmla="*/ 19 h 24"/>
                <a:gd name="T22" fmla="*/ 73 w 101"/>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4">
                  <a:moveTo>
                    <a:pt x="73" y="0"/>
                  </a:moveTo>
                  <a:cubicBezTo>
                    <a:pt x="67" y="0"/>
                    <a:pt x="61" y="2"/>
                    <a:pt x="56" y="6"/>
                  </a:cubicBezTo>
                  <a:cubicBezTo>
                    <a:pt x="50" y="2"/>
                    <a:pt x="43" y="0"/>
                    <a:pt x="36" y="0"/>
                  </a:cubicBezTo>
                  <a:cubicBezTo>
                    <a:pt x="20" y="0"/>
                    <a:pt x="6" y="10"/>
                    <a:pt x="0" y="24"/>
                  </a:cubicBezTo>
                  <a:cubicBezTo>
                    <a:pt x="9" y="15"/>
                    <a:pt x="22" y="10"/>
                    <a:pt x="36" y="10"/>
                  </a:cubicBezTo>
                  <a:cubicBezTo>
                    <a:pt x="41" y="10"/>
                    <a:pt x="45" y="10"/>
                    <a:pt x="49" y="12"/>
                  </a:cubicBezTo>
                  <a:cubicBezTo>
                    <a:pt x="48" y="14"/>
                    <a:pt x="46" y="16"/>
                    <a:pt x="45" y="19"/>
                  </a:cubicBezTo>
                  <a:cubicBezTo>
                    <a:pt x="48" y="16"/>
                    <a:pt x="50" y="14"/>
                    <a:pt x="53" y="13"/>
                  </a:cubicBezTo>
                  <a:cubicBezTo>
                    <a:pt x="56" y="11"/>
                    <a:pt x="58" y="10"/>
                    <a:pt x="61" y="9"/>
                  </a:cubicBezTo>
                  <a:cubicBezTo>
                    <a:pt x="65" y="8"/>
                    <a:pt x="69" y="8"/>
                    <a:pt x="73" y="8"/>
                  </a:cubicBezTo>
                  <a:cubicBezTo>
                    <a:pt x="84" y="8"/>
                    <a:pt x="94" y="12"/>
                    <a:pt x="101" y="19"/>
                  </a:cubicBezTo>
                  <a:cubicBezTo>
                    <a:pt x="96" y="8"/>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300458" y="6223697"/>
            <a:ext cx="1521257" cy="669759"/>
            <a:chOff x="4738358" y="6214172"/>
            <a:chExt cx="1521257" cy="669759"/>
          </a:xfrm>
        </p:grpSpPr>
        <p:grpSp>
          <p:nvGrpSpPr>
            <p:cNvPr id="149" name="Group 148"/>
            <p:cNvGrpSpPr/>
            <p:nvPr/>
          </p:nvGrpSpPr>
          <p:grpSpPr>
            <a:xfrm>
              <a:off x="4738358" y="6314741"/>
              <a:ext cx="872002" cy="536615"/>
              <a:chOff x="6670675" y="4275930"/>
              <a:chExt cx="1224064" cy="753270"/>
            </a:xfrm>
          </p:grpSpPr>
          <p:sp>
            <p:nvSpPr>
              <p:cNvPr id="230" name="Freeform 229"/>
              <p:cNvSpPr>
                <a:spLocks/>
              </p:cNvSpPr>
              <p:nvPr/>
            </p:nvSpPr>
            <p:spPr bwMode="auto">
              <a:xfrm>
                <a:off x="6670675" y="4534582"/>
                <a:ext cx="620540" cy="494617"/>
              </a:xfrm>
              <a:custGeom>
                <a:avLst/>
                <a:gdLst>
                  <a:gd name="T0" fmla="*/ 182 w 547"/>
                  <a:gd name="T1" fmla="*/ 47 h 436"/>
                  <a:gd name="T2" fmla="*/ 182 w 547"/>
                  <a:gd name="T3" fmla="*/ 0 h 436"/>
                  <a:gd name="T4" fmla="*/ 65 w 547"/>
                  <a:gd name="T5" fmla="*/ 0 h 436"/>
                  <a:gd name="T6" fmla="*/ 65 w 547"/>
                  <a:gd name="T7" fmla="*/ 47 h 436"/>
                  <a:gd name="T8" fmla="*/ 0 w 547"/>
                  <a:gd name="T9" fmla="*/ 47 h 436"/>
                  <a:gd name="T10" fmla="*/ 0 w 547"/>
                  <a:gd name="T11" fmla="*/ 59 h 436"/>
                  <a:gd name="T12" fmla="*/ 15 w 547"/>
                  <a:gd name="T13" fmla="*/ 59 h 436"/>
                  <a:gd name="T14" fmla="*/ 15 w 547"/>
                  <a:gd name="T15" fmla="*/ 436 h 436"/>
                  <a:gd name="T16" fmla="*/ 531 w 547"/>
                  <a:gd name="T17" fmla="*/ 436 h 436"/>
                  <a:gd name="T18" fmla="*/ 531 w 547"/>
                  <a:gd name="T19" fmla="*/ 59 h 436"/>
                  <a:gd name="T20" fmla="*/ 547 w 547"/>
                  <a:gd name="T21" fmla="*/ 59 h 436"/>
                  <a:gd name="T22" fmla="*/ 547 w 547"/>
                  <a:gd name="T23" fmla="*/ 47 h 436"/>
                  <a:gd name="T24" fmla="*/ 182 w 547"/>
                  <a:gd name="T25" fmla="*/ 47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436">
                    <a:moveTo>
                      <a:pt x="182" y="47"/>
                    </a:moveTo>
                    <a:lnTo>
                      <a:pt x="182" y="0"/>
                    </a:lnTo>
                    <a:lnTo>
                      <a:pt x="65" y="0"/>
                    </a:lnTo>
                    <a:lnTo>
                      <a:pt x="65" y="47"/>
                    </a:lnTo>
                    <a:lnTo>
                      <a:pt x="0" y="47"/>
                    </a:lnTo>
                    <a:lnTo>
                      <a:pt x="0" y="59"/>
                    </a:lnTo>
                    <a:lnTo>
                      <a:pt x="15" y="59"/>
                    </a:lnTo>
                    <a:lnTo>
                      <a:pt x="15" y="436"/>
                    </a:lnTo>
                    <a:lnTo>
                      <a:pt x="531" y="436"/>
                    </a:lnTo>
                    <a:lnTo>
                      <a:pt x="531" y="59"/>
                    </a:lnTo>
                    <a:lnTo>
                      <a:pt x="547" y="59"/>
                    </a:lnTo>
                    <a:lnTo>
                      <a:pt x="547" y="47"/>
                    </a:lnTo>
                    <a:lnTo>
                      <a:pt x="182"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1" name="Freeform 230"/>
              <p:cNvSpPr>
                <a:spLocks/>
              </p:cNvSpPr>
              <p:nvPr/>
            </p:nvSpPr>
            <p:spPr bwMode="auto">
              <a:xfrm>
                <a:off x="7363820" y="4606053"/>
                <a:ext cx="530919" cy="423147"/>
              </a:xfrm>
              <a:custGeom>
                <a:avLst/>
                <a:gdLst>
                  <a:gd name="T0" fmla="*/ 155 w 468"/>
                  <a:gd name="T1" fmla="*/ 40 h 373"/>
                  <a:gd name="T2" fmla="*/ 155 w 468"/>
                  <a:gd name="T3" fmla="*/ 0 h 373"/>
                  <a:gd name="T4" fmla="*/ 56 w 468"/>
                  <a:gd name="T5" fmla="*/ 0 h 373"/>
                  <a:gd name="T6" fmla="*/ 56 w 468"/>
                  <a:gd name="T7" fmla="*/ 40 h 373"/>
                  <a:gd name="T8" fmla="*/ 0 w 468"/>
                  <a:gd name="T9" fmla="*/ 40 h 373"/>
                  <a:gd name="T10" fmla="*/ 0 w 468"/>
                  <a:gd name="T11" fmla="*/ 50 h 373"/>
                  <a:gd name="T12" fmla="*/ 13 w 468"/>
                  <a:gd name="T13" fmla="*/ 50 h 373"/>
                  <a:gd name="T14" fmla="*/ 13 w 468"/>
                  <a:gd name="T15" fmla="*/ 373 h 373"/>
                  <a:gd name="T16" fmla="*/ 456 w 468"/>
                  <a:gd name="T17" fmla="*/ 373 h 373"/>
                  <a:gd name="T18" fmla="*/ 456 w 468"/>
                  <a:gd name="T19" fmla="*/ 50 h 373"/>
                  <a:gd name="T20" fmla="*/ 468 w 468"/>
                  <a:gd name="T21" fmla="*/ 50 h 373"/>
                  <a:gd name="T22" fmla="*/ 468 w 468"/>
                  <a:gd name="T23" fmla="*/ 40 h 373"/>
                  <a:gd name="T24" fmla="*/ 155 w 468"/>
                  <a:gd name="T25" fmla="*/ 4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373">
                    <a:moveTo>
                      <a:pt x="155" y="40"/>
                    </a:moveTo>
                    <a:lnTo>
                      <a:pt x="155" y="0"/>
                    </a:lnTo>
                    <a:lnTo>
                      <a:pt x="56" y="0"/>
                    </a:lnTo>
                    <a:lnTo>
                      <a:pt x="56" y="40"/>
                    </a:lnTo>
                    <a:lnTo>
                      <a:pt x="0" y="40"/>
                    </a:lnTo>
                    <a:lnTo>
                      <a:pt x="0" y="50"/>
                    </a:lnTo>
                    <a:lnTo>
                      <a:pt x="13" y="50"/>
                    </a:lnTo>
                    <a:lnTo>
                      <a:pt x="13" y="373"/>
                    </a:lnTo>
                    <a:lnTo>
                      <a:pt x="456" y="373"/>
                    </a:lnTo>
                    <a:lnTo>
                      <a:pt x="456" y="50"/>
                    </a:lnTo>
                    <a:lnTo>
                      <a:pt x="468" y="50"/>
                    </a:lnTo>
                    <a:lnTo>
                      <a:pt x="468" y="40"/>
                    </a:lnTo>
                    <a:lnTo>
                      <a:pt x="155" y="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2" name="Freeform 24"/>
              <p:cNvSpPr>
                <a:spLocks/>
              </p:cNvSpPr>
              <p:nvPr/>
            </p:nvSpPr>
            <p:spPr bwMode="auto">
              <a:xfrm>
                <a:off x="7016680" y="4275930"/>
                <a:ext cx="574028" cy="753270"/>
              </a:xfrm>
              <a:custGeom>
                <a:avLst/>
                <a:gdLst>
                  <a:gd name="T0" fmla="*/ 277 w 506"/>
                  <a:gd name="T1" fmla="*/ 71 h 664"/>
                  <a:gd name="T2" fmla="*/ 277 w 506"/>
                  <a:gd name="T3" fmla="*/ 0 h 664"/>
                  <a:gd name="T4" fmla="*/ 98 w 506"/>
                  <a:gd name="T5" fmla="*/ 0 h 664"/>
                  <a:gd name="T6" fmla="*/ 98 w 506"/>
                  <a:gd name="T7" fmla="*/ 71 h 664"/>
                  <a:gd name="T8" fmla="*/ 0 w 506"/>
                  <a:gd name="T9" fmla="*/ 71 h 664"/>
                  <a:gd name="T10" fmla="*/ 0 w 506"/>
                  <a:gd name="T11" fmla="*/ 89 h 664"/>
                  <a:gd name="T12" fmla="*/ 22 w 506"/>
                  <a:gd name="T13" fmla="*/ 89 h 664"/>
                  <a:gd name="T14" fmla="*/ 22 w 506"/>
                  <a:gd name="T15" fmla="*/ 664 h 664"/>
                  <a:gd name="T16" fmla="*/ 484 w 506"/>
                  <a:gd name="T17" fmla="*/ 664 h 664"/>
                  <a:gd name="T18" fmla="*/ 484 w 506"/>
                  <a:gd name="T19" fmla="*/ 89 h 664"/>
                  <a:gd name="T20" fmla="*/ 506 w 506"/>
                  <a:gd name="T21" fmla="*/ 89 h 664"/>
                  <a:gd name="T22" fmla="*/ 506 w 506"/>
                  <a:gd name="T23" fmla="*/ 71 h 664"/>
                  <a:gd name="T24" fmla="*/ 277 w 506"/>
                  <a:gd name="T25" fmla="*/ 71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664">
                    <a:moveTo>
                      <a:pt x="277" y="71"/>
                    </a:moveTo>
                    <a:lnTo>
                      <a:pt x="277" y="0"/>
                    </a:lnTo>
                    <a:lnTo>
                      <a:pt x="98" y="0"/>
                    </a:lnTo>
                    <a:lnTo>
                      <a:pt x="98" y="71"/>
                    </a:lnTo>
                    <a:lnTo>
                      <a:pt x="0" y="71"/>
                    </a:lnTo>
                    <a:lnTo>
                      <a:pt x="0" y="89"/>
                    </a:lnTo>
                    <a:lnTo>
                      <a:pt x="22" y="89"/>
                    </a:lnTo>
                    <a:lnTo>
                      <a:pt x="22" y="664"/>
                    </a:lnTo>
                    <a:lnTo>
                      <a:pt x="484" y="664"/>
                    </a:lnTo>
                    <a:lnTo>
                      <a:pt x="484" y="89"/>
                    </a:lnTo>
                    <a:lnTo>
                      <a:pt x="506" y="89"/>
                    </a:lnTo>
                    <a:lnTo>
                      <a:pt x="506" y="71"/>
                    </a:lnTo>
                    <a:lnTo>
                      <a:pt x="277" y="71"/>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3" name="Rectangle 25"/>
              <p:cNvSpPr>
                <a:spLocks noChangeArrowheads="1"/>
              </p:cNvSpPr>
              <p:nvPr/>
            </p:nvSpPr>
            <p:spPr bwMode="auto">
              <a:xfrm>
                <a:off x="7330920"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4" name="Rectangle 26"/>
              <p:cNvSpPr>
                <a:spLocks noChangeArrowheads="1"/>
              </p:cNvSpPr>
              <p:nvPr/>
            </p:nvSpPr>
            <p:spPr bwMode="auto">
              <a:xfrm>
                <a:off x="7211804"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5" name="Rectangle 27"/>
              <p:cNvSpPr>
                <a:spLocks noChangeArrowheads="1"/>
              </p:cNvSpPr>
              <p:nvPr/>
            </p:nvSpPr>
            <p:spPr bwMode="auto">
              <a:xfrm>
                <a:off x="7093822" y="4435886"/>
                <a:ext cx="422013" cy="669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6" name="Rectangle 28"/>
              <p:cNvSpPr>
                <a:spLocks noChangeArrowheads="1"/>
              </p:cNvSpPr>
              <p:nvPr/>
            </p:nvSpPr>
            <p:spPr bwMode="auto">
              <a:xfrm>
                <a:off x="7093822" y="4553868"/>
                <a:ext cx="422013" cy="657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7" name="Rectangle 29"/>
              <p:cNvSpPr>
                <a:spLocks noChangeArrowheads="1"/>
              </p:cNvSpPr>
              <p:nvPr/>
            </p:nvSpPr>
            <p:spPr bwMode="auto">
              <a:xfrm>
                <a:off x="7093822" y="4670716"/>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8" name="Rectangle 30"/>
              <p:cNvSpPr>
                <a:spLocks noChangeArrowheads="1"/>
              </p:cNvSpPr>
              <p:nvPr/>
            </p:nvSpPr>
            <p:spPr bwMode="auto">
              <a:xfrm>
                <a:off x="7093822" y="4788698"/>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sp>
          <p:nvSpPr>
            <p:cNvPr id="168" name="Freeform 63"/>
            <p:cNvSpPr>
              <a:spLocks/>
            </p:cNvSpPr>
            <p:nvPr/>
          </p:nvSpPr>
          <p:spPr bwMode="auto">
            <a:xfrm>
              <a:off x="5874409" y="6553446"/>
              <a:ext cx="385206" cy="325703"/>
            </a:xfrm>
            <a:custGeom>
              <a:avLst/>
              <a:gdLst>
                <a:gd name="T0" fmla="*/ 166 w 369"/>
                <a:gd name="T1" fmla="*/ 53 h 312"/>
                <a:gd name="T2" fmla="*/ 166 w 369"/>
                <a:gd name="T3" fmla="*/ 0 h 312"/>
                <a:gd name="T4" fmla="*/ 126 w 369"/>
                <a:gd name="T5" fmla="*/ 0 h 312"/>
                <a:gd name="T6" fmla="*/ 126 w 369"/>
                <a:gd name="T7" fmla="*/ 53 h 312"/>
                <a:gd name="T8" fmla="*/ 112 w 369"/>
                <a:gd name="T9" fmla="*/ 53 h 312"/>
                <a:gd name="T10" fmla="*/ 112 w 369"/>
                <a:gd name="T11" fmla="*/ 0 h 312"/>
                <a:gd name="T12" fmla="*/ 73 w 369"/>
                <a:gd name="T13" fmla="*/ 0 h 312"/>
                <a:gd name="T14" fmla="*/ 73 w 369"/>
                <a:gd name="T15" fmla="*/ 53 h 312"/>
                <a:gd name="T16" fmla="*/ 0 w 369"/>
                <a:gd name="T17" fmla="*/ 53 h 312"/>
                <a:gd name="T18" fmla="*/ 0 w 369"/>
                <a:gd name="T19" fmla="*/ 65 h 312"/>
                <a:gd name="T20" fmla="*/ 17 w 369"/>
                <a:gd name="T21" fmla="*/ 65 h 312"/>
                <a:gd name="T22" fmla="*/ 17 w 369"/>
                <a:gd name="T23" fmla="*/ 312 h 312"/>
                <a:gd name="T24" fmla="*/ 353 w 369"/>
                <a:gd name="T25" fmla="*/ 312 h 312"/>
                <a:gd name="T26" fmla="*/ 353 w 369"/>
                <a:gd name="T27" fmla="*/ 65 h 312"/>
                <a:gd name="T28" fmla="*/ 369 w 369"/>
                <a:gd name="T29" fmla="*/ 65 h 312"/>
                <a:gd name="T30" fmla="*/ 369 w 369"/>
                <a:gd name="T31" fmla="*/ 53 h 312"/>
                <a:gd name="T32" fmla="*/ 166 w 369"/>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2">
                  <a:moveTo>
                    <a:pt x="166" y="53"/>
                  </a:moveTo>
                  <a:lnTo>
                    <a:pt x="166" y="0"/>
                  </a:lnTo>
                  <a:lnTo>
                    <a:pt x="126" y="0"/>
                  </a:lnTo>
                  <a:lnTo>
                    <a:pt x="126" y="53"/>
                  </a:lnTo>
                  <a:lnTo>
                    <a:pt x="112" y="53"/>
                  </a:lnTo>
                  <a:lnTo>
                    <a:pt x="112" y="0"/>
                  </a:lnTo>
                  <a:lnTo>
                    <a:pt x="73" y="0"/>
                  </a:lnTo>
                  <a:lnTo>
                    <a:pt x="73" y="53"/>
                  </a:lnTo>
                  <a:lnTo>
                    <a:pt x="0" y="53"/>
                  </a:lnTo>
                  <a:lnTo>
                    <a:pt x="0" y="65"/>
                  </a:lnTo>
                  <a:lnTo>
                    <a:pt x="17" y="65"/>
                  </a:lnTo>
                  <a:lnTo>
                    <a:pt x="17" y="312"/>
                  </a:lnTo>
                  <a:lnTo>
                    <a:pt x="353" y="312"/>
                  </a:lnTo>
                  <a:lnTo>
                    <a:pt x="353" y="65"/>
                  </a:lnTo>
                  <a:lnTo>
                    <a:pt x="369" y="65"/>
                  </a:lnTo>
                  <a:lnTo>
                    <a:pt x="369" y="53"/>
                  </a:lnTo>
                  <a:lnTo>
                    <a:pt x="166"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nvGrpSpPr>
            <p:cNvPr id="244" name="Group 243"/>
            <p:cNvGrpSpPr/>
            <p:nvPr/>
          </p:nvGrpSpPr>
          <p:grpSpPr>
            <a:xfrm>
              <a:off x="5408821" y="6368371"/>
              <a:ext cx="648274" cy="508389"/>
              <a:chOff x="5408821" y="6245296"/>
              <a:chExt cx="648274" cy="508389"/>
            </a:xfrm>
          </p:grpSpPr>
          <p:sp>
            <p:nvSpPr>
              <p:cNvPr id="167" name="Freeform 62"/>
              <p:cNvSpPr>
                <a:spLocks/>
              </p:cNvSpPr>
              <p:nvPr/>
            </p:nvSpPr>
            <p:spPr bwMode="auto">
              <a:xfrm>
                <a:off x="5670845" y="6427982"/>
                <a:ext cx="386250" cy="325703"/>
              </a:xfrm>
              <a:custGeom>
                <a:avLst/>
                <a:gdLst>
                  <a:gd name="T0" fmla="*/ 167 w 370"/>
                  <a:gd name="T1" fmla="*/ 53 h 312"/>
                  <a:gd name="T2" fmla="*/ 167 w 370"/>
                  <a:gd name="T3" fmla="*/ 0 h 312"/>
                  <a:gd name="T4" fmla="*/ 126 w 370"/>
                  <a:gd name="T5" fmla="*/ 0 h 312"/>
                  <a:gd name="T6" fmla="*/ 126 w 370"/>
                  <a:gd name="T7" fmla="*/ 53 h 312"/>
                  <a:gd name="T8" fmla="*/ 112 w 370"/>
                  <a:gd name="T9" fmla="*/ 53 h 312"/>
                  <a:gd name="T10" fmla="*/ 112 w 370"/>
                  <a:gd name="T11" fmla="*/ 0 h 312"/>
                  <a:gd name="T12" fmla="*/ 72 w 370"/>
                  <a:gd name="T13" fmla="*/ 0 h 312"/>
                  <a:gd name="T14" fmla="*/ 72 w 370"/>
                  <a:gd name="T15" fmla="*/ 53 h 312"/>
                  <a:gd name="T16" fmla="*/ 0 w 370"/>
                  <a:gd name="T17" fmla="*/ 53 h 312"/>
                  <a:gd name="T18" fmla="*/ 0 w 370"/>
                  <a:gd name="T19" fmla="*/ 65 h 312"/>
                  <a:gd name="T20" fmla="*/ 17 w 370"/>
                  <a:gd name="T21" fmla="*/ 65 h 312"/>
                  <a:gd name="T22" fmla="*/ 17 w 370"/>
                  <a:gd name="T23" fmla="*/ 312 h 312"/>
                  <a:gd name="T24" fmla="*/ 353 w 370"/>
                  <a:gd name="T25" fmla="*/ 312 h 312"/>
                  <a:gd name="T26" fmla="*/ 353 w 370"/>
                  <a:gd name="T27" fmla="*/ 65 h 312"/>
                  <a:gd name="T28" fmla="*/ 370 w 370"/>
                  <a:gd name="T29" fmla="*/ 65 h 312"/>
                  <a:gd name="T30" fmla="*/ 370 w 370"/>
                  <a:gd name="T31" fmla="*/ 53 h 312"/>
                  <a:gd name="T32" fmla="*/ 167 w 370"/>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0" h="312">
                    <a:moveTo>
                      <a:pt x="167" y="53"/>
                    </a:moveTo>
                    <a:lnTo>
                      <a:pt x="167" y="0"/>
                    </a:lnTo>
                    <a:lnTo>
                      <a:pt x="126" y="0"/>
                    </a:lnTo>
                    <a:lnTo>
                      <a:pt x="126" y="53"/>
                    </a:lnTo>
                    <a:lnTo>
                      <a:pt x="112" y="53"/>
                    </a:lnTo>
                    <a:lnTo>
                      <a:pt x="112" y="0"/>
                    </a:lnTo>
                    <a:lnTo>
                      <a:pt x="72" y="0"/>
                    </a:lnTo>
                    <a:lnTo>
                      <a:pt x="72" y="53"/>
                    </a:lnTo>
                    <a:lnTo>
                      <a:pt x="0" y="53"/>
                    </a:lnTo>
                    <a:lnTo>
                      <a:pt x="0" y="65"/>
                    </a:lnTo>
                    <a:lnTo>
                      <a:pt x="17" y="65"/>
                    </a:lnTo>
                    <a:lnTo>
                      <a:pt x="17" y="312"/>
                    </a:lnTo>
                    <a:lnTo>
                      <a:pt x="353" y="312"/>
                    </a:lnTo>
                    <a:lnTo>
                      <a:pt x="353" y="65"/>
                    </a:lnTo>
                    <a:lnTo>
                      <a:pt x="370" y="65"/>
                    </a:lnTo>
                    <a:lnTo>
                      <a:pt x="370" y="53"/>
                    </a:lnTo>
                    <a:lnTo>
                      <a:pt x="167"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69" name="Rectangle 65"/>
              <p:cNvSpPr>
                <a:spLocks noChangeArrowheads="1"/>
              </p:cNvSpPr>
              <p:nvPr/>
            </p:nvSpPr>
            <p:spPr bwMode="auto">
              <a:xfrm>
                <a:off x="5425524" y="6313151"/>
                <a:ext cx="349713" cy="44053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0" name="Rectangle 66"/>
              <p:cNvSpPr>
                <a:spLocks noChangeArrowheads="1"/>
              </p:cNvSpPr>
              <p:nvPr/>
            </p:nvSpPr>
            <p:spPr bwMode="auto">
              <a:xfrm>
                <a:off x="5408821" y="6300624"/>
                <a:ext cx="384162" cy="125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1" name="Rectangle 67"/>
              <p:cNvSpPr>
                <a:spLocks noChangeArrowheads="1"/>
              </p:cNvSpPr>
              <p:nvPr/>
            </p:nvSpPr>
            <p:spPr bwMode="auto">
              <a:xfrm>
                <a:off x="5457886" y="6352820"/>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2" name="Rectangle 68"/>
              <p:cNvSpPr>
                <a:spLocks noChangeArrowheads="1"/>
              </p:cNvSpPr>
              <p:nvPr/>
            </p:nvSpPr>
            <p:spPr bwMode="auto">
              <a:xfrm>
                <a:off x="5457886" y="6352820"/>
                <a:ext cx="45932" cy="2401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3" name="Rectangle 69"/>
              <p:cNvSpPr>
                <a:spLocks noChangeArrowheads="1"/>
              </p:cNvSpPr>
              <p:nvPr/>
            </p:nvSpPr>
            <p:spPr bwMode="auto">
              <a:xfrm>
                <a:off x="5537223" y="6352820"/>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4" name="Rectangle 70"/>
              <p:cNvSpPr>
                <a:spLocks noChangeArrowheads="1"/>
              </p:cNvSpPr>
              <p:nvPr/>
            </p:nvSpPr>
            <p:spPr bwMode="auto">
              <a:xfrm>
                <a:off x="5615517" y="6352820"/>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5" name="Rectangle 71"/>
              <p:cNvSpPr>
                <a:spLocks noChangeArrowheads="1"/>
              </p:cNvSpPr>
              <p:nvPr/>
            </p:nvSpPr>
            <p:spPr bwMode="auto">
              <a:xfrm>
                <a:off x="5537223" y="6663908"/>
                <a:ext cx="44889"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6" name="Rectangle 72"/>
              <p:cNvSpPr>
                <a:spLocks noChangeArrowheads="1"/>
              </p:cNvSpPr>
              <p:nvPr/>
            </p:nvSpPr>
            <p:spPr bwMode="auto">
              <a:xfrm>
                <a:off x="5615517" y="6663908"/>
                <a:ext cx="46977"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7" name="Rectangle 73"/>
              <p:cNvSpPr>
                <a:spLocks noChangeArrowheads="1"/>
              </p:cNvSpPr>
              <p:nvPr/>
            </p:nvSpPr>
            <p:spPr bwMode="auto">
              <a:xfrm>
                <a:off x="5695899" y="6352820"/>
                <a:ext cx="45932"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8" name="Rectangle 74"/>
              <p:cNvSpPr>
                <a:spLocks noChangeArrowheads="1"/>
              </p:cNvSpPr>
              <p:nvPr/>
            </p:nvSpPr>
            <p:spPr bwMode="auto">
              <a:xfrm>
                <a:off x="5457886" y="6432158"/>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9" name="Rectangle 75"/>
              <p:cNvSpPr>
                <a:spLocks noChangeArrowheads="1"/>
              </p:cNvSpPr>
              <p:nvPr/>
            </p:nvSpPr>
            <p:spPr bwMode="auto">
              <a:xfrm>
                <a:off x="5537223" y="6432158"/>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0" name="Rectangle 76"/>
              <p:cNvSpPr>
                <a:spLocks noChangeArrowheads="1"/>
              </p:cNvSpPr>
              <p:nvPr/>
            </p:nvSpPr>
            <p:spPr bwMode="auto">
              <a:xfrm>
                <a:off x="5615517" y="6432158"/>
                <a:ext cx="46977"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1" name="Rectangle 77"/>
              <p:cNvSpPr>
                <a:spLocks noChangeArrowheads="1"/>
              </p:cNvSpPr>
              <p:nvPr/>
            </p:nvSpPr>
            <p:spPr bwMode="auto">
              <a:xfrm>
                <a:off x="5695899" y="6432158"/>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2" name="Rectangle 78"/>
              <p:cNvSpPr>
                <a:spLocks noChangeArrowheads="1"/>
              </p:cNvSpPr>
              <p:nvPr/>
            </p:nvSpPr>
            <p:spPr bwMode="auto">
              <a:xfrm>
                <a:off x="5457886"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3" name="Rectangle 79"/>
              <p:cNvSpPr>
                <a:spLocks noChangeArrowheads="1"/>
              </p:cNvSpPr>
              <p:nvPr/>
            </p:nvSpPr>
            <p:spPr bwMode="auto">
              <a:xfrm>
                <a:off x="5537223" y="6512539"/>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4" name="Rectangle 80"/>
              <p:cNvSpPr>
                <a:spLocks noChangeArrowheads="1"/>
              </p:cNvSpPr>
              <p:nvPr/>
            </p:nvSpPr>
            <p:spPr bwMode="auto">
              <a:xfrm>
                <a:off x="5615517" y="6512539"/>
                <a:ext cx="46977" cy="448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5" name="Rectangle 81"/>
              <p:cNvSpPr>
                <a:spLocks noChangeArrowheads="1"/>
              </p:cNvSpPr>
              <p:nvPr/>
            </p:nvSpPr>
            <p:spPr bwMode="auto">
              <a:xfrm>
                <a:off x="5695899"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6" name="Rectangle 82"/>
              <p:cNvSpPr>
                <a:spLocks noChangeArrowheads="1"/>
              </p:cNvSpPr>
              <p:nvPr/>
            </p:nvSpPr>
            <p:spPr bwMode="auto">
              <a:xfrm>
                <a:off x="5457886"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7" name="Rectangle 83"/>
              <p:cNvSpPr>
                <a:spLocks noChangeArrowheads="1"/>
              </p:cNvSpPr>
              <p:nvPr/>
            </p:nvSpPr>
            <p:spPr bwMode="auto">
              <a:xfrm>
                <a:off x="5537223" y="6590834"/>
                <a:ext cx="44889"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8" name="Rectangle 84"/>
              <p:cNvSpPr>
                <a:spLocks noChangeArrowheads="1"/>
              </p:cNvSpPr>
              <p:nvPr/>
            </p:nvSpPr>
            <p:spPr bwMode="auto">
              <a:xfrm>
                <a:off x="5615517" y="6590834"/>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9" name="Rectangle 85"/>
              <p:cNvSpPr>
                <a:spLocks noChangeArrowheads="1"/>
              </p:cNvSpPr>
              <p:nvPr/>
            </p:nvSpPr>
            <p:spPr bwMode="auto">
              <a:xfrm>
                <a:off x="5695899"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0" name="Rectangle 86"/>
              <p:cNvSpPr>
                <a:spLocks noChangeArrowheads="1"/>
              </p:cNvSpPr>
              <p:nvPr/>
            </p:nvSpPr>
            <p:spPr bwMode="auto">
              <a:xfrm>
                <a:off x="5457886"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1" name="Rectangle 87"/>
              <p:cNvSpPr>
                <a:spLocks noChangeArrowheads="1"/>
              </p:cNvSpPr>
              <p:nvPr/>
            </p:nvSpPr>
            <p:spPr bwMode="auto">
              <a:xfrm>
                <a:off x="5695899"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2" name="Rectangle 88"/>
              <p:cNvSpPr>
                <a:spLocks noChangeArrowheads="1"/>
              </p:cNvSpPr>
              <p:nvPr/>
            </p:nvSpPr>
            <p:spPr bwMode="auto">
              <a:xfrm>
                <a:off x="5695899" y="6432158"/>
                <a:ext cx="45932" cy="2296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3" name="Rectangle 96"/>
              <p:cNvSpPr>
                <a:spLocks noChangeArrowheads="1"/>
              </p:cNvSpPr>
              <p:nvPr/>
            </p:nvSpPr>
            <p:spPr bwMode="auto">
              <a:xfrm>
                <a:off x="5582111" y="6245296"/>
                <a:ext cx="135709" cy="553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sp>
          <p:nvSpPr>
            <p:cNvPr id="194" name="Rectangle 112"/>
            <p:cNvSpPr>
              <a:spLocks noChangeArrowheads="1"/>
            </p:cNvSpPr>
            <p:nvPr/>
          </p:nvSpPr>
          <p:spPr bwMode="auto">
            <a:xfrm>
              <a:off x="5833219" y="6287853"/>
              <a:ext cx="349713" cy="596078"/>
            </a:xfrm>
            <a:prstGeom prst="rect">
              <a:avLst/>
            </a:prstGeom>
            <a:solidFill>
              <a:srgbClr val="0A5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5" name="Rectangle 113"/>
            <p:cNvSpPr>
              <a:spLocks noChangeArrowheads="1"/>
            </p:cNvSpPr>
            <p:nvPr/>
          </p:nvSpPr>
          <p:spPr bwMode="auto">
            <a:xfrm>
              <a:off x="5813705" y="6268456"/>
              <a:ext cx="384161" cy="14614"/>
            </a:xfrm>
            <a:prstGeom prst="rect">
              <a:avLst/>
            </a:prstGeom>
            <a:solidFill>
              <a:srgbClr val="002050">
                <a:lumMod val="90000"/>
                <a:lumOff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6" name="Rectangle 114"/>
            <p:cNvSpPr>
              <a:spLocks noChangeArrowheads="1"/>
            </p:cNvSpPr>
            <p:nvPr/>
          </p:nvSpPr>
          <p:spPr bwMode="auto">
            <a:xfrm>
              <a:off x="5885892" y="6478284"/>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7" name="Rectangle 115"/>
            <p:cNvSpPr>
              <a:spLocks noChangeArrowheads="1"/>
            </p:cNvSpPr>
            <p:nvPr/>
          </p:nvSpPr>
          <p:spPr bwMode="auto">
            <a:xfrm>
              <a:off x="5885892" y="6478284"/>
              <a:ext cx="45932" cy="240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8" name="Rectangle 116"/>
            <p:cNvSpPr>
              <a:spLocks noChangeArrowheads="1"/>
            </p:cNvSpPr>
            <p:nvPr/>
          </p:nvSpPr>
          <p:spPr bwMode="auto">
            <a:xfrm>
              <a:off x="5965230" y="6478284"/>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9" name="Rectangle 117"/>
            <p:cNvSpPr>
              <a:spLocks noChangeArrowheads="1"/>
            </p:cNvSpPr>
            <p:nvPr/>
          </p:nvSpPr>
          <p:spPr bwMode="auto">
            <a:xfrm>
              <a:off x="6043524" y="6478284"/>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0" name="Rectangle 118"/>
            <p:cNvSpPr>
              <a:spLocks noChangeArrowheads="1"/>
            </p:cNvSpPr>
            <p:nvPr/>
          </p:nvSpPr>
          <p:spPr bwMode="auto">
            <a:xfrm>
              <a:off x="5965230" y="6789372"/>
              <a:ext cx="44889"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1" name="Rectangle 119"/>
            <p:cNvSpPr>
              <a:spLocks noChangeArrowheads="1"/>
            </p:cNvSpPr>
            <p:nvPr/>
          </p:nvSpPr>
          <p:spPr bwMode="auto">
            <a:xfrm>
              <a:off x="6043524" y="6789372"/>
              <a:ext cx="46977"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2" name="Rectangle 120"/>
            <p:cNvSpPr>
              <a:spLocks noChangeArrowheads="1"/>
            </p:cNvSpPr>
            <p:nvPr/>
          </p:nvSpPr>
          <p:spPr bwMode="auto">
            <a:xfrm>
              <a:off x="6123906" y="6478284"/>
              <a:ext cx="45932"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3" name="Rectangle 121"/>
            <p:cNvSpPr>
              <a:spLocks noChangeArrowheads="1"/>
            </p:cNvSpPr>
            <p:nvPr/>
          </p:nvSpPr>
          <p:spPr bwMode="auto">
            <a:xfrm>
              <a:off x="5885892" y="6557622"/>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4" name="Rectangle 122"/>
            <p:cNvSpPr>
              <a:spLocks noChangeArrowheads="1"/>
            </p:cNvSpPr>
            <p:nvPr/>
          </p:nvSpPr>
          <p:spPr bwMode="auto">
            <a:xfrm>
              <a:off x="5965230" y="6557622"/>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5" name="Rectangle 123"/>
            <p:cNvSpPr>
              <a:spLocks noChangeArrowheads="1"/>
            </p:cNvSpPr>
            <p:nvPr/>
          </p:nvSpPr>
          <p:spPr bwMode="auto">
            <a:xfrm>
              <a:off x="6043524" y="6557622"/>
              <a:ext cx="46977"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6" name="Rectangle 124"/>
            <p:cNvSpPr>
              <a:spLocks noChangeArrowheads="1"/>
            </p:cNvSpPr>
            <p:nvPr/>
          </p:nvSpPr>
          <p:spPr bwMode="auto">
            <a:xfrm>
              <a:off x="6123906" y="6557622"/>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7" name="Rectangle 125"/>
            <p:cNvSpPr>
              <a:spLocks noChangeArrowheads="1"/>
            </p:cNvSpPr>
            <p:nvPr/>
          </p:nvSpPr>
          <p:spPr bwMode="auto">
            <a:xfrm>
              <a:off x="5885892"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8" name="Rectangle 126"/>
            <p:cNvSpPr>
              <a:spLocks noChangeArrowheads="1"/>
            </p:cNvSpPr>
            <p:nvPr/>
          </p:nvSpPr>
          <p:spPr bwMode="auto">
            <a:xfrm>
              <a:off x="5965230" y="6638003"/>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9" name="Rectangle 127"/>
            <p:cNvSpPr>
              <a:spLocks noChangeArrowheads="1"/>
            </p:cNvSpPr>
            <p:nvPr/>
          </p:nvSpPr>
          <p:spPr bwMode="auto">
            <a:xfrm>
              <a:off x="6043524" y="6638003"/>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0" name="Rectangle 128"/>
            <p:cNvSpPr>
              <a:spLocks noChangeArrowheads="1"/>
            </p:cNvSpPr>
            <p:nvPr/>
          </p:nvSpPr>
          <p:spPr bwMode="auto">
            <a:xfrm>
              <a:off x="6123906"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1" name="Rectangle 129"/>
            <p:cNvSpPr>
              <a:spLocks noChangeArrowheads="1"/>
            </p:cNvSpPr>
            <p:nvPr/>
          </p:nvSpPr>
          <p:spPr bwMode="auto">
            <a:xfrm>
              <a:off x="5885892"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2" name="Rectangle 130"/>
            <p:cNvSpPr>
              <a:spLocks noChangeArrowheads="1"/>
            </p:cNvSpPr>
            <p:nvPr/>
          </p:nvSpPr>
          <p:spPr bwMode="auto">
            <a:xfrm>
              <a:off x="5965230" y="6716298"/>
              <a:ext cx="44889"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3" name="Rectangle 131"/>
            <p:cNvSpPr>
              <a:spLocks noChangeArrowheads="1"/>
            </p:cNvSpPr>
            <p:nvPr/>
          </p:nvSpPr>
          <p:spPr bwMode="auto">
            <a:xfrm>
              <a:off x="6043524" y="6716298"/>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4" name="Rectangle 132"/>
            <p:cNvSpPr>
              <a:spLocks noChangeArrowheads="1"/>
            </p:cNvSpPr>
            <p:nvPr/>
          </p:nvSpPr>
          <p:spPr bwMode="auto">
            <a:xfrm>
              <a:off x="6123906"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5" name="Rectangle 133"/>
            <p:cNvSpPr>
              <a:spLocks noChangeArrowheads="1"/>
            </p:cNvSpPr>
            <p:nvPr/>
          </p:nvSpPr>
          <p:spPr bwMode="auto">
            <a:xfrm>
              <a:off x="5885892"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6" name="Rectangle 134"/>
            <p:cNvSpPr>
              <a:spLocks noChangeArrowheads="1"/>
            </p:cNvSpPr>
            <p:nvPr/>
          </p:nvSpPr>
          <p:spPr bwMode="auto">
            <a:xfrm>
              <a:off x="6123906"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7" name="Rectangle 135"/>
            <p:cNvSpPr>
              <a:spLocks noChangeArrowheads="1"/>
            </p:cNvSpPr>
            <p:nvPr/>
          </p:nvSpPr>
          <p:spPr bwMode="auto">
            <a:xfrm>
              <a:off x="6123906" y="655762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8" name="Rectangle 136"/>
            <p:cNvSpPr>
              <a:spLocks noChangeArrowheads="1"/>
            </p:cNvSpPr>
            <p:nvPr/>
          </p:nvSpPr>
          <p:spPr bwMode="auto">
            <a:xfrm>
              <a:off x="5885892" y="6320652"/>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9" name="Rectangle 137"/>
            <p:cNvSpPr>
              <a:spLocks noChangeArrowheads="1"/>
            </p:cNvSpPr>
            <p:nvPr/>
          </p:nvSpPr>
          <p:spPr bwMode="auto">
            <a:xfrm>
              <a:off x="5885892" y="632065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0" name="Rectangle 138"/>
            <p:cNvSpPr>
              <a:spLocks noChangeArrowheads="1"/>
            </p:cNvSpPr>
            <p:nvPr/>
          </p:nvSpPr>
          <p:spPr bwMode="auto">
            <a:xfrm>
              <a:off x="5965230" y="6320652"/>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1" name="Rectangle 139"/>
            <p:cNvSpPr>
              <a:spLocks noChangeArrowheads="1"/>
            </p:cNvSpPr>
            <p:nvPr/>
          </p:nvSpPr>
          <p:spPr bwMode="auto">
            <a:xfrm>
              <a:off x="6043524" y="6320652"/>
              <a:ext cx="46977"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2" name="Rectangle 140"/>
            <p:cNvSpPr>
              <a:spLocks noChangeArrowheads="1"/>
            </p:cNvSpPr>
            <p:nvPr/>
          </p:nvSpPr>
          <p:spPr bwMode="auto">
            <a:xfrm>
              <a:off x="6123906" y="6320652"/>
              <a:ext cx="45932"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3" name="Rectangle 141"/>
            <p:cNvSpPr>
              <a:spLocks noChangeArrowheads="1"/>
            </p:cNvSpPr>
            <p:nvPr/>
          </p:nvSpPr>
          <p:spPr bwMode="auto">
            <a:xfrm>
              <a:off x="5885892" y="6399990"/>
              <a:ext cx="45932"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4" name="Rectangle 142"/>
            <p:cNvSpPr>
              <a:spLocks noChangeArrowheads="1"/>
            </p:cNvSpPr>
            <p:nvPr/>
          </p:nvSpPr>
          <p:spPr bwMode="auto">
            <a:xfrm>
              <a:off x="5965230" y="6399990"/>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5" name="Rectangle 143"/>
            <p:cNvSpPr>
              <a:spLocks noChangeArrowheads="1"/>
            </p:cNvSpPr>
            <p:nvPr/>
          </p:nvSpPr>
          <p:spPr bwMode="auto">
            <a:xfrm>
              <a:off x="6043524" y="6399990"/>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6" name="Rectangle 144"/>
            <p:cNvSpPr>
              <a:spLocks noChangeArrowheads="1"/>
            </p:cNvSpPr>
            <p:nvPr/>
          </p:nvSpPr>
          <p:spPr bwMode="auto">
            <a:xfrm>
              <a:off x="6123906" y="6399990"/>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7" name="Rectangle 145"/>
            <p:cNvSpPr>
              <a:spLocks noChangeArrowheads="1"/>
            </p:cNvSpPr>
            <p:nvPr/>
          </p:nvSpPr>
          <p:spPr bwMode="auto">
            <a:xfrm>
              <a:off x="6123906" y="6399990"/>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8" name="Rectangle 146"/>
            <p:cNvSpPr>
              <a:spLocks noChangeArrowheads="1"/>
            </p:cNvSpPr>
            <p:nvPr/>
          </p:nvSpPr>
          <p:spPr bwMode="auto">
            <a:xfrm>
              <a:off x="5910946"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9" name="Rectangle 147"/>
            <p:cNvSpPr>
              <a:spLocks noChangeArrowheads="1"/>
            </p:cNvSpPr>
            <p:nvPr/>
          </p:nvSpPr>
          <p:spPr bwMode="auto">
            <a:xfrm>
              <a:off x="5967318"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spTree>
    <p:extLst>
      <p:ext uri="{BB962C8B-B14F-4D97-AF65-F5344CB8AC3E}">
        <p14:creationId xmlns:p14="http://schemas.microsoft.com/office/powerpoint/2010/main" val="265410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p:txBody>
      </p:sp>
      <p:sp>
        <p:nvSpPr>
          <p:cNvPr id="4" name="TextBox 3"/>
          <p:cNvSpPr txBox="1"/>
          <p:nvPr/>
        </p:nvSpPr>
        <p:spPr>
          <a:xfrm>
            <a:off x="5220356" y="1283300"/>
            <a:ext cx="6553002" cy="2554182"/>
          </a:xfrm>
          <a:prstGeom prst="rect">
            <a:avLst/>
          </a:prstGeom>
          <a:noFill/>
        </p:spPr>
        <p:txBody>
          <a:bodyPr wrap="square" lIns="268927" tIns="143428" rIns="179285" bIns="143428" rtlCol="0">
            <a:noAutofit/>
          </a:bodyPr>
          <a:lstStyle/>
          <a:p>
            <a:pPr marL="52912" lvl="1" defTabSz="913770" fontAlgn="base">
              <a:spcBef>
                <a:spcPts val="1176"/>
              </a:spcBef>
              <a:buClr>
                <a:schemeClr val="accent3">
                  <a:lumMod val="50000"/>
                </a:schemeClr>
              </a:buClr>
            </a:pPr>
            <a:r>
              <a:rPr lang="en-US" sz="3137" dirty="0">
                <a:ln>
                  <a:solidFill>
                    <a:srgbClr val="FFFFFF">
                      <a:alpha val="0"/>
                    </a:srgbClr>
                  </a:solidFill>
                </a:ln>
                <a:solidFill>
                  <a:schemeClr val="accent3"/>
                </a:solidFill>
                <a:latin typeface="+mj-lt"/>
                <a:ea typeface="Segoe UI" pitchFamily="34" charset="0"/>
                <a:cs typeface="Segoe UI" pitchFamily="34" charset="0"/>
              </a:rPr>
              <a:t>Agenda</a:t>
            </a:r>
          </a:p>
          <a:p>
            <a:pPr marL="558686" lvl="1" indent="-448193" defTabSz="913770" fontAlgn="base">
              <a:buClr>
                <a:schemeClr val="accent3">
                  <a:lumMod val="50000"/>
                </a:schemeClr>
              </a:buClr>
              <a:buBlip>
                <a:blip r:embed="rId3"/>
              </a:buBlip>
            </a:pPr>
            <a:r>
              <a:rPr lang="en-US" sz="2353" dirty="0">
                <a:ln>
                  <a:solidFill>
                    <a:srgbClr val="FFFFFF">
                      <a:alpha val="0"/>
                    </a:srgbClr>
                  </a:solidFill>
                </a:ln>
                <a:solidFill>
                  <a:schemeClr val="tx2"/>
                </a:solidFill>
                <a:ea typeface="Segoe UI" pitchFamily="34" charset="0"/>
                <a:cs typeface="Segoe UI" pitchFamily="34" charset="0"/>
              </a:rPr>
              <a:t>Overview</a:t>
            </a:r>
          </a:p>
          <a:p>
            <a:pPr marL="558686" lvl="1" indent="-448193" defTabSz="913770" fontAlgn="base">
              <a:buClr>
                <a:schemeClr val="accent3">
                  <a:lumMod val="50000"/>
                </a:schemeClr>
              </a:buClr>
              <a:buBlip>
                <a:blip r:embed="rId3"/>
              </a:buBlip>
            </a:pPr>
            <a:r>
              <a:rPr lang="en-US" sz="2353" dirty="0">
                <a:ln>
                  <a:solidFill>
                    <a:srgbClr val="FFFFFF">
                      <a:alpha val="0"/>
                    </a:srgbClr>
                  </a:solidFill>
                </a:ln>
                <a:solidFill>
                  <a:schemeClr val="tx2"/>
                </a:solidFill>
                <a:ea typeface="Segoe UI" pitchFamily="34" charset="0"/>
                <a:cs typeface="Segoe UI" pitchFamily="34" charset="0"/>
              </a:rPr>
              <a:t>MapReduce</a:t>
            </a:r>
          </a:p>
          <a:p>
            <a:pPr marL="558686" lvl="1" indent="-448193" defTabSz="913770" fontAlgn="base">
              <a:buClr>
                <a:schemeClr val="accent3">
                  <a:lumMod val="50000"/>
                </a:schemeClr>
              </a:buClr>
              <a:buBlip>
                <a:blip r:embed="rId3"/>
              </a:buBlip>
            </a:pPr>
            <a:r>
              <a:rPr lang="en-US" sz="2353" dirty="0" err="1">
                <a:ln>
                  <a:solidFill>
                    <a:srgbClr val="FFFFFF">
                      <a:alpha val="0"/>
                    </a:srgbClr>
                  </a:solidFill>
                </a:ln>
                <a:solidFill>
                  <a:schemeClr val="tx2"/>
                </a:solidFill>
                <a:ea typeface="Segoe UI" pitchFamily="34" charset="0"/>
                <a:cs typeface="Segoe UI" pitchFamily="34" charset="0"/>
              </a:rPr>
              <a:t>Tez</a:t>
            </a:r>
            <a:endParaRPr lang="en-US" sz="2353" dirty="0">
              <a:ln>
                <a:solidFill>
                  <a:srgbClr val="FFFFFF">
                    <a:alpha val="0"/>
                  </a:srgbClr>
                </a:solidFill>
              </a:ln>
              <a:solidFill>
                <a:schemeClr val="tx2"/>
              </a:solidFill>
              <a:ea typeface="Segoe UI" pitchFamily="34" charset="0"/>
              <a:cs typeface="Segoe UI" pitchFamily="34" charset="0"/>
            </a:endParaRPr>
          </a:p>
          <a:p>
            <a:pPr marL="558686" lvl="1" indent="-448193" defTabSz="913770" fontAlgn="base">
              <a:buClr>
                <a:schemeClr val="accent3">
                  <a:lumMod val="50000"/>
                </a:schemeClr>
              </a:buClr>
              <a:buBlip>
                <a:blip r:embed="rId3"/>
              </a:buBlip>
            </a:pPr>
            <a:r>
              <a:rPr lang="en-US" sz="2353" dirty="0">
                <a:ln>
                  <a:solidFill>
                    <a:srgbClr val="FFFFFF">
                      <a:alpha val="0"/>
                    </a:srgbClr>
                  </a:solidFill>
                </a:ln>
                <a:solidFill>
                  <a:schemeClr val="tx2"/>
                </a:solidFill>
                <a:ea typeface="Segoe UI" pitchFamily="34" charset="0"/>
                <a:cs typeface="Segoe UI" pitchFamily="34" charset="0"/>
              </a:rPr>
              <a:t>YARN</a:t>
            </a:r>
          </a:p>
          <a:p>
            <a:pPr marL="558686" lvl="1" indent="-448193" defTabSz="913770" fontAlgn="base">
              <a:buClr>
                <a:schemeClr val="accent3">
                  <a:lumMod val="50000"/>
                </a:schemeClr>
              </a:buClr>
              <a:buBlip>
                <a:blip r:embed="rId3"/>
              </a:buBlip>
            </a:pPr>
            <a:r>
              <a:rPr lang="en-US" sz="2353" dirty="0">
                <a:ln>
                  <a:solidFill>
                    <a:srgbClr val="FFFFFF">
                      <a:alpha val="0"/>
                    </a:srgbClr>
                  </a:solidFill>
                </a:ln>
                <a:solidFill>
                  <a:schemeClr val="tx2"/>
                </a:solidFill>
                <a:ea typeface="Segoe UI" pitchFamily="34" charset="0"/>
                <a:cs typeface="Segoe UI" pitchFamily="34" charset="0"/>
              </a:rPr>
              <a:t>HDFS</a:t>
            </a:r>
          </a:p>
          <a:p>
            <a:pPr marL="558686" lvl="1" indent="-448193" defTabSz="913770" fontAlgn="base">
              <a:buClr>
                <a:schemeClr val="accent3">
                  <a:lumMod val="50000"/>
                </a:schemeClr>
              </a:buClr>
              <a:buBlip>
                <a:blip r:embed="rId3"/>
              </a:buBlip>
            </a:pPr>
            <a:endParaRPr lang="en-US" sz="2353" dirty="0">
              <a:ln>
                <a:solidFill>
                  <a:srgbClr val="FFFFFF">
                    <a:alpha val="0"/>
                  </a:srgbClr>
                </a:solidFill>
              </a:ln>
              <a:solidFill>
                <a:schemeClr val="tx2"/>
              </a:solidFill>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endParaRPr lang="en-IN" sz="1765"/>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chemeClr val="bg1"/>
                </a:solidFill>
                <a:latin typeface="+mj-lt"/>
                <a:ea typeface="Segoe UI" pitchFamily="34" charset="0"/>
                <a:cs typeface="Segoe UI" pitchFamily="34" charset="0"/>
              </a:rPr>
              <a:t>Hadoop</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smtClean="0"/>
              <a:pPr>
                <a:defRPr/>
              </a:pPr>
              <a:t>4</a:t>
            </a:fld>
            <a:endParaRPr lang="en-IN" dirty="0"/>
          </a:p>
        </p:txBody>
      </p:sp>
    </p:spTree>
    <p:extLst>
      <p:ext uri="{BB962C8B-B14F-4D97-AF65-F5344CB8AC3E}">
        <p14:creationId xmlns:p14="http://schemas.microsoft.com/office/powerpoint/2010/main" val="502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a:t>
            </a:r>
          </a:p>
        </p:txBody>
      </p:sp>
      <p:sp>
        <p:nvSpPr>
          <p:cNvPr id="3" name="Text Placeholder 2"/>
          <p:cNvSpPr>
            <a:spLocks noGrp="1"/>
          </p:cNvSpPr>
          <p:nvPr>
            <p:ph type="body" sz="quarter" idx="10"/>
          </p:nvPr>
        </p:nvSpPr>
        <p:spPr>
          <a:xfrm>
            <a:off x="269239" y="1114792"/>
            <a:ext cx="11653523" cy="2387128"/>
          </a:xfrm>
        </p:spPr>
        <p:txBody>
          <a:bodyPr/>
          <a:lstStyle/>
          <a:p>
            <a:r>
              <a:rPr lang="en-US" dirty="0"/>
              <a:t>Foundational Building Block of Azure</a:t>
            </a:r>
          </a:p>
          <a:p>
            <a:pPr lvl="1"/>
            <a:r>
              <a:rPr lang="en-US" dirty="0"/>
              <a:t>Azure Services: SQL Data Warehouse, HDInsight, Data Lake Store,  Event Hubs, IoT Hubs…</a:t>
            </a:r>
          </a:p>
          <a:p>
            <a:pPr lvl="1"/>
            <a:r>
              <a:rPr lang="en-US" dirty="0"/>
              <a:t>Microsoft Services: Office 365, OneDrive, XBox, Skype…</a:t>
            </a:r>
          </a:p>
          <a:p>
            <a:pPr lvl="1"/>
            <a:endParaRPr lang="en-US" dirty="0"/>
          </a:p>
          <a:p>
            <a:pPr lvl="1"/>
            <a:endParaRPr lang="en-US" dirty="0"/>
          </a:p>
          <a:p>
            <a:pPr lvl="1"/>
            <a:endParaRPr lang="en-US" dirty="0"/>
          </a:p>
        </p:txBody>
      </p:sp>
      <p:grpSp>
        <p:nvGrpSpPr>
          <p:cNvPr id="9" name="Group 8"/>
          <p:cNvGrpSpPr/>
          <p:nvPr/>
        </p:nvGrpSpPr>
        <p:grpSpPr>
          <a:xfrm>
            <a:off x="493345" y="2532575"/>
            <a:ext cx="11205311" cy="672319"/>
            <a:chOff x="427036" y="2735262"/>
            <a:chExt cx="11430001" cy="990600"/>
          </a:xfrm>
        </p:grpSpPr>
        <p:sp>
          <p:nvSpPr>
            <p:cNvPr id="7" name="Rectangle 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367">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Hyper Scale</a:t>
              </a:r>
            </a:p>
          </p:txBody>
        </p:sp>
        <p:sp>
          <p:nvSpPr>
            <p:cNvPr id="8" name="Rectangle 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defTabSz="914367">
                <a:lnSpc>
                  <a:spcPct val="90000"/>
                </a:lnSpc>
                <a:spcBef>
                  <a:spcPct val="20000"/>
                </a:spcBef>
                <a:buSzPct val="90000"/>
              </a:pPr>
              <a:r>
                <a:rPr lang="en-US" sz="1961" dirty="0">
                  <a:gradFill>
                    <a:gsLst>
                      <a:gs pos="1250">
                        <a:srgbClr val="505050"/>
                      </a:gs>
                      <a:gs pos="100000">
                        <a:srgbClr val="505050"/>
                      </a:gs>
                    </a:gsLst>
                    <a:lin ang="5400000" scaled="0"/>
                  </a:gradFill>
                  <a:latin typeface="Segoe UI"/>
                </a:rPr>
                <a:t>&gt;120 Trillion Objects, &gt;19 million transactions per second</a:t>
              </a:r>
            </a:p>
          </p:txBody>
        </p:sp>
      </p:grpSp>
      <p:grpSp>
        <p:nvGrpSpPr>
          <p:cNvPr id="13" name="Group 12"/>
          <p:cNvGrpSpPr/>
          <p:nvPr/>
        </p:nvGrpSpPr>
        <p:grpSpPr>
          <a:xfrm>
            <a:off x="493345" y="3204894"/>
            <a:ext cx="11205311" cy="672319"/>
            <a:chOff x="427036" y="2735262"/>
            <a:chExt cx="11430001" cy="990600"/>
          </a:xfrm>
        </p:grpSpPr>
        <p:sp>
          <p:nvSpPr>
            <p:cNvPr id="14" name="Rectangle 13"/>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367">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Durable</a:t>
              </a:r>
            </a:p>
          </p:txBody>
        </p:sp>
        <p:sp>
          <p:nvSpPr>
            <p:cNvPr id="15" name="Rectangle 14"/>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defTabSz="914367">
                <a:lnSpc>
                  <a:spcPct val="90000"/>
                </a:lnSpc>
                <a:spcBef>
                  <a:spcPct val="20000"/>
                </a:spcBef>
                <a:buSzPct val="90000"/>
              </a:pPr>
              <a:r>
                <a:rPr lang="en-US" sz="1961" dirty="0">
                  <a:gradFill>
                    <a:gsLst>
                      <a:gs pos="1250">
                        <a:srgbClr val="505050"/>
                      </a:gs>
                      <a:gs pos="100000">
                        <a:srgbClr val="505050"/>
                      </a:gs>
                    </a:gsLst>
                    <a:lin ang="5400000" scaled="0"/>
                  </a:gradFill>
                  <a:latin typeface="Segoe UI"/>
                </a:rPr>
                <a:t>Never lose your data. Multiple redundancy options. Automatic data checks</a:t>
              </a:r>
            </a:p>
          </p:txBody>
        </p:sp>
      </p:grpSp>
      <p:grpSp>
        <p:nvGrpSpPr>
          <p:cNvPr id="16" name="Group 15"/>
          <p:cNvGrpSpPr/>
          <p:nvPr/>
        </p:nvGrpSpPr>
        <p:grpSpPr>
          <a:xfrm>
            <a:off x="493345" y="3877212"/>
            <a:ext cx="11205311" cy="672319"/>
            <a:chOff x="427036" y="2735262"/>
            <a:chExt cx="11430001" cy="990600"/>
          </a:xfrm>
        </p:grpSpPr>
        <p:sp>
          <p:nvSpPr>
            <p:cNvPr id="17" name="Rectangle 1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367">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Secure</a:t>
              </a:r>
              <a:endParaRPr lang="en-US" sz="3921" dirty="0">
                <a:gradFill>
                  <a:gsLst>
                    <a:gs pos="1250">
                      <a:srgbClr val="D83B01"/>
                    </a:gs>
                    <a:gs pos="99000">
                      <a:srgbClr val="D83B01"/>
                    </a:gs>
                  </a:gsLst>
                  <a:lin ang="5400000" scaled="0"/>
                </a:gradFill>
                <a:latin typeface="Segoe UI Light"/>
              </a:endParaRPr>
            </a:p>
          </p:txBody>
        </p:sp>
        <p:sp>
          <p:nvSpPr>
            <p:cNvPr id="18" name="Rectangle 1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defTabSz="914367">
                <a:lnSpc>
                  <a:spcPct val="90000"/>
                </a:lnSpc>
                <a:spcBef>
                  <a:spcPct val="20000"/>
                </a:spcBef>
                <a:buSzPct val="90000"/>
              </a:pPr>
              <a:r>
                <a:rPr lang="en-US" sz="1961" dirty="0">
                  <a:gradFill>
                    <a:gsLst>
                      <a:gs pos="1250">
                        <a:srgbClr val="505050"/>
                      </a:gs>
                      <a:gs pos="100000">
                        <a:srgbClr val="505050"/>
                      </a:gs>
                    </a:gsLst>
                    <a:lin ang="5400000" scaled="0"/>
                  </a:gradFill>
                  <a:latin typeface="Segoe UI"/>
                </a:rPr>
                <a:t>Encryption at Rest. Client side Encryption. Integration with KeyVault</a:t>
              </a:r>
            </a:p>
          </p:txBody>
        </p:sp>
      </p:grpSp>
      <p:grpSp>
        <p:nvGrpSpPr>
          <p:cNvPr id="19" name="Group 18"/>
          <p:cNvGrpSpPr/>
          <p:nvPr/>
        </p:nvGrpSpPr>
        <p:grpSpPr>
          <a:xfrm>
            <a:off x="493345" y="4549531"/>
            <a:ext cx="11205311" cy="672319"/>
            <a:chOff x="427036" y="2735262"/>
            <a:chExt cx="11430001" cy="990600"/>
          </a:xfrm>
        </p:grpSpPr>
        <p:sp>
          <p:nvSpPr>
            <p:cNvPr id="20" name="Rectangle 19"/>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367">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Highly Available</a:t>
              </a:r>
            </a:p>
          </p:txBody>
        </p:sp>
        <p:sp>
          <p:nvSpPr>
            <p:cNvPr id="21" name="Rectangle 20"/>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defTabSz="914367">
                <a:lnSpc>
                  <a:spcPct val="90000"/>
                </a:lnSpc>
                <a:spcBef>
                  <a:spcPct val="20000"/>
                </a:spcBef>
                <a:buSzPct val="90000"/>
              </a:pPr>
              <a:r>
                <a:rPr lang="en-US" sz="1961" dirty="0">
                  <a:gradFill>
                    <a:gsLst>
                      <a:gs pos="1250">
                        <a:srgbClr val="505050"/>
                      </a:gs>
                      <a:gs pos="100000">
                        <a:srgbClr val="505050"/>
                      </a:gs>
                    </a:gsLst>
                    <a:lin ang="5400000" scaled="0"/>
                  </a:gradFill>
                  <a:latin typeface="Segoe UI"/>
                </a:rPr>
                <a:t>Fault tolerance to hardware/software issues. Automatic load balancing</a:t>
              </a:r>
            </a:p>
          </p:txBody>
        </p:sp>
      </p:grpSp>
      <p:grpSp>
        <p:nvGrpSpPr>
          <p:cNvPr id="22" name="Group 21"/>
          <p:cNvGrpSpPr/>
          <p:nvPr/>
        </p:nvGrpSpPr>
        <p:grpSpPr>
          <a:xfrm>
            <a:off x="493345" y="5296552"/>
            <a:ext cx="11205311" cy="672320"/>
            <a:chOff x="427036" y="2735261"/>
            <a:chExt cx="11430001" cy="990601"/>
          </a:xfrm>
        </p:grpSpPr>
        <p:sp>
          <p:nvSpPr>
            <p:cNvPr id="23" name="Rectangle 22"/>
            <p:cNvSpPr/>
            <p:nvPr/>
          </p:nvSpPr>
          <p:spPr bwMode="auto">
            <a:xfrm>
              <a:off x="427036" y="2735261"/>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367">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Open</a:t>
              </a:r>
            </a:p>
          </p:txBody>
        </p:sp>
        <p:sp>
          <p:nvSpPr>
            <p:cNvPr id="24" name="Rectangle 23"/>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defTabSz="914367">
                <a:lnSpc>
                  <a:spcPct val="90000"/>
                </a:lnSpc>
                <a:spcBef>
                  <a:spcPct val="20000"/>
                </a:spcBef>
                <a:buSzPct val="90000"/>
              </a:pPr>
              <a:r>
                <a:rPr lang="en-US" sz="1961" dirty="0">
                  <a:gradFill>
                    <a:gsLst>
                      <a:gs pos="1250">
                        <a:srgbClr val="505050"/>
                      </a:gs>
                      <a:gs pos="100000">
                        <a:srgbClr val="505050"/>
                      </a:gs>
                    </a:gsLst>
                    <a:lin ang="5400000" scaled="0"/>
                  </a:gradFill>
                  <a:latin typeface="Segoe UI"/>
                </a:rPr>
                <a:t>REST API, Open sourced Client Libraries – .NET, Java, C++, Python, Node.js, iOS, Android, Xamarin…</a:t>
              </a:r>
            </a:p>
          </p:txBody>
        </p:sp>
      </p:grpSp>
      <p:grpSp>
        <p:nvGrpSpPr>
          <p:cNvPr id="25" name="Group 24"/>
          <p:cNvGrpSpPr/>
          <p:nvPr/>
        </p:nvGrpSpPr>
        <p:grpSpPr>
          <a:xfrm>
            <a:off x="493345" y="6043572"/>
            <a:ext cx="11205311" cy="672319"/>
            <a:chOff x="427036" y="2735262"/>
            <a:chExt cx="11430001" cy="990600"/>
          </a:xfrm>
        </p:grpSpPr>
        <p:sp>
          <p:nvSpPr>
            <p:cNvPr id="26" name="Rectangle 25"/>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367">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Hybrid</a:t>
              </a:r>
              <a:endParaRPr lang="en-US" sz="3921" dirty="0">
                <a:gradFill>
                  <a:gsLst>
                    <a:gs pos="1250">
                      <a:srgbClr val="D83B01"/>
                    </a:gs>
                    <a:gs pos="99000">
                      <a:srgbClr val="D83B01"/>
                    </a:gs>
                  </a:gsLst>
                  <a:lin ang="5400000" scaled="0"/>
                </a:gradFill>
                <a:latin typeface="Segoe UI Light"/>
              </a:endParaRPr>
            </a:p>
          </p:txBody>
        </p:sp>
        <p:sp>
          <p:nvSpPr>
            <p:cNvPr id="27" name="Rectangle 26"/>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defTabSz="914367">
                <a:lnSpc>
                  <a:spcPct val="90000"/>
                </a:lnSpc>
                <a:spcBef>
                  <a:spcPct val="20000"/>
                </a:spcBef>
                <a:buSzPct val="90000"/>
              </a:pPr>
              <a:r>
                <a:rPr lang="en-US" sz="1961" dirty="0">
                  <a:gradFill>
                    <a:gsLst>
                      <a:gs pos="1250">
                        <a:srgbClr val="505050"/>
                      </a:gs>
                      <a:gs pos="100000">
                        <a:srgbClr val="505050"/>
                      </a:gs>
                    </a:gsLst>
                    <a:lin ang="5400000" scaled="0"/>
                  </a:gradFill>
                  <a:latin typeface="Segoe UI"/>
                </a:rPr>
                <a:t>Extensive partner ecosystem. Azure Stack for private/hosted clouds. </a:t>
              </a:r>
            </a:p>
          </p:txBody>
        </p:sp>
      </p:grpSp>
    </p:spTree>
    <p:extLst>
      <p:ext uri="{BB962C8B-B14F-4D97-AF65-F5344CB8AC3E}">
        <p14:creationId xmlns:p14="http://schemas.microsoft.com/office/powerpoint/2010/main" val="450997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25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25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25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25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rgbClr val="505050"/>
                      </a:gs>
                      <a:gs pos="42857">
                        <a:srgbClr val="505050"/>
                      </a:gs>
                    </a:gsLst>
                    <a:lin ang="5400000" scaled="0"/>
                  </a:gradFill>
                  <a:latin typeface="Segoe UI"/>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435653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Durability</a:t>
            </a:r>
          </a:p>
        </p:txBody>
      </p:sp>
      <p:sp>
        <p:nvSpPr>
          <p:cNvPr id="157" name="Text Placeholder 156"/>
          <p:cNvSpPr>
            <a:spLocks noGrp="1"/>
          </p:cNvSpPr>
          <p:nvPr>
            <p:ph type="body" sz="quarter" idx="10"/>
          </p:nvPr>
        </p:nvSpPr>
        <p:spPr>
          <a:xfrm>
            <a:off x="269239" y="5849207"/>
            <a:ext cx="11653523" cy="941386"/>
          </a:xfrm>
        </p:spPr>
        <p:txBody>
          <a:bodyPr/>
          <a:lstStyle/>
          <a:p>
            <a:r>
              <a:rPr lang="en-US" sz="2745" dirty="0"/>
              <a:t>Strong consistency, checksums/CRC and background scrubbing to preserve data integrity</a:t>
            </a:r>
          </a:p>
        </p:txBody>
      </p:sp>
      <p:sp>
        <p:nvSpPr>
          <p:cNvPr id="10" name="Rectangle 9"/>
          <p:cNvSpPr/>
          <p:nvPr/>
        </p:nvSpPr>
        <p:spPr bwMode="auto">
          <a:xfrm>
            <a:off x="267681" y="3279596"/>
            <a:ext cx="3854627" cy="250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LRS</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3 replicas, 1 region</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Protect against disk, node, rack failures</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Write is ack’d when all replicas are committed</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Superior to dual-parity RAID</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8068515" y="3279596"/>
            <a:ext cx="3854627" cy="25026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RA-GRS</a:t>
            </a:r>
          </a:p>
          <a:p>
            <a:pP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GRS + Read access to secondary</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Separate secondary endpoint</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RPO delay to secondary can be queried</a:t>
            </a: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4168097" y="3279596"/>
            <a:ext cx="3854627" cy="250262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367"/>
            <a:r>
              <a:rPr lang="en-US" sz="1961" dirty="0">
                <a:solidFill>
                  <a:srgbClr val="FFFFFF"/>
                </a:solidFill>
                <a:latin typeface="Segoe UI"/>
              </a:rPr>
              <a:t>GRS</a:t>
            </a:r>
          </a:p>
          <a:p>
            <a:pPr defTabSz="914367"/>
            <a:endParaRPr lang="en-US" sz="1765" dirty="0">
              <a:solidFill>
                <a:srgbClr val="FFFFFF"/>
              </a:solidFill>
              <a:latin typeface="Segoe UI"/>
            </a:endParaRPr>
          </a:p>
          <a:p>
            <a:pPr marL="280121" indent="-280121" defTabSz="914367">
              <a:buFont typeface="Arial" panose="020B0604020202020204" pitchFamily="34" charset="0"/>
              <a:buChar char="•"/>
            </a:pPr>
            <a:r>
              <a:rPr lang="en-US" sz="1765" dirty="0">
                <a:solidFill>
                  <a:srgbClr val="FFFFFF"/>
                </a:solidFill>
                <a:latin typeface="Segoe UI"/>
              </a:rPr>
              <a:t>6 replicas, 2 regions (3/region)</a:t>
            </a:r>
          </a:p>
          <a:p>
            <a:pPr marL="280121" indent="-280121" defTabSz="914367">
              <a:buFont typeface="Arial" panose="020B0604020202020204" pitchFamily="34" charset="0"/>
              <a:buChar char="•"/>
            </a:pPr>
            <a:r>
              <a:rPr lang="en-US" sz="1765" dirty="0">
                <a:solidFill>
                  <a:srgbClr val="FFFFFF"/>
                </a:solidFill>
                <a:latin typeface="Segoe UI"/>
              </a:rPr>
              <a:t>Protects against major regional disasters</a:t>
            </a:r>
          </a:p>
          <a:p>
            <a:pPr marL="280121" indent="-280121" defTabSz="914367">
              <a:buFont typeface="Arial" panose="020B0604020202020204" pitchFamily="34" charset="0"/>
              <a:buChar char="•"/>
            </a:pPr>
            <a:r>
              <a:rPr lang="en-US" sz="1765" dirty="0">
                <a:solidFill>
                  <a:srgbClr val="FFFFFF"/>
                </a:solidFill>
                <a:latin typeface="Segoe UI"/>
              </a:rPr>
              <a:t>Asynchronous to secondary</a:t>
            </a:r>
          </a:p>
          <a:p>
            <a:pPr marL="280121" indent="-280121" defTabSz="914367">
              <a:buFont typeface="Arial" panose="020B0604020202020204" pitchFamily="34" charset="0"/>
              <a:buChar char="•"/>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p:txBody>
      </p:sp>
      <p:grpSp>
        <p:nvGrpSpPr>
          <p:cNvPr id="8" name="Group 7"/>
          <p:cNvGrpSpPr/>
          <p:nvPr/>
        </p:nvGrpSpPr>
        <p:grpSpPr>
          <a:xfrm>
            <a:off x="1672080" y="1337343"/>
            <a:ext cx="1045829" cy="1649360"/>
            <a:chOff x="1705608" y="1363662"/>
            <a:chExt cx="1066800" cy="1682433"/>
          </a:xfrm>
        </p:grpSpPr>
        <p:sp>
          <p:nvSpPr>
            <p:cNvPr id="4" name="Rectangle 3"/>
            <p:cNvSpPr>
              <a:spLocks noChangeAspect="1"/>
            </p:cNvSpPr>
            <p:nvPr/>
          </p:nvSpPr>
          <p:spPr bwMode="auto">
            <a:xfrm>
              <a:off x="1705608"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p:cNvGrpSpPr>
              <a:grpSpLocks noChangeAspect="1"/>
            </p:cNvGrpSpPr>
            <p:nvPr/>
          </p:nvGrpSpPr>
          <p:grpSpPr>
            <a:xfrm>
              <a:off x="1943153" y="2223140"/>
              <a:ext cx="591710" cy="632450"/>
              <a:chOff x="1646237" y="1797380"/>
              <a:chExt cx="845302" cy="903532"/>
            </a:xfrm>
          </p:grpSpPr>
          <p:sp>
            <p:nvSpPr>
              <p:cNvPr id="11" name="Can 10"/>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7" name="Can 16"/>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8" name="Can 17"/>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6" name="Down Arrow 5"/>
            <p:cNvSpPr/>
            <p:nvPr/>
          </p:nvSpPr>
          <p:spPr bwMode="auto">
            <a:xfrm>
              <a:off x="1862481"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Down Arrow 107"/>
            <p:cNvSpPr/>
            <p:nvPr/>
          </p:nvSpPr>
          <p:spPr bwMode="auto">
            <a:xfrm flipV="1">
              <a:off x="2240832"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p:cNvGrpSpPr/>
          <p:nvPr/>
        </p:nvGrpSpPr>
        <p:grpSpPr>
          <a:xfrm>
            <a:off x="4455764" y="1337342"/>
            <a:ext cx="3279293" cy="2016956"/>
            <a:chOff x="4545111" y="1363662"/>
            <a:chExt cx="3345050" cy="2057400"/>
          </a:xfrm>
        </p:grpSpPr>
        <p:sp>
          <p:nvSpPr>
            <p:cNvPr id="110" name="Rectangle 109"/>
            <p:cNvSpPr>
              <a:spLocks noChangeAspect="1"/>
            </p:cNvSpPr>
            <p:nvPr/>
          </p:nvSpPr>
          <p:spPr bwMode="auto">
            <a:xfrm>
              <a:off x="4545111"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p:cNvGrpSpPr>
              <a:grpSpLocks noChangeAspect="1"/>
            </p:cNvGrpSpPr>
            <p:nvPr/>
          </p:nvGrpSpPr>
          <p:grpSpPr>
            <a:xfrm>
              <a:off x="4782656" y="2223140"/>
              <a:ext cx="591710" cy="632450"/>
              <a:chOff x="1646237" y="1797380"/>
              <a:chExt cx="845302" cy="903532"/>
            </a:xfrm>
          </p:grpSpPr>
          <p:sp>
            <p:nvSpPr>
              <p:cNvPr id="114" name="Can 113"/>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5" name="Can 114"/>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6" name="Can 115"/>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12" name="Down Arrow 111"/>
            <p:cNvSpPr/>
            <p:nvPr/>
          </p:nvSpPr>
          <p:spPr bwMode="auto">
            <a:xfrm>
              <a:off x="4701984"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Down Arrow 112"/>
            <p:cNvSpPr/>
            <p:nvPr/>
          </p:nvSpPr>
          <p:spPr bwMode="auto">
            <a:xfrm flipV="1">
              <a:off x="5080335"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a:spLocks noChangeAspect="1"/>
            </p:cNvSpPr>
            <p:nvPr/>
          </p:nvSpPr>
          <p:spPr bwMode="auto">
            <a:xfrm>
              <a:off x="6786830"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9" name="Group 118"/>
            <p:cNvGrpSpPr>
              <a:grpSpLocks noChangeAspect="1"/>
            </p:cNvGrpSpPr>
            <p:nvPr/>
          </p:nvGrpSpPr>
          <p:grpSpPr>
            <a:xfrm>
              <a:off x="7024375" y="2223140"/>
              <a:ext cx="591710" cy="632450"/>
              <a:chOff x="1646237" y="1797380"/>
              <a:chExt cx="845302" cy="903532"/>
            </a:xfrm>
            <a:solidFill>
              <a:schemeClr val="bg1">
                <a:lumMod val="75000"/>
              </a:schemeClr>
            </a:solidFill>
          </p:grpSpPr>
          <p:sp>
            <p:nvSpPr>
              <p:cNvPr id="122" name="Can 121"/>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3" name="Can 122"/>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4" name="Can 123"/>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28" name="Right Arrow 127"/>
            <p:cNvSpPr/>
            <p:nvPr/>
          </p:nvSpPr>
          <p:spPr bwMode="auto">
            <a:xfrm>
              <a:off x="5681167"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TextBox 128"/>
            <p:cNvSpPr txBox="1"/>
            <p:nvPr/>
          </p:nvSpPr>
          <p:spPr>
            <a:xfrm>
              <a:off x="5443622"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30" name="TextBox 129"/>
            <p:cNvSpPr txBox="1"/>
            <p:nvPr/>
          </p:nvSpPr>
          <p:spPr>
            <a:xfrm>
              <a:off x="5813691"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31" name="TextBox 130"/>
            <p:cNvSpPr txBox="1"/>
            <p:nvPr/>
          </p:nvSpPr>
          <p:spPr>
            <a:xfrm>
              <a:off x="4656600"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32" name="TextBox 131"/>
            <p:cNvSpPr txBox="1"/>
            <p:nvPr/>
          </p:nvSpPr>
          <p:spPr>
            <a:xfrm>
              <a:off x="6809352"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grpSp>
      <p:grpSp>
        <p:nvGrpSpPr>
          <p:cNvPr id="7" name="Group 6"/>
          <p:cNvGrpSpPr/>
          <p:nvPr/>
        </p:nvGrpSpPr>
        <p:grpSpPr>
          <a:xfrm>
            <a:off x="8356182" y="1337342"/>
            <a:ext cx="3279293" cy="2016956"/>
            <a:chOff x="8523740" y="1363662"/>
            <a:chExt cx="3345050" cy="2057400"/>
          </a:xfrm>
        </p:grpSpPr>
        <p:sp>
          <p:nvSpPr>
            <p:cNvPr id="138" name="Rectangle 137"/>
            <p:cNvSpPr>
              <a:spLocks noChangeAspect="1"/>
            </p:cNvSpPr>
            <p:nvPr/>
          </p:nvSpPr>
          <p:spPr bwMode="auto">
            <a:xfrm>
              <a:off x="8523740"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9" name="Group 138"/>
            <p:cNvGrpSpPr>
              <a:grpSpLocks noChangeAspect="1"/>
            </p:cNvGrpSpPr>
            <p:nvPr/>
          </p:nvGrpSpPr>
          <p:grpSpPr>
            <a:xfrm>
              <a:off x="8761285" y="2223140"/>
              <a:ext cx="591710" cy="632450"/>
              <a:chOff x="1646237" y="1797380"/>
              <a:chExt cx="845302" cy="903532"/>
            </a:xfrm>
          </p:grpSpPr>
          <p:sp>
            <p:nvSpPr>
              <p:cNvPr id="153" name="Can 152"/>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4" name="Can 153"/>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5" name="Can 154"/>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0" name="Down Arrow 139"/>
            <p:cNvSpPr/>
            <p:nvPr/>
          </p:nvSpPr>
          <p:spPr bwMode="auto">
            <a:xfrm>
              <a:off x="8680613"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Down Arrow 140"/>
            <p:cNvSpPr/>
            <p:nvPr/>
          </p:nvSpPr>
          <p:spPr bwMode="auto">
            <a:xfrm flipV="1">
              <a:off x="9058964"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a:spLocks noChangeAspect="1"/>
            </p:cNvSpPr>
            <p:nvPr/>
          </p:nvSpPr>
          <p:spPr bwMode="auto">
            <a:xfrm>
              <a:off x="10765459"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9" name="Group 148"/>
            <p:cNvGrpSpPr>
              <a:grpSpLocks noChangeAspect="1"/>
            </p:cNvGrpSpPr>
            <p:nvPr/>
          </p:nvGrpSpPr>
          <p:grpSpPr>
            <a:xfrm>
              <a:off x="11003004" y="2223140"/>
              <a:ext cx="591710" cy="632450"/>
              <a:chOff x="1646237" y="1797380"/>
              <a:chExt cx="845302" cy="903532"/>
            </a:xfrm>
            <a:solidFill>
              <a:schemeClr val="bg1">
                <a:lumMod val="75000"/>
              </a:schemeClr>
            </a:solidFill>
          </p:grpSpPr>
          <p:sp>
            <p:nvSpPr>
              <p:cNvPr id="150" name="Can 149"/>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1" name="Can 150"/>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2" name="Can 151"/>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3" name="Right Arrow 142"/>
            <p:cNvSpPr/>
            <p:nvPr/>
          </p:nvSpPr>
          <p:spPr bwMode="auto">
            <a:xfrm>
              <a:off x="9659796"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TextBox 143"/>
            <p:cNvSpPr txBox="1"/>
            <p:nvPr/>
          </p:nvSpPr>
          <p:spPr>
            <a:xfrm>
              <a:off x="9422251"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45" name="TextBox 144"/>
            <p:cNvSpPr txBox="1"/>
            <p:nvPr/>
          </p:nvSpPr>
          <p:spPr>
            <a:xfrm>
              <a:off x="9792320"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46" name="TextBox 145"/>
            <p:cNvSpPr txBox="1"/>
            <p:nvPr/>
          </p:nvSpPr>
          <p:spPr>
            <a:xfrm>
              <a:off x="8635229"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47" name="TextBox 146"/>
            <p:cNvSpPr txBox="1"/>
            <p:nvPr/>
          </p:nvSpPr>
          <p:spPr>
            <a:xfrm>
              <a:off x="10787981"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sp>
          <p:nvSpPr>
            <p:cNvPr id="156" name="Down Arrow 155"/>
            <p:cNvSpPr/>
            <p:nvPr/>
          </p:nvSpPr>
          <p:spPr bwMode="auto">
            <a:xfrm flipV="1">
              <a:off x="11111507"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4404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5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Blob Storage Service?</a:t>
            </a:r>
          </a:p>
        </p:txBody>
      </p:sp>
      <p:sp>
        <p:nvSpPr>
          <p:cNvPr id="3" name="Text Placeholder 2"/>
          <p:cNvSpPr>
            <a:spLocks noGrp="1"/>
          </p:cNvSpPr>
          <p:nvPr>
            <p:ph type="body" sz="quarter" idx="10"/>
          </p:nvPr>
        </p:nvSpPr>
        <p:spPr>
          <a:xfrm>
            <a:off x="269239" y="1189496"/>
            <a:ext cx="11653523" cy="6038191"/>
          </a:xfrm>
        </p:spPr>
        <p:txBody>
          <a:bodyPr/>
          <a:lstStyle/>
          <a:p>
            <a:r>
              <a:rPr lang="en-US" dirty="0"/>
              <a:t>Object Storage: Store and serve unstructured data</a:t>
            </a:r>
          </a:p>
          <a:p>
            <a:pPr lvl="1"/>
            <a:r>
              <a:rPr lang="en-US" sz="2745" dirty="0"/>
              <a:t>App and Web scale data</a:t>
            </a:r>
          </a:p>
          <a:p>
            <a:pPr lvl="1"/>
            <a:r>
              <a:rPr lang="en-US" sz="2745" dirty="0"/>
              <a:t>Big Data from IoT, Genomics, etc.</a:t>
            </a:r>
          </a:p>
          <a:p>
            <a:pPr lvl="1"/>
            <a:r>
              <a:rPr lang="en-US" sz="2745" dirty="0"/>
              <a:t>Backups and Archive</a:t>
            </a:r>
          </a:p>
          <a:p>
            <a:r>
              <a:rPr lang="en-US" dirty="0"/>
              <a:t>Key Features</a:t>
            </a:r>
            <a:endParaRPr lang="en-US" sz="2745" dirty="0"/>
          </a:p>
          <a:p>
            <a:pPr lvl="1"/>
            <a:r>
              <a:rPr lang="en-US" sz="2745" dirty="0"/>
              <a:t>Store PBs of data</a:t>
            </a:r>
          </a:p>
          <a:p>
            <a:pPr lvl="1"/>
            <a:r>
              <a:rPr lang="en-US" sz="2745" dirty="0"/>
              <a:t>Durable – Choose level of durability: LRS, ZRS, GRS</a:t>
            </a:r>
          </a:p>
          <a:p>
            <a:pPr lvl="1"/>
            <a:r>
              <a:rPr lang="en-US" sz="2745" dirty="0"/>
              <a:t>Highly Available -  99.9% SLA, 99.99% for reads (RA-GRS)</a:t>
            </a:r>
          </a:p>
          <a:p>
            <a:pPr lvl="1"/>
            <a:r>
              <a:rPr lang="en-US" sz="2745" dirty="0"/>
              <a:t>Strongly consistent</a:t>
            </a:r>
          </a:p>
          <a:p>
            <a:pPr lvl="1"/>
            <a:r>
              <a:rPr lang="en-US" sz="2745" dirty="0"/>
              <a:t>Dynamically scale up on bandwidth and TPS</a:t>
            </a:r>
          </a:p>
          <a:p>
            <a:pPr lvl="1"/>
            <a:r>
              <a:rPr lang="en-US" sz="2745" dirty="0"/>
              <a:t>Cost Effective</a:t>
            </a:r>
          </a:p>
          <a:p>
            <a:pPr lvl="1"/>
            <a:endParaRPr lang="en-US" sz="2745" dirty="0"/>
          </a:p>
        </p:txBody>
      </p:sp>
    </p:spTree>
    <p:extLst>
      <p:ext uri="{BB962C8B-B14F-4D97-AF65-F5344CB8AC3E}">
        <p14:creationId xmlns:p14="http://schemas.microsoft.com/office/powerpoint/2010/main" val="3575253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50"/>
                                        <p:tgtEl>
                                          <p:spTgt spid="3">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25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25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25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left)">
                                      <p:cBhvr>
                                        <p:cTn id="38" dur="25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left)">
                                      <p:cBhvr>
                                        <p:cTn id="43" dur="25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left)">
                                      <p:cBhvr>
                                        <p:cTn id="48" dur="25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wipe(left)">
                                      <p:cBhvr>
                                        <p:cTn id="53"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Storage: Ideal for PaaS</a:t>
            </a:r>
          </a:p>
        </p:txBody>
      </p:sp>
      <p:sp>
        <p:nvSpPr>
          <p:cNvPr id="3" name="Text Placeholder 2"/>
          <p:cNvSpPr>
            <a:spLocks noGrp="1"/>
          </p:cNvSpPr>
          <p:nvPr>
            <p:ph type="body" sz="quarter" idx="10"/>
          </p:nvPr>
        </p:nvSpPr>
        <p:spPr>
          <a:xfrm>
            <a:off x="269239" y="1189495"/>
            <a:ext cx="11653523" cy="5636247"/>
          </a:xfrm>
        </p:spPr>
        <p:txBody>
          <a:bodyPr/>
          <a:lstStyle/>
          <a:p>
            <a:r>
              <a:rPr lang="en-US" dirty="0"/>
              <a:t>Why?</a:t>
            </a:r>
          </a:p>
          <a:p>
            <a:pPr lvl="1"/>
            <a:r>
              <a:rPr lang="en-US" sz="3529" dirty="0"/>
              <a:t>Limitless Scale </a:t>
            </a:r>
          </a:p>
          <a:p>
            <a:pPr lvl="1"/>
            <a:r>
              <a:rPr lang="en-US" sz="3529" dirty="0"/>
              <a:t>Globally accessible</a:t>
            </a:r>
          </a:p>
          <a:p>
            <a:pPr lvl="1"/>
            <a:r>
              <a:rPr lang="en-US" sz="3529" dirty="0"/>
              <a:t>Cost Efficient</a:t>
            </a:r>
          </a:p>
          <a:p>
            <a:endParaRPr lang="en-US" dirty="0"/>
          </a:p>
          <a:p>
            <a:r>
              <a:rPr lang="en-US" dirty="0"/>
              <a:t>Scenarios for application data:</a:t>
            </a:r>
          </a:p>
          <a:p>
            <a:pPr lvl="1"/>
            <a:r>
              <a:rPr lang="en-US" sz="3529" dirty="0"/>
              <a:t>Live Data Repository </a:t>
            </a:r>
          </a:p>
          <a:p>
            <a:pPr lvl="1"/>
            <a:r>
              <a:rPr lang="en-US" sz="3529" dirty="0"/>
              <a:t>Active or Deep Archive </a:t>
            </a:r>
          </a:p>
          <a:p>
            <a:pPr lvl="1"/>
            <a:r>
              <a:rPr lang="en-US" sz="3529" dirty="0"/>
              <a:t>Big Data Analytics</a:t>
            </a:r>
          </a:p>
        </p:txBody>
      </p:sp>
    </p:spTree>
    <p:extLst>
      <p:ext uri="{BB962C8B-B14F-4D97-AF65-F5344CB8AC3E}">
        <p14:creationId xmlns:p14="http://schemas.microsoft.com/office/powerpoint/2010/main" val="3550240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250"/>
                                        <p:tgtEl>
                                          <p:spTgt spid="3">
                                            <p:txEl>
                                              <p:pRg st="5" end="5"/>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left)">
                                      <p:cBhvr>
                                        <p:cTn id="10" dur="250"/>
                                        <p:tgtEl>
                                          <p:spTgt spid="3">
                                            <p:txEl>
                                              <p:pRg st="6" end="6"/>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left)">
                                      <p:cBhvr>
                                        <p:cTn id="13" dur="250"/>
                                        <p:tgtEl>
                                          <p:spTgt spid="3">
                                            <p:txEl>
                                              <p:pRg st="7" end="7"/>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left)">
                                      <p:cBhvr>
                                        <p:cTn id="16"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Blobs</a:t>
            </a:r>
          </a:p>
        </p:txBody>
      </p:sp>
      <p:sp>
        <p:nvSpPr>
          <p:cNvPr id="3" name="Text Placeholder 2"/>
          <p:cNvSpPr>
            <a:spLocks noGrp="1"/>
          </p:cNvSpPr>
          <p:nvPr>
            <p:ph type="body" sz="quarter" idx="10"/>
          </p:nvPr>
        </p:nvSpPr>
        <p:spPr>
          <a:xfrm>
            <a:off x="269241" y="1137701"/>
            <a:ext cx="6723184" cy="5503489"/>
          </a:xfrm>
        </p:spPr>
        <p:txBody>
          <a:bodyPr/>
          <a:lstStyle/>
          <a:p>
            <a:r>
              <a:rPr lang="en-US" dirty="0"/>
              <a:t>Block Blobs</a:t>
            </a:r>
          </a:p>
          <a:p>
            <a:pPr lvl="1"/>
            <a:r>
              <a:rPr lang="en-US" sz="2745" dirty="0"/>
              <a:t>Most object storage scenarios</a:t>
            </a:r>
          </a:p>
          <a:p>
            <a:pPr lvl="1"/>
            <a:r>
              <a:rPr lang="en-US" sz="2745" dirty="0"/>
              <a:t>Documents, images, video, etc.</a:t>
            </a:r>
          </a:p>
          <a:p>
            <a:pPr lvl="1"/>
            <a:endParaRPr lang="en-US" dirty="0"/>
          </a:p>
          <a:p>
            <a:r>
              <a:rPr lang="en-US" dirty="0"/>
              <a:t>Append Blobs</a:t>
            </a:r>
          </a:p>
          <a:p>
            <a:pPr lvl="1"/>
            <a:r>
              <a:rPr lang="en-US" sz="2745" dirty="0"/>
              <a:t>Multi-writer append only scenarios</a:t>
            </a:r>
          </a:p>
          <a:p>
            <a:pPr lvl="1"/>
            <a:r>
              <a:rPr lang="en-US" sz="2745" dirty="0"/>
              <a:t>Logging, Big Data Analytics output</a:t>
            </a:r>
          </a:p>
          <a:p>
            <a:pPr lvl="1"/>
            <a:endParaRPr lang="en-US" dirty="0"/>
          </a:p>
          <a:p>
            <a:r>
              <a:rPr lang="en-US" dirty="0"/>
              <a:t>Page Blobs</a:t>
            </a:r>
          </a:p>
          <a:p>
            <a:pPr lvl="1"/>
            <a:r>
              <a:rPr lang="en-US" sz="2745" dirty="0"/>
              <a:t>Page aligned random reads and writes</a:t>
            </a:r>
          </a:p>
          <a:p>
            <a:pPr lvl="1"/>
            <a:r>
              <a:rPr lang="en-US" sz="2745" dirty="0"/>
              <a:t>IaaS Disks, Event Hub, Block level backup</a:t>
            </a:r>
          </a:p>
        </p:txBody>
      </p:sp>
      <p:grpSp>
        <p:nvGrpSpPr>
          <p:cNvPr id="88" name="Group 87"/>
          <p:cNvGrpSpPr/>
          <p:nvPr/>
        </p:nvGrpSpPr>
        <p:grpSpPr>
          <a:xfrm>
            <a:off x="6554624" y="1972290"/>
            <a:ext cx="5294596" cy="990459"/>
            <a:chOff x="5389473" y="2302818"/>
            <a:chExt cx="5400764" cy="1010320"/>
          </a:xfrm>
        </p:grpSpPr>
        <p:sp>
          <p:nvSpPr>
            <p:cNvPr id="89" name="Rectangle 88"/>
            <p:cNvSpPr/>
            <p:nvPr/>
          </p:nvSpPr>
          <p:spPr>
            <a:xfrm>
              <a:off x="5558206" y="2504700"/>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0" name="Rectangle 89"/>
            <p:cNvSpPr/>
            <p:nvPr/>
          </p:nvSpPr>
          <p:spPr>
            <a:xfrm>
              <a:off x="8893672" y="2504700"/>
              <a:ext cx="1741744"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1" name="Rectangle 90"/>
            <p:cNvSpPr/>
            <p:nvPr/>
          </p:nvSpPr>
          <p:spPr>
            <a:xfrm>
              <a:off x="7938614" y="2504700"/>
              <a:ext cx="932361" cy="621735"/>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2" name="Rectangle 91"/>
            <p:cNvSpPr/>
            <p:nvPr/>
          </p:nvSpPr>
          <p:spPr>
            <a:xfrm>
              <a:off x="6933665" y="2504700"/>
              <a:ext cx="982252"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3" name="Rectangle 92"/>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94" name="Group 93"/>
          <p:cNvGrpSpPr/>
          <p:nvPr/>
        </p:nvGrpSpPr>
        <p:grpSpPr>
          <a:xfrm>
            <a:off x="6628165" y="3559072"/>
            <a:ext cx="5294596" cy="990459"/>
            <a:chOff x="5389473" y="2302818"/>
            <a:chExt cx="5400764" cy="1010320"/>
          </a:xfrm>
        </p:grpSpPr>
        <p:sp>
          <p:nvSpPr>
            <p:cNvPr id="95" name="Rectangle 94"/>
            <p:cNvSpPr/>
            <p:nvPr/>
          </p:nvSpPr>
          <p:spPr>
            <a:xfrm>
              <a:off x="5558206" y="2504700"/>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6" name="Rectangle 95"/>
            <p:cNvSpPr/>
            <p:nvPr/>
          </p:nvSpPr>
          <p:spPr>
            <a:xfrm>
              <a:off x="8893672" y="2504700"/>
              <a:ext cx="1741744"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7" name="Rectangle 96"/>
            <p:cNvSpPr/>
            <p:nvPr/>
          </p:nvSpPr>
          <p:spPr>
            <a:xfrm>
              <a:off x="7938614" y="2504700"/>
              <a:ext cx="932361"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8" name="Rectangle 97"/>
            <p:cNvSpPr/>
            <p:nvPr/>
          </p:nvSpPr>
          <p:spPr>
            <a:xfrm>
              <a:off x="6933665" y="2504700"/>
              <a:ext cx="982252"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9" name="Rectangle 98"/>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0" name="Group 99"/>
          <p:cNvGrpSpPr/>
          <p:nvPr/>
        </p:nvGrpSpPr>
        <p:grpSpPr>
          <a:xfrm>
            <a:off x="6554624" y="880738"/>
            <a:ext cx="1576446" cy="990459"/>
            <a:chOff x="6219421" y="897902"/>
            <a:chExt cx="1608057" cy="1010320"/>
          </a:xfrm>
        </p:grpSpPr>
        <p:sp>
          <p:nvSpPr>
            <p:cNvPr id="101" name="Rectangle 100"/>
            <p:cNvSpPr/>
            <p:nvPr/>
          </p:nvSpPr>
          <p:spPr>
            <a:xfrm>
              <a:off x="6388154" y="1099784"/>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896386">
                <a:defRPr/>
              </a:pPr>
              <a:r>
                <a:rPr lang="en-US" kern="0" dirty="0">
                  <a:solidFill>
                    <a:srgbClr val="FFFFFF">
                      <a:lumMod val="95000"/>
                      <a:lumOff val="5000"/>
                    </a:srgbClr>
                  </a:solidFill>
                  <a:latin typeface="Segoe UI"/>
                </a:rPr>
                <a:t>Image.jpg</a:t>
              </a:r>
            </a:p>
          </p:txBody>
        </p:sp>
        <p:sp>
          <p:nvSpPr>
            <p:cNvPr id="102" name="Rectangle 101"/>
            <p:cNvSpPr/>
            <p:nvPr/>
          </p:nvSpPr>
          <p:spPr>
            <a:xfrm>
              <a:off x="6219421" y="897902"/>
              <a:ext cx="1608057"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3" name="Group 102"/>
          <p:cNvGrpSpPr/>
          <p:nvPr/>
        </p:nvGrpSpPr>
        <p:grpSpPr>
          <a:xfrm rot="16200000">
            <a:off x="8313724" y="3994028"/>
            <a:ext cx="2007431" cy="3585699"/>
            <a:chOff x="1305115" y="1828800"/>
            <a:chExt cx="2047684" cy="3657600"/>
          </a:xfrm>
          <a:solidFill>
            <a:srgbClr val="0078D7"/>
          </a:solidFill>
        </p:grpSpPr>
        <p:sp>
          <p:nvSpPr>
            <p:cNvPr id="104" name="Rectangle 103"/>
            <p:cNvSpPr/>
            <p:nvPr/>
          </p:nvSpPr>
          <p:spPr>
            <a:xfrm rot="5400000">
              <a:off x="800099" y="2933700"/>
              <a:ext cx="3657600" cy="1447800"/>
            </a:xfrm>
            <a:prstGeom prst="rect">
              <a:avLst/>
            </a:prstGeom>
            <a:grp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091">
                <a:defRPr/>
              </a:pPr>
              <a:r>
                <a:rPr lang="en-US" sz="1568" dirty="0">
                  <a:solidFill>
                    <a:srgbClr val="FFFFFF"/>
                  </a:solidFill>
                  <a:latin typeface="Segoe UI"/>
                </a:rPr>
                <a:t>Sparse File </a:t>
              </a:r>
            </a:p>
            <a:p>
              <a:pPr algn="r" defTabSz="896091">
                <a:defRPr/>
              </a:pPr>
              <a:r>
                <a:rPr lang="en-US" sz="1372" dirty="0">
                  <a:solidFill>
                    <a:srgbClr val="FFFFFF"/>
                  </a:solidFill>
                  <a:latin typeface="Segoe UI"/>
                </a:rPr>
                <a:t>512 byte aligned</a:t>
              </a:r>
            </a:p>
          </p:txBody>
        </p:sp>
        <p:cxnSp>
          <p:nvCxnSpPr>
            <p:cNvPr id="105" name="Straight Connector 104"/>
            <p:cNvCxnSpPr/>
            <p:nvPr/>
          </p:nvCxnSpPr>
          <p:spPr>
            <a:xfrm rot="5400000">
              <a:off x="875507" y="4457701"/>
              <a:ext cx="1753393" cy="794"/>
            </a:xfrm>
            <a:prstGeom prst="line">
              <a:avLst/>
            </a:prstGeom>
            <a:grpFill/>
            <a:ln w="50800" cap="flat" cmpd="sng" algn="ctr">
              <a:solidFill>
                <a:srgbClr val="107C10"/>
              </a:solidFill>
              <a:prstDash val="sysDot"/>
            </a:ln>
            <a:effectLst/>
          </p:spPr>
        </p:cxnSp>
        <p:sp>
          <p:nvSpPr>
            <p:cNvPr id="106" name="Rectangle 105"/>
            <p:cNvSpPr/>
            <p:nvPr/>
          </p:nvSpPr>
          <p:spPr>
            <a:xfrm>
              <a:off x="1393941" y="2009004"/>
              <a:ext cx="449162"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r>
                <a:rPr lang="en-US" sz="1176" b="1" dirty="0">
                  <a:solidFill>
                    <a:srgbClr val="000000"/>
                  </a:solidFill>
                  <a:latin typeface="Segoe UI"/>
                </a:rPr>
                <a:t>512</a:t>
              </a:r>
              <a:endParaRPr lang="en-US" sz="1176" dirty="0">
                <a:solidFill>
                  <a:srgbClr val="000000"/>
                </a:solidFill>
                <a:latin typeface="Segoe UI"/>
              </a:endParaRPr>
            </a:p>
          </p:txBody>
        </p:sp>
        <p:sp>
          <p:nvSpPr>
            <p:cNvPr id="107" name="Rectangle 106"/>
            <p:cNvSpPr/>
            <p:nvPr/>
          </p:nvSpPr>
          <p:spPr>
            <a:xfrm>
              <a:off x="1305115" y="2313801"/>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r>
                <a:rPr lang="en-US" sz="1176" b="1" dirty="0">
                  <a:solidFill>
                    <a:srgbClr val="000000"/>
                  </a:solidFill>
                  <a:latin typeface="Segoe UI"/>
                </a:rPr>
                <a:t>1024</a:t>
              </a:r>
              <a:endParaRPr lang="en-US" sz="1176" dirty="0">
                <a:solidFill>
                  <a:srgbClr val="000000"/>
                </a:solidFill>
                <a:latin typeface="Segoe UI"/>
              </a:endParaRPr>
            </a:p>
          </p:txBody>
        </p:sp>
        <p:cxnSp>
          <p:nvCxnSpPr>
            <p:cNvPr id="108" name="Straight Connector 107"/>
            <p:cNvCxnSpPr/>
            <p:nvPr/>
          </p:nvCxnSpPr>
          <p:spPr>
            <a:xfrm>
              <a:off x="1904999" y="2133600"/>
              <a:ext cx="1447800" cy="1588"/>
            </a:xfrm>
            <a:prstGeom prst="line">
              <a:avLst/>
            </a:prstGeom>
            <a:grpFill/>
            <a:ln w="9525" cap="flat" cmpd="sng" algn="ctr">
              <a:solidFill>
                <a:srgbClr val="C3D69B">
                  <a:shade val="80000"/>
                </a:srgbClr>
              </a:solidFill>
              <a:prstDash val="sysDash"/>
            </a:ln>
            <a:effectLst/>
          </p:spPr>
        </p:cxnSp>
        <p:cxnSp>
          <p:nvCxnSpPr>
            <p:cNvPr id="109" name="Straight Connector 108"/>
            <p:cNvCxnSpPr/>
            <p:nvPr/>
          </p:nvCxnSpPr>
          <p:spPr>
            <a:xfrm>
              <a:off x="1904999" y="4267200"/>
              <a:ext cx="1447800" cy="1588"/>
            </a:xfrm>
            <a:prstGeom prst="line">
              <a:avLst/>
            </a:prstGeom>
            <a:grpFill/>
            <a:ln w="9525" cap="flat" cmpd="sng" algn="ctr">
              <a:solidFill>
                <a:srgbClr val="C3D69B">
                  <a:shade val="80000"/>
                </a:srgbClr>
              </a:solidFill>
              <a:prstDash val="sysDash"/>
            </a:ln>
            <a:effectLst/>
          </p:spPr>
        </p:cxnSp>
        <p:cxnSp>
          <p:nvCxnSpPr>
            <p:cNvPr id="110" name="Straight Connector 109"/>
            <p:cNvCxnSpPr/>
            <p:nvPr/>
          </p:nvCxnSpPr>
          <p:spPr>
            <a:xfrm>
              <a:off x="1904999" y="4572000"/>
              <a:ext cx="1447800" cy="1588"/>
            </a:xfrm>
            <a:prstGeom prst="line">
              <a:avLst/>
            </a:prstGeom>
            <a:grpFill/>
            <a:ln w="9525" cap="flat" cmpd="sng" algn="ctr">
              <a:solidFill>
                <a:srgbClr val="C3D69B">
                  <a:shade val="80000"/>
                </a:srgbClr>
              </a:solidFill>
              <a:prstDash val="sysDash"/>
            </a:ln>
            <a:effectLst/>
          </p:spPr>
        </p:cxnSp>
        <p:cxnSp>
          <p:nvCxnSpPr>
            <p:cNvPr id="111" name="Straight Connector 110"/>
            <p:cNvCxnSpPr/>
            <p:nvPr/>
          </p:nvCxnSpPr>
          <p:spPr>
            <a:xfrm>
              <a:off x="1904999" y="2436812"/>
              <a:ext cx="1447800" cy="1588"/>
            </a:xfrm>
            <a:prstGeom prst="line">
              <a:avLst/>
            </a:prstGeom>
            <a:grpFill/>
            <a:ln w="9525" cap="flat" cmpd="sng" algn="ctr">
              <a:solidFill>
                <a:srgbClr val="C3D69B">
                  <a:shade val="80000"/>
                </a:srgbClr>
              </a:solidFill>
              <a:prstDash val="sysDash"/>
            </a:ln>
            <a:effectLst/>
          </p:spPr>
        </p:cxnSp>
        <p:cxnSp>
          <p:nvCxnSpPr>
            <p:cNvPr id="112" name="Straight Connector 111"/>
            <p:cNvCxnSpPr/>
            <p:nvPr/>
          </p:nvCxnSpPr>
          <p:spPr>
            <a:xfrm>
              <a:off x="1904999" y="2741612"/>
              <a:ext cx="1447800" cy="1588"/>
            </a:xfrm>
            <a:prstGeom prst="line">
              <a:avLst/>
            </a:prstGeom>
            <a:grpFill/>
            <a:ln w="9525" cap="flat" cmpd="sng" algn="ctr">
              <a:solidFill>
                <a:srgbClr val="C3D69B">
                  <a:shade val="80000"/>
                </a:srgbClr>
              </a:solidFill>
              <a:prstDash val="sysDash"/>
            </a:ln>
            <a:effectLst/>
          </p:spPr>
        </p:cxnSp>
        <p:cxnSp>
          <p:nvCxnSpPr>
            <p:cNvPr id="113" name="Straight Connector 112"/>
            <p:cNvCxnSpPr/>
            <p:nvPr/>
          </p:nvCxnSpPr>
          <p:spPr>
            <a:xfrm>
              <a:off x="1904999" y="3046412"/>
              <a:ext cx="1447800" cy="1588"/>
            </a:xfrm>
            <a:prstGeom prst="line">
              <a:avLst/>
            </a:prstGeom>
            <a:grpFill/>
            <a:ln w="9525" cap="flat" cmpd="sng" algn="ctr">
              <a:solidFill>
                <a:srgbClr val="C3D69B">
                  <a:shade val="80000"/>
                </a:srgbClr>
              </a:solidFill>
              <a:prstDash val="sysDash"/>
            </a:ln>
            <a:effectLst/>
          </p:spPr>
        </p:cxnSp>
        <p:cxnSp>
          <p:nvCxnSpPr>
            <p:cNvPr id="114" name="Straight Connector 113"/>
            <p:cNvCxnSpPr/>
            <p:nvPr/>
          </p:nvCxnSpPr>
          <p:spPr>
            <a:xfrm>
              <a:off x="1904999" y="3351212"/>
              <a:ext cx="1447800" cy="1588"/>
            </a:xfrm>
            <a:prstGeom prst="line">
              <a:avLst/>
            </a:prstGeom>
            <a:grpFill/>
            <a:ln w="9525" cap="flat" cmpd="sng" algn="ctr">
              <a:solidFill>
                <a:srgbClr val="C3D69B">
                  <a:shade val="80000"/>
                </a:srgbClr>
              </a:solidFill>
              <a:prstDash val="sysDash"/>
            </a:ln>
            <a:effectLst/>
          </p:spPr>
        </p:cxnSp>
        <p:cxnSp>
          <p:nvCxnSpPr>
            <p:cNvPr id="115" name="Straight Connector 114"/>
            <p:cNvCxnSpPr/>
            <p:nvPr/>
          </p:nvCxnSpPr>
          <p:spPr>
            <a:xfrm>
              <a:off x="1904999" y="3656012"/>
              <a:ext cx="1447800" cy="1588"/>
            </a:xfrm>
            <a:prstGeom prst="line">
              <a:avLst/>
            </a:prstGeom>
            <a:grpFill/>
            <a:ln w="9525" cap="flat" cmpd="sng" algn="ctr">
              <a:solidFill>
                <a:srgbClr val="C3D69B">
                  <a:shade val="80000"/>
                </a:srgbClr>
              </a:solidFill>
              <a:prstDash val="sysDash"/>
            </a:ln>
            <a:effectLst/>
          </p:spPr>
        </p:cxnSp>
        <p:cxnSp>
          <p:nvCxnSpPr>
            <p:cNvPr id="116" name="Straight Connector 115"/>
            <p:cNvCxnSpPr/>
            <p:nvPr/>
          </p:nvCxnSpPr>
          <p:spPr>
            <a:xfrm>
              <a:off x="1904999" y="3960812"/>
              <a:ext cx="1447800" cy="1588"/>
            </a:xfrm>
            <a:prstGeom prst="line">
              <a:avLst/>
            </a:prstGeom>
            <a:grpFill/>
            <a:ln w="9525" cap="flat" cmpd="sng" algn="ctr">
              <a:solidFill>
                <a:srgbClr val="C3D69B">
                  <a:shade val="80000"/>
                </a:srgbClr>
              </a:solidFill>
              <a:prstDash val="sysDash"/>
            </a:ln>
            <a:effectLst/>
          </p:spPr>
        </p:cxnSp>
        <p:cxnSp>
          <p:nvCxnSpPr>
            <p:cNvPr id="117" name="Straight Connector 116"/>
            <p:cNvCxnSpPr/>
            <p:nvPr/>
          </p:nvCxnSpPr>
          <p:spPr>
            <a:xfrm>
              <a:off x="1904999" y="4876800"/>
              <a:ext cx="1447800" cy="1588"/>
            </a:xfrm>
            <a:prstGeom prst="line">
              <a:avLst/>
            </a:prstGeom>
            <a:grpFill/>
            <a:ln w="9525" cap="flat" cmpd="sng" algn="ctr">
              <a:solidFill>
                <a:srgbClr val="C3D69B">
                  <a:shade val="80000"/>
                </a:srgbClr>
              </a:solidFill>
              <a:prstDash val="sysDash"/>
            </a:ln>
            <a:effectLst/>
          </p:spPr>
        </p:cxnSp>
        <p:cxnSp>
          <p:nvCxnSpPr>
            <p:cNvPr id="118" name="Straight Connector 117"/>
            <p:cNvCxnSpPr/>
            <p:nvPr/>
          </p:nvCxnSpPr>
          <p:spPr>
            <a:xfrm>
              <a:off x="1904999" y="5181600"/>
              <a:ext cx="1447800" cy="1588"/>
            </a:xfrm>
            <a:prstGeom prst="line">
              <a:avLst/>
            </a:prstGeom>
            <a:grpFill/>
            <a:ln w="9525" cap="flat" cmpd="sng" algn="ctr">
              <a:solidFill>
                <a:srgbClr val="C3D69B">
                  <a:shade val="80000"/>
                </a:srgbClr>
              </a:solidFill>
              <a:prstDash val="sysDash"/>
            </a:ln>
            <a:effectLst/>
          </p:spPr>
        </p:cxnSp>
        <p:sp>
          <p:nvSpPr>
            <p:cNvPr id="119" name="Rectangle 118"/>
            <p:cNvSpPr/>
            <p:nvPr/>
          </p:nvSpPr>
          <p:spPr>
            <a:xfrm>
              <a:off x="1308128" y="26142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r>
                <a:rPr lang="en-US" sz="1176" b="1" dirty="0">
                  <a:solidFill>
                    <a:srgbClr val="000000"/>
                  </a:solidFill>
                  <a:latin typeface="Segoe UI"/>
                </a:rPr>
                <a:t>1536</a:t>
              </a:r>
              <a:endParaRPr lang="en-US" sz="1176" dirty="0">
                <a:solidFill>
                  <a:srgbClr val="000000"/>
                </a:solidFill>
                <a:latin typeface="Segoe UI"/>
              </a:endParaRPr>
            </a:p>
          </p:txBody>
        </p:sp>
        <p:sp>
          <p:nvSpPr>
            <p:cNvPr id="120" name="Rectangle 119"/>
            <p:cNvSpPr/>
            <p:nvPr/>
          </p:nvSpPr>
          <p:spPr>
            <a:xfrm>
              <a:off x="1316079" y="29190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r>
                <a:rPr lang="en-US" sz="1176" b="1" dirty="0">
                  <a:solidFill>
                    <a:srgbClr val="000000"/>
                  </a:solidFill>
                  <a:latin typeface="Segoe UI"/>
                </a:rPr>
                <a:t>2048</a:t>
              </a:r>
              <a:endParaRPr lang="en-US" sz="1176" dirty="0">
                <a:solidFill>
                  <a:srgbClr val="000000"/>
                </a:solidFill>
                <a:latin typeface="Segoe UI"/>
              </a:endParaRPr>
            </a:p>
          </p:txBody>
        </p:sp>
        <p:sp>
          <p:nvSpPr>
            <p:cNvPr id="121" name="Rectangle 120"/>
            <p:cNvSpPr/>
            <p:nvPr/>
          </p:nvSpPr>
          <p:spPr>
            <a:xfrm>
              <a:off x="1316079" y="32238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r>
                <a:rPr lang="en-US" sz="1176" b="1" dirty="0">
                  <a:solidFill>
                    <a:srgbClr val="000000"/>
                  </a:solidFill>
                  <a:latin typeface="Segoe UI"/>
                </a:rPr>
                <a:t>2560</a:t>
              </a:r>
              <a:endParaRPr lang="en-US" sz="1176" dirty="0">
                <a:solidFill>
                  <a:srgbClr val="000000"/>
                </a:solidFill>
                <a:latin typeface="Segoe UI"/>
              </a:endParaRPr>
            </a:p>
          </p:txBody>
        </p:sp>
      </p:grpSp>
      <p:sp>
        <p:nvSpPr>
          <p:cNvPr id="122" name="Rectangle 121"/>
          <p:cNvSpPr/>
          <p:nvPr/>
        </p:nvSpPr>
        <p:spPr>
          <a:xfrm>
            <a:off x="7507938" y="4784560"/>
            <a:ext cx="620096" cy="1417941"/>
          </a:xfrm>
          <a:prstGeom prst="rect">
            <a:avLst/>
          </a:prstGeom>
          <a:solidFill>
            <a:srgbClr val="107C10"/>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3" name="Rectangle 122"/>
          <p:cNvSpPr/>
          <p:nvPr/>
        </p:nvSpPr>
        <p:spPr>
          <a:xfrm>
            <a:off x="8421015" y="4783162"/>
            <a:ext cx="298808" cy="1419339"/>
          </a:xfrm>
          <a:prstGeom prst="rect">
            <a:avLst/>
          </a:prstGeom>
          <a:solidFill>
            <a:srgbClr val="5C2D91"/>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4" name="Rectangle 123"/>
          <p:cNvSpPr/>
          <p:nvPr/>
        </p:nvSpPr>
        <p:spPr>
          <a:xfrm>
            <a:off x="9318161" y="4783161"/>
            <a:ext cx="298808" cy="1419339"/>
          </a:xfrm>
          <a:prstGeom prst="rect">
            <a:avLst/>
          </a:prstGeom>
          <a:solidFill>
            <a:srgbClr val="D83B01"/>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Tree>
    <p:extLst>
      <p:ext uri="{BB962C8B-B14F-4D97-AF65-F5344CB8AC3E}">
        <p14:creationId xmlns:p14="http://schemas.microsoft.com/office/powerpoint/2010/main" val="858925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left)">
                                      <p:cBhvr>
                                        <p:cTn id="16" dur="250"/>
                                        <p:tgtEl>
                                          <p:spTgt spid="100"/>
                                        </p:tgtEl>
                                      </p:cBhvr>
                                    </p:animEffec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25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250"/>
                                        <p:tgtEl>
                                          <p:spTgt spid="3">
                                            <p:txEl>
                                              <p:pRg st="6" end="6"/>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wipe(left)">
                                      <p:cBhvr>
                                        <p:cTn id="33" dur="25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250"/>
                                        <p:tgtEl>
                                          <p:spTgt spid="3">
                                            <p:txEl>
                                              <p:pRg st="8" end="8"/>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250"/>
                                        <p:tgtEl>
                                          <p:spTgt spid="3">
                                            <p:txEl>
                                              <p:pRg st="9" end="9"/>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250"/>
                                        <p:tgtEl>
                                          <p:spTgt spid="3">
                                            <p:txEl>
                                              <p:pRg st="10" end="10"/>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left)">
                                      <p:cBhvr>
                                        <p:cTn id="47" dur="250"/>
                                        <p:tgtEl>
                                          <p:spTgt spid="10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250"/>
                                        <p:tgtEl>
                                          <p:spTgt spid="1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wipe(left)">
                                      <p:cBhvr>
                                        <p:cTn id="53" dur="250"/>
                                        <p:tgtEl>
                                          <p:spTgt spid="1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wipe(left)">
                                      <p:cBhvr>
                                        <p:cTn id="56" dur="2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Storage Concepts</a:t>
            </a:r>
          </a:p>
        </p:txBody>
      </p:sp>
      <p:sp>
        <p:nvSpPr>
          <p:cNvPr id="35" name="Freeform 95"/>
          <p:cNvSpPr>
            <a:spLocks/>
          </p:cNvSpPr>
          <p:nvPr/>
        </p:nvSpPr>
        <p:spPr bwMode="auto">
          <a:xfrm flipH="1">
            <a:off x="1987386" y="1038533"/>
            <a:ext cx="10084779" cy="42580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737373">
              <a:lumMod val="20000"/>
              <a:lumOff val="80000"/>
              <a:alpha val="50000"/>
            </a:srgbClr>
          </a:solidFill>
          <a:ln w="2857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nvGrpSpPr>
          <p:cNvPr id="36" name="Group 35"/>
          <p:cNvGrpSpPr/>
          <p:nvPr/>
        </p:nvGrpSpPr>
        <p:grpSpPr>
          <a:xfrm>
            <a:off x="113632" y="3184312"/>
            <a:ext cx="2023158" cy="1962837"/>
            <a:chOff x="115909" y="3247666"/>
            <a:chExt cx="2095478" cy="2200237"/>
          </a:xfrm>
        </p:grpSpPr>
        <p:pic>
          <p:nvPicPr>
            <p:cNvPr id="40" name="Picture 39"/>
            <p:cNvPicPr>
              <a:picLocks noChangeAspect="1"/>
            </p:cNvPicPr>
            <p:nvPr/>
          </p:nvPicPr>
          <p:blipFill>
            <a:blip r:embed="rId3"/>
            <a:stretch>
              <a:fillRect/>
            </a:stretch>
          </p:blipFill>
          <p:spPr>
            <a:xfrm>
              <a:off x="115909" y="3247666"/>
              <a:ext cx="2095478" cy="2095478"/>
            </a:xfrm>
            <a:prstGeom prst="rect">
              <a:avLst/>
            </a:prstGeom>
          </p:spPr>
        </p:pic>
        <p:pic>
          <p:nvPicPr>
            <p:cNvPr id="41" name="Picture 40"/>
            <p:cNvPicPr>
              <a:picLocks noChangeAspect="1"/>
            </p:cNvPicPr>
            <p:nvPr/>
          </p:nvPicPr>
          <p:blipFill>
            <a:blip r:embed="rId4"/>
            <a:stretch>
              <a:fillRect/>
            </a:stretch>
          </p:blipFill>
          <p:spPr>
            <a:xfrm>
              <a:off x="838911" y="4200595"/>
              <a:ext cx="1247308" cy="1247308"/>
            </a:xfrm>
            <a:prstGeom prst="rect">
              <a:avLst/>
            </a:prstGeom>
          </p:spPr>
        </p:pic>
      </p:grpSp>
      <p:sp>
        <p:nvSpPr>
          <p:cNvPr id="42" name="TextBox 41"/>
          <p:cNvSpPr txBox="1"/>
          <p:nvPr/>
        </p:nvSpPr>
        <p:spPr>
          <a:xfrm>
            <a:off x="545949" y="4856464"/>
            <a:ext cx="1305731"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rPr>
              <a:t>Contoso</a:t>
            </a:r>
          </a:p>
        </p:txBody>
      </p:sp>
      <p:sp>
        <p:nvSpPr>
          <p:cNvPr id="43" name="TextBox 42"/>
          <p:cNvSpPr txBox="1"/>
          <p:nvPr/>
        </p:nvSpPr>
        <p:spPr>
          <a:xfrm>
            <a:off x="2686096" y="3130192"/>
            <a:ext cx="1400729" cy="452590"/>
          </a:xfrm>
          <a:prstGeom prst="rect">
            <a:avLst/>
          </a:prstGeom>
          <a:solidFill>
            <a:srgbClr val="737373"/>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Subscription 1</a:t>
            </a:r>
          </a:p>
        </p:txBody>
      </p:sp>
      <p:sp>
        <p:nvSpPr>
          <p:cNvPr id="44" name="TextBox 43"/>
          <p:cNvSpPr txBox="1"/>
          <p:nvPr/>
        </p:nvSpPr>
        <p:spPr>
          <a:xfrm>
            <a:off x="2701659" y="3920382"/>
            <a:ext cx="1400729" cy="452590"/>
          </a:xfrm>
          <a:prstGeom prst="rect">
            <a:avLst/>
          </a:prstGeom>
          <a:solidFill>
            <a:srgbClr val="737373"/>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Subscription 2</a:t>
            </a:r>
          </a:p>
        </p:txBody>
      </p:sp>
      <p:sp>
        <p:nvSpPr>
          <p:cNvPr id="45" name="TextBox 44"/>
          <p:cNvSpPr txBox="1"/>
          <p:nvPr/>
        </p:nvSpPr>
        <p:spPr>
          <a:xfrm>
            <a:off x="2678314" y="4667403"/>
            <a:ext cx="1400729" cy="452590"/>
          </a:xfrm>
          <a:prstGeom prst="rect">
            <a:avLst/>
          </a:prstGeom>
          <a:solidFill>
            <a:srgbClr val="737373"/>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Subscription...n</a:t>
            </a:r>
          </a:p>
        </p:txBody>
      </p:sp>
      <p:cxnSp>
        <p:nvCxnSpPr>
          <p:cNvPr id="46" name="Straight Arrow Connector 45"/>
          <p:cNvCxnSpPr>
            <a:stCxn id="41" idx="0"/>
            <a:endCxn id="43" idx="1"/>
          </p:cNvCxnSpPr>
          <p:nvPr/>
        </p:nvCxnSpPr>
        <p:spPr>
          <a:xfrm flipV="1">
            <a:off x="1413812" y="3356488"/>
            <a:ext cx="1272284" cy="677935"/>
          </a:xfrm>
          <a:prstGeom prst="straightConnector1">
            <a:avLst/>
          </a:prstGeom>
          <a:noFill/>
          <a:ln w="9525" cap="flat" cmpd="sng" algn="ctr">
            <a:solidFill>
              <a:srgbClr val="505050"/>
            </a:solidFill>
            <a:prstDash val="solid"/>
            <a:headEnd type="none"/>
            <a:tailEnd type="triangle"/>
          </a:ln>
          <a:effectLst/>
        </p:spPr>
      </p:cxnSp>
      <p:cxnSp>
        <p:nvCxnSpPr>
          <p:cNvPr id="49" name="Straight Arrow Connector 48"/>
          <p:cNvCxnSpPr>
            <a:stCxn id="41" idx="0"/>
            <a:endCxn id="44" idx="1"/>
          </p:cNvCxnSpPr>
          <p:nvPr/>
        </p:nvCxnSpPr>
        <p:spPr>
          <a:xfrm>
            <a:off x="1413812" y="4034422"/>
            <a:ext cx="1287847" cy="112255"/>
          </a:xfrm>
          <a:prstGeom prst="straightConnector1">
            <a:avLst/>
          </a:prstGeom>
          <a:noFill/>
          <a:ln w="9525" cap="flat" cmpd="sng" algn="ctr">
            <a:solidFill>
              <a:srgbClr val="505050"/>
            </a:solidFill>
            <a:prstDash val="solid"/>
            <a:headEnd type="none"/>
            <a:tailEnd type="triangle"/>
          </a:ln>
          <a:effectLst/>
        </p:spPr>
      </p:cxnSp>
      <p:cxnSp>
        <p:nvCxnSpPr>
          <p:cNvPr id="50" name="Straight Arrow Connector 49"/>
          <p:cNvCxnSpPr>
            <a:stCxn id="41" idx="0"/>
            <a:endCxn id="45" idx="1"/>
          </p:cNvCxnSpPr>
          <p:nvPr/>
        </p:nvCxnSpPr>
        <p:spPr>
          <a:xfrm>
            <a:off x="1413812" y="4034422"/>
            <a:ext cx="1264502" cy="859276"/>
          </a:xfrm>
          <a:prstGeom prst="straightConnector1">
            <a:avLst/>
          </a:prstGeom>
          <a:noFill/>
          <a:ln w="9525" cap="flat" cmpd="sng" algn="ctr">
            <a:solidFill>
              <a:srgbClr val="505050"/>
            </a:solidFill>
            <a:prstDash val="solid"/>
            <a:headEnd type="none"/>
            <a:tailEnd type="triangle"/>
          </a:ln>
          <a:effectLst/>
        </p:spPr>
      </p:cxnSp>
      <p:sp>
        <p:nvSpPr>
          <p:cNvPr id="58" name="TextBox 57"/>
          <p:cNvSpPr txBox="1"/>
          <p:nvPr/>
        </p:nvSpPr>
        <p:spPr>
          <a:xfrm>
            <a:off x="5316233" y="3130192"/>
            <a:ext cx="1683974" cy="452590"/>
          </a:xfrm>
          <a:prstGeom prst="rect">
            <a:avLst/>
          </a:prstGeom>
          <a:solidFill>
            <a:srgbClr val="00BCF2"/>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Storage Account 1</a:t>
            </a:r>
          </a:p>
        </p:txBody>
      </p:sp>
      <p:sp>
        <p:nvSpPr>
          <p:cNvPr id="59" name="TextBox 58"/>
          <p:cNvSpPr txBox="1"/>
          <p:nvPr/>
        </p:nvSpPr>
        <p:spPr>
          <a:xfrm>
            <a:off x="5331796" y="3920382"/>
            <a:ext cx="1683974" cy="452590"/>
          </a:xfrm>
          <a:prstGeom prst="rect">
            <a:avLst/>
          </a:prstGeom>
          <a:solidFill>
            <a:srgbClr val="00BCF2"/>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Storage Account 2</a:t>
            </a:r>
          </a:p>
        </p:txBody>
      </p:sp>
      <p:sp>
        <p:nvSpPr>
          <p:cNvPr id="60" name="TextBox 59"/>
          <p:cNvSpPr txBox="1"/>
          <p:nvPr/>
        </p:nvSpPr>
        <p:spPr>
          <a:xfrm>
            <a:off x="5308451" y="4667403"/>
            <a:ext cx="1683974" cy="452590"/>
          </a:xfrm>
          <a:prstGeom prst="rect">
            <a:avLst/>
          </a:prstGeom>
          <a:solidFill>
            <a:srgbClr val="00BCF2"/>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Storage Account...n</a:t>
            </a:r>
          </a:p>
        </p:txBody>
      </p:sp>
      <p:cxnSp>
        <p:nvCxnSpPr>
          <p:cNvPr id="61" name="Straight Arrow Connector 60"/>
          <p:cNvCxnSpPr>
            <a:stCxn id="44" idx="3"/>
            <a:endCxn id="58" idx="1"/>
          </p:cNvCxnSpPr>
          <p:nvPr/>
        </p:nvCxnSpPr>
        <p:spPr>
          <a:xfrm flipV="1">
            <a:off x="4102389" y="3356488"/>
            <a:ext cx="1213845" cy="790190"/>
          </a:xfrm>
          <a:prstGeom prst="straightConnector1">
            <a:avLst/>
          </a:prstGeom>
          <a:noFill/>
          <a:ln w="9525" cap="flat" cmpd="sng" algn="ctr">
            <a:solidFill>
              <a:srgbClr val="505050"/>
            </a:solidFill>
            <a:prstDash val="solid"/>
            <a:headEnd type="none"/>
            <a:tailEnd type="triangle"/>
          </a:ln>
          <a:effectLst/>
        </p:spPr>
      </p:cxnSp>
      <p:cxnSp>
        <p:nvCxnSpPr>
          <p:cNvPr id="63" name="Straight Arrow Connector 62"/>
          <p:cNvCxnSpPr>
            <a:stCxn id="44" idx="3"/>
            <a:endCxn id="59" idx="1"/>
          </p:cNvCxnSpPr>
          <p:nvPr/>
        </p:nvCxnSpPr>
        <p:spPr>
          <a:xfrm>
            <a:off x="4102388" y="4146677"/>
            <a:ext cx="1229408" cy="0"/>
          </a:xfrm>
          <a:prstGeom prst="straightConnector1">
            <a:avLst/>
          </a:prstGeom>
          <a:noFill/>
          <a:ln w="9525" cap="flat" cmpd="sng" algn="ctr">
            <a:solidFill>
              <a:srgbClr val="505050"/>
            </a:solidFill>
            <a:prstDash val="solid"/>
            <a:headEnd type="none"/>
            <a:tailEnd type="triangle"/>
          </a:ln>
          <a:effectLst/>
        </p:spPr>
      </p:cxnSp>
      <p:cxnSp>
        <p:nvCxnSpPr>
          <p:cNvPr id="64" name="Straight Arrow Connector 63"/>
          <p:cNvCxnSpPr>
            <a:stCxn id="44" idx="3"/>
            <a:endCxn id="60" idx="1"/>
          </p:cNvCxnSpPr>
          <p:nvPr/>
        </p:nvCxnSpPr>
        <p:spPr>
          <a:xfrm>
            <a:off x="4102389" y="4146677"/>
            <a:ext cx="1206063" cy="747021"/>
          </a:xfrm>
          <a:prstGeom prst="straightConnector1">
            <a:avLst/>
          </a:prstGeom>
          <a:noFill/>
          <a:ln w="9525" cap="flat" cmpd="sng" algn="ctr">
            <a:solidFill>
              <a:srgbClr val="505050"/>
            </a:solidFill>
            <a:prstDash val="solid"/>
            <a:headEnd type="none"/>
            <a:tailEnd type="triangle"/>
          </a:ln>
          <a:effectLst/>
        </p:spPr>
      </p:cxnSp>
      <p:cxnSp>
        <p:nvCxnSpPr>
          <p:cNvPr id="65" name="Straight Arrow Connector 64"/>
          <p:cNvCxnSpPr/>
          <p:nvPr/>
        </p:nvCxnSpPr>
        <p:spPr>
          <a:xfrm>
            <a:off x="9233358" y="4146676"/>
            <a:ext cx="697412" cy="178"/>
          </a:xfrm>
          <a:prstGeom prst="straightConnector1">
            <a:avLst/>
          </a:prstGeom>
          <a:noFill/>
          <a:ln w="9525" cap="flat" cmpd="sng" algn="ctr">
            <a:solidFill>
              <a:srgbClr val="505050"/>
            </a:solidFill>
            <a:prstDash val="solid"/>
            <a:headEnd type="none"/>
            <a:tailEnd type="triangle"/>
          </a:ln>
          <a:effectLst/>
        </p:spPr>
      </p:cxnSp>
      <p:sp>
        <p:nvSpPr>
          <p:cNvPr id="66" name="Rectangle 65"/>
          <p:cNvSpPr/>
          <p:nvPr/>
        </p:nvSpPr>
        <p:spPr>
          <a:xfrm>
            <a:off x="1613876" y="5819466"/>
            <a:ext cx="10532992" cy="512935"/>
          </a:xfrm>
          <a:prstGeom prst="rect">
            <a:avLst/>
          </a:prstGeom>
        </p:spPr>
        <p:txBody>
          <a:bodyPr wrap="square">
            <a:spAutoFit/>
          </a:bodyPr>
          <a:lstStyle/>
          <a:p>
            <a:r>
              <a:rPr lang="en-US" sz="2745" dirty="0">
                <a:solidFill>
                  <a:srgbClr val="505050"/>
                </a:solidFill>
                <a:latin typeface="Segoe UI Light" pitchFamily="34" charset="0"/>
                <a:hlinkClick r:id="rId5"/>
              </a:rPr>
              <a:t>http://&lt;StorageAccount&gt;.blob.core.windows.net/&lt;Container&gt;/&lt;Blob&gt;</a:t>
            </a:r>
          </a:p>
        </p:txBody>
      </p:sp>
      <p:sp>
        <p:nvSpPr>
          <p:cNvPr id="67" name="TextBox 66"/>
          <p:cNvSpPr txBox="1"/>
          <p:nvPr/>
        </p:nvSpPr>
        <p:spPr>
          <a:xfrm>
            <a:off x="5274277" y="1842351"/>
            <a:ext cx="246516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rgbClr val="505050"/>
                    </a:gs>
                    <a:gs pos="30000">
                      <a:srgbClr val="505050"/>
                    </a:gs>
                  </a:gsLst>
                  <a:lin ang="5400000" scaled="0"/>
                </a:gradFill>
              </a:rPr>
              <a:t>Microsoft Azure</a:t>
            </a:r>
          </a:p>
        </p:txBody>
      </p:sp>
      <p:sp>
        <p:nvSpPr>
          <p:cNvPr id="68" name="TextBox 67"/>
          <p:cNvSpPr txBox="1"/>
          <p:nvPr/>
        </p:nvSpPr>
        <p:spPr>
          <a:xfrm>
            <a:off x="9967418" y="4050026"/>
            <a:ext cx="1738379" cy="452590"/>
          </a:xfrm>
          <a:prstGeom prst="rect">
            <a:avLst/>
          </a:prstGeom>
          <a:solidFill>
            <a:srgbClr val="002050"/>
          </a:solidFill>
        </p:spPr>
        <p:txBody>
          <a:bodyPr wrap="square" lIns="179285" tIns="143428" rIns="179285" bIns="143428" rtlCol="0">
            <a:spAutoFit/>
          </a:bodyPr>
          <a:lstStyle/>
          <a:p>
            <a:pPr algn="ctr" defTabSz="896386">
              <a:lnSpc>
                <a:spcPct val="90000"/>
              </a:lnSpc>
              <a:spcAft>
                <a:spcPts val="588"/>
              </a:spcAft>
              <a:defRPr/>
            </a:pPr>
            <a:endParaRPr lang="en-US" sz="1176" kern="0" dirty="0">
              <a:solidFill>
                <a:srgbClr val="FFFFFF"/>
              </a:solidFill>
            </a:endParaRPr>
          </a:p>
        </p:txBody>
      </p:sp>
      <p:sp>
        <p:nvSpPr>
          <p:cNvPr id="69" name="TextBox 68"/>
          <p:cNvSpPr txBox="1"/>
          <p:nvPr/>
        </p:nvSpPr>
        <p:spPr>
          <a:xfrm>
            <a:off x="10034979" y="4171644"/>
            <a:ext cx="1738379" cy="452590"/>
          </a:xfrm>
          <a:prstGeom prst="rect">
            <a:avLst/>
          </a:prstGeom>
          <a:solidFill>
            <a:srgbClr val="002050"/>
          </a:solidFill>
        </p:spPr>
        <p:txBody>
          <a:bodyPr wrap="square" lIns="179285" tIns="143428" rIns="179285" bIns="143428" rtlCol="0">
            <a:spAutoFit/>
          </a:bodyPr>
          <a:lstStyle/>
          <a:p>
            <a:pPr algn="ctr" defTabSz="896386">
              <a:lnSpc>
                <a:spcPct val="90000"/>
              </a:lnSpc>
              <a:spcAft>
                <a:spcPts val="588"/>
              </a:spcAft>
              <a:defRPr/>
            </a:pPr>
            <a:endParaRPr lang="en-US" sz="1176" kern="0" dirty="0">
              <a:solidFill>
                <a:srgbClr val="FFFFFF"/>
              </a:solidFill>
            </a:endParaRPr>
          </a:p>
        </p:txBody>
      </p:sp>
      <p:sp>
        <p:nvSpPr>
          <p:cNvPr id="70" name="TextBox 69"/>
          <p:cNvSpPr txBox="1"/>
          <p:nvPr/>
        </p:nvSpPr>
        <p:spPr>
          <a:xfrm>
            <a:off x="9902758" y="3920561"/>
            <a:ext cx="1738379" cy="452590"/>
          </a:xfrm>
          <a:prstGeom prst="rect">
            <a:avLst/>
          </a:prstGeom>
          <a:solidFill>
            <a:srgbClr val="002050"/>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Blobs</a:t>
            </a:r>
          </a:p>
        </p:txBody>
      </p:sp>
      <p:cxnSp>
        <p:nvCxnSpPr>
          <p:cNvPr id="71" name="Straight Arrow Connector 70"/>
          <p:cNvCxnSpPr>
            <a:stCxn id="59" idx="3"/>
            <a:endCxn id="74" idx="1"/>
          </p:cNvCxnSpPr>
          <p:nvPr/>
        </p:nvCxnSpPr>
        <p:spPr>
          <a:xfrm flipV="1">
            <a:off x="7015770" y="3366436"/>
            <a:ext cx="923594" cy="780241"/>
          </a:xfrm>
          <a:prstGeom prst="straightConnector1">
            <a:avLst/>
          </a:prstGeom>
          <a:noFill/>
          <a:ln w="9525" cap="flat" cmpd="sng" algn="ctr">
            <a:solidFill>
              <a:srgbClr val="505050"/>
            </a:solidFill>
            <a:prstDash val="solid"/>
            <a:headEnd type="none"/>
            <a:tailEnd type="triangle"/>
          </a:ln>
          <a:effectLst/>
        </p:spPr>
      </p:cxnSp>
      <p:cxnSp>
        <p:nvCxnSpPr>
          <p:cNvPr id="72" name="Straight Arrow Connector 71"/>
          <p:cNvCxnSpPr>
            <a:stCxn id="59" idx="3"/>
          </p:cNvCxnSpPr>
          <p:nvPr/>
        </p:nvCxnSpPr>
        <p:spPr>
          <a:xfrm>
            <a:off x="7015770" y="4146677"/>
            <a:ext cx="913694" cy="9949"/>
          </a:xfrm>
          <a:prstGeom prst="straightConnector1">
            <a:avLst/>
          </a:prstGeom>
          <a:noFill/>
          <a:ln w="9525" cap="flat" cmpd="sng" algn="ctr">
            <a:solidFill>
              <a:srgbClr val="505050"/>
            </a:solidFill>
            <a:prstDash val="solid"/>
            <a:headEnd type="none"/>
            <a:tailEnd type="triangle"/>
          </a:ln>
          <a:effectLst/>
        </p:spPr>
      </p:cxnSp>
      <p:cxnSp>
        <p:nvCxnSpPr>
          <p:cNvPr id="73" name="Straight Arrow Connector 72"/>
          <p:cNvCxnSpPr>
            <a:stCxn id="59" idx="3"/>
            <a:endCxn id="76" idx="1"/>
          </p:cNvCxnSpPr>
          <p:nvPr/>
        </p:nvCxnSpPr>
        <p:spPr>
          <a:xfrm>
            <a:off x="7015770" y="4146677"/>
            <a:ext cx="923465" cy="747020"/>
          </a:xfrm>
          <a:prstGeom prst="straightConnector1">
            <a:avLst/>
          </a:prstGeom>
          <a:noFill/>
          <a:ln w="9525" cap="flat" cmpd="sng" algn="ctr">
            <a:solidFill>
              <a:srgbClr val="505050"/>
            </a:solidFill>
            <a:prstDash val="solid"/>
            <a:headEnd type="none"/>
            <a:tailEnd type="triangle"/>
          </a:ln>
          <a:effectLst/>
        </p:spPr>
      </p:cxnSp>
      <p:sp>
        <p:nvSpPr>
          <p:cNvPr id="74" name="TextBox 73"/>
          <p:cNvSpPr txBox="1"/>
          <p:nvPr/>
        </p:nvSpPr>
        <p:spPr>
          <a:xfrm>
            <a:off x="7939364" y="3140142"/>
            <a:ext cx="1294123" cy="452590"/>
          </a:xfrm>
          <a:prstGeom prst="rect">
            <a:avLst/>
          </a:prstGeom>
          <a:solidFill>
            <a:srgbClr val="00BCF2"/>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Container 1</a:t>
            </a:r>
          </a:p>
        </p:txBody>
      </p:sp>
      <p:sp>
        <p:nvSpPr>
          <p:cNvPr id="75" name="TextBox 74"/>
          <p:cNvSpPr txBox="1"/>
          <p:nvPr/>
        </p:nvSpPr>
        <p:spPr>
          <a:xfrm>
            <a:off x="7939364" y="3925356"/>
            <a:ext cx="1294123" cy="452590"/>
          </a:xfrm>
          <a:prstGeom prst="rect">
            <a:avLst/>
          </a:prstGeom>
          <a:solidFill>
            <a:srgbClr val="00BCF2"/>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Container 2</a:t>
            </a:r>
          </a:p>
        </p:txBody>
      </p:sp>
      <p:sp>
        <p:nvSpPr>
          <p:cNvPr id="76" name="TextBox 75"/>
          <p:cNvSpPr txBox="1"/>
          <p:nvPr/>
        </p:nvSpPr>
        <p:spPr>
          <a:xfrm>
            <a:off x="7939235" y="4667402"/>
            <a:ext cx="1294123" cy="452590"/>
          </a:xfrm>
          <a:prstGeom prst="rect">
            <a:avLst/>
          </a:prstGeom>
          <a:solidFill>
            <a:srgbClr val="00BCF2"/>
          </a:solidFill>
        </p:spPr>
        <p:txBody>
          <a:bodyPr wrap="square" lIns="179285" tIns="143428" rIns="179285" bIns="143428" rtlCol="0">
            <a:spAutoFit/>
          </a:bodyPr>
          <a:lstStyle/>
          <a:p>
            <a:pPr algn="ctr" defTabSz="896386">
              <a:lnSpc>
                <a:spcPct val="90000"/>
              </a:lnSpc>
              <a:spcAft>
                <a:spcPts val="588"/>
              </a:spcAft>
              <a:defRPr/>
            </a:pPr>
            <a:r>
              <a:rPr lang="en-US" sz="1176" kern="0" dirty="0">
                <a:solidFill>
                  <a:srgbClr val="FFFFFF"/>
                </a:solidFill>
              </a:rPr>
              <a:t>Container…n</a:t>
            </a:r>
          </a:p>
        </p:txBody>
      </p:sp>
      <p:cxnSp>
        <p:nvCxnSpPr>
          <p:cNvPr id="77" name="Straight Arrow Connector 76"/>
          <p:cNvCxnSpPr>
            <a:stCxn id="70" idx="2"/>
            <a:endCxn id="66" idx="0"/>
          </p:cNvCxnSpPr>
          <p:nvPr/>
        </p:nvCxnSpPr>
        <p:spPr>
          <a:xfrm flipH="1">
            <a:off x="6880372" y="4373150"/>
            <a:ext cx="3891576" cy="1446316"/>
          </a:xfrm>
          <a:prstGeom prst="straightConnector1">
            <a:avLst/>
          </a:prstGeom>
          <a:noFill/>
          <a:ln w="9525" cap="flat" cmpd="sng" algn="ctr">
            <a:solidFill>
              <a:srgbClr val="505050"/>
            </a:solidFill>
            <a:prstDash val="solid"/>
            <a:headEnd type="none"/>
            <a:tailEnd type="triangle"/>
          </a:ln>
          <a:effectLst/>
        </p:spPr>
      </p:cxnSp>
    </p:spTree>
    <p:extLst>
      <p:ext uri="{BB962C8B-B14F-4D97-AF65-F5344CB8AC3E}">
        <p14:creationId xmlns:p14="http://schemas.microsoft.com/office/powerpoint/2010/main" val="3840175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fade">
                                      <p:cBhvr>
                                        <p:cTn id="80" dur="500"/>
                                        <p:tgtEl>
                                          <p:spTgt spid="6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fade">
                                      <p:cBhvr>
                                        <p:cTn id="83" dur="500"/>
                                        <p:tgtEl>
                                          <p:spTgt spid="7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fade">
                                      <p:cBhvr>
                                        <p:cTn id="86" dur="500"/>
                                        <p:tgtEl>
                                          <p:spTgt spid="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500"/>
                                        <p:tgtEl>
                                          <p:spTgt spid="6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2" grpId="0"/>
      <p:bldP spid="43" grpId="0" animBg="1"/>
      <p:bldP spid="44" grpId="0" animBg="1"/>
      <p:bldP spid="45" grpId="0" animBg="1"/>
      <p:bldP spid="58" grpId="0" animBg="1"/>
      <p:bldP spid="59" grpId="0" animBg="1"/>
      <p:bldP spid="60" grpId="0" animBg="1"/>
      <p:bldP spid="66" grpId="0"/>
      <p:bldP spid="67" grpId="0"/>
      <p:bldP spid="68" grpId="0" animBg="1"/>
      <p:bldP spid="69" grpId="0" animBg="1"/>
      <p:bldP spid="70" grpId="0" animBg="1"/>
      <p:bldP spid="74" grpId="0" animBg="1"/>
      <p:bldP spid="75" grpId="0" animBg="1"/>
      <p:bldP spid="7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Names</a:t>
            </a:r>
          </a:p>
        </p:txBody>
      </p:sp>
      <p:sp>
        <p:nvSpPr>
          <p:cNvPr id="3" name="Text Placeholder 2"/>
          <p:cNvSpPr>
            <a:spLocks noGrp="1"/>
          </p:cNvSpPr>
          <p:nvPr>
            <p:ph type="body" sz="quarter" idx="10"/>
          </p:nvPr>
        </p:nvSpPr>
        <p:spPr>
          <a:xfrm>
            <a:off x="269240" y="3877214"/>
            <a:ext cx="11653523" cy="3379335"/>
          </a:xfrm>
        </p:spPr>
        <p:txBody>
          <a:bodyPr/>
          <a:lstStyle/>
          <a:p>
            <a:r>
              <a:rPr lang="en-US" dirty="0">
                <a:solidFill>
                  <a:srgbClr val="107C10"/>
                </a:solidFill>
              </a:rPr>
              <a:t>Account Name: 3-24 characters, lower case only</a:t>
            </a:r>
          </a:p>
          <a:p>
            <a:r>
              <a:rPr lang="en-US" dirty="0">
                <a:solidFill>
                  <a:srgbClr val="5C2D91"/>
                </a:solidFill>
              </a:rPr>
              <a:t>Container Name: 3-63 characters, lower case only</a:t>
            </a:r>
          </a:p>
          <a:p>
            <a:r>
              <a:rPr lang="en-US" dirty="0">
                <a:solidFill>
                  <a:srgbClr val="D63F27"/>
                </a:solidFill>
              </a:rPr>
              <a:t>Blob Name: 1-1024 characters, case sensitive</a:t>
            </a:r>
          </a:p>
          <a:p>
            <a:r>
              <a:rPr lang="en-US" dirty="0">
                <a:solidFill>
                  <a:srgbClr val="D63F27"/>
                </a:solidFill>
              </a:rPr>
              <a:t>Virtual directories within blob namespace</a:t>
            </a:r>
          </a:p>
          <a:p>
            <a:endParaRPr lang="en-US" dirty="0"/>
          </a:p>
        </p:txBody>
      </p:sp>
      <p:sp>
        <p:nvSpPr>
          <p:cNvPr id="4" name="Rectangle 3"/>
          <p:cNvSpPr/>
          <p:nvPr/>
        </p:nvSpPr>
        <p:spPr>
          <a:xfrm>
            <a:off x="269241" y="2159065"/>
            <a:ext cx="11728223" cy="573280"/>
          </a:xfrm>
          <a:prstGeom prst="rect">
            <a:avLst/>
          </a:prstGeom>
        </p:spPr>
        <p:txBody>
          <a:bodyPr wrap="square">
            <a:spAutoFit/>
          </a:bodyPr>
          <a:lstStyle/>
          <a:p>
            <a:r>
              <a:rPr lang="en-US" sz="3137" dirty="0">
                <a:latin typeface="Segoe UI Light" pitchFamily="34" charset="0"/>
              </a:rPr>
              <a:t>http://</a:t>
            </a:r>
            <a:r>
              <a:rPr lang="en-US" sz="3137" b="1" dirty="0">
                <a:solidFill>
                  <a:srgbClr val="107C10"/>
                </a:solidFill>
                <a:latin typeface="Segoe UI Light" pitchFamily="34" charset="0"/>
              </a:rPr>
              <a:t>foo</a:t>
            </a:r>
            <a:r>
              <a:rPr lang="en-US" sz="3137" dirty="0">
                <a:latin typeface="Segoe UI Light" pitchFamily="34" charset="0"/>
              </a:rPr>
              <a:t>.blob.core.windows.net/</a:t>
            </a:r>
            <a:r>
              <a:rPr lang="en-US" sz="3137" b="1" dirty="0">
                <a:solidFill>
                  <a:srgbClr val="5C2D91"/>
                </a:solidFill>
                <a:latin typeface="Segoe UI Light" pitchFamily="34" charset="0"/>
              </a:rPr>
              <a:t>images</a:t>
            </a:r>
            <a:r>
              <a:rPr lang="en-US" sz="3137" dirty="0">
                <a:latin typeface="Segoe UI Light" pitchFamily="34" charset="0"/>
              </a:rPr>
              <a:t>/</a:t>
            </a:r>
            <a:r>
              <a:rPr lang="en-US" sz="3137" dirty="0">
                <a:solidFill>
                  <a:srgbClr val="D73B01"/>
                </a:solidFill>
                <a:latin typeface="Segoe UI Light" pitchFamily="34" charset="0"/>
              </a:rPr>
              <a:t>2016/September/Annika.jpg</a:t>
            </a:r>
            <a:endParaRPr lang="en-US" sz="3137" dirty="0">
              <a:solidFill>
                <a:srgbClr val="D73B01"/>
              </a:solidFill>
              <a:latin typeface="Segoe UI Light" pitchFamily="34" charset="0"/>
              <a:hlinkClick r:id="rId3"/>
            </a:endParaRPr>
          </a:p>
        </p:txBody>
      </p:sp>
    </p:spTree>
    <p:extLst>
      <p:ext uri="{BB962C8B-B14F-4D97-AF65-F5344CB8AC3E}">
        <p14:creationId xmlns:p14="http://schemas.microsoft.com/office/powerpoint/2010/main" val="3329287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2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250"/>
                                        <p:tgtEl>
                                          <p:spTgt spid="3">
                                            <p:txEl>
                                              <p:pRg st="2" end="2"/>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Structure</a:t>
            </a:r>
          </a:p>
        </p:txBody>
      </p:sp>
      <p:sp>
        <p:nvSpPr>
          <p:cNvPr id="3" name="Text Placeholder 2"/>
          <p:cNvSpPr>
            <a:spLocks noGrp="1"/>
          </p:cNvSpPr>
          <p:nvPr>
            <p:ph type="body" sz="quarter" idx="10"/>
          </p:nvPr>
        </p:nvSpPr>
        <p:spPr>
          <a:xfrm>
            <a:off x="269239" y="1189496"/>
            <a:ext cx="11653523" cy="5304349"/>
          </a:xfrm>
        </p:spPr>
        <p:txBody>
          <a:bodyPr/>
          <a:lstStyle/>
          <a:p>
            <a:r>
              <a:rPr lang="en-US" dirty="0"/>
              <a:t>Standard Properties</a:t>
            </a:r>
          </a:p>
          <a:p>
            <a:pPr lvl="1"/>
            <a:r>
              <a:rPr lang="en-US" sz="2745" dirty="0"/>
              <a:t>Blobtype: BlockBlob|PageBlob|AppendBlob</a:t>
            </a:r>
          </a:p>
          <a:p>
            <a:pPr lvl="1"/>
            <a:r>
              <a:rPr lang="en-US" sz="2745" dirty="0"/>
              <a:t>Etag &amp; Last-Modified – Used for conditional operations</a:t>
            </a:r>
          </a:p>
          <a:p>
            <a:pPr lvl="1"/>
            <a:r>
              <a:rPr lang="en-US" sz="2745" dirty="0"/>
              <a:t>Content-Length &amp; Content-MD5 – Size of blob in bytes and checksum</a:t>
            </a:r>
          </a:p>
          <a:p>
            <a:r>
              <a:rPr lang="en-US" dirty="0"/>
              <a:t>User Defined Metadata</a:t>
            </a:r>
          </a:p>
          <a:p>
            <a:pPr lvl="1"/>
            <a:r>
              <a:rPr lang="en-US" sz="2745" dirty="0"/>
              <a:t>Up to 8KB of unique names and associated values (valid HTTP headers)</a:t>
            </a:r>
          </a:p>
          <a:p>
            <a:pPr lvl="1"/>
            <a:r>
              <a:rPr lang="en-US" sz="2745" dirty="0"/>
              <a:t>No partial updates – Retrieve, then set</a:t>
            </a:r>
          </a:p>
          <a:p>
            <a:pPr lvl="1"/>
            <a:r>
              <a:rPr lang="en-US" sz="2745" dirty="0"/>
              <a:t>Can set on containers as well</a:t>
            </a:r>
          </a:p>
          <a:p>
            <a:r>
              <a:rPr lang="en-US" dirty="0"/>
              <a:t>Blob Data</a:t>
            </a:r>
          </a:p>
          <a:p>
            <a:pPr lvl="1"/>
            <a:r>
              <a:rPr lang="en-US" sz="2745" dirty="0"/>
              <a:t>Up to 200GB per blob</a:t>
            </a:r>
            <a:endParaRPr lang="en-US" dirty="0"/>
          </a:p>
        </p:txBody>
      </p:sp>
    </p:spTree>
    <p:extLst>
      <p:ext uri="{BB962C8B-B14F-4D97-AF65-F5344CB8AC3E}">
        <p14:creationId xmlns:p14="http://schemas.microsoft.com/office/powerpoint/2010/main" val="3218991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25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250"/>
                                        <p:tgtEl>
                                          <p:spTgt spid="3">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250"/>
                                        <p:tgtEl>
                                          <p:spTgt spid="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250"/>
                                        <p:tgtEl>
                                          <p:spTgt spid="3">
                                            <p:txEl>
                                              <p:pRg st="6" end="6"/>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25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250"/>
                                        <p:tgtEl>
                                          <p:spTgt spid="3">
                                            <p:txEl>
                                              <p:pRg st="8" end="8"/>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Encryption at Rest</a:t>
            </a:r>
          </a:p>
        </p:txBody>
      </p:sp>
      <p:sp>
        <p:nvSpPr>
          <p:cNvPr id="2" name="Text Placeholder 1"/>
          <p:cNvSpPr>
            <a:spLocks noGrp="1"/>
          </p:cNvSpPr>
          <p:nvPr>
            <p:ph type="body" sz="quarter" idx="10"/>
          </p:nvPr>
        </p:nvSpPr>
        <p:spPr>
          <a:xfrm>
            <a:off x="269239" y="1189495"/>
            <a:ext cx="11653523" cy="3922442"/>
          </a:xfrm>
        </p:spPr>
        <p:txBody>
          <a:bodyPr/>
          <a:lstStyle/>
          <a:p>
            <a:r>
              <a:rPr lang="en-US" sz="3529" dirty="0"/>
              <a:t>Blob Storage Service Encryption</a:t>
            </a:r>
          </a:p>
          <a:p>
            <a:pPr lvl="1"/>
            <a:r>
              <a:rPr lang="en-US" dirty="0"/>
              <a:t>Blob Storage Service automatically encrypts your data </a:t>
            </a:r>
          </a:p>
          <a:p>
            <a:pPr lvl="1"/>
            <a:r>
              <a:rPr lang="en-US" dirty="0"/>
              <a:t>SSL used to secure data sent to Storage Service</a:t>
            </a:r>
          </a:p>
          <a:p>
            <a:pPr lvl="1"/>
            <a:r>
              <a:rPr lang="en-US" dirty="0"/>
              <a:t>Microsoft manages all key management practices including compliance</a:t>
            </a:r>
          </a:p>
          <a:p>
            <a:pPr lvl="1"/>
            <a:r>
              <a:rPr lang="en-US" dirty="0"/>
              <a:t>What’s next: “Bring your own key” for server side encryption at rest </a:t>
            </a:r>
          </a:p>
          <a:p>
            <a:r>
              <a:rPr lang="en-US" sz="3529" dirty="0"/>
              <a:t>Application Encryption</a:t>
            </a:r>
          </a:p>
          <a:p>
            <a:pPr lvl="1"/>
            <a:r>
              <a:rPr lang="en-US" dirty="0"/>
              <a:t>Applications can encrypt data prior to sending to Storage Service</a:t>
            </a:r>
          </a:p>
          <a:p>
            <a:pPr lvl="1"/>
            <a:r>
              <a:rPr lang="en-US" dirty="0"/>
              <a:t>Includes support for KeyVault based key management</a:t>
            </a:r>
          </a:p>
          <a:p>
            <a:pPr lvl="1"/>
            <a:r>
              <a:rPr lang="en-US" dirty="0"/>
              <a:t>Supports Blob, Table and Queue storage</a:t>
            </a:r>
          </a:p>
          <a:p>
            <a:pPr lvl="1"/>
            <a:r>
              <a:rPr lang="en-US" dirty="0"/>
              <a:t>Available in .NET and Java Storage Client libraries</a:t>
            </a:r>
          </a:p>
        </p:txBody>
      </p:sp>
      <p:sp>
        <p:nvSpPr>
          <p:cNvPr id="21" name="Rounded Rectangle 20"/>
          <p:cNvSpPr/>
          <p:nvPr/>
        </p:nvSpPr>
        <p:spPr bwMode="auto">
          <a:xfrm>
            <a:off x="3610488" y="5349057"/>
            <a:ext cx="1419339" cy="12234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ounded Rectangle 29"/>
          <p:cNvSpPr/>
          <p:nvPr/>
        </p:nvSpPr>
        <p:spPr bwMode="auto">
          <a:xfrm>
            <a:off x="7739445" y="5365388"/>
            <a:ext cx="2763977" cy="122384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Storage Services</a:t>
            </a:r>
          </a:p>
        </p:txBody>
      </p:sp>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24928" y="5463890"/>
            <a:ext cx="764951" cy="764951"/>
          </a:xfrm>
          <a:prstGeom prst="rect">
            <a:avLst/>
          </a:prstGeom>
        </p:spPr>
      </p:pic>
      <p:pic>
        <p:nvPicPr>
          <p:cNvPr id="34" name="Picture 3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833335" y="5463890"/>
            <a:ext cx="764951" cy="764951"/>
          </a:xfrm>
          <a:prstGeom prst="rect">
            <a:avLst/>
          </a:prstGeom>
        </p:spPr>
      </p:pic>
      <p:pic>
        <p:nvPicPr>
          <p:cNvPr id="35" name="Picture 3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720794" y="5463890"/>
            <a:ext cx="764951" cy="764951"/>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4494" y="5698885"/>
            <a:ext cx="764951" cy="764951"/>
          </a:xfrm>
          <a:prstGeom prst="rect">
            <a:avLst/>
          </a:prstGeom>
        </p:spPr>
      </p:pic>
      <p:cxnSp>
        <p:nvCxnSpPr>
          <p:cNvPr id="42" name="Straight Arrow Connector 41"/>
          <p:cNvCxnSpPr/>
          <p:nvPr/>
        </p:nvCxnSpPr>
        <p:spPr>
          <a:xfrm flipH="1">
            <a:off x="5047497" y="5974852"/>
            <a:ext cx="2674279" cy="0"/>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bwMode="auto">
          <a:xfrm>
            <a:off x="7742748" y="4026617"/>
            <a:ext cx="2763977" cy="122384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KeyVault</a:t>
            </a: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06165" y="4113590"/>
            <a:ext cx="764951" cy="764951"/>
          </a:xfrm>
          <a:prstGeom prst="rect">
            <a:avLst/>
          </a:prstGeom>
        </p:spPr>
      </p:pic>
      <p:cxnSp>
        <p:nvCxnSpPr>
          <p:cNvPr id="45" name="Straight Arrow Connector 44"/>
          <p:cNvCxnSpPr/>
          <p:nvPr/>
        </p:nvCxnSpPr>
        <p:spPr>
          <a:xfrm flipH="1">
            <a:off x="5065167" y="4638538"/>
            <a:ext cx="2656609" cy="956823"/>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93406" y="5302342"/>
            <a:ext cx="1867552"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SSL</a:t>
            </a:r>
          </a:p>
        </p:txBody>
      </p:sp>
    </p:spTree>
    <p:extLst>
      <p:ext uri="{BB962C8B-B14F-4D97-AF65-F5344CB8AC3E}">
        <p14:creationId xmlns:p14="http://schemas.microsoft.com/office/powerpoint/2010/main" val="2794045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25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25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25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250"/>
                                        <p:tgtEl>
                                          <p:spTgt spid="2">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25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wipe(left)">
                                      <p:cBhvr>
                                        <p:cTn id="24" dur="250"/>
                                        <p:tgtEl>
                                          <p:spTgt spid="2">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left)">
                                      <p:cBhvr>
                                        <p:cTn id="27" dur="250"/>
                                        <p:tgtEl>
                                          <p:spTgt spid="2">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wipe(left)">
                                      <p:cBhvr>
                                        <p:cTn id="30" dur="250"/>
                                        <p:tgtEl>
                                          <p:spTgt spid="2">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wipe(left)">
                                      <p:cBhvr>
                                        <p:cTn id="33" dur="250"/>
                                        <p:tgtEl>
                                          <p:spTgt spid="2">
                                            <p:txEl>
                                              <p:pRg st="8" end="8"/>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wipe(left)">
                                      <p:cBhvr>
                                        <p:cTn id="36" dur="25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 What is it?</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Box 3"/>
          <p:cNvSpPr txBox="1"/>
          <p:nvPr/>
        </p:nvSpPr>
        <p:spPr>
          <a:xfrm>
            <a:off x="502920" y="1327465"/>
            <a:ext cx="11183112" cy="530352"/>
          </a:xfrm>
          <a:prstGeom prst="rect">
            <a:avLst/>
          </a:prstGeom>
          <a:solidFill>
            <a:schemeClr val="accent3"/>
          </a:solid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 highly reliable, distributed and parallel programming framework for analyzing big data</a:t>
            </a:r>
          </a:p>
        </p:txBody>
      </p:sp>
      <p:sp>
        <p:nvSpPr>
          <p:cNvPr id="5" name="TextBox 4"/>
          <p:cNvSpPr txBox="1"/>
          <p:nvPr/>
        </p:nvSpPr>
        <p:spPr>
          <a:xfrm>
            <a:off x="417863" y="1922191"/>
            <a:ext cx="6793992" cy="4515551"/>
          </a:xfrm>
          <a:prstGeom prst="rect">
            <a:avLst/>
          </a:prstGeom>
          <a:noFill/>
        </p:spPr>
        <p:txBody>
          <a:bodyPr wrap="square" lIns="182880" tIns="146304" rIns="182880" bIns="146304" rtlCol="0">
            <a:noAutofit/>
          </a:bodyPr>
          <a:lstStyle/>
          <a:p>
            <a:pPr marL="285750" marR="0" lvl="0" indent="-285750" algn="l" defTabSz="914400" rtl="0" eaLnBrk="1" fontAlgn="auto" latinLnBrk="0" hangingPunct="1">
              <a:lnSpc>
                <a:spcPts val="2600"/>
              </a:lnSpc>
              <a:spcBef>
                <a:spcPts val="300"/>
              </a:spcBef>
              <a:spcAft>
                <a:spcPts val="3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An Java-based, open sourced, Apache project</a:t>
            </a:r>
          </a:p>
          <a:p>
            <a:pPr marL="285750" marR="0" lvl="0" indent="-285750" algn="l" defTabSz="914400" rtl="0" eaLnBrk="1" fontAlgn="auto" latinLnBrk="0" hangingPunct="1">
              <a:lnSpc>
                <a:spcPts val="2300"/>
              </a:lnSpc>
              <a:spcBef>
                <a:spcPts val="300"/>
              </a:spcBef>
              <a:spcAft>
                <a:spcPts val="3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Capable of running on variety of hardware platforms, including clusters of commodity hardware</a:t>
            </a:r>
          </a:p>
          <a:p>
            <a:pPr marL="742950" marR="0" lvl="1" indent="-285750" algn="l" defTabSz="914400"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Is tolerant to failures of nodes, software components, network</a:t>
            </a:r>
          </a:p>
          <a:p>
            <a:pPr marL="742950" marR="0" lvl="1" indent="-285750" algn="l" defTabSz="914400" rtl="0" eaLnBrk="1" fontAlgn="auto" latinLnBrk="0" hangingPunct="1">
              <a:lnSpc>
                <a:spcPct val="9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Scales with the cluster</a:t>
            </a:r>
          </a:p>
          <a:p>
            <a:pPr marL="285750" marR="0" lvl="0" indent="-285750" algn="l" defTabSz="914400" rtl="0" eaLnBrk="1" fontAlgn="auto" latinLnBrk="0" hangingPunct="1">
              <a:lnSpc>
                <a:spcPts val="2600"/>
              </a:lnSpc>
              <a:spcBef>
                <a:spcPts val="0"/>
              </a:spcBef>
              <a:spcAft>
                <a:spcPts val="3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Hadoop core consists of:</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 scalable, reliable file system (HDFS)</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 framework that enables development of programs based on MapReduce (MR) or Directed Acyclic Graph (DAG) model</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YARN, a distributed resource manager that allocates and controls access to the resource of the cluster manager</a:t>
            </a:r>
          </a:p>
          <a:p>
            <a:pPr marL="285750" marR="0" lvl="0" indent="-285750" algn="l" defTabSz="914400" rtl="0" eaLnBrk="1" fontAlgn="auto" latinLnBrk="0" hangingPunct="1">
              <a:lnSpc>
                <a:spcPts val="2300"/>
              </a:lnSpc>
              <a:spcBef>
                <a:spcPts val="300"/>
              </a:spcBef>
              <a:spcAft>
                <a:spcPts val="300"/>
              </a:spcAft>
              <a:buClr>
                <a:srgbClr val="68217A"/>
              </a:buClr>
              <a:buSzPct val="75000"/>
              <a:buFont typeface="Wingdings" panose="05000000000000000000" pitchFamily="2" charset="2"/>
              <a:buChar char="v"/>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In addition to the core Hadoop has a rich ecosystem that supports SQL/NoSQL, Streaming, Real-time and Interactive applications. </a:t>
            </a:r>
          </a:p>
        </p:txBody>
      </p:sp>
      <p:grpSp>
        <p:nvGrpSpPr>
          <p:cNvPr id="41" name="Group 40"/>
          <p:cNvGrpSpPr/>
          <p:nvPr/>
        </p:nvGrpSpPr>
        <p:grpSpPr>
          <a:xfrm>
            <a:off x="7878099" y="2044668"/>
            <a:ext cx="3807933" cy="3902453"/>
            <a:chOff x="7878099" y="2044668"/>
            <a:chExt cx="3807933" cy="3902453"/>
          </a:xfrm>
        </p:grpSpPr>
        <p:sp>
          <p:nvSpPr>
            <p:cNvPr id="116" name="Rectangle 115"/>
            <p:cNvSpPr/>
            <p:nvPr/>
          </p:nvSpPr>
          <p:spPr bwMode="auto">
            <a:xfrm>
              <a:off x="7878099" y="2044668"/>
              <a:ext cx="3807933" cy="39024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Rectangle 5"/>
            <p:cNvSpPr/>
            <p:nvPr/>
          </p:nvSpPr>
          <p:spPr bwMode="auto">
            <a:xfrm>
              <a:off x="7981350" y="4472850"/>
              <a:ext cx="3602736" cy="12893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3" name="Group 22"/>
            <p:cNvGrpSpPr/>
            <p:nvPr/>
          </p:nvGrpSpPr>
          <p:grpSpPr>
            <a:xfrm>
              <a:off x="8159627" y="5524692"/>
              <a:ext cx="3238500" cy="164592"/>
              <a:chOff x="7851648" y="2916936"/>
              <a:chExt cx="3238500" cy="164592"/>
            </a:xfrm>
          </p:grpSpPr>
          <p:grpSp>
            <p:nvGrpSpPr>
              <p:cNvPr id="14" name="Group 13"/>
              <p:cNvGrpSpPr/>
              <p:nvPr/>
            </p:nvGrpSpPr>
            <p:grpSpPr>
              <a:xfrm>
                <a:off x="7851648" y="2916936"/>
                <a:ext cx="1586484" cy="164592"/>
                <a:chOff x="7851648" y="2916936"/>
                <a:chExt cx="1586484" cy="164592"/>
              </a:xfrm>
            </p:grpSpPr>
            <p:sp>
              <p:nvSpPr>
                <p:cNvPr id="7" name="Rectangle 6"/>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ectangle 8"/>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 name="Rectangle 9"/>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 name="Rectangle 10"/>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5" name="Group 14"/>
              <p:cNvGrpSpPr/>
              <p:nvPr/>
            </p:nvGrpSpPr>
            <p:grpSpPr>
              <a:xfrm>
                <a:off x="9503664" y="2916936"/>
                <a:ext cx="1586484" cy="164592"/>
                <a:chOff x="7851648" y="2916936"/>
                <a:chExt cx="1586484" cy="164592"/>
              </a:xfrm>
            </p:grpSpPr>
            <p:sp>
              <p:nvSpPr>
                <p:cNvPr id="16" name="Rectangle 15"/>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Rectangle 16"/>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Rectangle 17"/>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Rectangle 18"/>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24" name="Group 23"/>
            <p:cNvGrpSpPr/>
            <p:nvPr/>
          </p:nvGrpSpPr>
          <p:grpSpPr>
            <a:xfrm>
              <a:off x="8159627" y="4640541"/>
              <a:ext cx="3238500" cy="164592"/>
              <a:chOff x="7851648" y="2916936"/>
              <a:chExt cx="3238500" cy="164592"/>
            </a:xfrm>
          </p:grpSpPr>
          <p:grpSp>
            <p:nvGrpSpPr>
              <p:cNvPr id="25" name="Group 24"/>
              <p:cNvGrpSpPr/>
              <p:nvPr/>
            </p:nvGrpSpPr>
            <p:grpSpPr>
              <a:xfrm>
                <a:off x="7851648" y="2916936"/>
                <a:ext cx="1586484" cy="164592"/>
                <a:chOff x="7851648" y="2916936"/>
                <a:chExt cx="1586484" cy="164592"/>
              </a:xfrm>
            </p:grpSpPr>
            <p:sp>
              <p:nvSpPr>
                <p:cNvPr id="34" name="Rectangle 33"/>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5" name="Rectangle 34"/>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6" name="Rectangle 35"/>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7" name="Rectangle 36"/>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8" name="Rectangle 37"/>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9" name="Rectangle 38"/>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0" name="Rectangle 39"/>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26" name="Group 25"/>
              <p:cNvGrpSpPr/>
              <p:nvPr/>
            </p:nvGrpSpPr>
            <p:grpSpPr>
              <a:xfrm>
                <a:off x="9503664" y="2916936"/>
                <a:ext cx="1586484" cy="164592"/>
                <a:chOff x="7851648" y="2916936"/>
                <a:chExt cx="1586484" cy="164592"/>
              </a:xfrm>
            </p:grpSpPr>
            <p:sp>
              <p:nvSpPr>
                <p:cNvPr id="27" name="Rectangle 26"/>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Rectangle 30"/>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2" name="Rectangle 31"/>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3" name="Rectangle 32"/>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07" name="Group 106"/>
            <p:cNvGrpSpPr/>
            <p:nvPr/>
          </p:nvGrpSpPr>
          <p:grpSpPr>
            <a:xfrm>
              <a:off x="8159627" y="4920612"/>
              <a:ext cx="1107948" cy="164592"/>
              <a:chOff x="7807994" y="5995770"/>
              <a:chExt cx="1107948" cy="164592"/>
            </a:xfrm>
          </p:grpSpPr>
          <p:sp>
            <p:nvSpPr>
              <p:cNvPr id="51" name="Rectangle 50"/>
              <p:cNvSpPr/>
              <p:nvPr/>
            </p:nvSpPr>
            <p:spPr bwMode="auto">
              <a:xfrm>
                <a:off x="7807994"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Rectangle 52"/>
              <p:cNvSpPr/>
              <p:nvPr/>
            </p:nvSpPr>
            <p:spPr bwMode="auto">
              <a:xfrm>
                <a:off x="803049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4" name="Rectangle 53"/>
              <p:cNvSpPr/>
              <p:nvPr/>
            </p:nvSpPr>
            <p:spPr bwMode="auto">
              <a:xfrm>
                <a:off x="826671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850598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Rectangle 55"/>
              <p:cNvSpPr/>
              <p:nvPr/>
            </p:nvSpPr>
            <p:spPr bwMode="auto">
              <a:xfrm>
                <a:off x="874220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57" name="Rectangle 56"/>
            <p:cNvSpPr/>
            <p:nvPr/>
          </p:nvSpPr>
          <p:spPr bwMode="auto">
            <a:xfrm>
              <a:off x="8142863" y="5221567"/>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2" name="TextBox 91"/>
            <p:cNvSpPr txBox="1"/>
            <p:nvPr/>
          </p:nvSpPr>
          <p:spPr>
            <a:xfrm>
              <a:off x="9233058" y="4736502"/>
              <a:ext cx="1211580" cy="475488"/>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HDFS</a:t>
              </a:r>
            </a:p>
          </p:txBody>
        </p:sp>
        <p:sp>
          <p:nvSpPr>
            <p:cNvPr id="93" name="Rectangle 92"/>
            <p:cNvSpPr/>
            <p:nvPr/>
          </p:nvSpPr>
          <p:spPr bwMode="auto">
            <a:xfrm>
              <a:off x="7981350" y="3608152"/>
              <a:ext cx="3602736" cy="9052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4" name="Rectangle 93"/>
            <p:cNvSpPr/>
            <p:nvPr/>
          </p:nvSpPr>
          <p:spPr bwMode="auto">
            <a:xfrm>
              <a:off x="7981350" y="2629744"/>
              <a:ext cx="3602736" cy="9784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5" name="TextBox 94"/>
            <p:cNvSpPr txBox="1"/>
            <p:nvPr/>
          </p:nvSpPr>
          <p:spPr>
            <a:xfrm>
              <a:off x="9173087" y="3769550"/>
              <a:ext cx="1211580" cy="47548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YARN</a:t>
              </a:r>
              <a:b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resource manager)</a:t>
              </a:r>
            </a:p>
          </p:txBody>
        </p:sp>
        <p:sp>
          <p:nvSpPr>
            <p:cNvPr id="96" name="Trapezoid 95"/>
            <p:cNvSpPr/>
            <p:nvPr/>
          </p:nvSpPr>
          <p:spPr bwMode="auto">
            <a:xfrm flipV="1">
              <a:off x="8460648" y="3599191"/>
              <a:ext cx="994410" cy="265176"/>
            </a:xfrm>
            <a:prstGeom prst="trapezoid">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7" name="Trapezoid 96"/>
            <p:cNvSpPr/>
            <p:nvPr/>
          </p:nvSpPr>
          <p:spPr bwMode="auto">
            <a:xfrm flipV="1">
              <a:off x="10127142" y="3606628"/>
              <a:ext cx="994410" cy="265176"/>
            </a:xfrm>
            <a:prstGeom prst="trapezoid">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TextBox 97"/>
            <p:cNvSpPr txBox="1"/>
            <p:nvPr/>
          </p:nvSpPr>
          <p:spPr>
            <a:xfrm>
              <a:off x="7981796" y="2643243"/>
              <a:ext cx="1811274" cy="568452"/>
            </a:xfrm>
            <a:prstGeom prst="rect">
              <a:avLst/>
            </a:prstGeom>
            <a:noFill/>
          </p:spPr>
          <p:txBody>
            <a:bodyPr wrap="none" lIns="182880" tIns="146304" rIns="182880" bIns="146304" rtlCol="0">
              <a:noAutofit/>
            </a:bodyPr>
            <a:lstStyle>
              <a:defPPr>
                <a:defRPr lang="en-US"/>
              </a:defPPr>
              <a:lvl1pPr>
                <a:lnSpc>
                  <a:spcPct val="90000"/>
                </a:lnSpc>
                <a:spcAft>
                  <a:spcPts val="600"/>
                </a:spcAft>
                <a:defRPr sz="2400" b="1">
                  <a:solidFill>
                    <a:schemeClr val="bg1"/>
                  </a:soli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MapReduce</a:t>
              </a:r>
            </a:p>
          </p:txBody>
        </p:sp>
        <p:sp>
          <p:nvSpPr>
            <p:cNvPr id="99" name="TextBox 98"/>
            <p:cNvSpPr txBox="1"/>
            <p:nvPr/>
          </p:nvSpPr>
          <p:spPr>
            <a:xfrm>
              <a:off x="10348884" y="2639716"/>
              <a:ext cx="914400" cy="553277"/>
            </a:xfrm>
            <a:prstGeom prst="rect">
              <a:avLst/>
            </a:prstGeom>
            <a:noFill/>
          </p:spPr>
          <p:txBody>
            <a:bodyPr wrap="none" lIns="182880" tIns="146304" rIns="182880" bIns="146304" rtlCol="0">
              <a:noAutofit/>
            </a:bodyPr>
            <a:lstStyle>
              <a:defPPr>
                <a:defRPr lang="en-US"/>
              </a:defPPr>
              <a:lvl1pPr>
                <a:lnSpc>
                  <a:spcPct val="90000"/>
                </a:lnSpc>
                <a:spcAft>
                  <a:spcPts val="600"/>
                </a:spcAft>
                <a:defRPr sz="2400" b="1">
                  <a:solidFill>
                    <a:schemeClr val="bg1"/>
                  </a:soli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Tez</a:t>
              </a: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01" name="Straight Connector 100"/>
            <p:cNvCxnSpPr>
              <a:stCxn id="94" idx="0"/>
              <a:endCxn id="93" idx="0"/>
            </p:cNvCxnSpPr>
            <p:nvPr/>
          </p:nvCxnSpPr>
          <p:spPr>
            <a:xfrm>
              <a:off x="9782718" y="2629744"/>
              <a:ext cx="0" cy="978408"/>
            </a:xfrm>
            <a:prstGeom prst="line">
              <a:avLst/>
            </a:prstGeom>
            <a:ln>
              <a:prstDash val="dash"/>
              <a:headEnd type="none"/>
              <a:tailEnd type="none"/>
            </a:ln>
          </p:spPr>
          <p:style>
            <a:lnRef idx="1">
              <a:schemeClr val="accent5"/>
            </a:lnRef>
            <a:fillRef idx="0">
              <a:schemeClr val="accent5"/>
            </a:fillRef>
            <a:effectRef idx="0">
              <a:schemeClr val="accent5"/>
            </a:effectRef>
            <a:fontRef idx="minor">
              <a:schemeClr val="tx1"/>
            </a:fontRef>
          </p:style>
        </p:cxnSp>
        <p:sp>
          <p:nvSpPr>
            <p:cNvPr id="102" name="Rectangle 101"/>
            <p:cNvSpPr/>
            <p:nvPr/>
          </p:nvSpPr>
          <p:spPr>
            <a:xfrm>
              <a:off x="8318842" y="5193701"/>
              <a:ext cx="2834430" cy="3139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(redundant, reliable storage)</a:t>
              </a:r>
            </a:p>
          </p:txBody>
        </p:sp>
        <p:sp>
          <p:nvSpPr>
            <p:cNvPr id="106" name="TextBox 105"/>
            <p:cNvSpPr txBox="1"/>
            <p:nvPr/>
          </p:nvSpPr>
          <p:spPr>
            <a:xfrm>
              <a:off x="7879404" y="2176208"/>
              <a:ext cx="3704682" cy="299755"/>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Hadoop Core</a:t>
              </a:r>
            </a:p>
          </p:txBody>
        </p:sp>
        <p:grpSp>
          <p:nvGrpSpPr>
            <p:cNvPr id="108" name="Group 107"/>
            <p:cNvGrpSpPr/>
            <p:nvPr/>
          </p:nvGrpSpPr>
          <p:grpSpPr>
            <a:xfrm>
              <a:off x="10310510" y="4941036"/>
              <a:ext cx="1107948" cy="164592"/>
              <a:chOff x="7807994" y="5995770"/>
              <a:chExt cx="1107948" cy="164592"/>
            </a:xfrm>
          </p:grpSpPr>
          <p:sp>
            <p:nvSpPr>
              <p:cNvPr id="109" name="Rectangle 108"/>
              <p:cNvSpPr/>
              <p:nvPr/>
            </p:nvSpPr>
            <p:spPr bwMode="auto">
              <a:xfrm>
                <a:off x="7807994"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0" name="Rectangle 109"/>
              <p:cNvSpPr/>
              <p:nvPr/>
            </p:nvSpPr>
            <p:spPr bwMode="auto">
              <a:xfrm>
                <a:off x="803049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1" name="Rectangle 110"/>
              <p:cNvSpPr/>
              <p:nvPr/>
            </p:nvSpPr>
            <p:spPr bwMode="auto">
              <a:xfrm>
                <a:off x="826671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850598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3" name="Rectangle 112"/>
              <p:cNvSpPr/>
              <p:nvPr/>
            </p:nvSpPr>
            <p:spPr bwMode="auto">
              <a:xfrm>
                <a:off x="874220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115" name="Rectangle 114"/>
            <p:cNvSpPr/>
            <p:nvPr/>
          </p:nvSpPr>
          <p:spPr bwMode="auto">
            <a:xfrm>
              <a:off x="11226996" y="5241991"/>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a:xfrm>
              <a:off x="8292130" y="3225067"/>
              <a:ext cx="2846228" cy="3139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 processing framework)</a:t>
              </a:r>
            </a:p>
          </p:txBody>
        </p:sp>
      </p:grpSp>
    </p:spTree>
    <p:extLst>
      <p:ext uri="{BB962C8B-B14F-4D97-AF65-F5344CB8AC3E}">
        <p14:creationId xmlns:p14="http://schemas.microsoft.com/office/powerpoint/2010/main" val="2154387283"/>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Lake Store</a:t>
            </a:r>
            <a:br>
              <a:rPr lang="en-US" dirty="0"/>
            </a:br>
            <a:r>
              <a:rPr lang="en-US" dirty="0">
                <a:solidFill>
                  <a:schemeClr val="accent2"/>
                </a:solidFill>
              </a:rPr>
              <a:t>Overview </a:t>
            </a:r>
          </a:p>
        </p:txBody>
      </p:sp>
      <p:grpSp>
        <p:nvGrpSpPr>
          <p:cNvPr id="54" name="Group 53"/>
          <p:cNvGrpSpPr/>
          <p:nvPr/>
        </p:nvGrpSpPr>
        <p:grpSpPr>
          <a:xfrm flipH="1">
            <a:off x="9166974" y="2629426"/>
            <a:ext cx="3078822" cy="4228574"/>
            <a:chOff x="6994525" y="808038"/>
            <a:chExt cx="1398588" cy="1920875"/>
          </a:xfrm>
        </p:grpSpPr>
        <p:sp>
          <p:nvSpPr>
            <p:cNvPr id="8" name="Freeform 5"/>
            <p:cNvSpPr>
              <a:spLocks/>
            </p:cNvSpPr>
            <p:nvPr/>
          </p:nvSpPr>
          <p:spPr bwMode="auto">
            <a:xfrm>
              <a:off x="6994525" y="2319338"/>
              <a:ext cx="669925" cy="409575"/>
            </a:xfrm>
            <a:custGeom>
              <a:avLst/>
              <a:gdLst>
                <a:gd name="T0" fmla="*/ 170 w 422"/>
                <a:gd name="T1" fmla="*/ 44 h 258"/>
                <a:gd name="T2" fmla="*/ 170 w 422"/>
                <a:gd name="T3" fmla="*/ 0 h 258"/>
                <a:gd name="T4" fmla="*/ 60 w 422"/>
                <a:gd name="T5" fmla="*/ 0 h 258"/>
                <a:gd name="T6" fmla="*/ 60 w 422"/>
                <a:gd name="T7" fmla="*/ 44 h 258"/>
                <a:gd name="T8" fmla="*/ 0 w 422"/>
                <a:gd name="T9" fmla="*/ 44 h 258"/>
                <a:gd name="T10" fmla="*/ 0 w 422"/>
                <a:gd name="T11" fmla="*/ 55 h 258"/>
                <a:gd name="T12" fmla="*/ 14 w 422"/>
                <a:gd name="T13" fmla="*/ 55 h 258"/>
                <a:gd name="T14" fmla="*/ 14 w 422"/>
                <a:gd name="T15" fmla="*/ 258 h 258"/>
                <a:gd name="T16" fmla="*/ 105 w 422"/>
                <a:gd name="T17" fmla="*/ 258 h 258"/>
                <a:gd name="T18" fmla="*/ 142 w 422"/>
                <a:gd name="T19" fmla="*/ 258 h 258"/>
                <a:gd name="T20" fmla="*/ 170 w 422"/>
                <a:gd name="T21" fmla="*/ 258 h 258"/>
                <a:gd name="T22" fmla="*/ 318 w 422"/>
                <a:gd name="T23" fmla="*/ 258 h 258"/>
                <a:gd name="T24" fmla="*/ 408 w 422"/>
                <a:gd name="T25" fmla="*/ 258 h 258"/>
                <a:gd name="T26" fmla="*/ 408 w 422"/>
                <a:gd name="T27" fmla="*/ 55 h 258"/>
                <a:gd name="T28" fmla="*/ 422 w 422"/>
                <a:gd name="T29" fmla="*/ 55 h 258"/>
                <a:gd name="T30" fmla="*/ 422 w 422"/>
                <a:gd name="T31" fmla="*/ 44 h 258"/>
                <a:gd name="T32" fmla="*/ 170 w 422"/>
                <a:gd name="T33"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2" h="258">
                  <a:moveTo>
                    <a:pt x="170" y="44"/>
                  </a:moveTo>
                  <a:lnTo>
                    <a:pt x="170" y="0"/>
                  </a:lnTo>
                  <a:lnTo>
                    <a:pt x="60" y="0"/>
                  </a:lnTo>
                  <a:lnTo>
                    <a:pt x="60" y="44"/>
                  </a:lnTo>
                  <a:lnTo>
                    <a:pt x="0" y="44"/>
                  </a:lnTo>
                  <a:lnTo>
                    <a:pt x="0" y="55"/>
                  </a:lnTo>
                  <a:lnTo>
                    <a:pt x="14" y="55"/>
                  </a:lnTo>
                  <a:lnTo>
                    <a:pt x="14" y="258"/>
                  </a:lnTo>
                  <a:lnTo>
                    <a:pt x="105" y="258"/>
                  </a:lnTo>
                  <a:lnTo>
                    <a:pt x="142" y="258"/>
                  </a:lnTo>
                  <a:lnTo>
                    <a:pt x="170" y="258"/>
                  </a:lnTo>
                  <a:lnTo>
                    <a:pt x="318" y="258"/>
                  </a:lnTo>
                  <a:lnTo>
                    <a:pt x="408" y="258"/>
                  </a:lnTo>
                  <a:lnTo>
                    <a:pt x="408" y="55"/>
                  </a:lnTo>
                  <a:lnTo>
                    <a:pt x="422" y="55"/>
                  </a:lnTo>
                  <a:lnTo>
                    <a:pt x="422" y="44"/>
                  </a:lnTo>
                  <a:lnTo>
                    <a:pt x="170" y="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p:cNvSpPr>
            <p:nvPr/>
          </p:nvSpPr>
          <p:spPr bwMode="auto">
            <a:xfrm>
              <a:off x="7802563" y="2200275"/>
              <a:ext cx="550863" cy="528638"/>
            </a:xfrm>
            <a:custGeom>
              <a:avLst/>
              <a:gdLst>
                <a:gd name="T0" fmla="*/ 168 w 347"/>
                <a:gd name="T1" fmla="*/ 45 h 333"/>
                <a:gd name="T2" fmla="*/ 168 w 347"/>
                <a:gd name="T3" fmla="*/ 0 h 333"/>
                <a:gd name="T4" fmla="*/ 58 w 347"/>
                <a:gd name="T5" fmla="*/ 0 h 333"/>
                <a:gd name="T6" fmla="*/ 58 w 347"/>
                <a:gd name="T7" fmla="*/ 45 h 333"/>
                <a:gd name="T8" fmla="*/ 0 w 347"/>
                <a:gd name="T9" fmla="*/ 45 h 333"/>
                <a:gd name="T10" fmla="*/ 0 w 347"/>
                <a:gd name="T11" fmla="*/ 54 h 333"/>
                <a:gd name="T12" fmla="*/ 12 w 347"/>
                <a:gd name="T13" fmla="*/ 54 h 333"/>
                <a:gd name="T14" fmla="*/ 12 w 347"/>
                <a:gd name="T15" fmla="*/ 333 h 333"/>
                <a:gd name="T16" fmla="*/ 105 w 347"/>
                <a:gd name="T17" fmla="*/ 333 h 333"/>
                <a:gd name="T18" fmla="*/ 141 w 347"/>
                <a:gd name="T19" fmla="*/ 333 h 333"/>
                <a:gd name="T20" fmla="*/ 168 w 347"/>
                <a:gd name="T21" fmla="*/ 333 h 333"/>
                <a:gd name="T22" fmla="*/ 242 w 347"/>
                <a:gd name="T23" fmla="*/ 333 h 333"/>
                <a:gd name="T24" fmla="*/ 333 w 347"/>
                <a:gd name="T25" fmla="*/ 333 h 333"/>
                <a:gd name="T26" fmla="*/ 333 w 347"/>
                <a:gd name="T27" fmla="*/ 54 h 333"/>
                <a:gd name="T28" fmla="*/ 347 w 347"/>
                <a:gd name="T29" fmla="*/ 54 h 333"/>
                <a:gd name="T30" fmla="*/ 347 w 347"/>
                <a:gd name="T31" fmla="*/ 45 h 333"/>
                <a:gd name="T32" fmla="*/ 168 w 347"/>
                <a:gd name="T33" fmla="*/ 4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333">
                  <a:moveTo>
                    <a:pt x="168" y="45"/>
                  </a:moveTo>
                  <a:lnTo>
                    <a:pt x="168" y="0"/>
                  </a:lnTo>
                  <a:lnTo>
                    <a:pt x="58" y="0"/>
                  </a:lnTo>
                  <a:lnTo>
                    <a:pt x="58" y="45"/>
                  </a:lnTo>
                  <a:lnTo>
                    <a:pt x="0" y="45"/>
                  </a:lnTo>
                  <a:lnTo>
                    <a:pt x="0" y="54"/>
                  </a:lnTo>
                  <a:lnTo>
                    <a:pt x="12" y="54"/>
                  </a:lnTo>
                  <a:lnTo>
                    <a:pt x="12" y="333"/>
                  </a:lnTo>
                  <a:lnTo>
                    <a:pt x="105" y="333"/>
                  </a:lnTo>
                  <a:lnTo>
                    <a:pt x="141" y="333"/>
                  </a:lnTo>
                  <a:lnTo>
                    <a:pt x="168" y="333"/>
                  </a:lnTo>
                  <a:lnTo>
                    <a:pt x="242" y="333"/>
                  </a:lnTo>
                  <a:lnTo>
                    <a:pt x="333" y="333"/>
                  </a:lnTo>
                  <a:lnTo>
                    <a:pt x="333" y="54"/>
                  </a:lnTo>
                  <a:lnTo>
                    <a:pt x="347" y="54"/>
                  </a:lnTo>
                  <a:lnTo>
                    <a:pt x="347" y="45"/>
                  </a:lnTo>
                  <a:lnTo>
                    <a:pt x="168" y="4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p:nvSpPr>
          <p:spPr bwMode="auto">
            <a:xfrm>
              <a:off x="7470775" y="2168525"/>
              <a:ext cx="449263" cy="560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p:nvSpPr>
          <p:spPr bwMode="auto">
            <a:xfrm>
              <a:off x="7448550" y="2151063"/>
              <a:ext cx="493713" cy="174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9"/>
            <p:cNvSpPr>
              <a:spLocks noChangeArrowheads="1"/>
            </p:cNvSpPr>
            <p:nvPr/>
          </p:nvSpPr>
          <p:spPr bwMode="auto">
            <a:xfrm>
              <a:off x="7716838" y="2616200"/>
              <a:ext cx="58738"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0"/>
            <p:cNvSpPr>
              <a:spLocks noChangeArrowheads="1"/>
            </p:cNvSpPr>
            <p:nvPr/>
          </p:nvSpPr>
          <p:spPr bwMode="auto">
            <a:xfrm>
              <a:off x="7615238" y="2616200"/>
              <a:ext cx="60325"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1"/>
            <p:cNvSpPr>
              <a:spLocks noChangeArrowheads="1"/>
            </p:cNvSpPr>
            <p:nvPr/>
          </p:nvSpPr>
          <p:spPr bwMode="auto">
            <a:xfrm>
              <a:off x="7515225" y="2219325"/>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12"/>
            <p:cNvSpPr>
              <a:spLocks noChangeArrowheads="1"/>
            </p:cNvSpPr>
            <p:nvPr/>
          </p:nvSpPr>
          <p:spPr bwMode="auto">
            <a:xfrm>
              <a:off x="7515225" y="2319338"/>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3"/>
            <p:cNvSpPr>
              <a:spLocks noChangeArrowheads="1"/>
            </p:cNvSpPr>
            <p:nvPr/>
          </p:nvSpPr>
          <p:spPr bwMode="auto">
            <a:xfrm>
              <a:off x="7515225" y="2419350"/>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p:cNvSpPr>
              <a:spLocks noChangeArrowheads="1"/>
            </p:cNvSpPr>
            <p:nvPr/>
          </p:nvSpPr>
          <p:spPr bwMode="auto">
            <a:xfrm>
              <a:off x="7515225" y="2519363"/>
              <a:ext cx="361950" cy="603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5"/>
            <p:cNvSpPr>
              <a:spLocks noChangeArrowheads="1"/>
            </p:cNvSpPr>
            <p:nvPr/>
          </p:nvSpPr>
          <p:spPr bwMode="auto">
            <a:xfrm>
              <a:off x="7543800" y="2082800"/>
              <a:ext cx="173038"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28"/>
            <p:cNvSpPr>
              <a:spLocks noChangeArrowheads="1"/>
            </p:cNvSpPr>
            <p:nvPr/>
          </p:nvSpPr>
          <p:spPr bwMode="auto">
            <a:xfrm>
              <a:off x="7943850" y="20113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29"/>
            <p:cNvSpPr>
              <a:spLocks noChangeArrowheads="1"/>
            </p:cNvSpPr>
            <p:nvPr/>
          </p:nvSpPr>
          <p:spPr bwMode="auto">
            <a:xfrm>
              <a:off x="8083550" y="20113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p:cNvSpPr>
              <a:spLocks noChangeArrowheads="1"/>
            </p:cNvSpPr>
            <p:nvPr/>
          </p:nvSpPr>
          <p:spPr bwMode="auto">
            <a:xfrm>
              <a:off x="7034213" y="1589088"/>
              <a:ext cx="936625" cy="9350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31"/>
            <p:cNvSpPr>
              <a:spLocks noChangeArrowheads="1"/>
            </p:cNvSpPr>
            <p:nvPr/>
          </p:nvSpPr>
          <p:spPr bwMode="auto">
            <a:xfrm>
              <a:off x="7078663" y="1633538"/>
              <a:ext cx="847725" cy="846138"/>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2"/>
            <p:cNvSpPr>
              <a:spLocks/>
            </p:cNvSpPr>
            <p:nvPr/>
          </p:nvSpPr>
          <p:spPr bwMode="auto">
            <a:xfrm>
              <a:off x="8032750"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3"/>
            <p:cNvSpPr>
              <a:spLocks/>
            </p:cNvSpPr>
            <p:nvPr/>
          </p:nvSpPr>
          <p:spPr bwMode="auto">
            <a:xfrm>
              <a:off x="8326438"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4"/>
            <p:cNvSpPr>
              <a:spLocks/>
            </p:cNvSpPr>
            <p:nvPr/>
          </p:nvSpPr>
          <p:spPr bwMode="auto">
            <a:xfrm>
              <a:off x="7315200" y="1670050"/>
              <a:ext cx="566738" cy="771525"/>
            </a:xfrm>
            <a:custGeom>
              <a:avLst/>
              <a:gdLst>
                <a:gd name="T0" fmla="*/ 65 w 255"/>
                <a:gd name="T1" fmla="*/ 277 h 347"/>
                <a:gd name="T2" fmla="*/ 226 w 255"/>
                <a:gd name="T3" fmla="*/ 277 h 347"/>
                <a:gd name="T4" fmla="*/ 255 w 255"/>
                <a:gd name="T5" fmla="*/ 214 h 347"/>
                <a:gd name="T6" fmla="*/ 65 w 255"/>
                <a:gd name="T7" fmla="*/ 214 h 347"/>
                <a:gd name="T8" fmla="*/ 65 w 255"/>
                <a:gd name="T9" fmla="*/ 128 h 347"/>
                <a:gd name="T10" fmla="*/ 254 w 255"/>
                <a:gd name="T11" fmla="*/ 128 h 347"/>
                <a:gd name="T12" fmla="*/ 223 w 255"/>
                <a:gd name="T13" fmla="*/ 66 h 347"/>
                <a:gd name="T14" fmla="*/ 65 w 255"/>
                <a:gd name="T15" fmla="*/ 66 h 347"/>
                <a:gd name="T16" fmla="*/ 65 w 255"/>
                <a:gd name="T17" fmla="*/ 0 h 347"/>
                <a:gd name="T18" fmla="*/ 0 w 255"/>
                <a:gd name="T19" fmla="*/ 21 h 347"/>
                <a:gd name="T20" fmla="*/ 0 w 255"/>
                <a:gd name="T21" fmla="*/ 326 h 347"/>
                <a:gd name="T22" fmla="*/ 65 w 255"/>
                <a:gd name="T23" fmla="*/ 347 h 347"/>
                <a:gd name="T24" fmla="*/ 65 w 255"/>
                <a:gd name="T25" fmla="*/ 2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47">
                  <a:moveTo>
                    <a:pt x="65" y="277"/>
                  </a:moveTo>
                  <a:cubicBezTo>
                    <a:pt x="226" y="277"/>
                    <a:pt x="226" y="277"/>
                    <a:pt x="226" y="277"/>
                  </a:cubicBezTo>
                  <a:cubicBezTo>
                    <a:pt x="240" y="258"/>
                    <a:pt x="250" y="237"/>
                    <a:pt x="255" y="214"/>
                  </a:cubicBezTo>
                  <a:cubicBezTo>
                    <a:pt x="65" y="214"/>
                    <a:pt x="65" y="214"/>
                    <a:pt x="65" y="214"/>
                  </a:cubicBezTo>
                  <a:cubicBezTo>
                    <a:pt x="65" y="128"/>
                    <a:pt x="65" y="128"/>
                    <a:pt x="65" y="128"/>
                  </a:cubicBezTo>
                  <a:cubicBezTo>
                    <a:pt x="254" y="128"/>
                    <a:pt x="254" y="128"/>
                    <a:pt x="254" y="128"/>
                  </a:cubicBezTo>
                  <a:cubicBezTo>
                    <a:pt x="248" y="105"/>
                    <a:pt x="237" y="84"/>
                    <a:pt x="223" y="66"/>
                  </a:cubicBezTo>
                  <a:cubicBezTo>
                    <a:pt x="65" y="66"/>
                    <a:pt x="65" y="66"/>
                    <a:pt x="65" y="66"/>
                  </a:cubicBezTo>
                  <a:cubicBezTo>
                    <a:pt x="65" y="0"/>
                    <a:pt x="65" y="0"/>
                    <a:pt x="65" y="0"/>
                  </a:cubicBezTo>
                  <a:cubicBezTo>
                    <a:pt x="42" y="3"/>
                    <a:pt x="20" y="10"/>
                    <a:pt x="0" y="21"/>
                  </a:cubicBezTo>
                  <a:cubicBezTo>
                    <a:pt x="0" y="326"/>
                    <a:pt x="0" y="326"/>
                    <a:pt x="0" y="326"/>
                  </a:cubicBezTo>
                  <a:cubicBezTo>
                    <a:pt x="20" y="337"/>
                    <a:pt x="42" y="344"/>
                    <a:pt x="65" y="347"/>
                  </a:cubicBezTo>
                  <a:cubicBezTo>
                    <a:pt x="65" y="277"/>
                    <a:pt x="65" y="277"/>
                    <a:pt x="65" y="277"/>
                  </a:cubicBezTo>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5"/>
            <p:cNvSpPr>
              <a:spLocks/>
            </p:cNvSpPr>
            <p:nvPr/>
          </p:nvSpPr>
          <p:spPr bwMode="auto">
            <a:xfrm>
              <a:off x="7459663" y="1668463"/>
              <a:ext cx="350838" cy="149225"/>
            </a:xfrm>
            <a:custGeom>
              <a:avLst/>
              <a:gdLst>
                <a:gd name="T0" fmla="*/ 158 w 158"/>
                <a:gd name="T1" fmla="*/ 67 h 67"/>
                <a:gd name="T2" fmla="*/ 20 w 158"/>
                <a:gd name="T3" fmla="*/ 0 h 67"/>
                <a:gd name="T4" fmla="*/ 0 w 158"/>
                <a:gd name="T5" fmla="*/ 1 h 67"/>
                <a:gd name="T6" fmla="*/ 0 w 158"/>
                <a:gd name="T7" fmla="*/ 67 h 67"/>
                <a:gd name="T8" fmla="*/ 158 w 158"/>
                <a:gd name="T9" fmla="*/ 67 h 67"/>
              </a:gdLst>
              <a:ahLst/>
              <a:cxnLst>
                <a:cxn ang="0">
                  <a:pos x="T0" y="T1"/>
                </a:cxn>
                <a:cxn ang="0">
                  <a:pos x="T2" y="T3"/>
                </a:cxn>
                <a:cxn ang="0">
                  <a:pos x="T4" y="T5"/>
                </a:cxn>
                <a:cxn ang="0">
                  <a:pos x="T6" y="T7"/>
                </a:cxn>
                <a:cxn ang="0">
                  <a:pos x="T8" y="T9"/>
                </a:cxn>
              </a:cxnLst>
              <a:rect l="0" t="0" r="r" b="b"/>
              <a:pathLst>
                <a:path w="158" h="67">
                  <a:moveTo>
                    <a:pt x="158" y="67"/>
                  </a:moveTo>
                  <a:cubicBezTo>
                    <a:pt x="126" y="26"/>
                    <a:pt x="76" y="0"/>
                    <a:pt x="20" y="0"/>
                  </a:cubicBezTo>
                  <a:cubicBezTo>
                    <a:pt x="14" y="0"/>
                    <a:pt x="7" y="0"/>
                    <a:pt x="0" y="1"/>
                  </a:cubicBezTo>
                  <a:cubicBezTo>
                    <a:pt x="0" y="67"/>
                    <a:pt x="0" y="67"/>
                    <a:pt x="0" y="67"/>
                  </a:cubicBezTo>
                  <a:cubicBezTo>
                    <a:pt x="158" y="67"/>
                    <a:pt x="158" y="67"/>
                    <a:pt x="158" y="67"/>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6"/>
            <p:cNvSpPr>
              <a:spLocks/>
            </p:cNvSpPr>
            <p:nvPr/>
          </p:nvSpPr>
          <p:spPr bwMode="auto">
            <a:xfrm>
              <a:off x="7459663" y="1955800"/>
              <a:ext cx="433388" cy="190500"/>
            </a:xfrm>
            <a:custGeom>
              <a:avLst/>
              <a:gdLst>
                <a:gd name="T0" fmla="*/ 0 w 195"/>
                <a:gd name="T1" fmla="*/ 86 h 86"/>
                <a:gd name="T2" fmla="*/ 190 w 195"/>
                <a:gd name="T3" fmla="*/ 86 h 86"/>
                <a:gd name="T4" fmla="*/ 195 w 195"/>
                <a:gd name="T5" fmla="*/ 45 h 86"/>
                <a:gd name="T6" fmla="*/ 189 w 195"/>
                <a:gd name="T7" fmla="*/ 0 h 86"/>
                <a:gd name="T8" fmla="*/ 0 w 195"/>
                <a:gd name="T9" fmla="*/ 0 h 86"/>
                <a:gd name="T10" fmla="*/ 0 w 195"/>
                <a:gd name="T11" fmla="*/ 86 h 86"/>
              </a:gdLst>
              <a:ahLst/>
              <a:cxnLst>
                <a:cxn ang="0">
                  <a:pos x="T0" y="T1"/>
                </a:cxn>
                <a:cxn ang="0">
                  <a:pos x="T2" y="T3"/>
                </a:cxn>
                <a:cxn ang="0">
                  <a:pos x="T4" y="T5"/>
                </a:cxn>
                <a:cxn ang="0">
                  <a:pos x="T6" y="T7"/>
                </a:cxn>
                <a:cxn ang="0">
                  <a:pos x="T8" y="T9"/>
                </a:cxn>
                <a:cxn ang="0">
                  <a:pos x="T10" y="T11"/>
                </a:cxn>
              </a:cxnLst>
              <a:rect l="0" t="0" r="r" b="b"/>
              <a:pathLst>
                <a:path w="195" h="86">
                  <a:moveTo>
                    <a:pt x="0" y="86"/>
                  </a:moveTo>
                  <a:cubicBezTo>
                    <a:pt x="190" y="86"/>
                    <a:pt x="190" y="86"/>
                    <a:pt x="190" y="86"/>
                  </a:cubicBezTo>
                  <a:cubicBezTo>
                    <a:pt x="193" y="73"/>
                    <a:pt x="195" y="59"/>
                    <a:pt x="195" y="45"/>
                  </a:cubicBezTo>
                  <a:cubicBezTo>
                    <a:pt x="195" y="30"/>
                    <a:pt x="193" y="15"/>
                    <a:pt x="189" y="0"/>
                  </a:cubicBezTo>
                  <a:cubicBezTo>
                    <a:pt x="0" y="0"/>
                    <a:pt x="0" y="0"/>
                    <a:pt x="0" y="0"/>
                  </a:cubicBezTo>
                  <a:cubicBezTo>
                    <a:pt x="0" y="86"/>
                    <a:pt x="0" y="86"/>
                    <a:pt x="0" y="86"/>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7"/>
            <p:cNvSpPr>
              <a:spLocks/>
            </p:cNvSpPr>
            <p:nvPr/>
          </p:nvSpPr>
          <p:spPr bwMode="auto">
            <a:xfrm>
              <a:off x="7459663" y="2286000"/>
              <a:ext cx="357188" cy="158750"/>
            </a:xfrm>
            <a:custGeom>
              <a:avLst/>
              <a:gdLst>
                <a:gd name="T0" fmla="*/ 0 w 161"/>
                <a:gd name="T1" fmla="*/ 70 h 71"/>
                <a:gd name="T2" fmla="*/ 20 w 161"/>
                <a:gd name="T3" fmla="*/ 71 h 71"/>
                <a:gd name="T4" fmla="*/ 161 w 161"/>
                <a:gd name="T5" fmla="*/ 0 h 71"/>
                <a:gd name="T6" fmla="*/ 0 w 161"/>
                <a:gd name="T7" fmla="*/ 0 h 71"/>
                <a:gd name="T8" fmla="*/ 0 w 161"/>
                <a:gd name="T9" fmla="*/ 70 h 71"/>
              </a:gdLst>
              <a:ahLst/>
              <a:cxnLst>
                <a:cxn ang="0">
                  <a:pos x="T0" y="T1"/>
                </a:cxn>
                <a:cxn ang="0">
                  <a:pos x="T2" y="T3"/>
                </a:cxn>
                <a:cxn ang="0">
                  <a:pos x="T4" y="T5"/>
                </a:cxn>
                <a:cxn ang="0">
                  <a:pos x="T6" y="T7"/>
                </a:cxn>
                <a:cxn ang="0">
                  <a:pos x="T8" y="T9"/>
                </a:cxn>
              </a:cxnLst>
              <a:rect l="0" t="0" r="r" b="b"/>
              <a:pathLst>
                <a:path w="161" h="71">
                  <a:moveTo>
                    <a:pt x="0" y="70"/>
                  </a:moveTo>
                  <a:cubicBezTo>
                    <a:pt x="7" y="71"/>
                    <a:pt x="14" y="71"/>
                    <a:pt x="20" y="71"/>
                  </a:cubicBezTo>
                  <a:cubicBezTo>
                    <a:pt x="78" y="71"/>
                    <a:pt x="129" y="43"/>
                    <a:pt x="161" y="0"/>
                  </a:cubicBezTo>
                  <a:cubicBezTo>
                    <a:pt x="0" y="0"/>
                    <a:pt x="0" y="0"/>
                    <a:pt x="0" y="0"/>
                  </a:cubicBezTo>
                  <a:lnTo>
                    <a:pt x="0"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8"/>
            <p:cNvSpPr>
              <a:spLocks/>
            </p:cNvSpPr>
            <p:nvPr/>
          </p:nvSpPr>
          <p:spPr bwMode="auto">
            <a:xfrm>
              <a:off x="7148513" y="1741488"/>
              <a:ext cx="166688" cy="230188"/>
            </a:xfrm>
            <a:custGeom>
              <a:avLst/>
              <a:gdLst>
                <a:gd name="T0" fmla="*/ 75 w 75"/>
                <a:gd name="T1" fmla="*/ 0 h 103"/>
                <a:gd name="T2" fmla="*/ 0 w 75"/>
                <a:gd name="T3" fmla="*/ 103 h 103"/>
                <a:gd name="T4" fmla="*/ 75 w 75"/>
                <a:gd name="T5" fmla="*/ 67 h 103"/>
                <a:gd name="T6" fmla="*/ 75 w 75"/>
                <a:gd name="T7" fmla="*/ 0 h 103"/>
              </a:gdLst>
              <a:ahLst/>
              <a:cxnLst>
                <a:cxn ang="0">
                  <a:pos x="T0" y="T1"/>
                </a:cxn>
                <a:cxn ang="0">
                  <a:pos x="T2" y="T3"/>
                </a:cxn>
                <a:cxn ang="0">
                  <a:pos x="T4" y="T5"/>
                </a:cxn>
                <a:cxn ang="0">
                  <a:pos x="T6" y="T7"/>
                </a:cxn>
              </a:cxnLst>
              <a:rect l="0" t="0" r="r" b="b"/>
              <a:pathLst>
                <a:path w="75" h="103">
                  <a:moveTo>
                    <a:pt x="75" y="0"/>
                  </a:moveTo>
                  <a:cubicBezTo>
                    <a:pt x="38" y="23"/>
                    <a:pt x="10" y="59"/>
                    <a:pt x="0" y="103"/>
                  </a:cubicBezTo>
                  <a:cubicBezTo>
                    <a:pt x="21" y="88"/>
                    <a:pt x="47" y="75"/>
                    <a:pt x="75" y="67"/>
                  </a:cubicBezTo>
                  <a:cubicBezTo>
                    <a:pt x="75" y="0"/>
                    <a:pt x="75" y="0"/>
                    <a:pt x="7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9"/>
            <p:cNvSpPr>
              <a:spLocks/>
            </p:cNvSpPr>
            <p:nvPr/>
          </p:nvSpPr>
          <p:spPr bwMode="auto">
            <a:xfrm>
              <a:off x="7315200" y="1692275"/>
              <a:ext cx="539750" cy="263525"/>
            </a:xfrm>
            <a:custGeom>
              <a:avLst/>
              <a:gdLst>
                <a:gd name="T0" fmla="*/ 65 w 243"/>
                <a:gd name="T1" fmla="*/ 0 h 118"/>
                <a:gd name="T2" fmla="*/ 0 w 243"/>
                <a:gd name="T3" fmla="*/ 22 h 118"/>
                <a:gd name="T4" fmla="*/ 0 w 243"/>
                <a:gd name="T5" fmla="*/ 89 h 118"/>
                <a:gd name="T6" fmla="*/ 85 w 243"/>
                <a:gd name="T7" fmla="*/ 78 h 118"/>
                <a:gd name="T8" fmla="*/ 235 w 243"/>
                <a:gd name="T9" fmla="*/ 118 h 118"/>
                <a:gd name="T10" fmla="*/ 243 w 243"/>
                <a:gd name="T11" fmla="*/ 118 h 118"/>
                <a:gd name="T12" fmla="*/ 209 w 243"/>
                <a:gd name="T13" fmla="*/ 56 h 118"/>
                <a:gd name="T14" fmla="*/ 65 w 243"/>
                <a:gd name="T15" fmla="*/ 56 h 118"/>
                <a:gd name="T16" fmla="*/ 65 w 243"/>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18">
                  <a:moveTo>
                    <a:pt x="65" y="0"/>
                  </a:moveTo>
                  <a:cubicBezTo>
                    <a:pt x="42" y="3"/>
                    <a:pt x="20" y="11"/>
                    <a:pt x="0" y="22"/>
                  </a:cubicBezTo>
                  <a:cubicBezTo>
                    <a:pt x="0" y="89"/>
                    <a:pt x="0" y="89"/>
                    <a:pt x="0" y="89"/>
                  </a:cubicBezTo>
                  <a:cubicBezTo>
                    <a:pt x="26" y="82"/>
                    <a:pt x="55" y="78"/>
                    <a:pt x="85" y="78"/>
                  </a:cubicBezTo>
                  <a:cubicBezTo>
                    <a:pt x="143" y="78"/>
                    <a:pt x="196" y="93"/>
                    <a:pt x="235" y="118"/>
                  </a:cubicBezTo>
                  <a:cubicBezTo>
                    <a:pt x="243" y="118"/>
                    <a:pt x="243" y="118"/>
                    <a:pt x="243" y="118"/>
                  </a:cubicBezTo>
                  <a:cubicBezTo>
                    <a:pt x="236" y="95"/>
                    <a:pt x="224" y="74"/>
                    <a:pt x="209" y="56"/>
                  </a:cubicBezTo>
                  <a:cubicBezTo>
                    <a:pt x="65" y="56"/>
                    <a:pt x="65" y="56"/>
                    <a:pt x="65" y="56"/>
                  </a:cubicBezTo>
                  <a:cubicBezTo>
                    <a:pt x="65" y="0"/>
                    <a:pt x="65" y="0"/>
                    <a:pt x="65" y="0"/>
                  </a:cubicBezTo>
                </a:path>
              </a:pathLst>
            </a:custGeom>
            <a:solidFill>
              <a:srgbClr val="CDA7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p:cNvSpPr>
              <a:spLocks/>
            </p:cNvSpPr>
            <p:nvPr/>
          </p:nvSpPr>
          <p:spPr bwMode="auto">
            <a:xfrm>
              <a:off x="7459663" y="1690688"/>
              <a:ext cx="320675" cy="127000"/>
            </a:xfrm>
            <a:custGeom>
              <a:avLst/>
              <a:gdLst>
                <a:gd name="T0" fmla="*/ 20 w 144"/>
                <a:gd name="T1" fmla="*/ 0 h 57"/>
                <a:gd name="T2" fmla="*/ 0 w 144"/>
                <a:gd name="T3" fmla="*/ 1 h 57"/>
                <a:gd name="T4" fmla="*/ 0 w 144"/>
                <a:gd name="T5" fmla="*/ 57 h 57"/>
                <a:gd name="T6" fmla="*/ 144 w 144"/>
                <a:gd name="T7" fmla="*/ 57 h 57"/>
                <a:gd name="T8" fmla="*/ 20 w 144"/>
                <a:gd name="T9" fmla="*/ 0 h 57"/>
              </a:gdLst>
              <a:ahLst/>
              <a:cxnLst>
                <a:cxn ang="0">
                  <a:pos x="T0" y="T1"/>
                </a:cxn>
                <a:cxn ang="0">
                  <a:pos x="T2" y="T3"/>
                </a:cxn>
                <a:cxn ang="0">
                  <a:pos x="T4" y="T5"/>
                </a:cxn>
                <a:cxn ang="0">
                  <a:pos x="T6" y="T7"/>
                </a:cxn>
                <a:cxn ang="0">
                  <a:pos x="T8" y="T9"/>
                </a:cxn>
              </a:cxnLst>
              <a:rect l="0" t="0" r="r" b="b"/>
              <a:pathLst>
                <a:path w="144" h="57">
                  <a:moveTo>
                    <a:pt x="20" y="0"/>
                  </a:moveTo>
                  <a:cubicBezTo>
                    <a:pt x="13" y="0"/>
                    <a:pt x="7" y="0"/>
                    <a:pt x="0" y="1"/>
                  </a:cubicBezTo>
                  <a:cubicBezTo>
                    <a:pt x="0" y="57"/>
                    <a:pt x="0" y="57"/>
                    <a:pt x="0" y="57"/>
                  </a:cubicBezTo>
                  <a:cubicBezTo>
                    <a:pt x="144" y="57"/>
                    <a:pt x="144" y="57"/>
                    <a:pt x="144" y="57"/>
                  </a:cubicBezTo>
                  <a:cubicBezTo>
                    <a:pt x="114" y="22"/>
                    <a:pt x="69" y="0"/>
                    <a:pt x="20"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1"/>
            <p:cNvSpPr>
              <a:spLocks/>
            </p:cNvSpPr>
            <p:nvPr/>
          </p:nvSpPr>
          <p:spPr bwMode="auto">
            <a:xfrm>
              <a:off x="7837488" y="1955800"/>
              <a:ext cx="20638" cy="15875"/>
            </a:xfrm>
            <a:custGeom>
              <a:avLst/>
              <a:gdLst>
                <a:gd name="T0" fmla="*/ 8 w 9"/>
                <a:gd name="T1" fmla="*/ 0 h 7"/>
                <a:gd name="T2" fmla="*/ 0 w 9"/>
                <a:gd name="T3" fmla="*/ 0 h 7"/>
                <a:gd name="T4" fmla="*/ 9 w 9"/>
                <a:gd name="T5" fmla="*/ 7 h 7"/>
                <a:gd name="T6" fmla="*/ 8 w 9"/>
                <a:gd name="T7" fmla="*/ 0 h 7"/>
              </a:gdLst>
              <a:ahLst/>
              <a:cxnLst>
                <a:cxn ang="0">
                  <a:pos x="T0" y="T1"/>
                </a:cxn>
                <a:cxn ang="0">
                  <a:pos x="T2" y="T3"/>
                </a:cxn>
                <a:cxn ang="0">
                  <a:pos x="T4" y="T5"/>
                </a:cxn>
                <a:cxn ang="0">
                  <a:pos x="T6" y="T7"/>
                </a:cxn>
              </a:cxnLst>
              <a:rect l="0" t="0" r="r" b="b"/>
              <a:pathLst>
                <a:path w="9" h="7">
                  <a:moveTo>
                    <a:pt x="8" y="0"/>
                  </a:moveTo>
                  <a:cubicBezTo>
                    <a:pt x="0" y="0"/>
                    <a:pt x="0" y="0"/>
                    <a:pt x="0" y="0"/>
                  </a:cubicBezTo>
                  <a:cubicBezTo>
                    <a:pt x="3" y="2"/>
                    <a:pt x="6" y="5"/>
                    <a:pt x="9" y="7"/>
                  </a:cubicBezTo>
                  <a:cubicBezTo>
                    <a:pt x="9" y="5"/>
                    <a:pt x="8" y="3"/>
                    <a:pt x="8"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p:cNvSpPr>
              <a:spLocks/>
            </p:cNvSpPr>
            <p:nvPr/>
          </p:nvSpPr>
          <p:spPr bwMode="auto">
            <a:xfrm>
              <a:off x="7353300" y="1795463"/>
              <a:ext cx="301625" cy="301625"/>
            </a:xfrm>
            <a:custGeom>
              <a:avLst/>
              <a:gdLst>
                <a:gd name="T0" fmla="*/ 136 w 136"/>
                <a:gd name="T1" fmla="*/ 68 h 136"/>
                <a:gd name="T2" fmla="*/ 68 w 136"/>
                <a:gd name="T3" fmla="*/ 0 h 136"/>
                <a:gd name="T4" fmla="*/ 0 w 136"/>
                <a:gd name="T5" fmla="*/ 68 h 136"/>
                <a:gd name="T6" fmla="*/ 68 w 136"/>
                <a:gd name="T7" fmla="*/ 136 h 136"/>
                <a:gd name="T8" fmla="*/ 136 w 136"/>
                <a:gd name="T9" fmla="*/ 136 h 136"/>
                <a:gd name="T10" fmla="*/ 136 w 136"/>
                <a:gd name="T11" fmla="*/ 68 h 136"/>
              </a:gdLst>
              <a:ahLst/>
              <a:cxnLst>
                <a:cxn ang="0">
                  <a:pos x="T0" y="T1"/>
                </a:cxn>
                <a:cxn ang="0">
                  <a:pos x="T2" y="T3"/>
                </a:cxn>
                <a:cxn ang="0">
                  <a:pos x="T4" y="T5"/>
                </a:cxn>
                <a:cxn ang="0">
                  <a:pos x="T6" y="T7"/>
                </a:cxn>
                <a:cxn ang="0">
                  <a:pos x="T8" y="T9"/>
                </a:cxn>
                <a:cxn ang="0">
                  <a:pos x="T10" y="T11"/>
                </a:cxn>
              </a:cxnLst>
              <a:rect l="0" t="0" r="r" b="b"/>
              <a:pathLst>
                <a:path w="136" h="136">
                  <a:moveTo>
                    <a:pt x="136" y="68"/>
                  </a:moveTo>
                  <a:cubicBezTo>
                    <a:pt x="136" y="30"/>
                    <a:pt x="105" y="0"/>
                    <a:pt x="68" y="0"/>
                  </a:cubicBezTo>
                  <a:cubicBezTo>
                    <a:pt x="30" y="0"/>
                    <a:pt x="0" y="30"/>
                    <a:pt x="0" y="68"/>
                  </a:cubicBezTo>
                  <a:cubicBezTo>
                    <a:pt x="0" y="105"/>
                    <a:pt x="30" y="136"/>
                    <a:pt x="68" y="136"/>
                  </a:cubicBezTo>
                  <a:cubicBezTo>
                    <a:pt x="136" y="136"/>
                    <a:pt x="136" y="136"/>
                    <a:pt x="136" y="136"/>
                  </a:cubicBezTo>
                  <a:lnTo>
                    <a:pt x="136"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p:cNvSpPr>
              <a:spLocks noEditPoints="1"/>
            </p:cNvSpPr>
            <p:nvPr/>
          </p:nvSpPr>
          <p:spPr bwMode="auto">
            <a:xfrm>
              <a:off x="7426325" y="1879600"/>
              <a:ext cx="173038" cy="147638"/>
            </a:xfrm>
            <a:custGeom>
              <a:avLst/>
              <a:gdLst>
                <a:gd name="T0" fmla="*/ 74 w 78"/>
                <a:gd name="T1" fmla="*/ 62 h 66"/>
                <a:gd name="T2" fmla="*/ 0 w 78"/>
                <a:gd name="T3" fmla="*/ 12 h 66"/>
                <a:gd name="T4" fmla="*/ 0 w 78"/>
                <a:gd name="T5" fmla="*/ 66 h 66"/>
                <a:gd name="T6" fmla="*/ 78 w 78"/>
                <a:gd name="T7" fmla="*/ 0 h 66"/>
                <a:gd name="T8" fmla="*/ 0 w 78"/>
                <a:gd name="T9" fmla="*/ 0 h 66"/>
                <a:gd name="T10" fmla="*/ 45 w 78"/>
                <a:gd name="T11" fmla="*/ 37 h 66"/>
                <a:gd name="T12" fmla="*/ 43 w 78"/>
                <a:gd name="T13" fmla="*/ 33 h 66"/>
                <a:gd name="T14" fmla="*/ 40 w 78"/>
                <a:gd name="T15" fmla="*/ 31 h 66"/>
                <a:gd name="T16" fmla="*/ 36 w 78"/>
                <a:gd name="T17" fmla="*/ 29 h 66"/>
                <a:gd name="T18" fmla="*/ 33 w 78"/>
                <a:gd name="T19" fmla="*/ 29 h 66"/>
                <a:gd name="T20" fmla="*/ 29 w 78"/>
                <a:gd name="T21" fmla="*/ 31 h 66"/>
                <a:gd name="T22" fmla="*/ 26 w 78"/>
                <a:gd name="T23" fmla="*/ 33 h 66"/>
                <a:gd name="T24" fmla="*/ 24 w 78"/>
                <a:gd name="T25" fmla="*/ 37 h 66"/>
                <a:gd name="T26" fmla="*/ 23 w 78"/>
                <a:gd name="T27" fmla="*/ 41 h 66"/>
                <a:gd name="T28" fmla="*/ 24 w 78"/>
                <a:gd name="T29" fmla="*/ 45 h 66"/>
                <a:gd name="T30" fmla="*/ 26 w 78"/>
                <a:gd name="T31" fmla="*/ 48 h 66"/>
                <a:gd name="T32" fmla="*/ 29 w 78"/>
                <a:gd name="T33" fmla="*/ 51 h 66"/>
                <a:gd name="T34" fmla="*/ 32 w 78"/>
                <a:gd name="T35" fmla="*/ 52 h 66"/>
                <a:gd name="T36" fmla="*/ 35 w 78"/>
                <a:gd name="T37" fmla="*/ 49 h 66"/>
                <a:gd name="T38" fmla="*/ 39 w 78"/>
                <a:gd name="T39" fmla="*/ 52 h 66"/>
                <a:gd name="T40" fmla="*/ 40 w 78"/>
                <a:gd name="T41" fmla="*/ 47 h 66"/>
                <a:gd name="T42" fmla="*/ 45 w 78"/>
                <a:gd name="T43" fmla="*/ 46 h 66"/>
                <a:gd name="T44" fmla="*/ 43 w 78"/>
                <a:gd name="T45" fmla="*/ 42 h 66"/>
                <a:gd name="T46" fmla="*/ 39 w 78"/>
                <a:gd name="T47" fmla="*/ 41 h 66"/>
                <a:gd name="T48" fmla="*/ 31 w 78"/>
                <a:gd name="T49" fmla="*/ 44 h 66"/>
                <a:gd name="T50" fmla="*/ 34 w 78"/>
                <a:gd name="T51" fmla="*/ 36 h 66"/>
                <a:gd name="T52" fmla="*/ 32 w 78"/>
                <a:gd name="T53" fmla="*/ 41 h 66"/>
                <a:gd name="T54" fmla="*/ 34 w 78"/>
                <a:gd name="T55" fmla="*/ 43 h 66"/>
                <a:gd name="T56" fmla="*/ 53 w 78"/>
                <a:gd name="T57" fmla="*/ 33 h 66"/>
                <a:gd name="T58" fmla="*/ 55 w 78"/>
                <a:gd name="T59" fmla="*/ 30 h 66"/>
                <a:gd name="T60" fmla="*/ 54 w 78"/>
                <a:gd name="T61" fmla="*/ 29 h 66"/>
                <a:gd name="T62" fmla="*/ 50 w 78"/>
                <a:gd name="T63" fmla="*/ 28 h 66"/>
                <a:gd name="T64" fmla="*/ 48 w 78"/>
                <a:gd name="T65" fmla="*/ 26 h 66"/>
                <a:gd name="T66" fmla="*/ 46 w 78"/>
                <a:gd name="T67" fmla="*/ 29 h 66"/>
                <a:gd name="T68" fmla="*/ 44 w 78"/>
                <a:gd name="T69" fmla="*/ 29 h 66"/>
                <a:gd name="T70" fmla="*/ 43 w 78"/>
                <a:gd name="T71" fmla="*/ 31 h 66"/>
                <a:gd name="T72" fmla="*/ 44 w 78"/>
                <a:gd name="T73" fmla="*/ 33 h 66"/>
                <a:gd name="T74" fmla="*/ 43 w 78"/>
                <a:gd name="T75" fmla="*/ 35 h 66"/>
                <a:gd name="T76" fmla="*/ 44 w 78"/>
                <a:gd name="T77" fmla="*/ 37 h 66"/>
                <a:gd name="T78" fmla="*/ 48 w 78"/>
                <a:gd name="T79" fmla="*/ 39 h 66"/>
                <a:gd name="T80" fmla="*/ 50 w 78"/>
                <a:gd name="T81" fmla="*/ 39 h 66"/>
                <a:gd name="T82" fmla="*/ 53 w 78"/>
                <a:gd name="T83" fmla="*/ 37 h 66"/>
                <a:gd name="T84" fmla="*/ 55 w 78"/>
                <a:gd name="T85" fmla="*/ 35 h 66"/>
                <a:gd name="T86" fmla="*/ 53 w 78"/>
                <a:gd name="T87" fmla="*/ 33 h 66"/>
                <a:gd name="T88" fmla="*/ 47 w 78"/>
                <a:gd name="T8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66">
                  <a:moveTo>
                    <a:pt x="4" y="16"/>
                  </a:moveTo>
                  <a:cubicBezTo>
                    <a:pt x="4" y="62"/>
                    <a:pt x="4" y="62"/>
                    <a:pt x="4" y="62"/>
                  </a:cubicBezTo>
                  <a:cubicBezTo>
                    <a:pt x="74" y="62"/>
                    <a:pt x="74" y="62"/>
                    <a:pt x="74" y="62"/>
                  </a:cubicBezTo>
                  <a:cubicBezTo>
                    <a:pt x="74" y="16"/>
                    <a:pt x="74" y="16"/>
                    <a:pt x="74" y="16"/>
                  </a:cubicBezTo>
                  <a:cubicBezTo>
                    <a:pt x="4" y="16"/>
                    <a:pt x="4" y="16"/>
                    <a:pt x="4" y="16"/>
                  </a:cubicBezTo>
                  <a:close/>
                  <a:moveTo>
                    <a:pt x="0" y="12"/>
                  </a:moveTo>
                  <a:cubicBezTo>
                    <a:pt x="78" y="12"/>
                    <a:pt x="78" y="12"/>
                    <a:pt x="78" y="12"/>
                  </a:cubicBezTo>
                  <a:cubicBezTo>
                    <a:pt x="78" y="66"/>
                    <a:pt x="78" y="66"/>
                    <a:pt x="78" y="66"/>
                  </a:cubicBezTo>
                  <a:cubicBezTo>
                    <a:pt x="0" y="66"/>
                    <a:pt x="0" y="66"/>
                    <a:pt x="0" y="66"/>
                  </a:cubicBezTo>
                  <a:cubicBezTo>
                    <a:pt x="0" y="12"/>
                    <a:pt x="0" y="12"/>
                    <a:pt x="0" y="12"/>
                  </a:cubicBezTo>
                  <a:close/>
                  <a:moveTo>
                    <a:pt x="0" y="0"/>
                  </a:moveTo>
                  <a:cubicBezTo>
                    <a:pt x="78" y="0"/>
                    <a:pt x="78" y="0"/>
                    <a:pt x="78" y="0"/>
                  </a:cubicBezTo>
                  <a:cubicBezTo>
                    <a:pt x="78" y="8"/>
                    <a:pt x="78" y="8"/>
                    <a:pt x="78" y="8"/>
                  </a:cubicBezTo>
                  <a:cubicBezTo>
                    <a:pt x="0" y="8"/>
                    <a:pt x="0" y="8"/>
                    <a:pt x="0" y="8"/>
                  </a:cubicBezTo>
                  <a:cubicBezTo>
                    <a:pt x="0" y="0"/>
                    <a:pt x="0" y="0"/>
                    <a:pt x="0" y="0"/>
                  </a:cubicBezTo>
                  <a:close/>
                  <a:moveTo>
                    <a:pt x="46" y="40"/>
                  </a:moveTo>
                  <a:cubicBezTo>
                    <a:pt x="46" y="38"/>
                    <a:pt x="46" y="38"/>
                    <a:pt x="46" y="38"/>
                  </a:cubicBezTo>
                  <a:cubicBezTo>
                    <a:pt x="46" y="38"/>
                    <a:pt x="46" y="37"/>
                    <a:pt x="45" y="37"/>
                  </a:cubicBezTo>
                  <a:cubicBezTo>
                    <a:pt x="42" y="37"/>
                    <a:pt x="42" y="37"/>
                    <a:pt x="42" y="37"/>
                  </a:cubicBezTo>
                  <a:cubicBezTo>
                    <a:pt x="41" y="36"/>
                    <a:pt x="41" y="36"/>
                    <a:pt x="41" y="36"/>
                  </a:cubicBezTo>
                  <a:cubicBezTo>
                    <a:pt x="43" y="33"/>
                    <a:pt x="43" y="33"/>
                    <a:pt x="43" y="33"/>
                  </a:cubicBezTo>
                  <a:cubicBezTo>
                    <a:pt x="43" y="33"/>
                    <a:pt x="43" y="33"/>
                    <a:pt x="43" y="33"/>
                  </a:cubicBezTo>
                  <a:cubicBezTo>
                    <a:pt x="41" y="31"/>
                    <a:pt x="41" y="31"/>
                    <a:pt x="41" y="31"/>
                  </a:cubicBezTo>
                  <a:cubicBezTo>
                    <a:pt x="40" y="31"/>
                    <a:pt x="40" y="31"/>
                    <a:pt x="40" y="31"/>
                  </a:cubicBezTo>
                  <a:cubicBezTo>
                    <a:pt x="38" y="33"/>
                    <a:pt x="38" y="33"/>
                    <a:pt x="38" y="33"/>
                  </a:cubicBezTo>
                  <a:cubicBezTo>
                    <a:pt x="37" y="33"/>
                    <a:pt x="37" y="33"/>
                    <a:pt x="37" y="33"/>
                  </a:cubicBezTo>
                  <a:cubicBezTo>
                    <a:pt x="36" y="29"/>
                    <a:pt x="36" y="29"/>
                    <a:pt x="36" y="29"/>
                  </a:cubicBezTo>
                  <a:cubicBezTo>
                    <a:pt x="36" y="29"/>
                    <a:pt x="36" y="29"/>
                    <a:pt x="36" y="29"/>
                  </a:cubicBezTo>
                  <a:cubicBezTo>
                    <a:pt x="33" y="29"/>
                    <a:pt x="33" y="29"/>
                    <a:pt x="33" y="29"/>
                  </a:cubicBezTo>
                  <a:cubicBezTo>
                    <a:pt x="33" y="29"/>
                    <a:pt x="33" y="29"/>
                    <a:pt x="33" y="29"/>
                  </a:cubicBezTo>
                  <a:cubicBezTo>
                    <a:pt x="32" y="33"/>
                    <a:pt x="32" y="33"/>
                    <a:pt x="32" y="33"/>
                  </a:cubicBezTo>
                  <a:cubicBezTo>
                    <a:pt x="32" y="33"/>
                    <a:pt x="31" y="33"/>
                    <a:pt x="31" y="33"/>
                  </a:cubicBezTo>
                  <a:cubicBezTo>
                    <a:pt x="29" y="31"/>
                    <a:pt x="29" y="31"/>
                    <a:pt x="29" y="31"/>
                  </a:cubicBezTo>
                  <a:cubicBezTo>
                    <a:pt x="28" y="31"/>
                    <a:pt x="28" y="31"/>
                    <a:pt x="28" y="31"/>
                  </a:cubicBezTo>
                  <a:cubicBezTo>
                    <a:pt x="26" y="33"/>
                    <a:pt x="26" y="33"/>
                    <a:pt x="26" y="33"/>
                  </a:cubicBezTo>
                  <a:cubicBezTo>
                    <a:pt x="26" y="33"/>
                    <a:pt x="26" y="33"/>
                    <a:pt x="26" y="33"/>
                  </a:cubicBezTo>
                  <a:cubicBezTo>
                    <a:pt x="27" y="36"/>
                    <a:pt x="27" y="36"/>
                    <a:pt x="27" y="36"/>
                  </a:cubicBezTo>
                  <a:cubicBezTo>
                    <a:pt x="27" y="37"/>
                    <a:pt x="27" y="37"/>
                    <a:pt x="27" y="37"/>
                  </a:cubicBezTo>
                  <a:cubicBezTo>
                    <a:pt x="24" y="37"/>
                    <a:pt x="24" y="37"/>
                    <a:pt x="24" y="37"/>
                  </a:cubicBezTo>
                  <a:cubicBezTo>
                    <a:pt x="23" y="37"/>
                    <a:pt x="23" y="38"/>
                    <a:pt x="23" y="38"/>
                  </a:cubicBezTo>
                  <a:cubicBezTo>
                    <a:pt x="23" y="40"/>
                    <a:pt x="23" y="40"/>
                    <a:pt x="23" y="40"/>
                  </a:cubicBezTo>
                  <a:cubicBezTo>
                    <a:pt x="23" y="41"/>
                    <a:pt x="23" y="41"/>
                    <a:pt x="23" y="41"/>
                  </a:cubicBezTo>
                  <a:cubicBezTo>
                    <a:pt x="26" y="42"/>
                    <a:pt x="26" y="42"/>
                    <a:pt x="26" y="42"/>
                  </a:cubicBezTo>
                  <a:cubicBezTo>
                    <a:pt x="26" y="42"/>
                    <a:pt x="26" y="43"/>
                    <a:pt x="26" y="43"/>
                  </a:cubicBezTo>
                  <a:cubicBezTo>
                    <a:pt x="24" y="45"/>
                    <a:pt x="24" y="45"/>
                    <a:pt x="24" y="45"/>
                  </a:cubicBezTo>
                  <a:cubicBezTo>
                    <a:pt x="24" y="46"/>
                    <a:pt x="24" y="46"/>
                    <a:pt x="24" y="46"/>
                  </a:cubicBezTo>
                  <a:cubicBezTo>
                    <a:pt x="25" y="48"/>
                    <a:pt x="25" y="48"/>
                    <a:pt x="25" y="48"/>
                  </a:cubicBezTo>
                  <a:cubicBezTo>
                    <a:pt x="26" y="48"/>
                    <a:pt x="26" y="48"/>
                    <a:pt x="26" y="48"/>
                  </a:cubicBezTo>
                  <a:cubicBezTo>
                    <a:pt x="29" y="47"/>
                    <a:pt x="29" y="47"/>
                    <a:pt x="29" y="47"/>
                  </a:cubicBezTo>
                  <a:cubicBezTo>
                    <a:pt x="29" y="48"/>
                    <a:pt x="29" y="48"/>
                    <a:pt x="29" y="48"/>
                  </a:cubicBezTo>
                  <a:cubicBezTo>
                    <a:pt x="29" y="51"/>
                    <a:pt x="29" y="51"/>
                    <a:pt x="29" y="51"/>
                  </a:cubicBezTo>
                  <a:cubicBezTo>
                    <a:pt x="29" y="52"/>
                    <a:pt x="29" y="52"/>
                    <a:pt x="29" y="52"/>
                  </a:cubicBezTo>
                  <a:cubicBezTo>
                    <a:pt x="31" y="52"/>
                    <a:pt x="31" y="52"/>
                    <a:pt x="31" y="52"/>
                  </a:cubicBezTo>
                  <a:cubicBezTo>
                    <a:pt x="32" y="52"/>
                    <a:pt x="32" y="52"/>
                    <a:pt x="32" y="52"/>
                  </a:cubicBezTo>
                  <a:cubicBezTo>
                    <a:pt x="34" y="49"/>
                    <a:pt x="34" y="49"/>
                    <a:pt x="34" y="49"/>
                  </a:cubicBezTo>
                  <a:cubicBezTo>
                    <a:pt x="34" y="49"/>
                    <a:pt x="34" y="49"/>
                    <a:pt x="34" y="49"/>
                  </a:cubicBezTo>
                  <a:cubicBezTo>
                    <a:pt x="35" y="49"/>
                    <a:pt x="35" y="49"/>
                    <a:pt x="35" y="49"/>
                  </a:cubicBezTo>
                  <a:cubicBezTo>
                    <a:pt x="37" y="52"/>
                    <a:pt x="37" y="52"/>
                    <a:pt x="37" y="52"/>
                  </a:cubicBezTo>
                  <a:cubicBezTo>
                    <a:pt x="37" y="52"/>
                    <a:pt x="37" y="52"/>
                    <a:pt x="37" y="52"/>
                  </a:cubicBezTo>
                  <a:cubicBezTo>
                    <a:pt x="39" y="52"/>
                    <a:pt x="39" y="52"/>
                    <a:pt x="39" y="52"/>
                  </a:cubicBezTo>
                  <a:cubicBezTo>
                    <a:pt x="40" y="51"/>
                    <a:pt x="40" y="51"/>
                    <a:pt x="40" y="51"/>
                  </a:cubicBezTo>
                  <a:cubicBezTo>
                    <a:pt x="39" y="48"/>
                    <a:pt x="39" y="48"/>
                    <a:pt x="39" y="48"/>
                  </a:cubicBezTo>
                  <a:cubicBezTo>
                    <a:pt x="40" y="47"/>
                    <a:pt x="40" y="47"/>
                    <a:pt x="40" y="47"/>
                  </a:cubicBezTo>
                  <a:cubicBezTo>
                    <a:pt x="43" y="48"/>
                    <a:pt x="43" y="48"/>
                    <a:pt x="43" y="48"/>
                  </a:cubicBezTo>
                  <a:cubicBezTo>
                    <a:pt x="44" y="48"/>
                    <a:pt x="44" y="48"/>
                    <a:pt x="44" y="48"/>
                  </a:cubicBezTo>
                  <a:cubicBezTo>
                    <a:pt x="45" y="46"/>
                    <a:pt x="45" y="46"/>
                    <a:pt x="45" y="46"/>
                  </a:cubicBezTo>
                  <a:cubicBezTo>
                    <a:pt x="45" y="45"/>
                    <a:pt x="45" y="45"/>
                    <a:pt x="45" y="45"/>
                  </a:cubicBezTo>
                  <a:cubicBezTo>
                    <a:pt x="43" y="43"/>
                    <a:pt x="43" y="43"/>
                    <a:pt x="43" y="43"/>
                  </a:cubicBezTo>
                  <a:cubicBezTo>
                    <a:pt x="43" y="43"/>
                    <a:pt x="43" y="42"/>
                    <a:pt x="43" y="42"/>
                  </a:cubicBezTo>
                  <a:cubicBezTo>
                    <a:pt x="46" y="41"/>
                    <a:pt x="46" y="41"/>
                    <a:pt x="46" y="41"/>
                  </a:cubicBezTo>
                  <a:cubicBezTo>
                    <a:pt x="46" y="41"/>
                    <a:pt x="46" y="40"/>
                    <a:pt x="46" y="40"/>
                  </a:cubicBezTo>
                  <a:close/>
                  <a:moveTo>
                    <a:pt x="39" y="41"/>
                  </a:moveTo>
                  <a:cubicBezTo>
                    <a:pt x="39" y="42"/>
                    <a:pt x="39" y="43"/>
                    <a:pt x="38" y="44"/>
                  </a:cubicBezTo>
                  <a:cubicBezTo>
                    <a:pt x="37" y="45"/>
                    <a:pt x="36" y="46"/>
                    <a:pt x="34" y="46"/>
                  </a:cubicBezTo>
                  <a:cubicBezTo>
                    <a:pt x="33" y="46"/>
                    <a:pt x="32" y="45"/>
                    <a:pt x="31" y="44"/>
                  </a:cubicBezTo>
                  <a:cubicBezTo>
                    <a:pt x="30" y="43"/>
                    <a:pt x="30" y="42"/>
                    <a:pt x="30" y="41"/>
                  </a:cubicBezTo>
                  <a:cubicBezTo>
                    <a:pt x="30" y="40"/>
                    <a:pt x="30" y="39"/>
                    <a:pt x="31" y="38"/>
                  </a:cubicBezTo>
                  <a:cubicBezTo>
                    <a:pt x="32" y="37"/>
                    <a:pt x="33" y="36"/>
                    <a:pt x="34" y="36"/>
                  </a:cubicBezTo>
                  <a:cubicBezTo>
                    <a:pt x="36" y="36"/>
                    <a:pt x="37" y="37"/>
                    <a:pt x="38" y="38"/>
                  </a:cubicBezTo>
                  <a:cubicBezTo>
                    <a:pt x="39" y="39"/>
                    <a:pt x="39" y="40"/>
                    <a:pt x="39" y="41"/>
                  </a:cubicBezTo>
                  <a:close/>
                  <a:moveTo>
                    <a:pt x="32" y="41"/>
                  </a:moveTo>
                  <a:cubicBezTo>
                    <a:pt x="32" y="40"/>
                    <a:pt x="33" y="39"/>
                    <a:pt x="34" y="39"/>
                  </a:cubicBezTo>
                  <a:cubicBezTo>
                    <a:pt x="36" y="39"/>
                    <a:pt x="37" y="40"/>
                    <a:pt x="37" y="41"/>
                  </a:cubicBezTo>
                  <a:cubicBezTo>
                    <a:pt x="37" y="42"/>
                    <a:pt x="36" y="43"/>
                    <a:pt x="34" y="43"/>
                  </a:cubicBezTo>
                  <a:cubicBezTo>
                    <a:pt x="33" y="43"/>
                    <a:pt x="32" y="42"/>
                    <a:pt x="32" y="41"/>
                  </a:cubicBezTo>
                  <a:close/>
                  <a:moveTo>
                    <a:pt x="53" y="33"/>
                  </a:moveTo>
                  <a:cubicBezTo>
                    <a:pt x="53" y="33"/>
                    <a:pt x="53" y="33"/>
                    <a:pt x="53" y="33"/>
                  </a:cubicBezTo>
                  <a:cubicBezTo>
                    <a:pt x="53" y="32"/>
                    <a:pt x="53" y="32"/>
                    <a:pt x="53" y="32"/>
                  </a:cubicBezTo>
                  <a:cubicBezTo>
                    <a:pt x="54" y="31"/>
                    <a:pt x="54" y="31"/>
                    <a:pt x="54" y="31"/>
                  </a:cubicBezTo>
                  <a:cubicBezTo>
                    <a:pt x="55" y="30"/>
                    <a:pt x="55" y="30"/>
                    <a:pt x="55" y="30"/>
                  </a:cubicBezTo>
                  <a:cubicBezTo>
                    <a:pt x="55" y="30"/>
                    <a:pt x="55" y="30"/>
                    <a:pt x="55" y="30"/>
                  </a:cubicBezTo>
                  <a:cubicBezTo>
                    <a:pt x="54" y="29"/>
                    <a:pt x="54" y="29"/>
                    <a:pt x="54" y="29"/>
                  </a:cubicBezTo>
                  <a:cubicBezTo>
                    <a:pt x="54" y="29"/>
                    <a:pt x="54" y="29"/>
                    <a:pt x="54" y="29"/>
                  </a:cubicBezTo>
                  <a:cubicBezTo>
                    <a:pt x="53" y="29"/>
                    <a:pt x="53" y="29"/>
                    <a:pt x="53" y="29"/>
                  </a:cubicBezTo>
                  <a:cubicBezTo>
                    <a:pt x="52" y="29"/>
                    <a:pt x="52" y="29"/>
                    <a:pt x="52" y="29"/>
                  </a:cubicBezTo>
                  <a:cubicBezTo>
                    <a:pt x="51" y="29"/>
                    <a:pt x="51" y="29"/>
                    <a:pt x="50" y="28"/>
                  </a:cubicBezTo>
                  <a:cubicBezTo>
                    <a:pt x="50" y="27"/>
                    <a:pt x="50" y="27"/>
                    <a:pt x="50" y="27"/>
                  </a:cubicBezTo>
                  <a:cubicBezTo>
                    <a:pt x="49" y="26"/>
                    <a:pt x="49" y="26"/>
                    <a:pt x="49" y="26"/>
                  </a:cubicBezTo>
                  <a:cubicBezTo>
                    <a:pt x="48" y="26"/>
                    <a:pt x="48" y="26"/>
                    <a:pt x="48" y="26"/>
                  </a:cubicBezTo>
                  <a:cubicBezTo>
                    <a:pt x="48" y="27"/>
                    <a:pt x="48" y="27"/>
                    <a:pt x="48" y="27"/>
                  </a:cubicBezTo>
                  <a:cubicBezTo>
                    <a:pt x="47" y="28"/>
                    <a:pt x="47" y="28"/>
                    <a:pt x="47" y="28"/>
                  </a:cubicBezTo>
                  <a:cubicBezTo>
                    <a:pt x="47" y="29"/>
                    <a:pt x="46" y="29"/>
                    <a:pt x="46" y="29"/>
                  </a:cubicBezTo>
                  <a:cubicBezTo>
                    <a:pt x="44" y="29"/>
                    <a:pt x="44" y="29"/>
                    <a:pt x="44" y="29"/>
                  </a:cubicBezTo>
                  <a:cubicBezTo>
                    <a:pt x="44" y="29"/>
                    <a:pt x="44" y="29"/>
                    <a:pt x="44" y="29"/>
                  </a:cubicBezTo>
                  <a:cubicBezTo>
                    <a:pt x="44" y="29"/>
                    <a:pt x="44" y="29"/>
                    <a:pt x="44" y="29"/>
                  </a:cubicBezTo>
                  <a:cubicBezTo>
                    <a:pt x="43" y="30"/>
                    <a:pt x="43" y="30"/>
                    <a:pt x="43" y="30"/>
                  </a:cubicBezTo>
                  <a:cubicBezTo>
                    <a:pt x="43" y="30"/>
                    <a:pt x="43" y="30"/>
                    <a:pt x="43" y="30"/>
                  </a:cubicBezTo>
                  <a:cubicBezTo>
                    <a:pt x="43" y="31"/>
                    <a:pt x="43" y="31"/>
                    <a:pt x="43" y="31"/>
                  </a:cubicBezTo>
                  <a:cubicBezTo>
                    <a:pt x="44" y="32"/>
                    <a:pt x="44" y="32"/>
                    <a:pt x="44" y="32"/>
                  </a:cubicBezTo>
                  <a:cubicBezTo>
                    <a:pt x="44" y="33"/>
                    <a:pt x="44" y="33"/>
                    <a:pt x="44" y="33"/>
                  </a:cubicBezTo>
                  <a:cubicBezTo>
                    <a:pt x="44" y="33"/>
                    <a:pt x="44" y="33"/>
                    <a:pt x="44" y="33"/>
                  </a:cubicBezTo>
                  <a:cubicBezTo>
                    <a:pt x="43" y="35"/>
                    <a:pt x="43" y="35"/>
                    <a:pt x="43" y="35"/>
                  </a:cubicBezTo>
                  <a:cubicBezTo>
                    <a:pt x="43" y="35"/>
                    <a:pt x="43" y="35"/>
                    <a:pt x="43" y="35"/>
                  </a:cubicBezTo>
                  <a:cubicBezTo>
                    <a:pt x="43" y="35"/>
                    <a:pt x="43" y="35"/>
                    <a:pt x="43" y="35"/>
                  </a:cubicBezTo>
                  <a:cubicBezTo>
                    <a:pt x="44" y="36"/>
                    <a:pt x="44" y="36"/>
                    <a:pt x="44" y="36"/>
                  </a:cubicBezTo>
                  <a:cubicBezTo>
                    <a:pt x="44" y="37"/>
                    <a:pt x="44" y="37"/>
                    <a:pt x="44" y="37"/>
                  </a:cubicBezTo>
                  <a:cubicBezTo>
                    <a:pt x="44" y="37"/>
                    <a:pt x="44" y="37"/>
                    <a:pt x="44" y="37"/>
                  </a:cubicBezTo>
                  <a:cubicBezTo>
                    <a:pt x="46" y="36"/>
                    <a:pt x="46" y="36"/>
                    <a:pt x="46" y="36"/>
                  </a:cubicBezTo>
                  <a:cubicBezTo>
                    <a:pt x="46" y="36"/>
                    <a:pt x="47" y="37"/>
                    <a:pt x="47" y="37"/>
                  </a:cubicBezTo>
                  <a:cubicBezTo>
                    <a:pt x="48" y="39"/>
                    <a:pt x="48" y="39"/>
                    <a:pt x="48" y="39"/>
                  </a:cubicBezTo>
                  <a:cubicBezTo>
                    <a:pt x="48" y="39"/>
                    <a:pt x="48" y="39"/>
                    <a:pt x="48" y="39"/>
                  </a:cubicBezTo>
                  <a:cubicBezTo>
                    <a:pt x="49" y="39"/>
                    <a:pt x="49" y="39"/>
                    <a:pt x="49" y="39"/>
                  </a:cubicBezTo>
                  <a:cubicBezTo>
                    <a:pt x="50" y="39"/>
                    <a:pt x="50" y="39"/>
                    <a:pt x="50" y="39"/>
                  </a:cubicBezTo>
                  <a:cubicBezTo>
                    <a:pt x="50" y="37"/>
                    <a:pt x="50" y="37"/>
                    <a:pt x="50" y="37"/>
                  </a:cubicBezTo>
                  <a:cubicBezTo>
                    <a:pt x="51" y="37"/>
                    <a:pt x="51" y="36"/>
                    <a:pt x="52" y="36"/>
                  </a:cubicBezTo>
                  <a:cubicBezTo>
                    <a:pt x="53" y="37"/>
                    <a:pt x="53" y="37"/>
                    <a:pt x="53" y="37"/>
                  </a:cubicBezTo>
                  <a:cubicBezTo>
                    <a:pt x="54" y="37"/>
                    <a:pt x="54" y="37"/>
                    <a:pt x="54" y="37"/>
                  </a:cubicBezTo>
                  <a:cubicBezTo>
                    <a:pt x="54" y="36"/>
                    <a:pt x="54" y="36"/>
                    <a:pt x="54" y="36"/>
                  </a:cubicBezTo>
                  <a:cubicBezTo>
                    <a:pt x="55" y="35"/>
                    <a:pt x="55" y="35"/>
                    <a:pt x="55" y="35"/>
                  </a:cubicBezTo>
                  <a:cubicBezTo>
                    <a:pt x="55" y="35"/>
                    <a:pt x="55" y="35"/>
                    <a:pt x="55" y="35"/>
                  </a:cubicBezTo>
                  <a:cubicBezTo>
                    <a:pt x="54" y="35"/>
                    <a:pt x="54" y="35"/>
                    <a:pt x="54" y="35"/>
                  </a:cubicBezTo>
                  <a:cubicBezTo>
                    <a:pt x="53" y="33"/>
                    <a:pt x="53" y="33"/>
                    <a:pt x="53" y="33"/>
                  </a:cubicBezTo>
                  <a:close/>
                  <a:moveTo>
                    <a:pt x="51" y="33"/>
                  </a:moveTo>
                  <a:cubicBezTo>
                    <a:pt x="51" y="34"/>
                    <a:pt x="50" y="34"/>
                    <a:pt x="49" y="34"/>
                  </a:cubicBezTo>
                  <a:cubicBezTo>
                    <a:pt x="48" y="34"/>
                    <a:pt x="47" y="34"/>
                    <a:pt x="47" y="33"/>
                  </a:cubicBezTo>
                  <a:cubicBezTo>
                    <a:pt x="47" y="32"/>
                    <a:pt x="48" y="31"/>
                    <a:pt x="49" y="31"/>
                  </a:cubicBezTo>
                  <a:cubicBezTo>
                    <a:pt x="50" y="31"/>
                    <a:pt x="51" y="32"/>
                    <a:pt x="51" y="3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4"/>
            <p:cNvSpPr>
              <a:spLocks/>
            </p:cNvSpPr>
            <p:nvPr/>
          </p:nvSpPr>
          <p:spPr bwMode="auto">
            <a:xfrm>
              <a:off x="7512050" y="850900"/>
              <a:ext cx="409575" cy="268288"/>
            </a:xfrm>
            <a:custGeom>
              <a:avLst/>
              <a:gdLst>
                <a:gd name="T0" fmla="*/ 154 w 184"/>
                <a:gd name="T1" fmla="*/ 53 h 121"/>
                <a:gd name="T2" fmla="*/ 154 w 184"/>
                <a:gd name="T3" fmla="*/ 51 h 121"/>
                <a:gd name="T4" fmla="*/ 104 w 184"/>
                <a:gd name="T5" fmla="*/ 0 h 121"/>
                <a:gd name="T6" fmla="*/ 61 w 184"/>
                <a:gd name="T7" fmla="*/ 23 h 121"/>
                <a:gd name="T8" fmla="*/ 48 w 184"/>
                <a:gd name="T9" fmla="*/ 19 h 121"/>
                <a:gd name="T10" fmla="*/ 31 w 184"/>
                <a:gd name="T11" fmla="*/ 24 h 121"/>
                <a:gd name="T12" fmla="*/ 18 w 184"/>
                <a:gd name="T13" fmla="*/ 48 h 121"/>
                <a:gd name="T14" fmla="*/ 0 w 184"/>
                <a:gd name="T15" fmla="*/ 81 h 121"/>
                <a:gd name="T16" fmla="*/ 35 w 184"/>
                <a:gd name="T17" fmla="*/ 121 h 121"/>
                <a:gd name="T18" fmla="*/ 40 w 184"/>
                <a:gd name="T19" fmla="*/ 121 h 121"/>
                <a:gd name="T20" fmla="*/ 44 w 184"/>
                <a:gd name="T21" fmla="*/ 121 h 121"/>
                <a:gd name="T22" fmla="*/ 127 w 184"/>
                <a:gd name="T23" fmla="*/ 121 h 121"/>
                <a:gd name="T24" fmla="*/ 128 w 184"/>
                <a:gd name="T25" fmla="*/ 121 h 121"/>
                <a:gd name="T26" fmla="*/ 130 w 184"/>
                <a:gd name="T27" fmla="*/ 121 h 121"/>
                <a:gd name="T28" fmla="*/ 136 w 184"/>
                <a:gd name="T29" fmla="*/ 121 h 121"/>
                <a:gd name="T30" fmla="*/ 150 w 184"/>
                <a:gd name="T31" fmla="*/ 121 h 121"/>
                <a:gd name="T32" fmla="*/ 184 w 184"/>
                <a:gd name="T33" fmla="*/ 87 h 121"/>
                <a:gd name="T34" fmla="*/ 154 w 184"/>
                <a:gd name="T35"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21">
                  <a:moveTo>
                    <a:pt x="154" y="53"/>
                  </a:moveTo>
                  <a:cubicBezTo>
                    <a:pt x="154" y="53"/>
                    <a:pt x="154" y="52"/>
                    <a:pt x="154" y="51"/>
                  </a:cubicBezTo>
                  <a:cubicBezTo>
                    <a:pt x="154" y="23"/>
                    <a:pt x="132" y="0"/>
                    <a:pt x="104" y="0"/>
                  </a:cubicBezTo>
                  <a:cubicBezTo>
                    <a:pt x="86" y="0"/>
                    <a:pt x="71" y="9"/>
                    <a:pt x="61" y="23"/>
                  </a:cubicBezTo>
                  <a:cubicBezTo>
                    <a:pt x="57" y="20"/>
                    <a:pt x="53" y="19"/>
                    <a:pt x="48" y="19"/>
                  </a:cubicBezTo>
                  <a:cubicBezTo>
                    <a:pt x="41" y="19"/>
                    <a:pt x="36" y="21"/>
                    <a:pt x="31" y="24"/>
                  </a:cubicBezTo>
                  <a:cubicBezTo>
                    <a:pt x="23" y="29"/>
                    <a:pt x="18" y="38"/>
                    <a:pt x="18" y="48"/>
                  </a:cubicBezTo>
                  <a:cubicBezTo>
                    <a:pt x="7" y="55"/>
                    <a:pt x="0" y="67"/>
                    <a:pt x="0" y="81"/>
                  </a:cubicBezTo>
                  <a:cubicBezTo>
                    <a:pt x="0" y="102"/>
                    <a:pt x="15" y="119"/>
                    <a:pt x="35" y="121"/>
                  </a:cubicBezTo>
                  <a:cubicBezTo>
                    <a:pt x="37" y="121"/>
                    <a:pt x="38" y="121"/>
                    <a:pt x="40" y="121"/>
                  </a:cubicBezTo>
                  <a:cubicBezTo>
                    <a:pt x="41" y="121"/>
                    <a:pt x="42" y="121"/>
                    <a:pt x="44" y="121"/>
                  </a:cubicBezTo>
                  <a:cubicBezTo>
                    <a:pt x="62" y="121"/>
                    <a:pt x="106" y="121"/>
                    <a:pt x="127" y="121"/>
                  </a:cubicBezTo>
                  <a:cubicBezTo>
                    <a:pt x="127" y="121"/>
                    <a:pt x="128" y="121"/>
                    <a:pt x="128" y="121"/>
                  </a:cubicBezTo>
                  <a:cubicBezTo>
                    <a:pt x="130" y="121"/>
                    <a:pt x="130" y="121"/>
                    <a:pt x="130" y="121"/>
                  </a:cubicBezTo>
                  <a:cubicBezTo>
                    <a:pt x="131" y="121"/>
                    <a:pt x="134" y="121"/>
                    <a:pt x="136" y="121"/>
                  </a:cubicBezTo>
                  <a:cubicBezTo>
                    <a:pt x="150" y="121"/>
                    <a:pt x="150" y="121"/>
                    <a:pt x="150" y="121"/>
                  </a:cubicBezTo>
                  <a:cubicBezTo>
                    <a:pt x="169" y="121"/>
                    <a:pt x="184" y="106"/>
                    <a:pt x="184" y="87"/>
                  </a:cubicBezTo>
                  <a:cubicBezTo>
                    <a:pt x="184" y="70"/>
                    <a:pt x="171" y="56"/>
                    <a:pt x="154" y="53"/>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5"/>
            <p:cNvSpPr>
              <a:spLocks/>
            </p:cNvSpPr>
            <p:nvPr/>
          </p:nvSpPr>
          <p:spPr bwMode="auto">
            <a:xfrm>
              <a:off x="7908925" y="808038"/>
              <a:ext cx="295275" cy="193675"/>
            </a:xfrm>
            <a:custGeom>
              <a:avLst/>
              <a:gdLst>
                <a:gd name="T0" fmla="*/ 112 w 133"/>
                <a:gd name="T1" fmla="*/ 38 h 87"/>
                <a:gd name="T2" fmla="*/ 112 w 133"/>
                <a:gd name="T3" fmla="*/ 36 h 87"/>
                <a:gd name="T4" fmla="*/ 75 w 133"/>
                <a:gd name="T5" fmla="*/ 0 h 87"/>
                <a:gd name="T6" fmla="*/ 45 w 133"/>
                <a:gd name="T7" fmla="*/ 16 h 87"/>
                <a:gd name="T8" fmla="*/ 35 w 133"/>
                <a:gd name="T9" fmla="*/ 13 h 87"/>
                <a:gd name="T10" fmla="*/ 23 w 133"/>
                <a:gd name="T11" fmla="*/ 17 h 87"/>
                <a:gd name="T12" fmla="*/ 14 w 133"/>
                <a:gd name="T13" fmla="*/ 34 h 87"/>
                <a:gd name="T14" fmla="*/ 0 w 133"/>
                <a:gd name="T15" fmla="*/ 58 h 87"/>
                <a:gd name="T16" fmla="*/ 26 w 133"/>
                <a:gd name="T17" fmla="*/ 87 h 87"/>
                <a:gd name="T18" fmla="*/ 29 w 133"/>
                <a:gd name="T19" fmla="*/ 87 h 87"/>
                <a:gd name="T20" fmla="*/ 32 w 133"/>
                <a:gd name="T21" fmla="*/ 87 h 87"/>
                <a:gd name="T22" fmla="*/ 92 w 133"/>
                <a:gd name="T23" fmla="*/ 87 h 87"/>
                <a:gd name="T24" fmla="*/ 93 w 133"/>
                <a:gd name="T25" fmla="*/ 87 h 87"/>
                <a:gd name="T26" fmla="*/ 95 w 133"/>
                <a:gd name="T27" fmla="*/ 87 h 87"/>
                <a:gd name="T28" fmla="*/ 99 w 133"/>
                <a:gd name="T29" fmla="*/ 87 h 87"/>
                <a:gd name="T30" fmla="*/ 108 w 133"/>
                <a:gd name="T31" fmla="*/ 87 h 87"/>
                <a:gd name="T32" fmla="*/ 133 w 133"/>
                <a:gd name="T33" fmla="*/ 62 h 87"/>
                <a:gd name="T34" fmla="*/ 112 w 133"/>
                <a:gd name="T35" fmla="*/ 3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7">
                  <a:moveTo>
                    <a:pt x="112" y="38"/>
                  </a:moveTo>
                  <a:cubicBezTo>
                    <a:pt x="112" y="37"/>
                    <a:pt x="112" y="37"/>
                    <a:pt x="112" y="36"/>
                  </a:cubicBezTo>
                  <a:cubicBezTo>
                    <a:pt x="112" y="16"/>
                    <a:pt x="96" y="0"/>
                    <a:pt x="75" y="0"/>
                  </a:cubicBezTo>
                  <a:cubicBezTo>
                    <a:pt x="63" y="0"/>
                    <a:pt x="51" y="6"/>
                    <a:pt x="45" y="16"/>
                  </a:cubicBezTo>
                  <a:cubicBezTo>
                    <a:pt x="42" y="14"/>
                    <a:pt x="39" y="13"/>
                    <a:pt x="35" y="13"/>
                  </a:cubicBezTo>
                  <a:cubicBezTo>
                    <a:pt x="30" y="13"/>
                    <a:pt x="26" y="15"/>
                    <a:pt x="23" y="17"/>
                  </a:cubicBezTo>
                  <a:cubicBezTo>
                    <a:pt x="17" y="20"/>
                    <a:pt x="14" y="27"/>
                    <a:pt x="14" y="34"/>
                  </a:cubicBezTo>
                  <a:cubicBezTo>
                    <a:pt x="6" y="39"/>
                    <a:pt x="0" y="48"/>
                    <a:pt x="0" y="58"/>
                  </a:cubicBezTo>
                  <a:cubicBezTo>
                    <a:pt x="0" y="73"/>
                    <a:pt x="12" y="85"/>
                    <a:pt x="26" y="87"/>
                  </a:cubicBezTo>
                  <a:cubicBezTo>
                    <a:pt x="27" y="87"/>
                    <a:pt x="28" y="87"/>
                    <a:pt x="29" y="87"/>
                  </a:cubicBezTo>
                  <a:cubicBezTo>
                    <a:pt x="30" y="87"/>
                    <a:pt x="31" y="87"/>
                    <a:pt x="32" y="87"/>
                  </a:cubicBezTo>
                  <a:cubicBezTo>
                    <a:pt x="46" y="87"/>
                    <a:pt x="77" y="87"/>
                    <a:pt x="92" y="87"/>
                  </a:cubicBezTo>
                  <a:cubicBezTo>
                    <a:pt x="92" y="87"/>
                    <a:pt x="93" y="87"/>
                    <a:pt x="93" y="87"/>
                  </a:cubicBezTo>
                  <a:cubicBezTo>
                    <a:pt x="95" y="87"/>
                    <a:pt x="95" y="87"/>
                    <a:pt x="95" y="87"/>
                  </a:cubicBezTo>
                  <a:cubicBezTo>
                    <a:pt x="95" y="87"/>
                    <a:pt x="98" y="87"/>
                    <a:pt x="99" y="87"/>
                  </a:cubicBezTo>
                  <a:cubicBezTo>
                    <a:pt x="108" y="87"/>
                    <a:pt x="108" y="87"/>
                    <a:pt x="108" y="87"/>
                  </a:cubicBezTo>
                  <a:cubicBezTo>
                    <a:pt x="122" y="87"/>
                    <a:pt x="133" y="76"/>
                    <a:pt x="133" y="62"/>
                  </a:cubicBezTo>
                  <a:cubicBezTo>
                    <a:pt x="133" y="50"/>
                    <a:pt x="124" y="40"/>
                    <a:pt x="112" y="3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6"/>
            <p:cNvSpPr>
              <a:spLocks/>
            </p:cNvSpPr>
            <p:nvPr/>
          </p:nvSpPr>
          <p:spPr bwMode="auto">
            <a:xfrm>
              <a:off x="7061200" y="896938"/>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7"/>
            <p:cNvSpPr>
              <a:spLocks/>
            </p:cNvSpPr>
            <p:nvPr/>
          </p:nvSpPr>
          <p:spPr bwMode="auto">
            <a:xfrm>
              <a:off x="7593013" y="1392238"/>
              <a:ext cx="223838" cy="52388"/>
            </a:xfrm>
            <a:custGeom>
              <a:avLst/>
              <a:gdLst>
                <a:gd name="T0" fmla="*/ 73 w 101"/>
                <a:gd name="T1" fmla="*/ 0 h 23"/>
                <a:gd name="T2" fmla="*/ 55 w 101"/>
                <a:gd name="T3" fmla="*/ 5 h 23"/>
                <a:gd name="T4" fmla="*/ 36 w 101"/>
                <a:gd name="T5" fmla="*/ 0 h 23"/>
                <a:gd name="T6" fmla="*/ 0 w 101"/>
                <a:gd name="T7" fmla="*/ 23 h 23"/>
                <a:gd name="T8" fmla="*/ 36 w 101"/>
                <a:gd name="T9" fmla="*/ 9 h 23"/>
                <a:gd name="T10" fmla="*/ 49 w 101"/>
                <a:gd name="T11" fmla="*/ 11 h 23"/>
                <a:gd name="T12" fmla="*/ 45 w 101"/>
                <a:gd name="T13" fmla="*/ 18 h 23"/>
                <a:gd name="T14" fmla="*/ 53 w 101"/>
                <a:gd name="T15" fmla="*/ 12 h 23"/>
                <a:gd name="T16" fmla="*/ 61 w 101"/>
                <a:gd name="T17" fmla="*/ 9 h 23"/>
                <a:gd name="T18" fmla="*/ 73 w 101"/>
                <a:gd name="T19" fmla="*/ 7 h 23"/>
                <a:gd name="T20" fmla="*/ 101 w 101"/>
                <a:gd name="T21" fmla="*/ 18 h 23"/>
                <a:gd name="T22" fmla="*/ 73 w 101"/>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3">
                  <a:moveTo>
                    <a:pt x="73" y="0"/>
                  </a:moveTo>
                  <a:cubicBezTo>
                    <a:pt x="66" y="0"/>
                    <a:pt x="60" y="2"/>
                    <a:pt x="55" y="5"/>
                  </a:cubicBezTo>
                  <a:cubicBezTo>
                    <a:pt x="50" y="2"/>
                    <a:pt x="43" y="0"/>
                    <a:pt x="36" y="0"/>
                  </a:cubicBezTo>
                  <a:cubicBezTo>
                    <a:pt x="20" y="0"/>
                    <a:pt x="6" y="9"/>
                    <a:pt x="0" y="23"/>
                  </a:cubicBezTo>
                  <a:cubicBezTo>
                    <a:pt x="8" y="15"/>
                    <a:pt x="21" y="9"/>
                    <a:pt x="36" y="9"/>
                  </a:cubicBezTo>
                  <a:cubicBezTo>
                    <a:pt x="40" y="9"/>
                    <a:pt x="45" y="10"/>
                    <a:pt x="49" y="11"/>
                  </a:cubicBezTo>
                  <a:cubicBezTo>
                    <a:pt x="48" y="13"/>
                    <a:pt x="46" y="15"/>
                    <a:pt x="45" y="18"/>
                  </a:cubicBezTo>
                  <a:cubicBezTo>
                    <a:pt x="47" y="15"/>
                    <a:pt x="50" y="13"/>
                    <a:pt x="53" y="12"/>
                  </a:cubicBezTo>
                  <a:cubicBezTo>
                    <a:pt x="55" y="11"/>
                    <a:pt x="58" y="10"/>
                    <a:pt x="61" y="9"/>
                  </a:cubicBezTo>
                  <a:cubicBezTo>
                    <a:pt x="64" y="8"/>
                    <a:pt x="69" y="7"/>
                    <a:pt x="73" y="7"/>
                  </a:cubicBezTo>
                  <a:cubicBezTo>
                    <a:pt x="84" y="7"/>
                    <a:pt x="94" y="11"/>
                    <a:pt x="101" y="18"/>
                  </a:cubicBezTo>
                  <a:cubicBezTo>
                    <a:pt x="96" y="7"/>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8"/>
            <p:cNvSpPr>
              <a:spLocks/>
            </p:cNvSpPr>
            <p:nvPr/>
          </p:nvSpPr>
          <p:spPr bwMode="auto">
            <a:xfrm>
              <a:off x="7772400" y="1301750"/>
              <a:ext cx="222250" cy="49213"/>
            </a:xfrm>
            <a:custGeom>
              <a:avLst/>
              <a:gdLst>
                <a:gd name="T0" fmla="*/ 72 w 100"/>
                <a:gd name="T1" fmla="*/ 0 h 22"/>
                <a:gd name="T2" fmla="*/ 55 w 100"/>
                <a:gd name="T3" fmla="*/ 5 h 22"/>
                <a:gd name="T4" fmla="*/ 35 w 100"/>
                <a:gd name="T5" fmla="*/ 0 h 22"/>
                <a:gd name="T6" fmla="*/ 0 w 100"/>
                <a:gd name="T7" fmla="*/ 22 h 22"/>
                <a:gd name="T8" fmla="*/ 35 w 100"/>
                <a:gd name="T9" fmla="*/ 9 h 22"/>
                <a:gd name="T10" fmla="*/ 49 w 100"/>
                <a:gd name="T11" fmla="*/ 11 h 22"/>
                <a:gd name="T12" fmla="*/ 45 w 100"/>
                <a:gd name="T13" fmla="*/ 17 h 22"/>
                <a:gd name="T14" fmla="*/ 53 w 100"/>
                <a:gd name="T15" fmla="*/ 12 h 22"/>
                <a:gd name="T16" fmla="*/ 60 w 100"/>
                <a:gd name="T17" fmla="*/ 9 h 22"/>
                <a:gd name="T18" fmla="*/ 72 w 100"/>
                <a:gd name="T19" fmla="*/ 7 h 22"/>
                <a:gd name="T20" fmla="*/ 100 w 100"/>
                <a:gd name="T21" fmla="*/ 17 h 22"/>
                <a:gd name="T22" fmla="*/ 72 w 10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2">
                  <a:moveTo>
                    <a:pt x="72" y="0"/>
                  </a:moveTo>
                  <a:cubicBezTo>
                    <a:pt x="66" y="0"/>
                    <a:pt x="60" y="2"/>
                    <a:pt x="55" y="5"/>
                  </a:cubicBezTo>
                  <a:cubicBezTo>
                    <a:pt x="49" y="2"/>
                    <a:pt x="43" y="0"/>
                    <a:pt x="35" y="0"/>
                  </a:cubicBezTo>
                  <a:cubicBezTo>
                    <a:pt x="19" y="0"/>
                    <a:pt x="6" y="9"/>
                    <a:pt x="0" y="22"/>
                  </a:cubicBezTo>
                  <a:cubicBezTo>
                    <a:pt x="8" y="14"/>
                    <a:pt x="21" y="9"/>
                    <a:pt x="35" y="9"/>
                  </a:cubicBezTo>
                  <a:cubicBezTo>
                    <a:pt x="40" y="9"/>
                    <a:pt x="45" y="10"/>
                    <a:pt x="49" y="11"/>
                  </a:cubicBezTo>
                  <a:cubicBezTo>
                    <a:pt x="47" y="13"/>
                    <a:pt x="46" y="15"/>
                    <a:pt x="45" y="17"/>
                  </a:cubicBezTo>
                  <a:cubicBezTo>
                    <a:pt x="47" y="15"/>
                    <a:pt x="50" y="13"/>
                    <a:pt x="53" y="12"/>
                  </a:cubicBezTo>
                  <a:cubicBezTo>
                    <a:pt x="55" y="10"/>
                    <a:pt x="58" y="9"/>
                    <a:pt x="60" y="9"/>
                  </a:cubicBezTo>
                  <a:cubicBezTo>
                    <a:pt x="64" y="8"/>
                    <a:pt x="68" y="7"/>
                    <a:pt x="72" y="7"/>
                  </a:cubicBezTo>
                  <a:cubicBezTo>
                    <a:pt x="83" y="7"/>
                    <a:pt x="93" y="11"/>
                    <a:pt x="100" y="17"/>
                  </a:cubicBezTo>
                  <a:cubicBezTo>
                    <a:pt x="95" y="7"/>
                    <a:pt x="85" y="0"/>
                    <a:pt x="72"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9"/>
            <p:cNvSpPr>
              <a:spLocks/>
            </p:cNvSpPr>
            <p:nvPr/>
          </p:nvSpPr>
          <p:spPr bwMode="auto">
            <a:xfrm>
              <a:off x="7877175" y="1373188"/>
              <a:ext cx="225425" cy="52388"/>
            </a:xfrm>
            <a:custGeom>
              <a:avLst/>
              <a:gdLst>
                <a:gd name="T0" fmla="*/ 73 w 101"/>
                <a:gd name="T1" fmla="*/ 0 h 24"/>
                <a:gd name="T2" fmla="*/ 56 w 101"/>
                <a:gd name="T3" fmla="*/ 6 h 24"/>
                <a:gd name="T4" fmla="*/ 36 w 101"/>
                <a:gd name="T5" fmla="*/ 0 h 24"/>
                <a:gd name="T6" fmla="*/ 0 w 101"/>
                <a:gd name="T7" fmla="*/ 24 h 24"/>
                <a:gd name="T8" fmla="*/ 36 w 101"/>
                <a:gd name="T9" fmla="*/ 10 h 24"/>
                <a:gd name="T10" fmla="*/ 49 w 101"/>
                <a:gd name="T11" fmla="*/ 12 h 24"/>
                <a:gd name="T12" fmla="*/ 45 w 101"/>
                <a:gd name="T13" fmla="*/ 19 h 24"/>
                <a:gd name="T14" fmla="*/ 53 w 101"/>
                <a:gd name="T15" fmla="*/ 13 h 24"/>
                <a:gd name="T16" fmla="*/ 61 w 101"/>
                <a:gd name="T17" fmla="*/ 9 h 24"/>
                <a:gd name="T18" fmla="*/ 73 w 101"/>
                <a:gd name="T19" fmla="*/ 8 h 24"/>
                <a:gd name="T20" fmla="*/ 101 w 101"/>
                <a:gd name="T21" fmla="*/ 19 h 24"/>
                <a:gd name="T22" fmla="*/ 73 w 101"/>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4">
                  <a:moveTo>
                    <a:pt x="73" y="0"/>
                  </a:moveTo>
                  <a:cubicBezTo>
                    <a:pt x="67" y="0"/>
                    <a:pt x="61" y="2"/>
                    <a:pt x="56" y="6"/>
                  </a:cubicBezTo>
                  <a:cubicBezTo>
                    <a:pt x="50" y="2"/>
                    <a:pt x="43" y="0"/>
                    <a:pt x="36" y="0"/>
                  </a:cubicBezTo>
                  <a:cubicBezTo>
                    <a:pt x="20" y="0"/>
                    <a:pt x="6" y="10"/>
                    <a:pt x="0" y="24"/>
                  </a:cubicBezTo>
                  <a:cubicBezTo>
                    <a:pt x="9" y="15"/>
                    <a:pt x="22" y="10"/>
                    <a:pt x="36" y="10"/>
                  </a:cubicBezTo>
                  <a:cubicBezTo>
                    <a:pt x="41" y="10"/>
                    <a:pt x="45" y="10"/>
                    <a:pt x="49" y="12"/>
                  </a:cubicBezTo>
                  <a:cubicBezTo>
                    <a:pt x="48" y="14"/>
                    <a:pt x="46" y="16"/>
                    <a:pt x="45" y="19"/>
                  </a:cubicBezTo>
                  <a:cubicBezTo>
                    <a:pt x="48" y="16"/>
                    <a:pt x="50" y="14"/>
                    <a:pt x="53" y="13"/>
                  </a:cubicBezTo>
                  <a:cubicBezTo>
                    <a:pt x="56" y="11"/>
                    <a:pt x="58" y="10"/>
                    <a:pt x="61" y="9"/>
                  </a:cubicBezTo>
                  <a:cubicBezTo>
                    <a:pt x="65" y="8"/>
                    <a:pt x="69" y="8"/>
                    <a:pt x="73" y="8"/>
                  </a:cubicBezTo>
                  <a:cubicBezTo>
                    <a:pt x="84" y="8"/>
                    <a:pt x="94" y="12"/>
                    <a:pt x="101" y="19"/>
                  </a:cubicBezTo>
                  <a:cubicBezTo>
                    <a:pt x="96" y="8"/>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300458" y="6223697"/>
            <a:ext cx="1521257" cy="669759"/>
            <a:chOff x="4738358" y="6214172"/>
            <a:chExt cx="1521257" cy="669759"/>
          </a:xfrm>
        </p:grpSpPr>
        <p:grpSp>
          <p:nvGrpSpPr>
            <p:cNvPr id="149" name="Group 148"/>
            <p:cNvGrpSpPr/>
            <p:nvPr/>
          </p:nvGrpSpPr>
          <p:grpSpPr>
            <a:xfrm>
              <a:off x="4738358" y="6314741"/>
              <a:ext cx="872002" cy="536615"/>
              <a:chOff x="6670675" y="4275930"/>
              <a:chExt cx="1224064" cy="753270"/>
            </a:xfrm>
          </p:grpSpPr>
          <p:sp>
            <p:nvSpPr>
              <p:cNvPr id="230" name="Freeform 229"/>
              <p:cNvSpPr>
                <a:spLocks/>
              </p:cNvSpPr>
              <p:nvPr/>
            </p:nvSpPr>
            <p:spPr bwMode="auto">
              <a:xfrm>
                <a:off x="6670675" y="4534582"/>
                <a:ext cx="620540" cy="494617"/>
              </a:xfrm>
              <a:custGeom>
                <a:avLst/>
                <a:gdLst>
                  <a:gd name="T0" fmla="*/ 182 w 547"/>
                  <a:gd name="T1" fmla="*/ 47 h 436"/>
                  <a:gd name="T2" fmla="*/ 182 w 547"/>
                  <a:gd name="T3" fmla="*/ 0 h 436"/>
                  <a:gd name="T4" fmla="*/ 65 w 547"/>
                  <a:gd name="T5" fmla="*/ 0 h 436"/>
                  <a:gd name="T6" fmla="*/ 65 w 547"/>
                  <a:gd name="T7" fmla="*/ 47 h 436"/>
                  <a:gd name="T8" fmla="*/ 0 w 547"/>
                  <a:gd name="T9" fmla="*/ 47 h 436"/>
                  <a:gd name="T10" fmla="*/ 0 w 547"/>
                  <a:gd name="T11" fmla="*/ 59 h 436"/>
                  <a:gd name="T12" fmla="*/ 15 w 547"/>
                  <a:gd name="T13" fmla="*/ 59 h 436"/>
                  <a:gd name="T14" fmla="*/ 15 w 547"/>
                  <a:gd name="T15" fmla="*/ 436 h 436"/>
                  <a:gd name="T16" fmla="*/ 531 w 547"/>
                  <a:gd name="T17" fmla="*/ 436 h 436"/>
                  <a:gd name="T18" fmla="*/ 531 w 547"/>
                  <a:gd name="T19" fmla="*/ 59 h 436"/>
                  <a:gd name="T20" fmla="*/ 547 w 547"/>
                  <a:gd name="T21" fmla="*/ 59 h 436"/>
                  <a:gd name="T22" fmla="*/ 547 w 547"/>
                  <a:gd name="T23" fmla="*/ 47 h 436"/>
                  <a:gd name="T24" fmla="*/ 182 w 547"/>
                  <a:gd name="T25" fmla="*/ 47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436">
                    <a:moveTo>
                      <a:pt x="182" y="47"/>
                    </a:moveTo>
                    <a:lnTo>
                      <a:pt x="182" y="0"/>
                    </a:lnTo>
                    <a:lnTo>
                      <a:pt x="65" y="0"/>
                    </a:lnTo>
                    <a:lnTo>
                      <a:pt x="65" y="47"/>
                    </a:lnTo>
                    <a:lnTo>
                      <a:pt x="0" y="47"/>
                    </a:lnTo>
                    <a:lnTo>
                      <a:pt x="0" y="59"/>
                    </a:lnTo>
                    <a:lnTo>
                      <a:pt x="15" y="59"/>
                    </a:lnTo>
                    <a:lnTo>
                      <a:pt x="15" y="436"/>
                    </a:lnTo>
                    <a:lnTo>
                      <a:pt x="531" y="436"/>
                    </a:lnTo>
                    <a:lnTo>
                      <a:pt x="531" y="59"/>
                    </a:lnTo>
                    <a:lnTo>
                      <a:pt x="547" y="59"/>
                    </a:lnTo>
                    <a:lnTo>
                      <a:pt x="547" y="47"/>
                    </a:lnTo>
                    <a:lnTo>
                      <a:pt x="182"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1" name="Freeform 230"/>
              <p:cNvSpPr>
                <a:spLocks/>
              </p:cNvSpPr>
              <p:nvPr/>
            </p:nvSpPr>
            <p:spPr bwMode="auto">
              <a:xfrm>
                <a:off x="7363820" y="4606053"/>
                <a:ext cx="530919" cy="423147"/>
              </a:xfrm>
              <a:custGeom>
                <a:avLst/>
                <a:gdLst>
                  <a:gd name="T0" fmla="*/ 155 w 468"/>
                  <a:gd name="T1" fmla="*/ 40 h 373"/>
                  <a:gd name="T2" fmla="*/ 155 w 468"/>
                  <a:gd name="T3" fmla="*/ 0 h 373"/>
                  <a:gd name="T4" fmla="*/ 56 w 468"/>
                  <a:gd name="T5" fmla="*/ 0 h 373"/>
                  <a:gd name="T6" fmla="*/ 56 w 468"/>
                  <a:gd name="T7" fmla="*/ 40 h 373"/>
                  <a:gd name="T8" fmla="*/ 0 w 468"/>
                  <a:gd name="T9" fmla="*/ 40 h 373"/>
                  <a:gd name="T10" fmla="*/ 0 w 468"/>
                  <a:gd name="T11" fmla="*/ 50 h 373"/>
                  <a:gd name="T12" fmla="*/ 13 w 468"/>
                  <a:gd name="T13" fmla="*/ 50 h 373"/>
                  <a:gd name="T14" fmla="*/ 13 w 468"/>
                  <a:gd name="T15" fmla="*/ 373 h 373"/>
                  <a:gd name="T16" fmla="*/ 456 w 468"/>
                  <a:gd name="T17" fmla="*/ 373 h 373"/>
                  <a:gd name="T18" fmla="*/ 456 w 468"/>
                  <a:gd name="T19" fmla="*/ 50 h 373"/>
                  <a:gd name="T20" fmla="*/ 468 w 468"/>
                  <a:gd name="T21" fmla="*/ 50 h 373"/>
                  <a:gd name="T22" fmla="*/ 468 w 468"/>
                  <a:gd name="T23" fmla="*/ 40 h 373"/>
                  <a:gd name="T24" fmla="*/ 155 w 468"/>
                  <a:gd name="T25" fmla="*/ 4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373">
                    <a:moveTo>
                      <a:pt x="155" y="40"/>
                    </a:moveTo>
                    <a:lnTo>
                      <a:pt x="155" y="0"/>
                    </a:lnTo>
                    <a:lnTo>
                      <a:pt x="56" y="0"/>
                    </a:lnTo>
                    <a:lnTo>
                      <a:pt x="56" y="40"/>
                    </a:lnTo>
                    <a:lnTo>
                      <a:pt x="0" y="40"/>
                    </a:lnTo>
                    <a:lnTo>
                      <a:pt x="0" y="50"/>
                    </a:lnTo>
                    <a:lnTo>
                      <a:pt x="13" y="50"/>
                    </a:lnTo>
                    <a:lnTo>
                      <a:pt x="13" y="373"/>
                    </a:lnTo>
                    <a:lnTo>
                      <a:pt x="456" y="373"/>
                    </a:lnTo>
                    <a:lnTo>
                      <a:pt x="456" y="50"/>
                    </a:lnTo>
                    <a:lnTo>
                      <a:pt x="468" y="50"/>
                    </a:lnTo>
                    <a:lnTo>
                      <a:pt x="468" y="40"/>
                    </a:lnTo>
                    <a:lnTo>
                      <a:pt x="155" y="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2" name="Freeform 24"/>
              <p:cNvSpPr>
                <a:spLocks/>
              </p:cNvSpPr>
              <p:nvPr/>
            </p:nvSpPr>
            <p:spPr bwMode="auto">
              <a:xfrm>
                <a:off x="7016680" y="4275930"/>
                <a:ext cx="574028" cy="753270"/>
              </a:xfrm>
              <a:custGeom>
                <a:avLst/>
                <a:gdLst>
                  <a:gd name="T0" fmla="*/ 277 w 506"/>
                  <a:gd name="T1" fmla="*/ 71 h 664"/>
                  <a:gd name="T2" fmla="*/ 277 w 506"/>
                  <a:gd name="T3" fmla="*/ 0 h 664"/>
                  <a:gd name="T4" fmla="*/ 98 w 506"/>
                  <a:gd name="T5" fmla="*/ 0 h 664"/>
                  <a:gd name="T6" fmla="*/ 98 w 506"/>
                  <a:gd name="T7" fmla="*/ 71 h 664"/>
                  <a:gd name="T8" fmla="*/ 0 w 506"/>
                  <a:gd name="T9" fmla="*/ 71 h 664"/>
                  <a:gd name="T10" fmla="*/ 0 w 506"/>
                  <a:gd name="T11" fmla="*/ 89 h 664"/>
                  <a:gd name="T12" fmla="*/ 22 w 506"/>
                  <a:gd name="T13" fmla="*/ 89 h 664"/>
                  <a:gd name="T14" fmla="*/ 22 w 506"/>
                  <a:gd name="T15" fmla="*/ 664 h 664"/>
                  <a:gd name="T16" fmla="*/ 484 w 506"/>
                  <a:gd name="T17" fmla="*/ 664 h 664"/>
                  <a:gd name="T18" fmla="*/ 484 w 506"/>
                  <a:gd name="T19" fmla="*/ 89 h 664"/>
                  <a:gd name="T20" fmla="*/ 506 w 506"/>
                  <a:gd name="T21" fmla="*/ 89 h 664"/>
                  <a:gd name="T22" fmla="*/ 506 w 506"/>
                  <a:gd name="T23" fmla="*/ 71 h 664"/>
                  <a:gd name="T24" fmla="*/ 277 w 506"/>
                  <a:gd name="T25" fmla="*/ 71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664">
                    <a:moveTo>
                      <a:pt x="277" y="71"/>
                    </a:moveTo>
                    <a:lnTo>
                      <a:pt x="277" y="0"/>
                    </a:lnTo>
                    <a:lnTo>
                      <a:pt x="98" y="0"/>
                    </a:lnTo>
                    <a:lnTo>
                      <a:pt x="98" y="71"/>
                    </a:lnTo>
                    <a:lnTo>
                      <a:pt x="0" y="71"/>
                    </a:lnTo>
                    <a:lnTo>
                      <a:pt x="0" y="89"/>
                    </a:lnTo>
                    <a:lnTo>
                      <a:pt x="22" y="89"/>
                    </a:lnTo>
                    <a:lnTo>
                      <a:pt x="22" y="664"/>
                    </a:lnTo>
                    <a:lnTo>
                      <a:pt x="484" y="664"/>
                    </a:lnTo>
                    <a:lnTo>
                      <a:pt x="484" y="89"/>
                    </a:lnTo>
                    <a:lnTo>
                      <a:pt x="506" y="89"/>
                    </a:lnTo>
                    <a:lnTo>
                      <a:pt x="506" y="71"/>
                    </a:lnTo>
                    <a:lnTo>
                      <a:pt x="277" y="71"/>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3" name="Rectangle 25"/>
              <p:cNvSpPr>
                <a:spLocks noChangeArrowheads="1"/>
              </p:cNvSpPr>
              <p:nvPr/>
            </p:nvSpPr>
            <p:spPr bwMode="auto">
              <a:xfrm>
                <a:off x="7330920"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4" name="Rectangle 26"/>
              <p:cNvSpPr>
                <a:spLocks noChangeArrowheads="1"/>
              </p:cNvSpPr>
              <p:nvPr/>
            </p:nvSpPr>
            <p:spPr bwMode="auto">
              <a:xfrm>
                <a:off x="7211804"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5" name="Rectangle 27"/>
              <p:cNvSpPr>
                <a:spLocks noChangeArrowheads="1"/>
              </p:cNvSpPr>
              <p:nvPr/>
            </p:nvSpPr>
            <p:spPr bwMode="auto">
              <a:xfrm>
                <a:off x="7093822" y="4435886"/>
                <a:ext cx="422013" cy="669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6" name="Rectangle 28"/>
              <p:cNvSpPr>
                <a:spLocks noChangeArrowheads="1"/>
              </p:cNvSpPr>
              <p:nvPr/>
            </p:nvSpPr>
            <p:spPr bwMode="auto">
              <a:xfrm>
                <a:off x="7093822" y="4553868"/>
                <a:ext cx="422013" cy="657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7" name="Rectangle 29"/>
              <p:cNvSpPr>
                <a:spLocks noChangeArrowheads="1"/>
              </p:cNvSpPr>
              <p:nvPr/>
            </p:nvSpPr>
            <p:spPr bwMode="auto">
              <a:xfrm>
                <a:off x="7093822" y="4670716"/>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8" name="Rectangle 30"/>
              <p:cNvSpPr>
                <a:spLocks noChangeArrowheads="1"/>
              </p:cNvSpPr>
              <p:nvPr/>
            </p:nvSpPr>
            <p:spPr bwMode="auto">
              <a:xfrm>
                <a:off x="7093822" y="4788698"/>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sp>
          <p:nvSpPr>
            <p:cNvPr id="168" name="Freeform 63"/>
            <p:cNvSpPr>
              <a:spLocks/>
            </p:cNvSpPr>
            <p:nvPr/>
          </p:nvSpPr>
          <p:spPr bwMode="auto">
            <a:xfrm>
              <a:off x="5874409" y="6553446"/>
              <a:ext cx="385206" cy="325703"/>
            </a:xfrm>
            <a:custGeom>
              <a:avLst/>
              <a:gdLst>
                <a:gd name="T0" fmla="*/ 166 w 369"/>
                <a:gd name="T1" fmla="*/ 53 h 312"/>
                <a:gd name="T2" fmla="*/ 166 w 369"/>
                <a:gd name="T3" fmla="*/ 0 h 312"/>
                <a:gd name="T4" fmla="*/ 126 w 369"/>
                <a:gd name="T5" fmla="*/ 0 h 312"/>
                <a:gd name="T6" fmla="*/ 126 w 369"/>
                <a:gd name="T7" fmla="*/ 53 h 312"/>
                <a:gd name="T8" fmla="*/ 112 w 369"/>
                <a:gd name="T9" fmla="*/ 53 h 312"/>
                <a:gd name="T10" fmla="*/ 112 w 369"/>
                <a:gd name="T11" fmla="*/ 0 h 312"/>
                <a:gd name="T12" fmla="*/ 73 w 369"/>
                <a:gd name="T13" fmla="*/ 0 h 312"/>
                <a:gd name="T14" fmla="*/ 73 w 369"/>
                <a:gd name="T15" fmla="*/ 53 h 312"/>
                <a:gd name="T16" fmla="*/ 0 w 369"/>
                <a:gd name="T17" fmla="*/ 53 h 312"/>
                <a:gd name="T18" fmla="*/ 0 w 369"/>
                <a:gd name="T19" fmla="*/ 65 h 312"/>
                <a:gd name="T20" fmla="*/ 17 w 369"/>
                <a:gd name="T21" fmla="*/ 65 h 312"/>
                <a:gd name="T22" fmla="*/ 17 w 369"/>
                <a:gd name="T23" fmla="*/ 312 h 312"/>
                <a:gd name="T24" fmla="*/ 353 w 369"/>
                <a:gd name="T25" fmla="*/ 312 h 312"/>
                <a:gd name="T26" fmla="*/ 353 w 369"/>
                <a:gd name="T27" fmla="*/ 65 h 312"/>
                <a:gd name="T28" fmla="*/ 369 w 369"/>
                <a:gd name="T29" fmla="*/ 65 h 312"/>
                <a:gd name="T30" fmla="*/ 369 w 369"/>
                <a:gd name="T31" fmla="*/ 53 h 312"/>
                <a:gd name="T32" fmla="*/ 166 w 369"/>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2">
                  <a:moveTo>
                    <a:pt x="166" y="53"/>
                  </a:moveTo>
                  <a:lnTo>
                    <a:pt x="166" y="0"/>
                  </a:lnTo>
                  <a:lnTo>
                    <a:pt x="126" y="0"/>
                  </a:lnTo>
                  <a:lnTo>
                    <a:pt x="126" y="53"/>
                  </a:lnTo>
                  <a:lnTo>
                    <a:pt x="112" y="53"/>
                  </a:lnTo>
                  <a:lnTo>
                    <a:pt x="112" y="0"/>
                  </a:lnTo>
                  <a:lnTo>
                    <a:pt x="73" y="0"/>
                  </a:lnTo>
                  <a:lnTo>
                    <a:pt x="73" y="53"/>
                  </a:lnTo>
                  <a:lnTo>
                    <a:pt x="0" y="53"/>
                  </a:lnTo>
                  <a:lnTo>
                    <a:pt x="0" y="65"/>
                  </a:lnTo>
                  <a:lnTo>
                    <a:pt x="17" y="65"/>
                  </a:lnTo>
                  <a:lnTo>
                    <a:pt x="17" y="312"/>
                  </a:lnTo>
                  <a:lnTo>
                    <a:pt x="353" y="312"/>
                  </a:lnTo>
                  <a:lnTo>
                    <a:pt x="353" y="65"/>
                  </a:lnTo>
                  <a:lnTo>
                    <a:pt x="369" y="65"/>
                  </a:lnTo>
                  <a:lnTo>
                    <a:pt x="369" y="53"/>
                  </a:lnTo>
                  <a:lnTo>
                    <a:pt x="166"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nvGrpSpPr>
            <p:cNvPr id="244" name="Group 243"/>
            <p:cNvGrpSpPr/>
            <p:nvPr/>
          </p:nvGrpSpPr>
          <p:grpSpPr>
            <a:xfrm>
              <a:off x="5408821" y="6368371"/>
              <a:ext cx="648274" cy="508389"/>
              <a:chOff x="5408821" y="6245296"/>
              <a:chExt cx="648274" cy="508389"/>
            </a:xfrm>
          </p:grpSpPr>
          <p:sp>
            <p:nvSpPr>
              <p:cNvPr id="167" name="Freeform 62"/>
              <p:cNvSpPr>
                <a:spLocks/>
              </p:cNvSpPr>
              <p:nvPr/>
            </p:nvSpPr>
            <p:spPr bwMode="auto">
              <a:xfrm>
                <a:off x="5670845" y="6427982"/>
                <a:ext cx="386250" cy="325703"/>
              </a:xfrm>
              <a:custGeom>
                <a:avLst/>
                <a:gdLst>
                  <a:gd name="T0" fmla="*/ 167 w 370"/>
                  <a:gd name="T1" fmla="*/ 53 h 312"/>
                  <a:gd name="T2" fmla="*/ 167 w 370"/>
                  <a:gd name="T3" fmla="*/ 0 h 312"/>
                  <a:gd name="T4" fmla="*/ 126 w 370"/>
                  <a:gd name="T5" fmla="*/ 0 h 312"/>
                  <a:gd name="T6" fmla="*/ 126 w 370"/>
                  <a:gd name="T7" fmla="*/ 53 h 312"/>
                  <a:gd name="T8" fmla="*/ 112 w 370"/>
                  <a:gd name="T9" fmla="*/ 53 h 312"/>
                  <a:gd name="T10" fmla="*/ 112 w 370"/>
                  <a:gd name="T11" fmla="*/ 0 h 312"/>
                  <a:gd name="T12" fmla="*/ 72 w 370"/>
                  <a:gd name="T13" fmla="*/ 0 h 312"/>
                  <a:gd name="T14" fmla="*/ 72 w 370"/>
                  <a:gd name="T15" fmla="*/ 53 h 312"/>
                  <a:gd name="T16" fmla="*/ 0 w 370"/>
                  <a:gd name="T17" fmla="*/ 53 h 312"/>
                  <a:gd name="T18" fmla="*/ 0 w 370"/>
                  <a:gd name="T19" fmla="*/ 65 h 312"/>
                  <a:gd name="T20" fmla="*/ 17 w 370"/>
                  <a:gd name="T21" fmla="*/ 65 h 312"/>
                  <a:gd name="T22" fmla="*/ 17 w 370"/>
                  <a:gd name="T23" fmla="*/ 312 h 312"/>
                  <a:gd name="T24" fmla="*/ 353 w 370"/>
                  <a:gd name="T25" fmla="*/ 312 h 312"/>
                  <a:gd name="T26" fmla="*/ 353 w 370"/>
                  <a:gd name="T27" fmla="*/ 65 h 312"/>
                  <a:gd name="T28" fmla="*/ 370 w 370"/>
                  <a:gd name="T29" fmla="*/ 65 h 312"/>
                  <a:gd name="T30" fmla="*/ 370 w 370"/>
                  <a:gd name="T31" fmla="*/ 53 h 312"/>
                  <a:gd name="T32" fmla="*/ 167 w 370"/>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0" h="312">
                    <a:moveTo>
                      <a:pt x="167" y="53"/>
                    </a:moveTo>
                    <a:lnTo>
                      <a:pt x="167" y="0"/>
                    </a:lnTo>
                    <a:lnTo>
                      <a:pt x="126" y="0"/>
                    </a:lnTo>
                    <a:lnTo>
                      <a:pt x="126" y="53"/>
                    </a:lnTo>
                    <a:lnTo>
                      <a:pt x="112" y="53"/>
                    </a:lnTo>
                    <a:lnTo>
                      <a:pt x="112" y="0"/>
                    </a:lnTo>
                    <a:lnTo>
                      <a:pt x="72" y="0"/>
                    </a:lnTo>
                    <a:lnTo>
                      <a:pt x="72" y="53"/>
                    </a:lnTo>
                    <a:lnTo>
                      <a:pt x="0" y="53"/>
                    </a:lnTo>
                    <a:lnTo>
                      <a:pt x="0" y="65"/>
                    </a:lnTo>
                    <a:lnTo>
                      <a:pt x="17" y="65"/>
                    </a:lnTo>
                    <a:lnTo>
                      <a:pt x="17" y="312"/>
                    </a:lnTo>
                    <a:lnTo>
                      <a:pt x="353" y="312"/>
                    </a:lnTo>
                    <a:lnTo>
                      <a:pt x="353" y="65"/>
                    </a:lnTo>
                    <a:lnTo>
                      <a:pt x="370" y="65"/>
                    </a:lnTo>
                    <a:lnTo>
                      <a:pt x="370" y="53"/>
                    </a:lnTo>
                    <a:lnTo>
                      <a:pt x="167"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69" name="Rectangle 65"/>
              <p:cNvSpPr>
                <a:spLocks noChangeArrowheads="1"/>
              </p:cNvSpPr>
              <p:nvPr/>
            </p:nvSpPr>
            <p:spPr bwMode="auto">
              <a:xfrm>
                <a:off x="5425524" y="6313151"/>
                <a:ext cx="349713" cy="44053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0" name="Rectangle 66"/>
              <p:cNvSpPr>
                <a:spLocks noChangeArrowheads="1"/>
              </p:cNvSpPr>
              <p:nvPr/>
            </p:nvSpPr>
            <p:spPr bwMode="auto">
              <a:xfrm>
                <a:off x="5408821" y="6300624"/>
                <a:ext cx="384162" cy="125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1" name="Rectangle 67"/>
              <p:cNvSpPr>
                <a:spLocks noChangeArrowheads="1"/>
              </p:cNvSpPr>
              <p:nvPr/>
            </p:nvSpPr>
            <p:spPr bwMode="auto">
              <a:xfrm>
                <a:off x="5457886" y="6352820"/>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2" name="Rectangle 68"/>
              <p:cNvSpPr>
                <a:spLocks noChangeArrowheads="1"/>
              </p:cNvSpPr>
              <p:nvPr/>
            </p:nvSpPr>
            <p:spPr bwMode="auto">
              <a:xfrm>
                <a:off x="5457886" y="6352820"/>
                <a:ext cx="45932" cy="2401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3" name="Rectangle 69"/>
              <p:cNvSpPr>
                <a:spLocks noChangeArrowheads="1"/>
              </p:cNvSpPr>
              <p:nvPr/>
            </p:nvSpPr>
            <p:spPr bwMode="auto">
              <a:xfrm>
                <a:off x="5537223" y="6352820"/>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4" name="Rectangle 70"/>
              <p:cNvSpPr>
                <a:spLocks noChangeArrowheads="1"/>
              </p:cNvSpPr>
              <p:nvPr/>
            </p:nvSpPr>
            <p:spPr bwMode="auto">
              <a:xfrm>
                <a:off x="5615517" y="6352820"/>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5" name="Rectangle 71"/>
              <p:cNvSpPr>
                <a:spLocks noChangeArrowheads="1"/>
              </p:cNvSpPr>
              <p:nvPr/>
            </p:nvSpPr>
            <p:spPr bwMode="auto">
              <a:xfrm>
                <a:off x="5537223" y="6663908"/>
                <a:ext cx="44889"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6" name="Rectangle 72"/>
              <p:cNvSpPr>
                <a:spLocks noChangeArrowheads="1"/>
              </p:cNvSpPr>
              <p:nvPr/>
            </p:nvSpPr>
            <p:spPr bwMode="auto">
              <a:xfrm>
                <a:off x="5615517" y="6663908"/>
                <a:ext cx="46977"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7" name="Rectangle 73"/>
              <p:cNvSpPr>
                <a:spLocks noChangeArrowheads="1"/>
              </p:cNvSpPr>
              <p:nvPr/>
            </p:nvSpPr>
            <p:spPr bwMode="auto">
              <a:xfrm>
                <a:off x="5695899" y="6352820"/>
                <a:ext cx="45932"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8" name="Rectangle 74"/>
              <p:cNvSpPr>
                <a:spLocks noChangeArrowheads="1"/>
              </p:cNvSpPr>
              <p:nvPr/>
            </p:nvSpPr>
            <p:spPr bwMode="auto">
              <a:xfrm>
                <a:off x="5457886" y="6432158"/>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9" name="Rectangle 75"/>
              <p:cNvSpPr>
                <a:spLocks noChangeArrowheads="1"/>
              </p:cNvSpPr>
              <p:nvPr/>
            </p:nvSpPr>
            <p:spPr bwMode="auto">
              <a:xfrm>
                <a:off x="5537223" y="6432158"/>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0" name="Rectangle 76"/>
              <p:cNvSpPr>
                <a:spLocks noChangeArrowheads="1"/>
              </p:cNvSpPr>
              <p:nvPr/>
            </p:nvSpPr>
            <p:spPr bwMode="auto">
              <a:xfrm>
                <a:off x="5615517" y="6432158"/>
                <a:ext cx="46977"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1" name="Rectangle 77"/>
              <p:cNvSpPr>
                <a:spLocks noChangeArrowheads="1"/>
              </p:cNvSpPr>
              <p:nvPr/>
            </p:nvSpPr>
            <p:spPr bwMode="auto">
              <a:xfrm>
                <a:off x="5695899" y="6432158"/>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2" name="Rectangle 78"/>
              <p:cNvSpPr>
                <a:spLocks noChangeArrowheads="1"/>
              </p:cNvSpPr>
              <p:nvPr/>
            </p:nvSpPr>
            <p:spPr bwMode="auto">
              <a:xfrm>
                <a:off x="5457886"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3" name="Rectangle 79"/>
              <p:cNvSpPr>
                <a:spLocks noChangeArrowheads="1"/>
              </p:cNvSpPr>
              <p:nvPr/>
            </p:nvSpPr>
            <p:spPr bwMode="auto">
              <a:xfrm>
                <a:off x="5537223" y="6512539"/>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4" name="Rectangle 80"/>
              <p:cNvSpPr>
                <a:spLocks noChangeArrowheads="1"/>
              </p:cNvSpPr>
              <p:nvPr/>
            </p:nvSpPr>
            <p:spPr bwMode="auto">
              <a:xfrm>
                <a:off x="5615517" y="6512539"/>
                <a:ext cx="46977" cy="448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5" name="Rectangle 81"/>
              <p:cNvSpPr>
                <a:spLocks noChangeArrowheads="1"/>
              </p:cNvSpPr>
              <p:nvPr/>
            </p:nvSpPr>
            <p:spPr bwMode="auto">
              <a:xfrm>
                <a:off x="5695899"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6" name="Rectangle 82"/>
              <p:cNvSpPr>
                <a:spLocks noChangeArrowheads="1"/>
              </p:cNvSpPr>
              <p:nvPr/>
            </p:nvSpPr>
            <p:spPr bwMode="auto">
              <a:xfrm>
                <a:off x="5457886"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7" name="Rectangle 83"/>
              <p:cNvSpPr>
                <a:spLocks noChangeArrowheads="1"/>
              </p:cNvSpPr>
              <p:nvPr/>
            </p:nvSpPr>
            <p:spPr bwMode="auto">
              <a:xfrm>
                <a:off x="5537223" y="6590834"/>
                <a:ext cx="44889"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8" name="Rectangle 84"/>
              <p:cNvSpPr>
                <a:spLocks noChangeArrowheads="1"/>
              </p:cNvSpPr>
              <p:nvPr/>
            </p:nvSpPr>
            <p:spPr bwMode="auto">
              <a:xfrm>
                <a:off x="5615517" y="6590834"/>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9" name="Rectangle 85"/>
              <p:cNvSpPr>
                <a:spLocks noChangeArrowheads="1"/>
              </p:cNvSpPr>
              <p:nvPr/>
            </p:nvSpPr>
            <p:spPr bwMode="auto">
              <a:xfrm>
                <a:off x="5695899"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0" name="Rectangle 86"/>
              <p:cNvSpPr>
                <a:spLocks noChangeArrowheads="1"/>
              </p:cNvSpPr>
              <p:nvPr/>
            </p:nvSpPr>
            <p:spPr bwMode="auto">
              <a:xfrm>
                <a:off x="5457886"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1" name="Rectangle 87"/>
              <p:cNvSpPr>
                <a:spLocks noChangeArrowheads="1"/>
              </p:cNvSpPr>
              <p:nvPr/>
            </p:nvSpPr>
            <p:spPr bwMode="auto">
              <a:xfrm>
                <a:off x="5695899"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2" name="Rectangle 88"/>
              <p:cNvSpPr>
                <a:spLocks noChangeArrowheads="1"/>
              </p:cNvSpPr>
              <p:nvPr/>
            </p:nvSpPr>
            <p:spPr bwMode="auto">
              <a:xfrm>
                <a:off x="5695899" y="6432158"/>
                <a:ext cx="45932" cy="2296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3" name="Rectangle 96"/>
              <p:cNvSpPr>
                <a:spLocks noChangeArrowheads="1"/>
              </p:cNvSpPr>
              <p:nvPr/>
            </p:nvSpPr>
            <p:spPr bwMode="auto">
              <a:xfrm>
                <a:off x="5582111" y="6245296"/>
                <a:ext cx="135709" cy="553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sp>
          <p:nvSpPr>
            <p:cNvPr id="194" name="Rectangle 112"/>
            <p:cNvSpPr>
              <a:spLocks noChangeArrowheads="1"/>
            </p:cNvSpPr>
            <p:nvPr/>
          </p:nvSpPr>
          <p:spPr bwMode="auto">
            <a:xfrm>
              <a:off x="5833219" y="6287853"/>
              <a:ext cx="349713" cy="596078"/>
            </a:xfrm>
            <a:prstGeom prst="rect">
              <a:avLst/>
            </a:prstGeom>
            <a:solidFill>
              <a:srgbClr val="0A5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5" name="Rectangle 113"/>
            <p:cNvSpPr>
              <a:spLocks noChangeArrowheads="1"/>
            </p:cNvSpPr>
            <p:nvPr/>
          </p:nvSpPr>
          <p:spPr bwMode="auto">
            <a:xfrm>
              <a:off x="5813705" y="6268456"/>
              <a:ext cx="384161" cy="14614"/>
            </a:xfrm>
            <a:prstGeom prst="rect">
              <a:avLst/>
            </a:prstGeom>
            <a:solidFill>
              <a:srgbClr val="002050">
                <a:lumMod val="90000"/>
                <a:lumOff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6" name="Rectangle 114"/>
            <p:cNvSpPr>
              <a:spLocks noChangeArrowheads="1"/>
            </p:cNvSpPr>
            <p:nvPr/>
          </p:nvSpPr>
          <p:spPr bwMode="auto">
            <a:xfrm>
              <a:off x="5885892" y="6478284"/>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7" name="Rectangle 115"/>
            <p:cNvSpPr>
              <a:spLocks noChangeArrowheads="1"/>
            </p:cNvSpPr>
            <p:nvPr/>
          </p:nvSpPr>
          <p:spPr bwMode="auto">
            <a:xfrm>
              <a:off x="5885892" y="6478284"/>
              <a:ext cx="45932" cy="240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8" name="Rectangle 116"/>
            <p:cNvSpPr>
              <a:spLocks noChangeArrowheads="1"/>
            </p:cNvSpPr>
            <p:nvPr/>
          </p:nvSpPr>
          <p:spPr bwMode="auto">
            <a:xfrm>
              <a:off x="5965230" y="6478284"/>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9" name="Rectangle 117"/>
            <p:cNvSpPr>
              <a:spLocks noChangeArrowheads="1"/>
            </p:cNvSpPr>
            <p:nvPr/>
          </p:nvSpPr>
          <p:spPr bwMode="auto">
            <a:xfrm>
              <a:off x="6043524" y="6478284"/>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0" name="Rectangle 118"/>
            <p:cNvSpPr>
              <a:spLocks noChangeArrowheads="1"/>
            </p:cNvSpPr>
            <p:nvPr/>
          </p:nvSpPr>
          <p:spPr bwMode="auto">
            <a:xfrm>
              <a:off x="5965230" y="6789372"/>
              <a:ext cx="44889"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1" name="Rectangle 119"/>
            <p:cNvSpPr>
              <a:spLocks noChangeArrowheads="1"/>
            </p:cNvSpPr>
            <p:nvPr/>
          </p:nvSpPr>
          <p:spPr bwMode="auto">
            <a:xfrm>
              <a:off x="6043524" y="6789372"/>
              <a:ext cx="46977"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2" name="Rectangle 120"/>
            <p:cNvSpPr>
              <a:spLocks noChangeArrowheads="1"/>
            </p:cNvSpPr>
            <p:nvPr/>
          </p:nvSpPr>
          <p:spPr bwMode="auto">
            <a:xfrm>
              <a:off x="6123906" y="6478284"/>
              <a:ext cx="45932"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3" name="Rectangle 121"/>
            <p:cNvSpPr>
              <a:spLocks noChangeArrowheads="1"/>
            </p:cNvSpPr>
            <p:nvPr/>
          </p:nvSpPr>
          <p:spPr bwMode="auto">
            <a:xfrm>
              <a:off x="5885892" y="6557622"/>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4" name="Rectangle 122"/>
            <p:cNvSpPr>
              <a:spLocks noChangeArrowheads="1"/>
            </p:cNvSpPr>
            <p:nvPr/>
          </p:nvSpPr>
          <p:spPr bwMode="auto">
            <a:xfrm>
              <a:off x="5965230" y="6557622"/>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5" name="Rectangle 123"/>
            <p:cNvSpPr>
              <a:spLocks noChangeArrowheads="1"/>
            </p:cNvSpPr>
            <p:nvPr/>
          </p:nvSpPr>
          <p:spPr bwMode="auto">
            <a:xfrm>
              <a:off x="6043524" y="6557622"/>
              <a:ext cx="46977"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6" name="Rectangle 124"/>
            <p:cNvSpPr>
              <a:spLocks noChangeArrowheads="1"/>
            </p:cNvSpPr>
            <p:nvPr/>
          </p:nvSpPr>
          <p:spPr bwMode="auto">
            <a:xfrm>
              <a:off x="6123906" y="6557622"/>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7" name="Rectangle 125"/>
            <p:cNvSpPr>
              <a:spLocks noChangeArrowheads="1"/>
            </p:cNvSpPr>
            <p:nvPr/>
          </p:nvSpPr>
          <p:spPr bwMode="auto">
            <a:xfrm>
              <a:off x="5885892"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8" name="Rectangle 126"/>
            <p:cNvSpPr>
              <a:spLocks noChangeArrowheads="1"/>
            </p:cNvSpPr>
            <p:nvPr/>
          </p:nvSpPr>
          <p:spPr bwMode="auto">
            <a:xfrm>
              <a:off x="5965230" y="6638003"/>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9" name="Rectangle 127"/>
            <p:cNvSpPr>
              <a:spLocks noChangeArrowheads="1"/>
            </p:cNvSpPr>
            <p:nvPr/>
          </p:nvSpPr>
          <p:spPr bwMode="auto">
            <a:xfrm>
              <a:off x="6043524" y="6638003"/>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0" name="Rectangle 128"/>
            <p:cNvSpPr>
              <a:spLocks noChangeArrowheads="1"/>
            </p:cNvSpPr>
            <p:nvPr/>
          </p:nvSpPr>
          <p:spPr bwMode="auto">
            <a:xfrm>
              <a:off x="6123906"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1" name="Rectangle 129"/>
            <p:cNvSpPr>
              <a:spLocks noChangeArrowheads="1"/>
            </p:cNvSpPr>
            <p:nvPr/>
          </p:nvSpPr>
          <p:spPr bwMode="auto">
            <a:xfrm>
              <a:off x="5885892"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2" name="Rectangle 130"/>
            <p:cNvSpPr>
              <a:spLocks noChangeArrowheads="1"/>
            </p:cNvSpPr>
            <p:nvPr/>
          </p:nvSpPr>
          <p:spPr bwMode="auto">
            <a:xfrm>
              <a:off x="5965230" y="6716298"/>
              <a:ext cx="44889"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3" name="Rectangle 131"/>
            <p:cNvSpPr>
              <a:spLocks noChangeArrowheads="1"/>
            </p:cNvSpPr>
            <p:nvPr/>
          </p:nvSpPr>
          <p:spPr bwMode="auto">
            <a:xfrm>
              <a:off x="6043524" y="6716298"/>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4" name="Rectangle 132"/>
            <p:cNvSpPr>
              <a:spLocks noChangeArrowheads="1"/>
            </p:cNvSpPr>
            <p:nvPr/>
          </p:nvSpPr>
          <p:spPr bwMode="auto">
            <a:xfrm>
              <a:off x="6123906"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5" name="Rectangle 133"/>
            <p:cNvSpPr>
              <a:spLocks noChangeArrowheads="1"/>
            </p:cNvSpPr>
            <p:nvPr/>
          </p:nvSpPr>
          <p:spPr bwMode="auto">
            <a:xfrm>
              <a:off x="5885892"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6" name="Rectangle 134"/>
            <p:cNvSpPr>
              <a:spLocks noChangeArrowheads="1"/>
            </p:cNvSpPr>
            <p:nvPr/>
          </p:nvSpPr>
          <p:spPr bwMode="auto">
            <a:xfrm>
              <a:off x="6123906"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7" name="Rectangle 135"/>
            <p:cNvSpPr>
              <a:spLocks noChangeArrowheads="1"/>
            </p:cNvSpPr>
            <p:nvPr/>
          </p:nvSpPr>
          <p:spPr bwMode="auto">
            <a:xfrm>
              <a:off x="6123906" y="655762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8" name="Rectangle 136"/>
            <p:cNvSpPr>
              <a:spLocks noChangeArrowheads="1"/>
            </p:cNvSpPr>
            <p:nvPr/>
          </p:nvSpPr>
          <p:spPr bwMode="auto">
            <a:xfrm>
              <a:off x="5885892" y="6320652"/>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9" name="Rectangle 137"/>
            <p:cNvSpPr>
              <a:spLocks noChangeArrowheads="1"/>
            </p:cNvSpPr>
            <p:nvPr/>
          </p:nvSpPr>
          <p:spPr bwMode="auto">
            <a:xfrm>
              <a:off x="5885892" y="632065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0" name="Rectangle 138"/>
            <p:cNvSpPr>
              <a:spLocks noChangeArrowheads="1"/>
            </p:cNvSpPr>
            <p:nvPr/>
          </p:nvSpPr>
          <p:spPr bwMode="auto">
            <a:xfrm>
              <a:off x="5965230" y="6320652"/>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1" name="Rectangle 139"/>
            <p:cNvSpPr>
              <a:spLocks noChangeArrowheads="1"/>
            </p:cNvSpPr>
            <p:nvPr/>
          </p:nvSpPr>
          <p:spPr bwMode="auto">
            <a:xfrm>
              <a:off x="6043524" y="6320652"/>
              <a:ext cx="46977"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2" name="Rectangle 140"/>
            <p:cNvSpPr>
              <a:spLocks noChangeArrowheads="1"/>
            </p:cNvSpPr>
            <p:nvPr/>
          </p:nvSpPr>
          <p:spPr bwMode="auto">
            <a:xfrm>
              <a:off x="6123906" y="6320652"/>
              <a:ext cx="45932"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3" name="Rectangle 141"/>
            <p:cNvSpPr>
              <a:spLocks noChangeArrowheads="1"/>
            </p:cNvSpPr>
            <p:nvPr/>
          </p:nvSpPr>
          <p:spPr bwMode="auto">
            <a:xfrm>
              <a:off x="5885892" y="6399990"/>
              <a:ext cx="45932"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4" name="Rectangle 142"/>
            <p:cNvSpPr>
              <a:spLocks noChangeArrowheads="1"/>
            </p:cNvSpPr>
            <p:nvPr/>
          </p:nvSpPr>
          <p:spPr bwMode="auto">
            <a:xfrm>
              <a:off x="5965230" y="6399990"/>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5" name="Rectangle 143"/>
            <p:cNvSpPr>
              <a:spLocks noChangeArrowheads="1"/>
            </p:cNvSpPr>
            <p:nvPr/>
          </p:nvSpPr>
          <p:spPr bwMode="auto">
            <a:xfrm>
              <a:off x="6043524" y="6399990"/>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6" name="Rectangle 144"/>
            <p:cNvSpPr>
              <a:spLocks noChangeArrowheads="1"/>
            </p:cNvSpPr>
            <p:nvPr/>
          </p:nvSpPr>
          <p:spPr bwMode="auto">
            <a:xfrm>
              <a:off x="6123906" y="6399990"/>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7" name="Rectangle 145"/>
            <p:cNvSpPr>
              <a:spLocks noChangeArrowheads="1"/>
            </p:cNvSpPr>
            <p:nvPr/>
          </p:nvSpPr>
          <p:spPr bwMode="auto">
            <a:xfrm>
              <a:off x="6123906" y="6399990"/>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8" name="Rectangle 146"/>
            <p:cNvSpPr>
              <a:spLocks noChangeArrowheads="1"/>
            </p:cNvSpPr>
            <p:nvPr/>
          </p:nvSpPr>
          <p:spPr bwMode="auto">
            <a:xfrm>
              <a:off x="5910946"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9" name="Rectangle 147"/>
            <p:cNvSpPr>
              <a:spLocks noChangeArrowheads="1"/>
            </p:cNvSpPr>
            <p:nvPr/>
          </p:nvSpPr>
          <p:spPr bwMode="auto">
            <a:xfrm>
              <a:off x="5967318"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spTree>
    <p:extLst>
      <p:ext uri="{BB962C8B-B14F-4D97-AF65-F5344CB8AC3E}">
        <p14:creationId xmlns:p14="http://schemas.microsoft.com/office/powerpoint/2010/main" val="2568647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p:cNvSpPr/>
          <p:nvPr/>
        </p:nvSpPr>
        <p:spPr bwMode="auto">
          <a:xfrm>
            <a:off x="8005795" y="3328805"/>
            <a:ext cx="3799115" cy="3243262"/>
          </a:xfrm>
          <a:prstGeom prst="rect">
            <a:avLst/>
          </a:prstGeom>
          <a:solidFill>
            <a:schemeClr val="accent3">
              <a:alpha val="5000"/>
            </a:schemeClr>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1A41"/>
                </a:solidFill>
                <a:effectLst/>
                <a:uLnTx/>
                <a:uFillTx/>
                <a:latin typeface="Segoe UI Semibold" panose="020B0702040204020203" pitchFamily="34" charset="0"/>
                <a:ea typeface="+mn-ea"/>
                <a:cs typeface="Segoe UI Semibold" panose="020B0702040204020203" pitchFamily="34" charset="0"/>
              </a:rPr>
              <a:t>HDInsight</a:t>
            </a:r>
          </a:p>
        </p:txBody>
      </p:sp>
      <p:sp>
        <p:nvSpPr>
          <p:cNvPr id="365" name="Rectangle 364"/>
          <p:cNvSpPr/>
          <p:nvPr/>
        </p:nvSpPr>
        <p:spPr bwMode="auto">
          <a:xfrm>
            <a:off x="8005794" y="1957711"/>
            <a:ext cx="3799115" cy="1251342"/>
          </a:xfrm>
          <a:prstGeom prst="rect">
            <a:avLst/>
          </a:prstGeom>
          <a:solidFill>
            <a:schemeClr val="accent3">
              <a:alpha val="5000"/>
            </a:schemeClr>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1A41"/>
                </a:solidFill>
                <a:effectLst/>
                <a:uLnTx/>
                <a:uFillTx/>
                <a:latin typeface="Segoe UI Semibold" panose="020B0702040204020203" pitchFamily="34" charset="0"/>
                <a:ea typeface="+mn-ea"/>
                <a:cs typeface="Segoe UI Semibold" panose="020B0702040204020203" pitchFamily="34" charset="0"/>
              </a:rPr>
              <a:t>Azure Data Lake Analytics</a:t>
            </a:r>
          </a:p>
        </p:txBody>
      </p:sp>
      <p:sp>
        <p:nvSpPr>
          <p:cNvPr id="14" name="Title 13"/>
          <p:cNvSpPr>
            <a:spLocks noGrp="1"/>
          </p:cNvSpPr>
          <p:nvPr>
            <p:ph type="title"/>
          </p:nvPr>
        </p:nvSpPr>
        <p:spPr/>
        <p:txBody>
          <a:bodyPr/>
          <a:lstStyle/>
          <a:p>
            <a:r>
              <a:rPr lang="en-US" dirty="0"/>
              <a:t>Big Data analytics workloads</a:t>
            </a:r>
          </a:p>
        </p:txBody>
      </p:sp>
      <p:sp>
        <p:nvSpPr>
          <p:cNvPr id="77" name="Title 1"/>
          <p:cNvSpPr>
            <a:spLocks noGrp="1"/>
          </p:cNvSpPr>
          <p:nvPr/>
        </p:nvSpPr>
        <p:spPr>
          <a:xfrm>
            <a:off x="418643" y="1072324"/>
            <a:ext cx="11506438" cy="652235"/>
          </a:xfrm>
          <a:prstGeom prst="rect">
            <a:avLst/>
          </a:prstGeom>
        </p:spPr>
        <p:txBody>
          <a:bodyPr vert="horz" wrap="square" lIns="0" tIns="0" rIns="0" bIns="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895509"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w="3175">
                  <a:noFill/>
                </a:ln>
                <a:solidFill>
                  <a:srgbClr val="7FBA00"/>
                </a:solidFill>
                <a:effectLst/>
                <a:uLnTx/>
                <a:uFillTx/>
                <a:latin typeface="Segoe UI Light"/>
                <a:ea typeface="ＭＳ Ｐゴシック" charset="0"/>
                <a:cs typeface="Segoe UI" pitchFamily="34" charset="0"/>
              </a:rPr>
              <a:t>A highly scalable, distributed, parallel file system in the cloud </a:t>
            </a:r>
            <a:br>
              <a:rPr kumimoji="0" lang="en-US" sz="2353" b="0" i="0" u="none" strike="noStrike" kern="1200" cap="none" spc="0" normalizeH="0" baseline="0" noProof="0" dirty="0">
                <a:ln w="3175">
                  <a:noFill/>
                </a:ln>
                <a:solidFill>
                  <a:srgbClr val="7FBA00"/>
                </a:solidFill>
                <a:effectLst/>
                <a:uLnTx/>
                <a:uFillTx/>
                <a:latin typeface="Segoe UI Light"/>
                <a:ea typeface="ＭＳ Ｐゴシック" charset="0"/>
                <a:cs typeface="Segoe UI" pitchFamily="34" charset="0"/>
              </a:rPr>
            </a:br>
            <a:r>
              <a:rPr kumimoji="0" lang="en-US" sz="2353" b="0" i="0" u="none" strike="noStrike" kern="1200" cap="none" spc="0" normalizeH="0" baseline="0" noProof="0" dirty="0">
                <a:ln w="3175">
                  <a:noFill/>
                </a:ln>
                <a:solidFill>
                  <a:srgbClr val="7FBA00"/>
                </a:solidFill>
                <a:effectLst/>
                <a:uLnTx/>
                <a:uFillTx/>
                <a:latin typeface="Segoe UI Light"/>
                <a:ea typeface="ＭＳ Ｐゴシック" charset="0"/>
                <a:cs typeface="Segoe UI" pitchFamily="34" charset="0"/>
              </a:rPr>
              <a:t>specifically designed to work with a variety of big data analytics workloads</a:t>
            </a:r>
          </a:p>
        </p:txBody>
      </p:sp>
      <p:sp>
        <p:nvSpPr>
          <p:cNvPr id="83" name="TextBox 82"/>
          <p:cNvSpPr txBox="1"/>
          <p:nvPr/>
        </p:nvSpPr>
        <p:spPr>
          <a:xfrm>
            <a:off x="3904058" y="4700111"/>
            <a:ext cx="2702185" cy="56665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7FBA00"/>
                </a:solidFill>
                <a:effectLst/>
                <a:uLnTx/>
                <a:uFillTx/>
                <a:latin typeface="Segoe UI Semibold" panose="020B0702040204020203" pitchFamily="34" charset="0"/>
                <a:ea typeface="+mn-ea"/>
                <a:cs typeface="Segoe UI Semibold" panose="020B0702040204020203" pitchFamily="34" charset="0"/>
              </a:rPr>
              <a:t>Azure Data Lake Store</a:t>
            </a:r>
          </a:p>
        </p:txBody>
      </p:sp>
      <p:pic>
        <p:nvPicPr>
          <p:cNvPr id="56" name="Picture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9628" y="2571391"/>
            <a:ext cx="334894" cy="334894"/>
          </a:xfrm>
          <a:prstGeom prst="rect">
            <a:avLst/>
          </a:prstGeom>
        </p:spPr>
      </p:pic>
      <p:pic>
        <p:nvPicPr>
          <p:cNvPr id="58" name="Picture 2" descr="http://www.ebaytechblog.com/wp-content/uploads/2014/05/spark_logo.png"/>
          <p:cNvPicPr>
            <a:picLocks noChangeAspect="1" noChangeArrowheads="1"/>
          </p:cNvPicPr>
          <p:nvPr/>
        </p:nvPicPr>
        <p:blipFill>
          <a:blip r:embed="rId12" cstate="print">
            <a:duotone>
              <a:schemeClr val="accent3">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68967" y="5085640"/>
            <a:ext cx="513039" cy="2723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4"/>
          <a:stretch>
            <a:fillRect/>
          </a:stretch>
        </p:blipFill>
        <p:spPr>
          <a:xfrm>
            <a:off x="8964319" y="5877747"/>
            <a:ext cx="532092" cy="478880"/>
          </a:xfrm>
          <a:prstGeom prst="rect">
            <a:avLst/>
          </a:prstGeom>
        </p:spPr>
      </p:pic>
      <p:pic>
        <p:nvPicPr>
          <p:cNvPr id="60" name="Graphic 17"/>
          <p:cNvPicPr>
            <a:picLocks noChangeAspect="1"/>
          </p:cNvPicPr>
          <p:nvPr/>
        </p:nvPicPr>
        <p:blipFill rotWithShape="1">
          <a:blip r:embed="rId15">
            <a:extLst>
              <a:ext uri="{96DAC541-7B7A-43D3-8B79-37D633B846F1}">
                <asvg:svgBlip xmlns:asvg="http://schemas.microsoft.com/office/drawing/2016/SVG/main" r:embed="rId16"/>
              </a:ext>
            </a:extLst>
          </a:blip>
          <a:srcRect l="9019" t="29789" r="9019" b="29789"/>
          <a:stretch/>
        </p:blipFill>
        <p:spPr>
          <a:xfrm>
            <a:off x="10858129" y="4135371"/>
            <a:ext cx="824334" cy="314148"/>
          </a:xfrm>
          <a:prstGeom prst="rect">
            <a:avLst/>
          </a:prstGeom>
        </p:spPr>
      </p:pic>
      <p:pic>
        <p:nvPicPr>
          <p:cNvPr id="78" name="Picture 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45823" y="5909113"/>
            <a:ext cx="564158" cy="416148"/>
          </a:xfrm>
          <a:prstGeom prst="rect">
            <a:avLst/>
          </a:prstGeom>
        </p:spPr>
      </p:pic>
      <p:sp>
        <p:nvSpPr>
          <p:cNvPr id="128" name="Rectangle 127"/>
          <p:cNvSpPr/>
          <p:nvPr>
            <p:custDataLst>
              <p:tags r:id="rId1"/>
            </p:custDataLst>
          </p:nvPr>
        </p:nvSpPr>
        <p:spPr bwMode="auto">
          <a:xfrm>
            <a:off x="415312" y="2534392"/>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algn="l" defTabSz="932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ea typeface="+mn-ea"/>
                <a:cs typeface="+mn-cs"/>
              </a:rPr>
              <a:t>LOB Applications</a:t>
            </a:r>
          </a:p>
        </p:txBody>
      </p:sp>
      <p:sp>
        <p:nvSpPr>
          <p:cNvPr id="119" name="Rectangle 118"/>
          <p:cNvSpPr/>
          <p:nvPr>
            <p:custDataLst>
              <p:tags r:id="rId2"/>
            </p:custDataLst>
          </p:nvPr>
        </p:nvSpPr>
        <p:spPr bwMode="auto">
          <a:xfrm>
            <a:off x="415312" y="4280197"/>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algn="l" defTabSz="932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ea typeface="+mn-ea"/>
                <a:cs typeface="+mn-cs"/>
              </a:rPr>
              <a:t>Social</a:t>
            </a:r>
          </a:p>
        </p:txBody>
      </p:sp>
      <p:sp>
        <p:nvSpPr>
          <p:cNvPr id="126" name="Rectangle 125"/>
          <p:cNvSpPr/>
          <p:nvPr>
            <p:custDataLst>
              <p:tags r:id="rId3"/>
            </p:custDataLst>
          </p:nvPr>
        </p:nvSpPr>
        <p:spPr bwMode="auto">
          <a:xfrm>
            <a:off x="415312" y="1952457"/>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algn="l" defTabSz="932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ea typeface="+mn-ea"/>
                <a:cs typeface="+mn-cs"/>
              </a:rPr>
              <a:t>Devices</a:t>
            </a:r>
          </a:p>
        </p:txBody>
      </p:sp>
      <p:sp>
        <p:nvSpPr>
          <p:cNvPr id="116" name="Rectangle 115"/>
          <p:cNvSpPr/>
          <p:nvPr>
            <p:custDataLst>
              <p:tags r:id="rId4"/>
            </p:custDataLst>
          </p:nvPr>
        </p:nvSpPr>
        <p:spPr bwMode="auto">
          <a:xfrm>
            <a:off x="415312" y="6026002"/>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algn="l" defTabSz="932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ea typeface="+mn-ea"/>
                <a:cs typeface="+mn-cs"/>
              </a:rPr>
              <a:t>Clickstream</a:t>
            </a:r>
          </a:p>
        </p:txBody>
      </p:sp>
      <p:sp>
        <p:nvSpPr>
          <p:cNvPr id="117" name="Rectangle 116"/>
          <p:cNvSpPr/>
          <p:nvPr>
            <p:custDataLst>
              <p:tags r:id="rId5"/>
            </p:custDataLst>
          </p:nvPr>
        </p:nvSpPr>
        <p:spPr bwMode="auto">
          <a:xfrm>
            <a:off x="415312" y="5444067"/>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algn="l" defTabSz="932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ea typeface="+mn-ea"/>
                <a:cs typeface="+mn-cs"/>
              </a:rPr>
              <a:t>Sensors</a:t>
            </a:r>
          </a:p>
        </p:txBody>
      </p:sp>
      <p:sp>
        <p:nvSpPr>
          <p:cNvPr id="118" name="Rectangle 117"/>
          <p:cNvSpPr/>
          <p:nvPr>
            <p:custDataLst>
              <p:tags r:id="rId6"/>
            </p:custDataLst>
          </p:nvPr>
        </p:nvSpPr>
        <p:spPr bwMode="auto">
          <a:xfrm>
            <a:off x="415312" y="4862132"/>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algn="l" defTabSz="932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ea typeface="+mn-ea"/>
                <a:cs typeface="+mn-cs"/>
              </a:rPr>
              <a:t>Video</a:t>
            </a:r>
          </a:p>
        </p:txBody>
      </p:sp>
      <p:sp>
        <p:nvSpPr>
          <p:cNvPr id="125" name="Rectangle 124"/>
          <p:cNvSpPr/>
          <p:nvPr>
            <p:custDataLst>
              <p:tags r:id="rId7"/>
            </p:custDataLst>
          </p:nvPr>
        </p:nvSpPr>
        <p:spPr bwMode="auto">
          <a:xfrm>
            <a:off x="415312" y="3116327"/>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algn="l" defTabSz="932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ea typeface="+mn-ea"/>
                <a:cs typeface="+mn-cs"/>
              </a:rPr>
              <a:t>Web</a:t>
            </a:r>
          </a:p>
        </p:txBody>
      </p:sp>
      <p:sp>
        <p:nvSpPr>
          <p:cNvPr id="127" name="Rectangle 126"/>
          <p:cNvSpPr/>
          <p:nvPr>
            <p:custDataLst>
              <p:tags r:id="rId8"/>
            </p:custDataLst>
          </p:nvPr>
        </p:nvSpPr>
        <p:spPr bwMode="auto">
          <a:xfrm>
            <a:off x="415312" y="3698262"/>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algn="l" defTabSz="932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ea typeface="+mn-ea"/>
                <a:cs typeface="+mn-cs"/>
              </a:rPr>
              <a:t>Relational</a:t>
            </a:r>
          </a:p>
        </p:txBody>
      </p:sp>
      <p:grpSp>
        <p:nvGrpSpPr>
          <p:cNvPr id="88" name="Group 87"/>
          <p:cNvGrpSpPr/>
          <p:nvPr/>
        </p:nvGrpSpPr>
        <p:grpSpPr>
          <a:xfrm>
            <a:off x="725882" y="4337139"/>
            <a:ext cx="279006" cy="441801"/>
            <a:chOff x="2754313" y="3259138"/>
            <a:chExt cx="903288" cy="1430338"/>
          </a:xfrm>
        </p:grpSpPr>
        <p:sp>
          <p:nvSpPr>
            <p:cNvPr id="89" name="Freeform 22"/>
            <p:cNvSpPr>
              <a:spLocks/>
            </p:cNvSpPr>
            <p:nvPr/>
          </p:nvSpPr>
          <p:spPr bwMode="auto">
            <a:xfrm>
              <a:off x="2760663" y="3265488"/>
              <a:ext cx="890588" cy="1417638"/>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Freeform 23"/>
            <p:cNvSpPr>
              <a:spLocks/>
            </p:cNvSpPr>
            <p:nvPr/>
          </p:nvSpPr>
          <p:spPr bwMode="auto">
            <a:xfrm>
              <a:off x="2754313" y="3259138"/>
              <a:ext cx="903288" cy="1430338"/>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24"/>
            <p:cNvSpPr>
              <a:spLocks/>
            </p:cNvSpPr>
            <p:nvPr/>
          </p:nvSpPr>
          <p:spPr bwMode="auto">
            <a:xfrm>
              <a:off x="2767013" y="3270250"/>
              <a:ext cx="879475" cy="1406525"/>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25"/>
            <p:cNvSpPr>
              <a:spLocks noEditPoints="1"/>
            </p:cNvSpPr>
            <p:nvPr/>
          </p:nvSpPr>
          <p:spPr bwMode="auto">
            <a:xfrm>
              <a:off x="2760663" y="3265488"/>
              <a:ext cx="890588" cy="1417638"/>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Rectangle 92"/>
            <p:cNvSpPr>
              <a:spLocks noChangeArrowheads="1"/>
            </p:cNvSpPr>
            <p:nvPr/>
          </p:nvSpPr>
          <p:spPr bwMode="auto">
            <a:xfrm>
              <a:off x="2832100" y="3336925"/>
              <a:ext cx="747713" cy="127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Rectangle 93"/>
            <p:cNvSpPr>
              <a:spLocks noChangeArrowheads="1"/>
            </p:cNvSpPr>
            <p:nvPr/>
          </p:nvSpPr>
          <p:spPr bwMode="auto">
            <a:xfrm>
              <a:off x="2832100" y="3336925"/>
              <a:ext cx="747713" cy="1682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Rectangle 94"/>
            <p:cNvSpPr>
              <a:spLocks noChangeArrowheads="1"/>
            </p:cNvSpPr>
            <p:nvPr/>
          </p:nvSpPr>
          <p:spPr bwMode="auto">
            <a:xfrm>
              <a:off x="2882900" y="4056063"/>
              <a:ext cx="249238" cy="19050"/>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95"/>
            <p:cNvSpPr>
              <a:spLocks noChangeArrowheads="1"/>
            </p:cNvSpPr>
            <p:nvPr/>
          </p:nvSpPr>
          <p:spPr bwMode="auto">
            <a:xfrm>
              <a:off x="3132138" y="4056063"/>
              <a:ext cx="381000" cy="19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Rectangle 96"/>
            <p:cNvSpPr>
              <a:spLocks noChangeArrowheads="1"/>
            </p:cNvSpPr>
            <p:nvPr/>
          </p:nvSpPr>
          <p:spPr bwMode="auto">
            <a:xfrm>
              <a:off x="2882900" y="4135438"/>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Rectangle 97"/>
            <p:cNvSpPr>
              <a:spLocks noChangeArrowheads="1"/>
            </p:cNvSpPr>
            <p:nvPr/>
          </p:nvSpPr>
          <p:spPr bwMode="auto">
            <a:xfrm>
              <a:off x="2882900" y="4211638"/>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Rectangle 98"/>
            <p:cNvSpPr>
              <a:spLocks noChangeArrowheads="1"/>
            </p:cNvSpPr>
            <p:nvPr/>
          </p:nvSpPr>
          <p:spPr bwMode="auto">
            <a:xfrm>
              <a:off x="2882900" y="4289425"/>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Rectangle 99"/>
            <p:cNvSpPr>
              <a:spLocks noChangeArrowheads="1"/>
            </p:cNvSpPr>
            <p:nvPr/>
          </p:nvSpPr>
          <p:spPr bwMode="auto">
            <a:xfrm>
              <a:off x="3230563" y="4289425"/>
              <a:ext cx="282575" cy="19050"/>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Rectangle 100"/>
            <p:cNvSpPr>
              <a:spLocks noChangeArrowheads="1"/>
            </p:cNvSpPr>
            <p:nvPr/>
          </p:nvSpPr>
          <p:spPr bwMode="auto">
            <a:xfrm>
              <a:off x="2882900" y="4365625"/>
              <a:ext cx="630238" cy="19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Rectangle 101"/>
            <p:cNvSpPr>
              <a:spLocks noChangeArrowheads="1"/>
            </p:cNvSpPr>
            <p:nvPr/>
          </p:nvSpPr>
          <p:spPr bwMode="auto">
            <a:xfrm>
              <a:off x="2882900" y="4443413"/>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Rectangle 102"/>
            <p:cNvSpPr>
              <a:spLocks noChangeArrowheads="1"/>
            </p:cNvSpPr>
            <p:nvPr/>
          </p:nvSpPr>
          <p:spPr bwMode="auto">
            <a:xfrm>
              <a:off x="2882900" y="4443413"/>
              <a:ext cx="347663" cy="174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45"/>
            <p:cNvSpPr>
              <a:spLocks/>
            </p:cNvSpPr>
            <p:nvPr/>
          </p:nvSpPr>
          <p:spPr bwMode="auto">
            <a:xfrm>
              <a:off x="2863850" y="3722688"/>
              <a:ext cx="287338" cy="339725"/>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46"/>
            <p:cNvSpPr>
              <a:spLocks/>
            </p:cNvSpPr>
            <p:nvPr/>
          </p:nvSpPr>
          <p:spPr bwMode="auto">
            <a:xfrm>
              <a:off x="2946400" y="3759200"/>
              <a:ext cx="120650" cy="217488"/>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47"/>
            <p:cNvSpPr>
              <a:spLocks/>
            </p:cNvSpPr>
            <p:nvPr/>
          </p:nvSpPr>
          <p:spPr bwMode="auto">
            <a:xfrm>
              <a:off x="3228975" y="3956050"/>
              <a:ext cx="285750" cy="339725"/>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Freeform 48"/>
            <p:cNvSpPr>
              <a:spLocks/>
            </p:cNvSpPr>
            <p:nvPr/>
          </p:nvSpPr>
          <p:spPr bwMode="auto">
            <a:xfrm>
              <a:off x="2913063" y="4111625"/>
              <a:ext cx="285750" cy="339725"/>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Freeform 51"/>
            <p:cNvSpPr>
              <a:spLocks/>
            </p:cNvSpPr>
            <p:nvPr/>
          </p:nvSpPr>
          <p:spPr bwMode="auto">
            <a:xfrm>
              <a:off x="3308350" y="3992563"/>
              <a:ext cx="127000" cy="201613"/>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109"/>
            <p:cNvSpPr>
              <a:spLocks noChangeArrowheads="1"/>
            </p:cNvSpPr>
            <p:nvPr/>
          </p:nvSpPr>
          <p:spPr bwMode="auto">
            <a:xfrm>
              <a:off x="3127375" y="3576638"/>
              <a:ext cx="396875"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Rectangle 110"/>
            <p:cNvSpPr>
              <a:spLocks noChangeArrowheads="1"/>
            </p:cNvSpPr>
            <p:nvPr/>
          </p:nvSpPr>
          <p:spPr bwMode="auto">
            <a:xfrm>
              <a:off x="2889250" y="3576638"/>
              <a:ext cx="79375"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Rectangle 111"/>
            <p:cNvSpPr>
              <a:spLocks noChangeArrowheads="1"/>
            </p:cNvSpPr>
            <p:nvPr/>
          </p:nvSpPr>
          <p:spPr bwMode="auto">
            <a:xfrm>
              <a:off x="3008313" y="3576638"/>
              <a:ext cx="80963"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Rectangle 112"/>
            <p:cNvSpPr>
              <a:spLocks noChangeArrowheads="1"/>
            </p:cNvSpPr>
            <p:nvPr/>
          </p:nvSpPr>
          <p:spPr bwMode="auto">
            <a:xfrm>
              <a:off x="3467100" y="3394075"/>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59"/>
            <p:cNvSpPr>
              <a:spLocks/>
            </p:cNvSpPr>
            <p:nvPr/>
          </p:nvSpPr>
          <p:spPr bwMode="auto">
            <a:xfrm>
              <a:off x="3467100" y="3394075"/>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5" name="Rectangle 114"/>
            <p:cNvSpPr>
              <a:spLocks noChangeArrowheads="1"/>
            </p:cNvSpPr>
            <p:nvPr/>
          </p:nvSpPr>
          <p:spPr bwMode="auto">
            <a:xfrm>
              <a:off x="3467100" y="3414713"/>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61"/>
            <p:cNvSpPr>
              <a:spLocks/>
            </p:cNvSpPr>
            <p:nvPr/>
          </p:nvSpPr>
          <p:spPr bwMode="auto">
            <a:xfrm>
              <a:off x="3467100" y="3414713"/>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Rectangle 134"/>
            <p:cNvSpPr>
              <a:spLocks noChangeArrowheads="1"/>
            </p:cNvSpPr>
            <p:nvPr/>
          </p:nvSpPr>
          <p:spPr bwMode="auto">
            <a:xfrm>
              <a:off x="3467100" y="3435350"/>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63"/>
            <p:cNvSpPr>
              <a:spLocks/>
            </p:cNvSpPr>
            <p:nvPr/>
          </p:nvSpPr>
          <p:spPr bwMode="auto">
            <a:xfrm>
              <a:off x="3467100" y="3435350"/>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64"/>
            <p:cNvSpPr>
              <a:spLocks/>
            </p:cNvSpPr>
            <p:nvPr/>
          </p:nvSpPr>
          <p:spPr bwMode="auto">
            <a:xfrm>
              <a:off x="2984500" y="4151313"/>
              <a:ext cx="141288" cy="214313"/>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147" name="Picture 146"/>
          <p:cNvPicPr>
            <a:picLocks noChangeAspect="1"/>
          </p:cNvPicPr>
          <p:nvPr/>
        </p:nvPicPr>
        <p:blipFill>
          <a:blip r:embed="rId18"/>
          <a:stretch>
            <a:fillRect/>
          </a:stretch>
        </p:blipFill>
        <p:spPr>
          <a:xfrm>
            <a:off x="615941" y="5023153"/>
            <a:ext cx="510718" cy="230532"/>
          </a:xfrm>
          <a:prstGeom prst="rect">
            <a:avLst/>
          </a:prstGeom>
        </p:spPr>
      </p:pic>
      <p:pic>
        <p:nvPicPr>
          <p:cNvPr id="149" name="Picture 148"/>
          <p:cNvPicPr>
            <a:picLocks noChangeAspect="1"/>
          </p:cNvPicPr>
          <p:nvPr/>
        </p:nvPicPr>
        <p:blipFill>
          <a:blip r:embed="rId19"/>
          <a:stretch>
            <a:fillRect/>
          </a:stretch>
        </p:blipFill>
        <p:spPr>
          <a:xfrm>
            <a:off x="650394" y="3209053"/>
            <a:ext cx="327488" cy="379886"/>
          </a:xfrm>
          <a:prstGeom prst="rect">
            <a:avLst/>
          </a:prstGeom>
        </p:spPr>
      </p:pic>
      <p:pic>
        <p:nvPicPr>
          <p:cNvPr id="150" name="Picture 149"/>
          <p:cNvPicPr>
            <a:picLocks noChangeAspect="1"/>
          </p:cNvPicPr>
          <p:nvPr/>
        </p:nvPicPr>
        <p:blipFill>
          <a:blip r:embed="rId20"/>
          <a:stretch>
            <a:fillRect/>
          </a:stretch>
        </p:blipFill>
        <p:spPr>
          <a:xfrm>
            <a:off x="546436" y="6164943"/>
            <a:ext cx="514824" cy="289588"/>
          </a:xfrm>
          <a:prstGeom prst="rect">
            <a:avLst/>
          </a:prstGeom>
        </p:spPr>
      </p:pic>
      <p:pic>
        <p:nvPicPr>
          <p:cNvPr id="152" name="Picture 151"/>
          <p:cNvPicPr>
            <a:picLocks noChangeAspect="1"/>
          </p:cNvPicPr>
          <p:nvPr/>
        </p:nvPicPr>
        <p:blipFill>
          <a:blip r:embed="rId21"/>
          <a:stretch>
            <a:fillRect/>
          </a:stretch>
        </p:blipFill>
        <p:spPr>
          <a:xfrm>
            <a:off x="615535" y="5590171"/>
            <a:ext cx="471891" cy="304764"/>
          </a:xfrm>
          <a:prstGeom prst="rect">
            <a:avLst/>
          </a:prstGeom>
        </p:spPr>
      </p:pic>
      <p:grpSp>
        <p:nvGrpSpPr>
          <p:cNvPr id="257" name="Group 256"/>
          <p:cNvGrpSpPr/>
          <p:nvPr/>
        </p:nvGrpSpPr>
        <p:grpSpPr>
          <a:xfrm>
            <a:off x="582771" y="2533623"/>
            <a:ext cx="434402" cy="495296"/>
            <a:chOff x="9326946" y="4815560"/>
            <a:chExt cx="1438275" cy="1639889"/>
          </a:xfrm>
        </p:grpSpPr>
        <p:sp>
          <p:nvSpPr>
            <p:cNvPr id="242" name="Freeform 6"/>
            <p:cNvSpPr>
              <a:spLocks/>
            </p:cNvSpPr>
            <p:nvPr/>
          </p:nvSpPr>
          <p:spPr bwMode="auto">
            <a:xfrm>
              <a:off x="9842883" y="5331498"/>
              <a:ext cx="411162" cy="188913"/>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4" name="Freeform 8"/>
            <p:cNvSpPr>
              <a:spLocks/>
            </p:cNvSpPr>
            <p:nvPr/>
          </p:nvSpPr>
          <p:spPr bwMode="auto">
            <a:xfrm>
              <a:off x="9461883" y="5518823"/>
              <a:ext cx="1168400" cy="719138"/>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9"/>
            <p:cNvSpPr>
              <a:spLocks/>
            </p:cNvSpPr>
            <p:nvPr/>
          </p:nvSpPr>
          <p:spPr bwMode="auto">
            <a:xfrm>
              <a:off x="9552371" y="5610898"/>
              <a:ext cx="987425" cy="541338"/>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10"/>
            <p:cNvSpPr>
              <a:spLocks/>
            </p:cNvSpPr>
            <p:nvPr/>
          </p:nvSpPr>
          <p:spPr bwMode="auto">
            <a:xfrm>
              <a:off x="9552371" y="5774411"/>
              <a:ext cx="987425" cy="377825"/>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7" name="Freeform 11"/>
            <p:cNvSpPr>
              <a:spLocks/>
            </p:cNvSpPr>
            <p:nvPr/>
          </p:nvSpPr>
          <p:spPr bwMode="auto">
            <a:xfrm>
              <a:off x="9939721" y="5110836"/>
              <a:ext cx="257175" cy="244475"/>
            </a:xfrm>
            <a:custGeom>
              <a:avLst/>
              <a:gdLst>
                <a:gd name="T0" fmla="*/ 216 w 255"/>
                <a:gd name="T1" fmla="*/ 245 h 245"/>
                <a:gd name="T2" fmla="*/ 0 w 255"/>
                <a:gd name="T3" fmla="*/ 230 h 245"/>
                <a:gd name="T4" fmla="*/ 12 w 255"/>
                <a:gd name="T5" fmla="*/ 111 h 245"/>
                <a:gd name="T6" fmla="*/ 43 w 255"/>
                <a:gd name="T7" fmla="*/ 12 h 245"/>
                <a:gd name="T8" fmla="*/ 207 w 255"/>
                <a:gd name="T9" fmla="*/ 0 h 245"/>
                <a:gd name="T10" fmla="*/ 216 w 255"/>
                <a:gd name="T11" fmla="*/ 245 h 245"/>
              </a:gdLst>
              <a:ahLst/>
              <a:cxnLst>
                <a:cxn ang="0">
                  <a:pos x="T0" y="T1"/>
                </a:cxn>
                <a:cxn ang="0">
                  <a:pos x="T2" y="T3"/>
                </a:cxn>
                <a:cxn ang="0">
                  <a:pos x="T4" y="T5"/>
                </a:cxn>
                <a:cxn ang="0">
                  <a:pos x="T6" y="T7"/>
                </a:cxn>
                <a:cxn ang="0">
                  <a:pos x="T8" y="T9"/>
                </a:cxn>
                <a:cxn ang="0">
                  <a:pos x="T10" y="T11"/>
                </a:cxn>
              </a:cxnLst>
              <a:rect l="0" t="0" r="r" b="b"/>
              <a:pathLst>
                <a:path w="255" h="245">
                  <a:moveTo>
                    <a:pt x="216" y="245"/>
                  </a:moveTo>
                  <a:cubicBezTo>
                    <a:pt x="0" y="230"/>
                    <a:pt x="0" y="230"/>
                    <a:pt x="0" y="230"/>
                  </a:cubicBezTo>
                  <a:cubicBezTo>
                    <a:pt x="12" y="111"/>
                    <a:pt x="12" y="111"/>
                    <a:pt x="12" y="111"/>
                  </a:cubicBezTo>
                  <a:cubicBezTo>
                    <a:pt x="43" y="12"/>
                    <a:pt x="43" y="12"/>
                    <a:pt x="43" y="12"/>
                  </a:cubicBezTo>
                  <a:cubicBezTo>
                    <a:pt x="207" y="0"/>
                    <a:pt x="207" y="0"/>
                    <a:pt x="207" y="0"/>
                  </a:cubicBezTo>
                  <a:cubicBezTo>
                    <a:pt x="255" y="143"/>
                    <a:pt x="216" y="245"/>
                    <a:pt x="216" y="245"/>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8" name="Freeform 12"/>
            <p:cNvSpPr>
              <a:spLocks/>
            </p:cNvSpPr>
            <p:nvPr/>
          </p:nvSpPr>
          <p:spPr bwMode="auto">
            <a:xfrm>
              <a:off x="9842883" y="5331498"/>
              <a:ext cx="411162" cy="69850"/>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9" name="Freeform 13"/>
            <p:cNvSpPr>
              <a:spLocks/>
            </p:cNvSpPr>
            <p:nvPr/>
          </p:nvSpPr>
          <p:spPr bwMode="auto">
            <a:xfrm>
              <a:off x="9939721" y="5326736"/>
              <a:ext cx="57150" cy="93663"/>
            </a:xfrm>
            <a:custGeom>
              <a:avLst/>
              <a:gdLst>
                <a:gd name="T0" fmla="*/ 28 w 56"/>
                <a:gd name="T1" fmla="*/ 93 h 93"/>
                <a:gd name="T2" fmla="*/ 0 w 56"/>
                <a:gd name="T3" fmla="*/ 65 h 93"/>
                <a:gd name="T4" fmla="*/ 0 w 56"/>
                <a:gd name="T5" fmla="*/ 28 h 93"/>
                <a:gd name="T6" fmla="*/ 28 w 56"/>
                <a:gd name="T7" fmla="*/ 0 h 93"/>
                <a:gd name="T8" fmla="*/ 56 w 56"/>
                <a:gd name="T9" fmla="*/ 28 h 93"/>
                <a:gd name="T10" fmla="*/ 56 w 56"/>
                <a:gd name="T11" fmla="*/ 65 h 93"/>
                <a:gd name="T12" fmla="*/ 28 w 5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6" h="93">
                  <a:moveTo>
                    <a:pt x="28" y="93"/>
                  </a:moveTo>
                  <a:cubicBezTo>
                    <a:pt x="12" y="93"/>
                    <a:pt x="0" y="80"/>
                    <a:pt x="0" y="65"/>
                  </a:cubicBezTo>
                  <a:cubicBezTo>
                    <a:pt x="0" y="28"/>
                    <a:pt x="0" y="28"/>
                    <a:pt x="0" y="28"/>
                  </a:cubicBezTo>
                  <a:cubicBezTo>
                    <a:pt x="0" y="12"/>
                    <a:pt x="12" y="0"/>
                    <a:pt x="28" y="0"/>
                  </a:cubicBezTo>
                  <a:cubicBezTo>
                    <a:pt x="44" y="0"/>
                    <a:pt x="56" y="12"/>
                    <a:pt x="56" y="28"/>
                  </a:cubicBezTo>
                  <a:cubicBezTo>
                    <a:pt x="56" y="65"/>
                    <a:pt x="56" y="65"/>
                    <a:pt x="56" y="65"/>
                  </a:cubicBezTo>
                  <a:cubicBezTo>
                    <a:pt x="56" y="80"/>
                    <a:pt x="44" y="93"/>
                    <a:pt x="28" y="9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14"/>
            <p:cNvSpPr>
              <a:spLocks/>
            </p:cNvSpPr>
            <p:nvPr/>
          </p:nvSpPr>
          <p:spPr bwMode="auto">
            <a:xfrm>
              <a:off x="10050846" y="5326736"/>
              <a:ext cx="57150" cy="93663"/>
            </a:xfrm>
            <a:custGeom>
              <a:avLst/>
              <a:gdLst>
                <a:gd name="T0" fmla="*/ 28 w 56"/>
                <a:gd name="T1" fmla="*/ 93 h 93"/>
                <a:gd name="T2" fmla="*/ 0 w 56"/>
                <a:gd name="T3" fmla="*/ 65 h 93"/>
                <a:gd name="T4" fmla="*/ 0 w 56"/>
                <a:gd name="T5" fmla="*/ 28 h 93"/>
                <a:gd name="T6" fmla="*/ 28 w 56"/>
                <a:gd name="T7" fmla="*/ 0 h 93"/>
                <a:gd name="T8" fmla="*/ 56 w 56"/>
                <a:gd name="T9" fmla="*/ 28 h 93"/>
                <a:gd name="T10" fmla="*/ 56 w 56"/>
                <a:gd name="T11" fmla="*/ 65 h 93"/>
                <a:gd name="T12" fmla="*/ 28 w 5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6" h="93">
                  <a:moveTo>
                    <a:pt x="28" y="93"/>
                  </a:moveTo>
                  <a:cubicBezTo>
                    <a:pt x="12" y="93"/>
                    <a:pt x="0" y="80"/>
                    <a:pt x="0" y="65"/>
                  </a:cubicBezTo>
                  <a:cubicBezTo>
                    <a:pt x="0" y="28"/>
                    <a:pt x="0" y="28"/>
                    <a:pt x="0" y="28"/>
                  </a:cubicBezTo>
                  <a:cubicBezTo>
                    <a:pt x="0" y="12"/>
                    <a:pt x="12" y="0"/>
                    <a:pt x="28" y="0"/>
                  </a:cubicBezTo>
                  <a:cubicBezTo>
                    <a:pt x="44" y="0"/>
                    <a:pt x="56" y="12"/>
                    <a:pt x="56" y="28"/>
                  </a:cubicBezTo>
                  <a:cubicBezTo>
                    <a:pt x="56" y="65"/>
                    <a:pt x="56" y="65"/>
                    <a:pt x="56" y="65"/>
                  </a:cubicBezTo>
                  <a:cubicBezTo>
                    <a:pt x="56" y="80"/>
                    <a:pt x="44" y="93"/>
                    <a:pt x="28" y="9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15"/>
            <p:cNvSpPr>
              <a:spLocks/>
            </p:cNvSpPr>
            <p:nvPr/>
          </p:nvSpPr>
          <p:spPr bwMode="auto">
            <a:xfrm>
              <a:off x="10106408" y="5334673"/>
              <a:ext cx="57150" cy="76200"/>
            </a:xfrm>
            <a:custGeom>
              <a:avLst/>
              <a:gdLst>
                <a:gd name="T0" fmla="*/ 28 w 56"/>
                <a:gd name="T1" fmla="*/ 77 h 77"/>
                <a:gd name="T2" fmla="*/ 0 w 56"/>
                <a:gd name="T3" fmla="*/ 49 h 77"/>
                <a:gd name="T4" fmla="*/ 0 w 56"/>
                <a:gd name="T5" fmla="*/ 29 h 77"/>
                <a:gd name="T6" fmla="*/ 28 w 56"/>
                <a:gd name="T7" fmla="*/ 0 h 77"/>
                <a:gd name="T8" fmla="*/ 56 w 56"/>
                <a:gd name="T9" fmla="*/ 29 h 77"/>
                <a:gd name="T10" fmla="*/ 56 w 56"/>
                <a:gd name="T11" fmla="*/ 49 h 77"/>
                <a:gd name="T12" fmla="*/ 28 w 5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56" h="77">
                  <a:moveTo>
                    <a:pt x="28" y="77"/>
                  </a:moveTo>
                  <a:cubicBezTo>
                    <a:pt x="12" y="77"/>
                    <a:pt x="0" y="64"/>
                    <a:pt x="0" y="49"/>
                  </a:cubicBezTo>
                  <a:cubicBezTo>
                    <a:pt x="0" y="29"/>
                    <a:pt x="0" y="29"/>
                    <a:pt x="0" y="29"/>
                  </a:cubicBezTo>
                  <a:cubicBezTo>
                    <a:pt x="0" y="13"/>
                    <a:pt x="12" y="0"/>
                    <a:pt x="28" y="0"/>
                  </a:cubicBezTo>
                  <a:cubicBezTo>
                    <a:pt x="44" y="0"/>
                    <a:pt x="56" y="13"/>
                    <a:pt x="56" y="29"/>
                  </a:cubicBezTo>
                  <a:cubicBezTo>
                    <a:pt x="56" y="49"/>
                    <a:pt x="56" y="49"/>
                    <a:pt x="56" y="49"/>
                  </a:cubicBezTo>
                  <a:cubicBezTo>
                    <a:pt x="56" y="64"/>
                    <a:pt x="44" y="77"/>
                    <a:pt x="28" y="77"/>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2" name="Freeform 16"/>
            <p:cNvSpPr>
              <a:spLocks/>
            </p:cNvSpPr>
            <p:nvPr/>
          </p:nvSpPr>
          <p:spPr bwMode="auto">
            <a:xfrm>
              <a:off x="9995283" y="5314036"/>
              <a:ext cx="57150" cy="112713"/>
            </a:xfrm>
            <a:custGeom>
              <a:avLst/>
              <a:gdLst>
                <a:gd name="T0" fmla="*/ 28 w 56"/>
                <a:gd name="T1" fmla="*/ 113 h 113"/>
                <a:gd name="T2" fmla="*/ 0 w 56"/>
                <a:gd name="T3" fmla="*/ 85 h 113"/>
                <a:gd name="T4" fmla="*/ 0 w 56"/>
                <a:gd name="T5" fmla="*/ 28 h 113"/>
                <a:gd name="T6" fmla="*/ 28 w 56"/>
                <a:gd name="T7" fmla="*/ 0 h 113"/>
                <a:gd name="T8" fmla="*/ 56 w 56"/>
                <a:gd name="T9" fmla="*/ 28 h 113"/>
                <a:gd name="T10" fmla="*/ 56 w 56"/>
                <a:gd name="T11" fmla="*/ 85 h 113"/>
                <a:gd name="T12" fmla="*/ 28 w 56"/>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56" h="113">
                  <a:moveTo>
                    <a:pt x="28" y="113"/>
                  </a:moveTo>
                  <a:cubicBezTo>
                    <a:pt x="12" y="113"/>
                    <a:pt x="0" y="101"/>
                    <a:pt x="0" y="85"/>
                  </a:cubicBezTo>
                  <a:cubicBezTo>
                    <a:pt x="0" y="28"/>
                    <a:pt x="0" y="28"/>
                    <a:pt x="0" y="28"/>
                  </a:cubicBezTo>
                  <a:cubicBezTo>
                    <a:pt x="0" y="13"/>
                    <a:pt x="12" y="0"/>
                    <a:pt x="28" y="0"/>
                  </a:cubicBezTo>
                  <a:cubicBezTo>
                    <a:pt x="44" y="0"/>
                    <a:pt x="56" y="13"/>
                    <a:pt x="56" y="28"/>
                  </a:cubicBezTo>
                  <a:cubicBezTo>
                    <a:pt x="56" y="85"/>
                    <a:pt x="56" y="85"/>
                    <a:pt x="56" y="85"/>
                  </a:cubicBezTo>
                  <a:cubicBezTo>
                    <a:pt x="56" y="101"/>
                    <a:pt x="44" y="113"/>
                    <a:pt x="28" y="11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3" name="Freeform 17"/>
            <p:cNvSpPr>
              <a:spLocks/>
            </p:cNvSpPr>
            <p:nvPr/>
          </p:nvSpPr>
          <p:spPr bwMode="auto">
            <a:xfrm>
              <a:off x="9939721" y="5374361"/>
              <a:ext cx="223837" cy="52388"/>
            </a:xfrm>
            <a:custGeom>
              <a:avLst/>
              <a:gdLst>
                <a:gd name="T0" fmla="*/ 193 w 221"/>
                <a:gd name="T1" fmla="*/ 29 h 52"/>
                <a:gd name="T2" fmla="*/ 166 w 221"/>
                <a:gd name="T3" fmla="*/ 10 h 52"/>
                <a:gd name="T4" fmla="*/ 138 w 221"/>
                <a:gd name="T5" fmla="*/ 38 h 52"/>
                <a:gd name="T6" fmla="*/ 111 w 221"/>
                <a:gd name="T7" fmla="*/ 18 h 52"/>
                <a:gd name="T8" fmla="*/ 83 w 221"/>
                <a:gd name="T9" fmla="*/ 44 h 52"/>
                <a:gd name="T10" fmla="*/ 55 w 221"/>
                <a:gd name="T11" fmla="*/ 18 h 52"/>
                <a:gd name="T12" fmla="*/ 28 w 221"/>
                <a:gd name="T13" fmla="*/ 38 h 52"/>
                <a:gd name="T14" fmla="*/ 0 w 221"/>
                <a:gd name="T15" fmla="*/ 9 h 52"/>
                <a:gd name="T16" fmla="*/ 0 w 221"/>
                <a:gd name="T17" fmla="*/ 18 h 52"/>
                <a:gd name="T18" fmla="*/ 28 w 221"/>
                <a:gd name="T19" fmla="*/ 46 h 52"/>
                <a:gd name="T20" fmla="*/ 55 w 221"/>
                <a:gd name="T21" fmla="*/ 27 h 52"/>
                <a:gd name="T22" fmla="*/ 83 w 221"/>
                <a:gd name="T23" fmla="*/ 52 h 52"/>
                <a:gd name="T24" fmla="*/ 111 w 221"/>
                <a:gd name="T25" fmla="*/ 27 h 52"/>
                <a:gd name="T26" fmla="*/ 138 w 221"/>
                <a:gd name="T27" fmla="*/ 46 h 52"/>
                <a:gd name="T28" fmla="*/ 166 w 221"/>
                <a:gd name="T29" fmla="*/ 18 h 52"/>
                <a:gd name="T30" fmla="*/ 193 w 221"/>
                <a:gd name="T31" fmla="*/ 37 h 52"/>
                <a:gd name="T32" fmla="*/ 221 w 221"/>
                <a:gd name="T33" fmla="*/ 9 h 52"/>
                <a:gd name="T34" fmla="*/ 221 w 221"/>
                <a:gd name="T35" fmla="*/ 0 h 52"/>
                <a:gd name="T36" fmla="*/ 193 w 221"/>
                <a:gd name="T37" fmla="*/ 2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52">
                  <a:moveTo>
                    <a:pt x="193" y="29"/>
                  </a:moveTo>
                  <a:cubicBezTo>
                    <a:pt x="181" y="29"/>
                    <a:pt x="170" y="21"/>
                    <a:pt x="166" y="10"/>
                  </a:cubicBezTo>
                  <a:cubicBezTo>
                    <a:pt x="166" y="25"/>
                    <a:pt x="154" y="38"/>
                    <a:pt x="138" y="38"/>
                  </a:cubicBezTo>
                  <a:cubicBezTo>
                    <a:pt x="125" y="38"/>
                    <a:pt x="115" y="30"/>
                    <a:pt x="111" y="18"/>
                  </a:cubicBezTo>
                  <a:cubicBezTo>
                    <a:pt x="110" y="33"/>
                    <a:pt x="98" y="44"/>
                    <a:pt x="83" y="44"/>
                  </a:cubicBezTo>
                  <a:cubicBezTo>
                    <a:pt x="68" y="44"/>
                    <a:pt x="56" y="33"/>
                    <a:pt x="55" y="18"/>
                  </a:cubicBezTo>
                  <a:cubicBezTo>
                    <a:pt x="51" y="30"/>
                    <a:pt x="40" y="38"/>
                    <a:pt x="28" y="38"/>
                  </a:cubicBezTo>
                  <a:cubicBezTo>
                    <a:pt x="12" y="38"/>
                    <a:pt x="0" y="25"/>
                    <a:pt x="0" y="9"/>
                  </a:cubicBezTo>
                  <a:cubicBezTo>
                    <a:pt x="0" y="18"/>
                    <a:pt x="0" y="18"/>
                    <a:pt x="0" y="18"/>
                  </a:cubicBezTo>
                  <a:cubicBezTo>
                    <a:pt x="0" y="33"/>
                    <a:pt x="12" y="46"/>
                    <a:pt x="28" y="46"/>
                  </a:cubicBezTo>
                  <a:cubicBezTo>
                    <a:pt x="40" y="46"/>
                    <a:pt x="51" y="38"/>
                    <a:pt x="55" y="27"/>
                  </a:cubicBezTo>
                  <a:cubicBezTo>
                    <a:pt x="56" y="41"/>
                    <a:pt x="68" y="52"/>
                    <a:pt x="83" y="52"/>
                  </a:cubicBezTo>
                  <a:cubicBezTo>
                    <a:pt x="98" y="52"/>
                    <a:pt x="110" y="41"/>
                    <a:pt x="111" y="27"/>
                  </a:cubicBezTo>
                  <a:cubicBezTo>
                    <a:pt x="115" y="38"/>
                    <a:pt x="125" y="46"/>
                    <a:pt x="138" y="46"/>
                  </a:cubicBezTo>
                  <a:cubicBezTo>
                    <a:pt x="154" y="46"/>
                    <a:pt x="166" y="33"/>
                    <a:pt x="166" y="18"/>
                  </a:cubicBezTo>
                  <a:cubicBezTo>
                    <a:pt x="170" y="29"/>
                    <a:pt x="181" y="37"/>
                    <a:pt x="193" y="37"/>
                  </a:cubicBezTo>
                  <a:cubicBezTo>
                    <a:pt x="209" y="37"/>
                    <a:pt x="221" y="24"/>
                    <a:pt x="221" y="9"/>
                  </a:cubicBezTo>
                  <a:cubicBezTo>
                    <a:pt x="221" y="0"/>
                    <a:pt x="221" y="0"/>
                    <a:pt x="221" y="0"/>
                  </a:cubicBezTo>
                  <a:cubicBezTo>
                    <a:pt x="221" y="16"/>
                    <a:pt x="209" y="29"/>
                    <a:pt x="193" y="29"/>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4" name="Freeform 18"/>
            <p:cNvSpPr>
              <a:spLocks/>
            </p:cNvSpPr>
            <p:nvPr/>
          </p:nvSpPr>
          <p:spPr bwMode="auto">
            <a:xfrm>
              <a:off x="9873046" y="5123536"/>
              <a:ext cx="182562" cy="304800"/>
            </a:xfrm>
            <a:custGeom>
              <a:avLst/>
              <a:gdLst>
                <a:gd name="T0" fmla="*/ 78 w 181"/>
                <a:gd name="T1" fmla="*/ 167 h 306"/>
                <a:gd name="T2" fmla="*/ 75 w 181"/>
                <a:gd name="T3" fmla="*/ 252 h 306"/>
                <a:gd name="T4" fmla="*/ 12 w 181"/>
                <a:gd name="T5" fmla="*/ 282 h 306"/>
                <a:gd name="T6" fmla="*/ 9 w 181"/>
                <a:gd name="T7" fmla="*/ 94 h 306"/>
                <a:gd name="T8" fmla="*/ 106 w 181"/>
                <a:gd name="T9" fmla="*/ 11 h 306"/>
                <a:gd name="T10" fmla="*/ 181 w 181"/>
                <a:gd name="T11" fmla="*/ 17 h 306"/>
                <a:gd name="T12" fmla="*/ 78 w 181"/>
                <a:gd name="T13" fmla="*/ 167 h 306"/>
              </a:gdLst>
              <a:ahLst/>
              <a:cxnLst>
                <a:cxn ang="0">
                  <a:pos x="T0" y="T1"/>
                </a:cxn>
                <a:cxn ang="0">
                  <a:pos x="T2" y="T3"/>
                </a:cxn>
                <a:cxn ang="0">
                  <a:pos x="T4" y="T5"/>
                </a:cxn>
                <a:cxn ang="0">
                  <a:pos x="T6" y="T7"/>
                </a:cxn>
                <a:cxn ang="0">
                  <a:pos x="T8" y="T9"/>
                </a:cxn>
                <a:cxn ang="0">
                  <a:pos x="T10" y="T11"/>
                </a:cxn>
                <a:cxn ang="0">
                  <a:pos x="T12" y="T13"/>
                </a:cxn>
              </a:cxnLst>
              <a:rect l="0" t="0" r="r" b="b"/>
              <a:pathLst>
                <a:path w="181" h="306">
                  <a:moveTo>
                    <a:pt x="78" y="167"/>
                  </a:moveTo>
                  <a:cubicBezTo>
                    <a:pt x="75" y="252"/>
                    <a:pt x="75" y="252"/>
                    <a:pt x="75" y="252"/>
                  </a:cubicBezTo>
                  <a:cubicBezTo>
                    <a:pt x="75" y="252"/>
                    <a:pt x="52" y="306"/>
                    <a:pt x="12" y="282"/>
                  </a:cubicBezTo>
                  <a:cubicBezTo>
                    <a:pt x="20" y="135"/>
                    <a:pt x="0" y="143"/>
                    <a:pt x="9" y="94"/>
                  </a:cubicBezTo>
                  <a:cubicBezTo>
                    <a:pt x="18" y="44"/>
                    <a:pt x="41" y="14"/>
                    <a:pt x="106" y="11"/>
                  </a:cubicBezTo>
                  <a:cubicBezTo>
                    <a:pt x="130" y="0"/>
                    <a:pt x="176" y="10"/>
                    <a:pt x="181" y="17"/>
                  </a:cubicBezTo>
                  <a:cubicBezTo>
                    <a:pt x="177" y="150"/>
                    <a:pt x="78" y="167"/>
                    <a:pt x="78" y="16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19"/>
            <p:cNvSpPr>
              <a:spLocks/>
            </p:cNvSpPr>
            <p:nvPr/>
          </p:nvSpPr>
          <p:spPr bwMode="auto">
            <a:xfrm>
              <a:off x="9923846" y="4815560"/>
              <a:ext cx="257175" cy="257175"/>
            </a:xfrm>
            <a:custGeom>
              <a:avLst/>
              <a:gdLst>
                <a:gd name="T0" fmla="*/ 0 w 162"/>
                <a:gd name="T1" fmla="*/ 0 h 162"/>
                <a:gd name="T2" fmla="*/ 162 w 162"/>
                <a:gd name="T3" fmla="*/ 0 h 162"/>
                <a:gd name="T4" fmla="*/ 156 w 162"/>
                <a:gd name="T5" fmla="*/ 162 h 162"/>
                <a:gd name="T6" fmla="*/ 9 w 162"/>
                <a:gd name="T7" fmla="*/ 162 h 162"/>
                <a:gd name="T8" fmla="*/ 0 w 162"/>
                <a:gd name="T9" fmla="*/ 0 h 162"/>
              </a:gdLst>
              <a:ahLst/>
              <a:cxnLst>
                <a:cxn ang="0">
                  <a:pos x="T0" y="T1"/>
                </a:cxn>
                <a:cxn ang="0">
                  <a:pos x="T2" y="T3"/>
                </a:cxn>
                <a:cxn ang="0">
                  <a:pos x="T4" y="T5"/>
                </a:cxn>
                <a:cxn ang="0">
                  <a:pos x="T6" y="T7"/>
                </a:cxn>
                <a:cxn ang="0">
                  <a:pos x="T8" y="T9"/>
                </a:cxn>
              </a:cxnLst>
              <a:rect l="0" t="0" r="r" b="b"/>
              <a:pathLst>
                <a:path w="162" h="162">
                  <a:moveTo>
                    <a:pt x="0" y="0"/>
                  </a:moveTo>
                  <a:lnTo>
                    <a:pt x="162" y="0"/>
                  </a:lnTo>
                  <a:lnTo>
                    <a:pt x="156" y="162"/>
                  </a:lnTo>
                  <a:lnTo>
                    <a:pt x="9" y="162"/>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Freeform 20"/>
            <p:cNvSpPr>
              <a:spLocks/>
            </p:cNvSpPr>
            <p:nvPr/>
          </p:nvSpPr>
          <p:spPr bwMode="auto">
            <a:xfrm>
              <a:off x="9923846" y="4815560"/>
              <a:ext cx="257175" cy="257175"/>
            </a:xfrm>
            <a:custGeom>
              <a:avLst/>
              <a:gdLst>
                <a:gd name="T0" fmla="*/ 0 w 162"/>
                <a:gd name="T1" fmla="*/ 0 h 162"/>
                <a:gd name="T2" fmla="*/ 162 w 162"/>
                <a:gd name="T3" fmla="*/ 0 h 162"/>
                <a:gd name="T4" fmla="*/ 156 w 162"/>
                <a:gd name="T5" fmla="*/ 162 h 162"/>
                <a:gd name="T6" fmla="*/ 9 w 162"/>
                <a:gd name="T7" fmla="*/ 162 h 162"/>
                <a:gd name="T8" fmla="*/ 0 w 162"/>
                <a:gd name="T9" fmla="*/ 0 h 162"/>
              </a:gdLst>
              <a:ahLst/>
              <a:cxnLst>
                <a:cxn ang="0">
                  <a:pos x="T0" y="T1"/>
                </a:cxn>
                <a:cxn ang="0">
                  <a:pos x="T2" y="T3"/>
                </a:cxn>
                <a:cxn ang="0">
                  <a:pos x="T4" y="T5"/>
                </a:cxn>
                <a:cxn ang="0">
                  <a:pos x="T6" y="T7"/>
                </a:cxn>
                <a:cxn ang="0">
                  <a:pos x="T8" y="T9"/>
                </a:cxn>
              </a:cxnLst>
              <a:rect l="0" t="0" r="r" b="b"/>
              <a:pathLst>
                <a:path w="162" h="162">
                  <a:moveTo>
                    <a:pt x="0" y="0"/>
                  </a:moveTo>
                  <a:lnTo>
                    <a:pt x="162" y="0"/>
                  </a:lnTo>
                  <a:lnTo>
                    <a:pt x="156" y="162"/>
                  </a:lnTo>
                  <a:lnTo>
                    <a:pt x="9" y="1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Freeform 21"/>
            <p:cNvSpPr>
              <a:spLocks/>
            </p:cNvSpPr>
            <p:nvPr/>
          </p:nvSpPr>
          <p:spPr bwMode="auto">
            <a:xfrm>
              <a:off x="9938133" y="5071148"/>
              <a:ext cx="233362" cy="65088"/>
            </a:xfrm>
            <a:custGeom>
              <a:avLst/>
              <a:gdLst>
                <a:gd name="T0" fmla="*/ 0 w 233"/>
                <a:gd name="T1" fmla="*/ 65 h 65"/>
                <a:gd name="T2" fmla="*/ 0 w 233"/>
                <a:gd name="T3" fmla="*/ 0 h 65"/>
                <a:gd name="T4" fmla="*/ 193 w 233"/>
                <a:gd name="T5" fmla="*/ 0 h 65"/>
                <a:gd name="T6" fmla="*/ 233 w 233"/>
                <a:gd name="T7" fmla="*/ 0 h 65"/>
                <a:gd name="T8" fmla="*/ 169 w 233"/>
                <a:gd name="T9" fmla="*/ 65 h 65"/>
                <a:gd name="T10" fmla="*/ 0 w 233"/>
                <a:gd name="T11" fmla="*/ 65 h 65"/>
              </a:gdLst>
              <a:ahLst/>
              <a:cxnLst>
                <a:cxn ang="0">
                  <a:pos x="T0" y="T1"/>
                </a:cxn>
                <a:cxn ang="0">
                  <a:pos x="T2" y="T3"/>
                </a:cxn>
                <a:cxn ang="0">
                  <a:pos x="T4" y="T5"/>
                </a:cxn>
                <a:cxn ang="0">
                  <a:pos x="T6" y="T7"/>
                </a:cxn>
                <a:cxn ang="0">
                  <a:pos x="T8" y="T9"/>
                </a:cxn>
                <a:cxn ang="0">
                  <a:pos x="T10" y="T11"/>
                </a:cxn>
              </a:cxnLst>
              <a:rect l="0" t="0" r="r" b="b"/>
              <a:pathLst>
                <a:path w="233" h="65">
                  <a:moveTo>
                    <a:pt x="0" y="65"/>
                  </a:moveTo>
                  <a:cubicBezTo>
                    <a:pt x="0" y="0"/>
                    <a:pt x="0" y="0"/>
                    <a:pt x="0" y="0"/>
                  </a:cubicBezTo>
                  <a:cubicBezTo>
                    <a:pt x="193" y="0"/>
                    <a:pt x="193" y="0"/>
                    <a:pt x="193" y="0"/>
                  </a:cubicBezTo>
                  <a:cubicBezTo>
                    <a:pt x="233" y="0"/>
                    <a:pt x="233" y="0"/>
                    <a:pt x="233" y="0"/>
                  </a:cubicBezTo>
                  <a:cubicBezTo>
                    <a:pt x="233" y="36"/>
                    <a:pt x="205" y="65"/>
                    <a:pt x="169" y="65"/>
                  </a:cubicBezTo>
                  <a:cubicBezTo>
                    <a:pt x="0" y="65"/>
                    <a:pt x="0" y="65"/>
                    <a:pt x="0" y="6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2"/>
            <p:cNvSpPr>
              <a:spLocks/>
            </p:cNvSpPr>
            <p:nvPr/>
          </p:nvSpPr>
          <p:spPr bwMode="auto">
            <a:xfrm>
              <a:off x="9923846" y="4815560"/>
              <a:ext cx="77787" cy="257175"/>
            </a:xfrm>
            <a:custGeom>
              <a:avLst/>
              <a:gdLst>
                <a:gd name="T0" fmla="*/ 49 w 49"/>
                <a:gd name="T1" fmla="*/ 0 h 162"/>
                <a:gd name="T2" fmla="*/ 0 w 49"/>
                <a:gd name="T3" fmla="*/ 0 h 162"/>
                <a:gd name="T4" fmla="*/ 9 w 49"/>
                <a:gd name="T5" fmla="*/ 162 h 162"/>
                <a:gd name="T6" fmla="*/ 9 w 49"/>
                <a:gd name="T7" fmla="*/ 161 h 162"/>
                <a:gd name="T8" fmla="*/ 49 w 49"/>
                <a:gd name="T9" fmla="*/ 161 h 162"/>
                <a:gd name="T10" fmla="*/ 49 w 49"/>
                <a:gd name="T11" fmla="*/ 0 h 162"/>
              </a:gdLst>
              <a:ahLst/>
              <a:cxnLst>
                <a:cxn ang="0">
                  <a:pos x="T0" y="T1"/>
                </a:cxn>
                <a:cxn ang="0">
                  <a:pos x="T2" y="T3"/>
                </a:cxn>
                <a:cxn ang="0">
                  <a:pos x="T4" y="T5"/>
                </a:cxn>
                <a:cxn ang="0">
                  <a:pos x="T6" y="T7"/>
                </a:cxn>
                <a:cxn ang="0">
                  <a:pos x="T8" y="T9"/>
                </a:cxn>
                <a:cxn ang="0">
                  <a:pos x="T10" y="T11"/>
                </a:cxn>
              </a:cxnLst>
              <a:rect l="0" t="0" r="r" b="b"/>
              <a:pathLst>
                <a:path w="49" h="162">
                  <a:moveTo>
                    <a:pt x="49" y="0"/>
                  </a:moveTo>
                  <a:lnTo>
                    <a:pt x="0" y="0"/>
                  </a:lnTo>
                  <a:lnTo>
                    <a:pt x="9" y="162"/>
                  </a:lnTo>
                  <a:lnTo>
                    <a:pt x="9" y="161"/>
                  </a:lnTo>
                  <a:lnTo>
                    <a:pt x="49" y="161"/>
                  </a:lnTo>
                  <a:lnTo>
                    <a:pt x="49"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3"/>
            <p:cNvSpPr>
              <a:spLocks/>
            </p:cNvSpPr>
            <p:nvPr/>
          </p:nvSpPr>
          <p:spPr bwMode="auto">
            <a:xfrm>
              <a:off x="9923846" y="4815560"/>
              <a:ext cx="77787" cy="257175"/>
            </a:xfrm>
            <a:custGeom>
              <a:avLst/>
              <a:gdLst>
                <a:gd name="T0" fmla="*/ 49 w 49"/>
                <a:gd name="T1" fmla="*/ 0 h 162"/>
                <a:gd name="T2" fmla="*/ 0 w 49"/>
                <a:gd name="T3" fmla="*/ 0 h 162"/>
                <a:gd name="T4" fmla="*/ 9 w 49"/>
                <a:gd name="T5" fmla="*/ 162 h 162"/>
                <a:gd name="T6" fmla="*/ 9 w 49"/>
                <a:gd name="T7" fmla="*/ 161 h 162"/>
                <a:gd name="T8" fmla="*/ 49 w 49"/>
                <a:gd name="T9" fmla="*/ 161 h 162"/>
                <a:gd name="T10" fmla="*/ 49 w 49"/>
                <a:gd name="T11" fmla="*/ 0 h 162"/>
              </a:gdLst>
              <a:ahLst/>
              <a:cxnLst>
                <a:cxn ang="0">
                  <a:pos x="T0" y="T1"/>
                </a:cxn>
                <a:cxn ang="0">
                  <a:pos x="T2" y="T3"/>
                </a:cxn>
                <a:cxn ang="0">
                  <a:pos x="T4" y="T5"/>
                </a:cxn>
                <a:cxn ang="0">
                  <a:pos x="T6" y="T7"/>
                </a:cxn>
                <a:cxn ang="0">
                  <a:pos x="T8" y="T9"/>
                </a:cxn>
                <a:cxn ang="0">
                  <a:pos x="T10" y="T11"/>
                </a:cxn>
              </a:cxnLst>
              <a:rect l="0" t="0" r="r" b="b"/>
              <a:pathLst>
                <a:path w="49" h="162">
                  <a:moveTo>
                    <a:pt x="49" y="0"/>
                  </a:moveTo>
                  <a:lnTo>
                    <a:pt x="0" y="0"/>
                  </a:lnTo>
                  <a:lnTo>
                    <a:pt x="9" y="162"/>
                  </a:lnTo>
                  <a:lnTo>
                    <a:pt x="9" y="161"/>
                  </a:lnTo>
                  <a:lnTo>
                    <a:pt x="49" y="16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4"/>
            <p:cNvSpPr>
              <a:spLocks/>
            </p:cNvSpPr>
            <p:nvPr/>
          </p:nvSpPr>
          <p:spPr bwMode="auto">
            <a:xfrm>
              <a:off x="9938133" y="5071148"/>
              <a:ext cx="63500" cy="65088"/>
            </a:xfrm>
            <a:custGeom>
              <a:avLst/>
              <a:gdLst>
                <a:gd name="T0" fmla="*/ 40 w 40"/>
                <a:gd name="T1" fmla="*/ 0 h 41"/>
                <a:gd name="T2" fmla="*/ 0 w 40"/>
                <a:gd name="T3" fmla="*/ 0 h 41"/>
                <a:gd name="T4" fmla="*/ 0 w 40"/>
                <a:gd name="T5" fmla="*/ 1 h 41"/>
                <a:gd name="T6" fmla="*/ 0 w 40"/>
                <a:gd name="T7" fmla="*/ 41 h 41"/>
                <a:gd name="T8" fmla="*/ 40 w 40"/>
                <a:gd name="T9" fmla="*/ 41 h 41"/>
                <a:gd name="T10" fmla="*/ 40 w 40"/>
                <a:gd name="T11" fmla="*/ 0 h 41"/>
              </a:gdLst>
              <a:ahLst/>
              <a:cxnLst>
                <a:cxn ang="0">
                  <a:pos x="T0" y="T1"/>
                </a:cxn>
                <a:cxn ang="0">
                  <a:pos x="T2" y="T3"/>
                </a:cxn>
                <a:cxn ang="0">
                  <a:pos x="T4" y="T5"/>
                </a:cxn>
                <a:cxn ang="0">
                  <a:pos x="T6" y="T7"/>
                </a:cxn>
                <a:cxn ang="0">
                  <a:pos x="T8" y="T9"/>
                </a:cxn>
                <a:cxn ang="0">
                  <a:pos x="T10" y="T11"/>
                </a:cxn>
              </a:cxnLst>
              <a:rect l="0" t="0" r="r" b="b"/>
              <a:pathLst>
                <a:path w="40" h="41">
                  <a:moveTo>
                    <a:pt x="40" y="0"/>
                  </a:moveTo>
                  <a:lnTo>
                    <a:pt x="0" y="0"/>
                  </a:lnTo>
                  <a:lnTo>
                    <a:pt x="0" y="1"/>
                  </a:lnTo>
                  <a:lnTo>
                    <a:pt x="0" y="41"/>
                  </a:lnTo>
                  <a:lnTo>
                    <a:pt x="40" y="41"/>
                  </a:lnTo>
                  <a:lnTo>
                    <a:pt x="4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5"/>
            <p:cNvSpPr>
              <a:spLocks/>
            </p:cNvSpPr>
            <p:nvPr/>
          </p:nvSpPr>
          <p:spPr bwMode="auto">
            <a:xfrm>
              <a:off x="9938133" y="5071148"/>
              <a:ext cx="63500" cy="65088"/>
            </a:xfrm>
            <a:custGeom>
              <a:avLst/>
              <a:gdLst>
                <a:gd name="T0" fmla="*/ 40 w 40"/>
                <a:gd name="T1" fmla="*/ 0 h 41"/>
                <a:gd name="T2" fmla="*/ 0 w 40"/>
                <a:gd name="T3" fmla="*/ 0 h 41"/>
                <a:gd name="T4" fmla="*/ 0 w 40"/>
                <a:gd name="T5" fmla="*/ 1 h 41"/>
                <a:gd name="T6" fmla="*/ 0 w 40"/>
                <a:gd name="T7" fmla="*/ 41 h 41"/>
                <a:gd name="T8" fmla="*/ 40 w 40"/>
                <a:gd name="T9" fmla="*/ 41 h 41"/>
                <a:gd name="T10" fmla="*/ 40 w 40"/>
                <a:gd name="T11" fmla="*/ 0 h 41"/>
              </a:gdLst>
              <a:ahLst/>
              <a:cxnLst>
                <a:cxn ang="0">
                  <a:pos x="T0" y="T1"/>
                </a:cxn>
                <a:cxn ang="0">
                  <a:pos x="T2" y="T3"/>
                </a:cxn>
                <a:cxn ang="0">
                  <a:pos x="T4" y="T5"/>
                </a:cxn>
                <a:cxn ang="0">
                  <a:pos x="T6" y="T7"/>
                </a:cxn>
                <a:cxn ang="0">
                  <a:pos x="T8" y="T9"/>
                </a:cxn>
                <a:cxn ang="0">
                  <a:pos x="T10" y="T11"/>
                </a:cxn>
              </a:cxnLst>
              <a:rect l="0" t="0" r="r" b="b"/>
              <a:pathLst>
                <a:path w="40" h="41">
                  <a:moveTo>
                    <a:pt x="40" y="0"/>
                  </a:moveTo>
                  <a:lnTo>
                    <a:pt x="0" y="0"/>
                  </a:lnTo>
                  <a:lnTo>
                    <a:pt x="0" y="1"/>
                  </a:lnTo>
                  <a:lnTo>
                    <a:pt x="0" y="41"/>
                  </a:lnTo>
                  <a:lnTo>
                    <a:pt x="40" y="41"/>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26"/>
            <p:cNvSpPr>
              <a:spLocks noChangeArrowheads="1"/>
            </p:cNvSpPr>
            <p:nvPr/>
          </p:nvSpPr>
          <p:spPr bwMode="auto">
            <a:xfrm>
              <a:off x="9536496" y="6237961"/>
              <a:ext cx="1019175" cy="238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27"/>
            <p:cNvSpPr>
              <a:spLocks noChangeArrowheads="1"/>
            </p:cNvSpPr>
            <p:nvPr/>
          </p:nvSpPr>
          <p:spPr bwMode="auto">
            <a:xfrm>
              <a:off x="9536496" y="6237961"/>
              <a:ext cx="1019175" cy="23813"/>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28"/>
            <p:cNvSpPr>
              <a:spLocks/>
            </p:cNvSpPr>
            <p:nvPr/>
          </p:nvSpPr>
          <p:spPr bwMode="auto">
            <a:xfrm>
              <a:off x="9330121" y="6437986"/>
              <a:ext cx="1433512" cy="17463"/>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29"/>
            <p:cNvSpPr>
              <a:spLocks/>
            </p:cNvSpPr>
            <p:nvPr/>
          </p:nvSpPr>
          <p:spPr bwMode="auto">
            <a:xfrm>
              <a:off x="9326946" y="6253836"/>
              <a:ext cx="1438275" cy="190500"/>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30"/>
            <p:cNvSpPr>
              <a:spLocks/>
            </p:cNvSpPr>
            <p:nvPr/>
          </p:nvSpPr>
          <p:spPr bwMode="auto">
            <a:xfrm>
              <a:off x="9763508" y="5610898"/>
              <a:ext cx="53975" cy="414338"/>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31"/>
            <p:cNvSpPr>
              <a:spLocks/>
            </p:cNvSpPr>
            <p:nvPr/>
          </p:nvSpPr>
          <p:spPr bwMode="auto">
            <a:xfrm>
              <a:off x="9769858" y="5610898"/>
              <a:ext cx="47625" cy="414338"/>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Freeform 32"/>
            <p:cNvSpPr>
              <a:spLocks/>
            </p:cNvSpPr>
            <p:nvPr/>
          </p:nvSpPr>
          <p:spPr bwMode="auto">
            <a:xfrm>
              <a:off x="9750808" y="5839498"/>
              <a:ext cx="77787" cy="85725"/>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33"/>
            <p:cNvSpPr>
              <a:spLocks/>
            </p:cNvSpPr>
            <p:nvPr/>
          </p:nvSpPr>
          <p:spPr bwMode="auto">
            <a:xfrm>
              <a:off x="9784146" y="5828386"/>
              <a:ext cx="11112" cy="53975"/>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34"/>
            <p:cNvSpPr>
              <a:spLocks/>
            </p:cNvSpPr>
            <p:nvPr/>
          </p:nvSpPr>
          <p:spPr bwMode="auto">
            <a:xfrm>
              <a:off x="10265158" y="5610898"/>
              <a:ext cx="53975" cy="414338"/>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Freeform 35"/>
            <p:cNvSpPr>
              <a:spLocks/>
            </p:cNvSpPr>
            <p:nvPr/>
          </p:nvSpPr>
          <p:spPr bwMode="auto">
            <a:xfrm>
              <a:off x="10271508" y="5610898"/>
              <a:ext cx="47625" cy="414338"/>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Freeform 36"/>
            <p:cNvSpPr>
              <a:spLocks/>
            </p:cNvSpPr>
            <p:nvPr/>
          </p:nvSpPr>
          <p:spPr bwMode="auto">
            <a:xfrm>
              <a:off x="10254046" y="5839498"/>
              <a:ext cx="76200" cy="85725"/>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Freeform 37"/>
            <p:cNvSpPr>
              <a:spLocks/>
            </p:cNvSpPr>
            <p:nvPr/>
          </p:nvSpPr>
          <p:spPr bwMode="auto">
            <a:xfrm>
              <a:off x="10287383" y="5828386"/>
              <a:ext cx="9525" cy="53975"/>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38"/>
            <p:cNvSpPr>
              <a:spLocks/>
            </p:cNvSpPr>
            <p:nvPr/>
          </p:nvSpPr>
          <p:spPr bwMode="auto">
            <a:xfrm>
              <a:off x="9482521" y="6283998"/>
              <a:ext cx="1128712" cy="4763"/>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39"/>
            <p:cNvSpPr>
              <a:spLocks/>
            </p:cNvSpPr>
            <p:nvPr/>
          </p:nvSpPr>
          <p:spPr bwMode="auto">
            <a:xfrm>
              <a:off x="9468233" y="6307811"/>
              <a:ext cx="1157287" cy="4763"/>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Freeform 40"/>
            <p:cNvSpPr>
              <a:spLocks/>
            </p:cNvSpPr>
            <p:nvPr/>
          </p:nvSpPr>
          <p:spPr bwMode="auto">
            <a:xfrm>
              <a:off x="9449183" y="6331623"/>
              <a:ext cx="1195387" cy="3175"/>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41"/>
            <p:cNvSpPr>
              <a:spLocks noEditPoints="1"/>
            </p:cNvSpPr>
            <p:nvPr/>
          </p:nvSpPr>
          <p:spPr bwMode="auto">
            <a:xfrm>
              <a:off x="9893683" y="6366548"/>
              <a:ext cx="304800" cy="42863"/>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4 h 27"/>
                <a:gd name="T12" fmla="*/ 187 w 192"/>
                <a:gd name="T13" fmla="*/ 24 h 27"/>
                <a:gd name="T14" fmla="*/ 170 w 192"/>
                <a:gd name="T15" fmla="*/ 2 h 27"/>
                <a:gd name="T16" fmla="*/ 23 w 192"/>
                <a:gd name="T17" fmla="*/ 2 h 27"/>
                <a:gd name="T18" fmla="*/ 5 w 192"/>
                <a:gd name="T19"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4"/>
                  </a:moveTo>
                  <a:lnTo>
                    <a:pt x="187" y="24"/>
                  </a:lnTo>
                  <a:lnTo>
                    <a:pt x="170" y="2"/>
                  </a:lnTo>
                  <a:lnTo>
                    <a:pt x="23" y="2"/>
                  </a:lnTo>
                  <a:lnTo>
                    <a:pt x="5" y="24"/>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42"/>
            <p:cNvSpPr>
              <a:spLocks/>
            </p:cNvSpPr>
            <p:nvPr/>
          </p:nvSpPr>
          <p:spPr bwMode="auto">
            <a:xfrm>
              <a:off x="10562021" y="5844261"/>
              <a:ext cx="44450" cy="42863"/>
            </a:xfrm>
            <a:custGeom>
              <a:avLst/>
              <a:gdLst>
                <a:gd name="T0" fmla="*/ 0 w 28"/>
                <a:gd name="T1" fmla="*/ 3 h 27"/>
                <a:gd name="T2" fmla="*/ 0 w 28"/>
                <a:gd name="T3" fmla="*/ 23 h 27"/>
                <a:gd name="T4" fmla="*/ 28 w 28"/>
                <a:gd name="T5" fmla="*/ 27 h 27"/>
                <a:gd name="T6" fmla="*/ 28 w 28"/>
                <a:gd name="T7" fmla="*/ 0 h 27"/>
                <a:gd name="T8" fmla="*/ 0 w 28"/>
                <a:gd name="T9" fmla="*/ 3 h 27"/>
              </a:gdLst>
              <a:ahLst/>
              <a:cxnLst>
                <a:cxn ang="0">
                  <a:pos x="T0" y="T1"/>
                </a:cxn>
                <a:cxn ang="0">
                  <a:pos x="T2" y="T3"/>
                </a:cxn>
                <a:cxn ang="0">
                  <a:pos x="T4" y="T5"/>
                </a:cxn>
                <a:cxn ang="0">
                  <a:pos x="T6" y="T7"/>
                </a:cxn>
                <a:cxn ang="0">
                  <a:pos x="T8" y="T9"/>
                </a:cxn>
              </a:cxnLst>
              <a:rect l="0" t="0" r="r" b="b"/>
              <a:pathLst>
                <a:path w="28" h="27">
                  <a:moveTo>
                    <a:pt x="0" y="3"/>
                  </a:moveTo>
                  <a:lnTo>
                    <a:pt x="0" y="23"/>
                  </a:lnTo>
                  <a:lnTo>
                    <a:pt x="28" y="27"/>
                  </a:lnTo>
                  <a:lnTo>
                    <a:pt x="28" y="0"/>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43"/>
            <p:cNvSpPr>
              <a:spLocks noChangeArrowheads="1"/>
            </p:cNvSpPr>
            <p:nvPr/>
          </p:nvSpPr>
          <p:spPr bwMode="auto">
            <a:xfrm>
              <a:off x="10184196" y="5495011"/>
              <a:ext cx="69850" cy="19050"/>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Rectangle 44"/>
            <p:cNvSpPr>
              <a:spLocks noChangeArrowheads="1"/>
            </p:cNvSpPr>
            <p:nvPr/>
          </p:nvSpPr>
          <p:spPr bwMode="auto">
            <a:xfrm>
              <a:off x="9842883" y="5495011"/>
              <a:ext cx="69850" cy="19050"/>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58" name="Group 257"/>
          <p:cNvGrpSpPr/>
          <p:nvPr/>
        </p:nvGrpSpPr>
        <p:grpSpPr>
          <a:xfrm>
            <a:off x="506398" y="3789131"/>
            <a:ext cx="726083" cy="456511"/>
            <a:chOff x="3175001" y="2908300"/>
            <a:chExt cx="2552700" cy="1604963"/>
          </a:xfrm>
        </p:grpSpPr>
        <p:sp>
          <p:nvSpPr>
            <p:cNvPr id="259" name="Freeform 7"/>
            <p:cNvSpPr>
              <a:spLocks/>
            </p:cNvSpPr>
            <p:nvPr/>
          </p:nvSpPr>
          <p:spPr bwMode="auto">
            <a:xfrm>
              <a:off x="3797301" y="2913063"/>
              <a:ext cx="1314450" cy="838200"/>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8"/>
            <p:cNvSpPr>
              <a:spLocks/>
            </p:cNvSpPr>
            <p:nvPr/>
          </p:nvSpPr>
          <p:spPr bwMode="auto">
            <a:xfrm>
              <a:off x="3792538" y="2908300"/>
              <a:ext cx="1323975" cy="847725"/>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Rectangle 260"/>
            <p:cNvSpPr>
              <a:spLocks noChangeArrowheads="1"/>
            </p:cNvSpPr>
            <p:nvPr/>
          </p:nvSpPr>
          <p:spPr bwMode="auto">
            <a:xfrm>
              <a:off x="3860801" y="2978150"/>
              <a:ext cx="1187450" cy="7318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Rectangle 261"/>
            <p:cNvSpPr>
              <a:spLocks noChangeArrowheads="1"/>
            </p:cNvSpPr>
            <p:nvPr/>
          </p:nvSpPr>
          <p:spPr bwMode="auto">
            <a:xfrm>
              <a:off x="3860801" y="2978150"/>
              <a:ext cx="11874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Freeform 11"/>
            <p:cNvSpPr>
              <a:spLocks/>
            </p:cNvSpPr>
            <p:nvPr/>
          </p:nvSpPr>
          <p:spPr bwMode="auto">
            <a:xfrm>
              <a:off x="3670301" y="3709988"/>
              <a:ext cx="1568450" cy="320675"/>
            </a:xfrm>
            <a:custGeom>
              <a:avLst/>
              <a:gdLst>
                <a:gd name="T0" fmla="*/ 910 w 988"/>
                <a:gd name="T1" fmla="*/ 0 h 202"/>
                <a:gd name="T2" fmla="*/ 78 w 988"/>
                <a:gd name="T3" fmla="*/ 0 h 202"/>
                <a:gd name="T4" fmla="*/ 0 w 988"/>
                <a:gd name="T5" fmla="*/ 202 h 202"/>
                <a:gd name="T6" fmla="*/ 988 w 988"/>
                <a:gd name="T7" fmla="*/ 202 h 202"/>
                <a:gd name="T8" fmla="*/ 910 w 988"/>
                <a:gd name="T9" fmla="*/ 0 h 202"/>
              </a:gdLst>
              <a:ahLst/>
              <a:cxnLst>
                <a:cxn ang="0">
                  <a:pos x="T0" y="T1"/>
                </a:cxn>
                <a:cxn ang="0">
                  <a:pos x="T2" y="T3"/>
                </a:cxn>
                <a:cxn ang="0">
                  <a:pos x="T4" y="T5"/>
                </a:cxn>
                <a:cxn ang="0">
                  <a:pos x="T6" y="T7"/>
                </a:cxn>
                <a:cxn ang="0">
                  <a:pos x="T8" y="T9"/>
                </a:cxn>
              </a:cxnLst>
              <a:rect l="0" t="0" r="r" b="b"/>
              <a:pathLst>
                <a:path w="988" h="202">
                  <a:moveTo>
                    <a:pt x="910" y="0"/>
                  </a:moveTo>
                  <a:lnTo>
                    <a:pt x="78" y="0"/>
                  </a:lnTo>
                  <a:lnTo>
                    <a:pt x="0" y="202"/>
                  </a:lnTo>
                  <a:lnTo>
                    <a:pt x="988" y="202"/>
                  </a:lnTo>
                  <a:lnTo>
                    <a:pt x="91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2"/>
            <p:cNvSpPr>
              <a:spLocks/>
            </p:cNvSpPr>
            <p:nvPr/>
          </p:nvSpPr>
          <p:spPr bwMode="auto">
            <a:xfrm>
              <a:off x="3670301" y="3709988"/>
              <a:ext cx="1568450" cy="320675"/>
            </a:xfrm>
            <a:custGeom>
              <a:avLst/>
              <a:gdLst>
                <a:gd name="T0" fmla="*/ 910 w 988"/>
                <a:gd name="T1" fmla="*/ 0 h 202"/>
                <a:gd name="T2" fmla="*/ 78 w 988"/>
                <a:gd name="T3" fmla="*/ 0 h 202"/>
                <a:gd name="T4" fmla="*/ 0 w 988"/>
                <a:gd name="T5" fmla="*/ 202 h 202"/>
                <a:gd name="T6" fmla="*/ 988 w 988"/>
                <a:gd name="T7" fmla="*/ 202 h 202"/>
                <a:gd name="T8" fmla="*/ 910 w 988"/>
                <a:gd name="T9" fmla="*/ 0 h 202"/>
              </a:gdLst>
              <a:ahLst/>
              <a:cxnLst>
                <a:cxn ang="0">
                  <a:pos x="T0" y="T1"/>
                </a:cxn>
                <a:cxn ang="0">
                  <a:pos x="T2" y="T3"/>
                </a:cxn>
                <a:cxn ang="0">
                  <a:pos x="T4" y="T5"/>
                </a:cxn>
                <a:cxn ang="0">
                  <a:pos x="T6" y="T7"/>
                </a:cxn>
                <a:cxn ang="0">
                  <a:pos x="T8" y="T9"/>
                </a:cxn>
              </a:cxnLst>
              <a:rect l="0" t="0" r="r" b="b"/>
              <a:pathLst>
                <a:path w="988" h="202">
                  <a:moveTo>
                    <a:pt x="910" y="0"/>
                  </a:moveTo>
                  <a:lnTo>
                    <a:pt x="78" y="0"/>
                  </a:lnTo>
                  <a:lnTo>
                    <a:pt x="0" y="202"/>
                  </a:lnTo>
                  <a:lnTo>
                    <a:pt x="988" y="202"/>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5" name="Freeform 13"/>
            <p:cNvSpPr>
              <a:spLocks/>
            </p:cNvSpPr>
            <p:nvPr/>
          </p:nvSpPr>
          <p:spPr bwMode="auto">
            <a:xfrm>
              <a:off x="4178301" y="3897313"/>
              <a:ext cx="547688" cy="119063"/>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6" name="Freeform 14"/>
            <p:cNvSpPr>
              <a:spLocks/>
            </p:cNvSpPr>
            <p:nvPr/>
          </p:nvSpPr>
          <p:spPr bwMode="auto">
            <a:xfrm>
              <a:off x="3670301" y="4030663"/>
              <a:ext cx="1568450" cy="14288"/>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7" name="Freeform 15"/>
            <p:cNvSpPr>
              <a:spLocks/>
            </p:cNvSpPr>
            <p:nvPr/>
          </p:nvSpPr>
          <p:spPr bwMode="auto">
            <a:xfrm>
              <a:off x="4279901" y="3781425"/>
              <a:ext cx="65088" cy="44450"/>
            </a:xfrm>
            <a:custGeom>
              <a:avLst/>
              <a:gdLst>
                <a:gd name="T0" fmla="*/ 0 w 41"/>
                <a:gd name="T1" fmla="*/ 28 h 28"/>
                <a:gd name="T2" fmla="*/ 40 w 41"/>
                <a:gd name="T3" fmla="*/ 28 h 28"/>
                <a:gd name="T4" fmla="*/ 41 w 41"/>
                <a:gd name="T5" fmla="*/ 0 h 28"/>
                <a:gd name="T6" fmla="*/ 2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0" y="28"/>
                  </a:lnTo>
                  <a:lnTo>
                    <a:pt x="41" y="0"/>
                  </a:lnTo>
                  <a:lnTo>
                    <a:pt x="2"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8" name="Freeform 16"/>
            <p:cNvSpPr>
              <a:spLocks/>
            </p:cNvSpPr>
            <p:nvPr/>
          </p:nvSpPr>
          <p:spPr bwMode="auto">
            <a:xfrm>
              <a:off x="4284663" y="3730625"/>
              <a:ext cx="61913" cy="41275"/>
            </a:xfrm>
            <a:custGeom>
              <a:avLst/>
              <a:gdLst>
                <a:gd name="T0" fmla="*/ 39 w 39"/>
                <a:gd name="T1" fmla="*/ 0 h 26"/>
                <a:gd name="T2" fmla="*/ 2 w 39"/>
                <a:gd name="T3" fmla="*/ 0 h 26"/>
                <a:gd name="T4" fmla="*/ 0 w 39"/>
                <a:gd name="T5" fmla="*/ 26 h 26"/>
                <a:gd name="T6" fmla="*/ 39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9"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9" name="Freeform 17"/>
            <p:cNvSpPr>
              <a:spLocks/>
            </p:cNvSpPr>
            <p:nvPr/>
          </p:nvSpPr>
          <p:spPr bwMode="auto">
            <a:xfrm>
              <a:off x="4494213" y="3781425"/>
              <a:ext cx="63500" cy="44450"/>
            </a:xfrm>
            <a:custGeom>
              <a:avLst/>
              <a:gdLst>
                <a:gd name="T0" fmla="*/ 0 w 40"/>
                <a:gd name="T1" fmla="*/ 28 h 28"/>
                <a:gd name="T2" fmla="*/ 40 w 40"/>
                <a:gd name="T3" fmla="*/ 28 h 28"/>
                <a:gd name="T4" fmla="*/ 39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9"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0" name="Freeform 18"/>
            <p:cNvSpPr>
              <a:spLocks/>
            </p:cNvSpPr>
            <p:nvPr/>
          </p:nvSpPr>
          <p:spPr bwMode="auto">
            <a:xfrm>
              <a:off x="4494213" y="3730625"/>
              <a:ext cx="61913" cy="41275"/>
            </a:xfrm>
            <a:custGeom>
              <a:avLst/>
              <a:gdLst>
                <a:gd name="T0" fmla="*/ 0 w 39"/>
                <a:gd name="T1" fmla="*/ 26 h 26"/>
                <a:gd name="T2" fmla="*/ 39 w 39"/>
                <a:gd name="T3" fmla="*/ 26 h 26"/>
                <a:gd name="T4" fmla="*/ 37 w 39"/>
                <a:gd name="T5" fmla="*/ 0 h 26"/>
                <a:gd name="T6" fmla="*/ 0 w 39"/>
                <a:gd name="T7" fmla="*/ 0 h 26"/>
                <a:gd name="T8" fmla="*/ 0 w 39"/>
                <a:gd name="T9" fmla="*/ 26 h 26"/>
              </a:gdLst>
              <a:ahLst/>
              <a:cxnLst>
                <a:cxn ang="0">
                  <a:pos x="T0" y="T1"/>
                </a:cxn>
                <a:cxn ang="0">
                  <a:pos x="T2" y="T3"/>
                </a:cxn>
                <a:cxn ang="0">
                  <a:pos x="T4" y="T5"/>
                </a:cxn>
                <a:cxn ang="0">
                  <a:pos x="T6" y="T7"/>
                </a:cxn>
                <a:cxn ang="0">
                  <a:pos x="T8" y="T9"/>
                </a:cxn>
              </a:cxnLst>
              <a:rect l="0" t="0" r="r" b="b"/>
              <a:pathLst>
                <a:path w="39" h="26">
                  <a:moveTo>
                    <a:pt x="0" y="26"/>
                  </a:moveTo>
                  <a:lnTo>
                    <a:pt x="39"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1" name="Freeform 19"/>
            <p:cNvSpPr>
              <a:spLocks/>
            </p:cNvSpPr>
            <p:nvPr/>
          </p:nvSpPr>
          <p:spPr bwMode="auto">
            <a:xfrm>
              <a:off x="4562476" y="3730625"/>
              <a:ext cx="63500" cy="41275"/>
            </a:xfrm>
            <a:custGeom>
              <a:avLst/>
              <a:gdLst>
                <a:gd name="T0" fmla="*/ 1 w 40"/>
                <a:gd name="T1" fmla="*/ 26 h 26"/>
                <a:gd name="T2" fmla="*/ 40 w 40"/>
                <a:gd name="T3" fmla="*/ 26 h 26"/>
                <a:gd name="T4" fmla="*/ 37 w 40"/>
                <a:gd name="T5" fmla="*/ 0 h 26"/>
                <a:gd name="T6" fmla="*/ 0 w 40"/>
                <a:gd name="T7" fmla="*/ 0 h 26"/>
                <a:gd name="T8" fmla="*/ 1 w 40"/>
                <a:gd name="T9" fmla="*/ 26 h 26"/>
              </a:gdLst>
              <a:ahLst/>
              <a:cxnLst>
                <a:cxn ang="0">
                  <a:pos x="T0" y="T1"/>
                </a:cxn>
                <a:cxn ang="0">
                  <a:pos x="T2" y="T3"/>
                </a:cxn>
                <a:cxn ang="0">
                  <a:pos x="T4" y="T5"/>
                </a:cxn>
                <a:cxn ang="0">
                  <a:pos x="T6" y="T7"/>
                </a:cxn>
                <a:cxn ang="0">
                  <a:pos x="T8" y="T9"/>
                </a:cxn>
              </a:cxnLst>
              <a:rect l="0" t="0" r="r" b="b"/>
              <a:pathLst>
                <a:path w="40" h="26">
                  <a:moveTo>
                    <a:pt x="1" y="26"/>
                  </a:moveTo>
                  <a:lnTo>
                    <a:pt x="40"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2" name="Freeform 20"/>
            <p:cNvSpPr>
              <a:spLocks/>
            </p:cNvSpPr>
            <p:nvPr/>
          </p:nvSpPr>
          <p:spPr bwMode="auto">
            <a:xfrm>
              <a:off x="4214813" y="3730625"/>
              <a:ext cx="65088" cy="41275"/>
            </a:xfrm>
            <a:custGeom>
              <a:avLst/>
              <a:gdLst>
                <a:gd name="T0" fmla="*/ 41 w 41"/>
                <a:gd name="T1" fmla="*/ 0 h 26"/>
                <a:gd name="T2" fmla="*/ 4 w 41"/>
                <a:gd name="T3" fmla="*/ 0 h 26"/>
                <a:gd name="T4" fmla="*/ 0 w 41"/>
                <a:gd name="T5" fmla="*/ 26 h 26"/>
                <a:gd name="T6" fmla="*/ 39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9"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3" name="Freeform 21"/>
            <p:cNvSpPr>
              <a:spLocks/>
            </p:cNvSpPr>
            <p:nvPr/>
          </p:nvSpPr>
          <p:spPr bwMode="auto">
            <a:xfrm>
              <a:off x="4135438" y="3781425"/>
              <a:ext cx="69850" cy="44450"/>
            </a:xfrm>
            <a:custGeom>
              <a:avLst/>
              <a:gdLst>
                <a:gd name="T0" fmla="*/ 0 w 44"/>
                <a:gd name="T1" fmla="*/ 28 h 28"/>
                <a:gd name="T2" fmla="*/ 40 w 44"/>
                <a:gd name="T3" fmla="*/ 28 h 28"/>
                <a:gd name="T4" fmla="*/ 44 w 44"/>
                <a:gd name="T5" fmla="*/ 0 h 28"/>
                <a:gd name="T6" fmla="*/ 6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6"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4" name="Freeform 22"/>
            <p:cNvSpPr>
              <a:spLocks/>
            </p:cNvSpPr>
            <p:nvPr/>
          </p:nvSpPr>
          <p:spPr bwMode="auto">
            <a:xfrm>
              <a:off x="3992563" y="3781425"/>
              <a:ext cx="73025" cy="44450"/>
            </a:xfrm>
            <a:custGeom>
              <a:avLst/>
              <a:gdLst>
                <a:gd name="T0" fmla="*/ 46 w 46"/>
                <a:gd name="T1" fmla="*/ 0 h 28"/>
                <a:gd name="T2" fmla="*/ 7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Freeform 23"/>
            <p:cNvSpPr>
              <a:spLocks/>
            </p:cNvSpPr>
            <p:nvPr/>
          </p:nvSpPr>
          <p:spPr bwMode="auto">
            <a:xfrm>
              <a:off x="4075113" y="3730625"/>
              <a:ext cx="69850" cy="41275"/>
            </a:xfrm>
            <a:custGeom>
              <a:avLst/>
              <a:gdLst>
                <a:gd name="T0" fmla="*/ 0 w 44"/>
                <a:gd name="T1" fmla="*/ 26 h 26"/>
                <a:gd name="T2" fmla="*/ 39 w 44"/>
                <a:gd name="T3" fmla="*/ 26 h 26"/>
                <a:gd name="T4" fmla="*/ 44 w 44"/>
                <a:gd name="T5" fmla="*/ 0 h 26"/>
                <a:gd name="T6" fmla="*/ 6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Freeform 24"/>
            <p:cNvSpPr>
              <a:spLocks/>
            </p:cNvSpPr>
            <p:nvPr/>
          </p:nvSpPr>
          <p:spPr bwMode="auto">
            <a:xfrm>
              <a:off x="4206876" y="3781425"/>
              <a:ext cx="68263" cy="4445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7" name="Freeform 25"/>
            <p:cNvSpPr>
              <a:spLocks/>
            </p:cNvSpPr>
            <p:nvPr/>
          </p:nvSpPr>
          <p:spPr bwMode="auto">
            <a:xfrm>
              <a:off x="4144963" y="3730625"/>
              <a:ext cx="66675" cy="41275"/>
            </a:xfrm>
            <a:custGeom>
              <a:avLst/>
              <a:gdLst>
                <a:gd name="T0" fmla="*/ 0 w 42"/>
                <a:gd name="T1" fmla="*/ 26 h 26"/>
                <a:gd name="T2" fmla="*/ 39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9"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8" name="Freeform 26"/>
            <p:cNvSpPr>
              <a:spLocks/>
            </p:cNvSpPr>
            <p:nvPr/>
          </p:nvSpPr>
          <p:spPr bwMode="auto">
            <a:xfrm>
              <a:off x="4914901" y="3781425"/>
              <a:ext cx="187325" cy="44450"/>
            </a:xfrm>
            <a:custGeom>
              <a:avLst/>
              <a:gdLst>
                <a:gd name="T0" fmla="*/ 118 w 118"/>
                <a:gd name="T1" fmla="*/ 28 h 28"/>
                <a:gd name="T2" fmla="*/ 109 w 118"/>
                <a:gd name="T3" fmla="*/ 0 h 28"/>
                <a:gd name="T4" fmla="*/ 0 w 118"/>
                <a:gd name="T5" fmla="*/ 0 h 28"/>
                <a:gd name="T6" fmla="*/ 7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09" y="0"/>
                  </a:lnTo>
                  <a:lnTo>
                    <a:pt x="0" y="0"/>
                  </a:lnTo>
                  <a:lnTo>
                    <a:pt x="7"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9" name="Freeform 27"/>
            <p:cNvSpPr>
              <a:spLocks/>
            </p:cNvSpPr>
            <p:nvPr/>
          </p:nvSpPr>
          <p:spPr bwMode="auto">
            <a:xfrm>
              <a:off x="4902201" y="3730625"/>
              <a:ext cx="69850" cy="41275"/>
            </a:xfrm>
            <a:custGeom>
              <a:avLst/>
              <a:gdLst>
                <a:gd name="T0" fmla="*/ 7 w 44"/>
                <a:gd name="T1" fmla="*/ 26 h 26"/>
                <a:gd name="T2" fmla="*/ 44 w 44"/>
                <a:gd name="T3" fmla="*/ 26 h 26"/>
                <a:gd name="T4" fmla="*/ 37 w 44"/>
                <a:gd name="T5" fmla="*/ 0 h 26"/>
                <a:gd name="T6" fmla="*/ 0 w 44"/>
                <a:gd name="T7" fmla="*/ 0 h 26"/>
                <a:gd name="T8" fmla="*/ 7 w 44"/>
                <a:gd name="T9" fmla="*/ 26 h 26"/>
              </a:gdLst>
              <a:ahLst/>
              <a:cxnLst>
                <a:cxn ang="0">
                  <a:pos x="T0" y="T1"/>
                </a:cxn>
                <a:cxn ang="0">
                  <a:pos x="T2" y="T3"/>
                </a:cxn>
                <a:cxn ang="0">
                  <a:pos x="T4" y="T5"/>
                </a:cxn>
                <a:cxn ang="0">
                  <a:pos x="T6" y="T7"/>
                </a:cxn>
                <a:cxn ang="0">
                  <a:pos x="T8" y="T9"/>
                </a:cxn>
              </a:cxnLst>
              <a:rect l="0" t="0" r="r" b="b"/>
              <a:pathLst>
                <a:path w="44" h="26">
                  <a:moveTo>
                    <a:pt x="7" y="26"/>
                  </a:moveTo>
                  <a:lnTo>
                    <a:pt x="44"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8"/>
            <p:cNvSpPr>
              <a:spLocks/>
            </p:cNvSpPr>
            <p:nvPr/>
          </p:nvSpPr>
          <p:spPr bwMode="auto">
            <a:xfrm>
              <a:off x="3921126" y="3781425"/>
              <a:ext cx="74613" cy="44450"/>
            </a:xfrm>
            <a:custGeom>
              <a:avLst/>
              <a:gdLst>
                <a:gd name="T0" fmla="*/ 0 w 47"/>
                <a:gd name="T1" fmla="*/ 28 h 28"/>
                <a:gd name="T2" fmla="*/ 39 w 47"/>
                <a:gd name="T3" fmla="*/ 28 h 28"/>
                <a:gd name="T4" fmla="*/ 47 w 47"/>
                <a:gd name="T5" fmla="*/ 0 h 28"/>
                <a:gd name="T6" fmla="*/ 8 w 47"/>
                <a:gd name="T7" fmla="*/ 0 h 28"/>
                <a:gd name="T8" fmla="*/ 0 w 47"/>
                <a:gd name="T9" fmla="*/ 28 h 28"/>
              </a:gdLst>
              <a:ahLst/>
              <a:cxnLst>
                <a:cxn ang="0">
                  <a:pos x="T0" y="T1"/>
                </a:cxn>
                <a:cxn ang="0">
                  <a:pos x="T2" y="T3"/>
                </a:cxn>
                <a:cxn ang="0">
                  <a:pos x="T4" y="T5"/>
                </a:cxn>
                <a:cxn ang="0">
                  <a:pos x="T6" y="T7"/>
                </a:cxn>
                <a:cxn ang="0">
                  <a:pos x="T8" y="T9"/>
                </a:cxn>
              </a:cxnLst>
              <a:rect l="0" t="0" r="r" b="b"/>
              <a:pathLst>
                <a:path w="47" h="28">
                  <a:moveTo>
                    <a:pt x="0" y="28"/>
                  </a:moveTo>
                  <a:lnTo>
                    <a:pt x="39" y="28"/>
                  </a:lnTo>
                  <a:lnTo>
                    <a:pt x="47" y="0"/>
                  </a:lnTo>
                  <a:lnTo>
                    <a:pt x="8"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9"/>
            <p:cNvSpPr>
              <a:spLocks/>
            </p:cNvSpPr>
            <p:nvPr/>
          </p:nvSpPr>
          <p:spPr bwMode="auto">
            <a:xfrm>
              <a:off x="4968876" y="3730625"/>
              <a:ext cx="73025" cy="41275"/>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2" name="Freeform 30"/>
            <p:cNvSpPr>
              <a:spLocks/>
            </p:cNvSpPr>
            <p:nvPr/>
          </p:nvSpPr>
          <p:spPr bwMode="auto">
            <a:xfrm>
              <a:off x="4984751" y="3781425"/>
              <a:ext cx="76200" cy="44450"/>
            </a:xfrm>
            <a:custGeom>
              <a:avLst/>
              <a:gdLst>
                <a:gd name="T0" fmla="*/ 48 w 48"/>
                <a:gd name="T1" fmla="*/ 28 h 28"/>
                <a:gd name="T2" fmla="*/ 38 w 48"/>
                <a:gd name="T3" fmla="*/ 0 h 28"/>
                <a:gd name="T4" fmla="*/ 0 w 48"/>
                <a:gd name="T5" fmla="*/ 0 h 28"/>
                <a:gd name="T6" fmla="*/ 9 w 48"/>
                <a:gd name="T7" fmla="*/ 28 h 28"/>
                <a:gd name="T8" fmla="*/ 48 w 48"/>
                <a:gd name="T9" fmla="*/ 28 h 28"/>
              </a:gdLst>
              <a:ahLst/>
              <a:cxnLst>
                <a:cxn ang="0">
                  <a:pos x="T0" y="T1"/>
                </a:cxn>
                <a:cxn ang="0">
                  <a:pos x="T2" y="T3"/>
                </a:cxn>
                <a:cxn ang="0">
                  <a:pos x="T4" y="T5"/>
                </a:cxn>
                <a:cxn ang="0">
                  <a:pos x="T6" y="T7"/>
                </a:cxn>
                <a:cxn ang="0">
                  <a:pos x="T8" y="T9"/>
                </a:cxn>
              </a:cxnLst>
              <a:rect l="0" t="0" r="r" b="b"/>
              <a:pathLst>
                <a:path w="48" h="28">
                  <a:moveTo>
                    <a:pt x="48" y="28"/>
                  </a:moveTo>
                  <a:lnTo>
                    <a:pt x="38" y="0"/>
                  </a:lnTo>
                  <a:lnTo>
                    <a:pt x="0" y="0"/>
                  </a:lnTo>
                  <a:lnTo>
                    <a:pt x="9" y="28"/>
                  </a:lnTo>
                  <a:lnTo>
                    <a:pt x="4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3" name="Freeform 31"/>
            <p:cNvSpPr>
              <a:spLocks/>
            </p:cNvSpPr>
            <p:nvPr/>
          </p:nvSpPr>
          <p:spPr bwMode="auto">
            <a:xfrm>
              <a:off x="4775201" y="3781425"/>
              <a:ext cx="71438" cy="4445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4" name="Freeform 32"/>
            <p:cNvSpPr>
              <a:spLocks/>
            </p:cNvSpPr>
            <p:nvPr/>
          </p:nvSpPr>
          <p:spPr bwMode="auto">
            <a:xfrm>
              <a:off x="4845051" y="3781425"/>
              <a:ext cx="73025" cy="44450"/>
            </a:xfrm>
            <a:custGeom>
              <a:avLst/>
              <a:gdLst>
                <a:gd name="T0" fmla="*/ 46 w 46"/>
                <a:gd name="T1" fmla="*/ 28 h 28"/>
                <a:gd name="T2" fmla="*/ 39 w 46"/>
                <a:gd name="T3" fmla="*/ 0 h 28"/>
                <a:gd name="T4" fmla="*/ 0 w 46"/>
                <a:gd name="T5" fmla="*/ 0 h 28"/>
                <a:gd name="T6" fmla="*/ 6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6"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Freeform 33"/>
            <p:cNvSpPr>
              <a:spLocks/>
            </p:cNvSpPr>
            <p:nvPr/>
          </p:nvSpPr>
          <p:spPr bwMode="auto">
            <a:xfrm>
              <a:off x="4705351" y="3781425"/>
              <a:ext cx="68263" cy="44450"/>
            </a:xfrm>
            <a:custGeom>
              <a:avLst/>
              <a:gdLst>
                <a:gd name="T0" fmla="*/ 0 w 43"/>
                <a:gd name="T1" fmla="*/ 0 h 28"/>
                <a:gd name="T2" fmla="*/ 3 w 43"/>
                <a:gd name="T3" fmla="*/ 28 h 28"/>
                <a:gd name="T4" fmla="*/ 43 w 43"/>
                <a:gd name="T5" fmla="*/ 28 h 28"/>
                <a:gd name="T6" fmla="*/ 38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34"/>
            <p:cNvSpPr>
              <a:spLocks/>
            </p:cNvSpPr>
            <p:nvPr/>
          </p:nvSpPr>
          <p:spPr bwMode="auto">
            <a:xfrm>
              <a:off x="4833938" y="3730625"/>
              <a:ext cx="69850" cy="41275"/>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Freeform 35"/>
            <p:cNvSpPr>
              <a:spLocks/>
            </p:cNvSpPr>
            <p:nvPr/>
          </p:nvSpPr>
          <p:spPr bwMode="auto">
            <a:xfrm>
              <a:off x="4699001" y="3730625"/>
              <a:ext cx="65088" cy="41275"/>
            </a:xfrm>
            <a:custGeom>
              <a:avLst/>
              <a:gdLst>
                <a:gd name="T0" fmla="*/ 3 w 41"/>
                <a:gd name="T1" fmla="*/ 26 h 26"/>
                <a:gd name="T2" fmla="*/ 41 w 41"/>
                <a:gd name="T3" fmla="*/ 26 h 26"/>
                <a:gd name="T4" fmla="*/ 37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8" name="Freeform 36"/>
            <p:cNvSpPr>
              <a:spLocks/>
            </p:cNvSpPr>
            <p:nvPr/>
          </p:nvSpPr>
          <p:spPr bwMode="auto">
            <a:xfrm>
              <a:off x="4629151" y="3730625"/>
              <a:ext cx="66675" cy="41275"/>
            </a:xfrm>
            <a:custGeom>
              <a:avLst/>
              <a:gdLst>
                <a:gd name="T0" fmla="*/ 3 w 42"/>
                <a:gd name="T1" fmla="*/ 26 h 26"/>
                <a:gd name="T2" fmla="*/ 42 w 42"/>
                <a:gd name="T3" fmla="*/ 26 h 26"/>
                <a:gd name="T4" fmla="*/ 38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9" name="Freeform 37"/>
            <p:cNvSpPr>
              <a:spLocks/>
            </p:cNvSpPr>
            <p:nvPr/>
          </p:nvSpPr>
          <p:spPr bwMode="auto">
            <a:xfrm>
              <a:off x="4635501" y="3781425"/>
              <a:ext cx="66675" cy="44450"/>
            </a:xfrm>
            <a:custGeom>
              <a:avLst/>
              <a:gdLst>
                <a:gd name="T0" fmla="*/ 2 w 42"/>
                <a:gd name="T1" fmla="*/ 28 h 28"/>
                <a:gd name="T2" fmla="*/ 42 w 42"/>
                <a:gd name="T3" fmla="*/ 28 h 28"/>
                <a:gd name="T4" fmla="*/ 38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8"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0" name="Freeform 38"/>
            <p:cNvSpPr>
              <a:spLocks/>
            </p:cNvSpPr>
            <p:nvPr/>
          </p:nvSpPr>
          <p:spPr bwMode="auto">
            <a:xfrm>
              <a:off x="4564063" y="3781425"/>
              <a:ext cx="65088" cy="44450"/>
            </a:xfrm>
            <a:custGeom>
              <a:avLst/>
              <a:gdLst>
                <a:gd name="T0" fmla="*/ 2 w 41"/>
                <a:gd name="T1" fmla="*/ 28 h 28"/>
                <a:gd name="T2" fmla="*/ 41 w 41"/>
                <a:gd name="T3" fmla="*/ 28 h 28"/>
                <a:gd name="T4" fmla="*/ 39 w 41"/>
                <a:gd name="T5" fmla="*/ 0 h 28"/>
                <a:gd name="T6" fmla="*/ 0 w 41"/>
                <a:gd name="T7" fmla="*/ 0 h 28"/>
                <a:gd name="T8" fmla="*/ 2 w 41"/>
                <a:gd name="T9" fmla="*/ 28 h 28"/>
              </a:gdLst>
              <a:ahLst/>
              <a:cxnLst>
                <a:cxn ang="0">
                  <a:pos x="T0" y="T1"/>
                </a:cxn>
                <a:cxn ang="0">
                  <a:pos x="T2" y="T3"/>
                </a:cxn>
                <a:cxn ang="0">
                  <a:pos x="T4" y="T5"/>
                </a:cxn>
                <a:cxn ang="0">
                  <a:pos x="T6" y="T7"/>
                </a:cxn>
                <a:cxn ang="0">
                  <a:pos x="T8" y="T9"/>
                </a:cxn>
              </a:cxnLst>
              <a:rect l="0" t="0" r="r" b="b"/>
              <a:pathLst>
                <a:path w="41" h="28">
                  <a:moveTo>
                    <a:pt x="2" y="28"/>
                  </a:moveTo>
                  <a:lnTo>
                    <a:pt x="41"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1" name="Freeform 39"/>
            <p:cNvSpPr>
              <a:spLocks/>
            </p:cNvSpPr>
            <p:nvPr/>
          </p:nvSpPr>
          <p:spPr bwMode="auto">
            <a:xfrm>
              <a:off x="4765676" y="3730625"/>
              <a:ext cx="68263" cy="41275"/>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Freeform 40"/>
            <p:cNvSpPr>
              <a:spLocks/>
            </p:cNvSpPr>
            <p:nvPr/>
          </p:nvSpPr>
          <p:spPr bwMode="auto">
            <a:xfrm>
              <a:off x="5037138" y="3730625"/>
              <a:ext cx="76200" cy="41275"/>
            </a:xfrm>
            <a:custGeom>
              <a:avLst/>
              <a:gdLst>
                <a:gd name="T0" fmla="*/ 9 w 48"/>
                <a:gd name="T1" fmla="*/ 26 h 26"/>
                <a:gd name="T2" fmla="*/ 48 w 48"/>
                <a:gd name="T3" fmla="*/ 26 h 26"/>
                <a:gd name="T4" fmla="*/ 38 w 48"/>
                <a:gd name="T5" fmla="*/ 0 h 26"/>
                <a:gd name="T6" fmla="*/ 0 w 48"/>
                <a:gd name="T7" fmla="*/ 0 h 26"/>
                <a:gd name="T8" fmla="*/ 9 w 48"/>
                <a:gd name="T9" fmla="*/ 26 h 26"/>
              </a:gdLst>
              <a:ahLst/>
              <a:cxnLst>
                <a:cxn ang="0">
                  <a:pos x="T0" y="T1"/>
                </a:cxn>
                <a:cxn ang="0">
                  <a:pos x="T2" y="T3"/>
                </a:cxn>
                <a:cxn ang="0">
                  <a:pos x="T4" y="T5"/>
                </a:cxn>
                <a:cxn ang="0">
                  <a:pos x="T6" y="T7"/>
                </a:cxn>
                <a:cxn ang="0">
                  <a:pos x="T8" y="T9"/>
                </a:cxn>
              </a:cxnLst>
              <a:rect l="0" t="0" r="r" b="b"/>
              <a:pathLst>
                <a:path w="48" h="26">
                  <a:moveTo>
                    <a:pt x="9" y="26"/>
                  </a:moveTo>
                  <a:lnTo>
                    <a:pt x="48"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41"/>
            <p:cNvSpPr>
              <a:spLocks/>
            </p:cNvSpPr>
            <p:nvPr/>
          </p:nvSpPr>
          <p:spPr bwMode="auto">
            <a:xfrm>
              <a:off x="4349751" y="3835400"/>
              <a:ext cx="136525" cy="46038"/>
            </a:xfrm>
            <a:custGeom>
              <a:avLst/>
              <a:gdLst>
                <a:gd name="T0" fmla="*/ 86 w 86"/>
                <a:gd name="T1" fmla="*/ 0 h 29"/>
                <a:gd name="T2" fmla="*/ 1 w 86"/>
                <a:gd name="T3" fmla="*/ 0 h 29"/>
                <a:gd name="T4" fmla="*/ 0 w 86"/>
                <a:gd name="T5" fmla="*/ 29 h 29"/>
                <a:gd name="T6" fmla="*/ 86 w 86"/>
                <a:gd name="T7" fmla="*/ 29 h 29"/>
                <a:gd name="T8" fmla="*/ 86 w 86"/>
                <a:gd name="T9" fmla="*/ 0 h 29"/>
              </a:gdLst>
              <a:ahLst/>
              <a:cxnLst>
                <a:cxn ang="0">
                  <a:pos x="T0" y="T1"/>
                </a:cxn>
                <a:cxn ang="0">
                  <a:pos x="T2" y="T3"/>
                </a:cxn>
                <a:cxn ang="0">
                  <a:pos x="T4" y="T5"/>
                </a:cxn>
                <a:cxn ang="0">
                  <a:pos x="T6" y="T7"/>
                </a:cxn>
                <a:cxn ang="0">
                  <a:pos x="T8" y="T9"/>
                </a:cxn>
              </a:cxnLst>
              <a:rect l="0" t="0" r="r" b="b"/>
              <a:pathLst>
                <a:path w="86" h="29">
                  <a:moveTo>
                    <a:pt x="86" y="0"/>
                  </a:moveTo>
                  <a:lnTo>
                    <a:pt x="1" y="0"/>
                  </a:lnTo>
                  <a:lnTo>
                    <a:pt x="0" y="29"/>
                  </a:lnTo>
                  <a:lnTo>
                    <a:pt x="86" y="29"/>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4" name="Freeform 42"/>
            <p:cNvSpPr>
              <a:spLocks/>
            </p:cNvSpPr>
            <p:nvPr/>
          </p:nvSpPr>
          <p:spPr bwMode="auto">
            <a:xfrm>
              <a:off x="4638676" y="3835400"/>
              <a:ext cx="69850" cy="46038"/>
            </a:xfrm>
            <a:custGeom>
              <a:avLst/>
              <a:gdLst>
                <a:gd name="T0" fmla="*/ 40 w 44"/>
                <a:gd name="T1" fmla="*/ 0 h 29"/>
                <a:gd name="T2" fmla="*/ 0 w 44"/>
                <a:gd name="T3" fmla="*/ 0 h 29"/>
                <a:gd name="T4" fmla="*/ 3 w 44"/>
                <a:gd name="T5" fmla="*/ 29 h 29"/>
                <a:gd name="T6" fmla="*/ 44 w 44"/>
                <a:gd name="T7" fmla="*/ 29 h 29"/>
                <a:gd name="T8" fmla="*/ 40 w 44"/>
                <a:gd name="T9" fmla="*/ 0 h 29"/>
              </a:gdLst>
              <a:ahLst/>
              <a:cxnLst>
                <a:cxn ang="0">
                  <a:pos x="T0" y="T1"/>
                </a:cxn>
                <a:cxn ang="0">
                  <a:pos x="T2" y="T3"/>
                </a:cxn>
                <a:cxn ang="0">
                  <a:pos x="T4" y="T5"/>
                </a:cxn>
                <a:cxn ang="0">
                  <a:pos x="T6" y="T7"/>
                </a:cxn>
                <a:cxn ang="0">
                  <a:pos x="T8" y="T9"/>
                </a:cxn>
              </a:cxnLst>
              <a:rect l="0" t="0" r="r" b="b"/>
              <a:pathLst>
                <a:path w="44" h="29">
                  <a:moveTo>
                    <a:pt x="40" y="0"/>
                  </a:moveTo>
                  <a:lnTo>
                    <a:pt x="0" y="0"/>
                  </a:lnTo>
                  <a:lnTo>
                    <a:pt x="3" y="29"/>
                  </a:lnTo>
                  <a:lnTo>
                    <a:pt x="44"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Freeform 43"/>
            <p:cNvSpPr>
              <a:spLocks/>
            </p:cNvSpPr>
            <p:nvPr/>
          </p:nvSpPr>
          <p:spPr bwMode="auto">
            <a:xfrm>
              <a:off x="4784726" y="3835400"/>
              <a:ext cx="73025" cy="46038"/>
            </a:xfrm>
            <a:custGeom>
              <a:avLst/>
              <a:gdLst>
                <a:gd name="T0" fmla="*/ 39 w 46"/>
                <a:gd name="T1" fmla="*/ 0 h 29"/>
                <a:gd name="T2" fmla="*/ 0 w 46"/>
                <a:gd name="T3" fmla="*/ 0 h 29"/>
                <a:gd name="T4" fmla="*/ 5 w 46"/>
                <a:gd name="T5" fmla="*/ 29 h 29"/>
                <a:gd name="T6" fmla="*/ 46 w 46"/>
                <a:gd name="T7" fmla="*/ 29 h 29"/>
                <a:gd name="T8" fmla="*/ 39 w 46"/>
                <a:gd name="T9" fmla="*/ 0 h 29"/>
              </a:gdLst>
              <a:ahLst/>
              <a:cxnLst>
                <a:cxn ang="0">
                  <a:pos x="T0" y="T1"/>
                </a:cxn>
                <a:cxn ang="0">
                  <a:pos x="T2" y="T3"/>
                </a:cxn>
                <a:cxn ang="0">
                  <a:pos x="T4" y="T5"/>
                </a:cxn>
                <a:cxn ang="0">
                  <a:pos x="T6" y="T7"/>
                </a:cxn>
                <a:cxn ang="0">
                  <a:pos x="T8" y="T9"/>
                </a:cxn>
              </a:cxnLst>
              <a:rect l="0" t="0" r="r" b="b"/>
              <a:pathLst>
                <a:path w="46" h="29">
                  <a:moveTo>
                    <a:pt x="39" y="0"/>
                  </a:moveTo>
                  <a:lnTo>
                    <a:pt x="0" y="0"/>
                  </a:lnTo>
                  <a:lnTo>
                    <a:pt x="5" y="29"/>
                  </a:lnTo>
                  <a:lnTo>
                    <a:pt x="46"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Freeform 44"/>
            <p:cNvSpPr>
              <a:spLocks/>
            </p:cNvSpPr>
            <p:nvPr/>
          </p:nvSpPr>
          <p:spPr bwMode="auto">
            <a:xfrm>
              <a:off x="4494213" y="3835400"/>
              <a:ext cx="66675" cy="46038"/>
            </a:xfrm>
            <a:custGeom>
              <a:avLst/>
              <a:gdLst>
                <a:gd name="T0" fmla="*/ 40 w 42"/>
                <a:gd name="T1" fmla="*/ 0 h 29"/>
                <a:gd name="T2" fmla="*/ 0 w 42"/>
                <a:gd name="T3" fmla="*/ 0 h 29"/>
                <a:gd name="T4" fmla="*/ 0 w 42"/>
                <a:gd name="T5" fmla="*/ 29 h 29"/>
                <a:gd name="T6" fmla="*/ 42 w 42"/>
                <a:gd name="T7" fmla="*/ 29 h 29"/>
                <a:gd name="T8" fmla="*/ 40 w 42"/>
                <a:gd name="T9" fmla="*/ 0 h 29"/>
              </a:gdLst>
              <a:ahLst/>
              <a:cxnLst>
                <a:cxn ang="0">
                  <a:pos x="T0" y="T1"/>
                </a:cxn>
                <a:cxn ang="0">
                  <a:pos x="T2" y="T3"/>
                </a:cxn>
                <a:cxn ang="0">
                  <a:pos x="T4" y="T5"/>
                </a:cxn>
                <a:cxn ang="0">
                  <a:pos x="T6" y="T7"/>
                </a:cxn>
                <a:cxn ang="0">
                  <a:pos x="T8" y="T9"/>
                </a:cxn>
              </a:cxnLst>
              <a:rect l="0" t="0" r="r" b="b"/>
              <a:pathLst>
                <a:path w="42" h="29">
                  <a:moveTo>
                    <a:pt x="40" y="0"/>
                  </a:moveTo>
                  <a:lnTo>
                    <a:pt x="0" y="0"/>
                  </a:lnTo>
                  <a:lnTo>
                    <a:pt x="0" y="29"/>
                  </a:lnTo>
                  <a:lnTo>
                    <a:pt x="42"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7" name="Freeform 45"/>
            <p:cNvSpPr>
              <a:spLocks/>
            </p:cNvSpPr>
            <p:nvPr/>
          </p:nvSpPr>
          <p:spPr bwMode="auto">
            <a:xfrm>
              <a:off x="4567238" y="3835400"/>
              <a:ext cx="68263" cy="46038"/>
            </a:xfrm>
            <a:custGeom>
              <a:avLst/>
              <a:gdLst>
                <a:gd name="T0" fmla="*/ 40 w 43"/>
                <a:gd name="T1" fmla="*/ 0 h 29"/>
                <a:gd name="T2" fmla="*/ 0 w 43"/>
                <a:gd name="T3" fmla="*/ 0 h 29"/>
                <a:gd name="T4" fmla="*/ 1 w 43"/>
                <a:gd name="T5" fmla="*/ 29 h 29"/>
                <a:gd name="T6" fmla="*/ 43 w 43"/>
                <a:gd name="T7" fmla="*/ 29 h 29"/>
                <a:gd name="T8" fmla="*/ 40 w 43"/>
                <a:gd name="T9" fmla="*/ 0 h 29"/>
              </a:gdLst>
              <a:ahLst/>
              <a:cxnLst>
                <a:cxn ang="0">
                  <a:pos x="T0" y="T1"/>
                </a:cxn>
                <a:cxn ang="0">
                  <a:pos x="T2" y="T3"/>
                </a:cxn>
                <a:cxn ang="0">
                  <a:pos x="T4" y="T5"/>
                </a:cxn>
                <a:cxn ang="0">
                  <a:pos x="T6" y="T7"/>
                </a:cxn>
                <a:cxn ang="0">
                  <a:pos x="T8" y="T9"/>
                </a:cxn>
              </a:cxnLst>
              <a:rect l="0" t="0" r="r" b="b"/>
              <a:pathLst>
                <a:path w="43" h="29">
                  <a:moveTo>
                    <a:pt x="40" y="0"/>
                  </a:moveTo>
                  <a:lnTo>
                    <a:pt x="0" y="0"/>
                  </a:lnTo>
                  <a:lnTo>
                    <a:pt x="1" y="29"/>
                  </a:lnTo>
                  <a:lnTo>
                    <a:pt x="43"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Freeform 46"/>
            <p:cNvSpPr>
              <a:spLocks/>
            </p:cNvSpPr>
            <p:nvPr/>
          </p:nvSpPr>
          <p:spPr bwMode="auto">
            <a:xfrm>
              <a:off x="4856163" y="3835400"/>
              <a:ext cx="76200" cy="46038"/>
            </a:xfrm>
            <a:custGeom>
              <a:avLst/>
              <a:gdLst>
                <a:gd name="T0" fmla="*/ 40 w 48"/>
                <a:gd name="T1" fmla="*/ 0 h 29"/>
                <a:gd name="T2" fmla="*/ 0 w 48"/>
                <a:gd name="T3" fmla="*/ 0 h 29"/>
                <a:gd name="T4" fmla="*/ 7 w 48"/>
                <a:gd name="T5" fmla="*/ 29 h 29"/>
                <a:gd name="T6" fmla="*/ 48 w 48"/>
                <a:gd name="T7" fmla="*/ 29 h 29"/>
                <a:gd name="T8" fmla="*/ 40 w 48"/>
                <a:gd name="T9" fmla="*/ 0 h 29"/>
              </a:gdLst>
              <a:ahLst/>
              <a:cxnLst>
                <a:cxn ang="0">
                  <a:pos x="T0" y="T1"/>
                </a:cxn>
                <a:cxn ang="0">
                  <a:pos x="T2" y="T3"/>
                </a:cxn>
                <a:cxn ang="0">
                  <a:pos x="T4" y="T5"/>
                </a:cxn>
                <a:cxn ang="0">
                  <a:pos x="T6" y="T7"/>
                </a:cxn>
                <a:cxn ang="0">
                  <a:pos x="T8" y="T9"/>
                </a:cxn>
              </a:cxnLst>
              <a:rect l="0" t="0" r="r" b="b"/>
              <a:pathLst>
                <a:path w="48" h="29">
                  <a:moveTo>
                    <a:pt x="40" y="0"/>
                  </a:moveTo>
                  <a:lnTo>
                    <a:pt x="0" y="0"/>
                  </a:lnTo>
                  <a:lnTo>
                    <a:pt x="7" y="29"/>
                  </a:lnTo>
                  <a:lnTo>
                    <a:pt x="48"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Freeform 47"/>
            <p:cNvSpPr>
              <a:spLocks/>
            </p:cNvSpPr>
            <p:nvPr/>
          </p:nvSpPr>
          <p:spPr bwMode="auto">
            <a:xfrm>
              <a:off x="4711701" y="3835400"/>
              <a:ext cx="71438" cy="46038"/>
            </a:xfrm>
            <a:custGeom>
              <a:avLst/>
              <a:gdLst>
                <a:gd name="T0" fmla="*/ 40 w 45"/>
                <a:gd name="T1" fmla="*/ 0 h 29"/>
                <a:gd name="T2" fmla="*/ 0 w 45"/>
                <a:gd name="T3" fmla="*/ 0 h 29"/>
                <a:gd name="T4" fmla="*/ 4 w 45"/>
                <a:gd name="T5" fmla="*/ 29 h 29"/>
                <a:gd name="T6" fmla="*/ 45 w 45"/>
                <a:gd name="T7" fmla="*/ 29 h 29"/>
                <a:gd name="T8" fmla="*/ 40 w 45"/>
                <a:gd name="T9" fmla="*/ 0 h 29"/>
              </a:gdLst>
              <a:ahLst/>
              <a:cxnLst>
                <a:cxn ang="0">
                  <a:pos x="T0" y="T1"/>
                </a:cxn>
                <a:cxn ang="0">
                  <a:pos x="T2" y="T3"/>
                </a:cxn>
                <a:cxn ang="0">
                  <a:pos x="T4" y="T5"/>
                </a:cxn>
                <a:cxn ang="0">
                  <a:pos x="T6" y="T7"/>
                </a:cxn>
                <a:cxn ang="0">
                  <a:pos x="T8" y="T9"/>
                </a:cxn>
              </a:cxnLst>
              <a:rect l="0" t="0" r="r" b="b"/>
              <a:pathLst>
                <a:path w="45" h="29">
                  <a:moveTo>
                    <a:pt x="40" y="0"/>
                  </a:moveTo>
                  <a:lnTo>
                    <a:pt x="0" y="0"/>
                  </a:lnTo>
                  <a:lnTo>
                    <a:pt x="4" y="29"/>
                  </a:lnTo>
                  <a:lnTo>
                    <a:pt x="45"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Freeform 48"/>
            <p:cNvSpPr>
              <a:spLocks/>
            </p:cNvSpPr>
            <p:nvPr/>
          </p:nvSpPr>
          <p:spPr bwMode="auto">
            <a:xfrm>
              <a:off x="3741738" y="3835400"/>
              <a:ext cx="93663" cy="46038"/>
            </a:xfrm>
            <a:custGeom>
              <a:avLst/>
              <a:gdLst>
                <a:gd name="T0" fmla="*/ 59 w 59"/>
                <a:gd name="T1" fmla="*/ 0 h 29"/>
                <a:gd name="T2" fmla="*/ 12 w 59"/>
                <a:gd name="T3" fmla="*/ 0 h 29"/>
                <a:gd name="T4" fmla="*/ 0 w 59"/>
                <a:gd name="T5" fmla="*/ 29 h 29"/>
                <a:gd name="T6" fmla="*/ 49 w 59"/>
                <a:gd name="T7" fmla="*/ 29 h 29"/>
                <a:gd name="T8" fmla="*/ 59 w 59"/>
                <a:gd name="T9" fmla="*/ 0 h 29"/>
              </a:gdLst>
              <a:ahLst/>
              <a:cxnLst>
                <a:cxn ang="0">
                  <a:pos x="T0" y="T1"/>
                </a:cxn>
                <a:cxn ang="0">
                  <a:pos x="T2" y="T3"/>
                </a:cxn>
                <a:cxn ang="0">
                  <a:pos x="T4" y="T5"/>
                </a:cxn>
                <a:cxn ang="0">
                  <a:pos x="T6" y="T7"/>
                </a:cxn>
                <a:cxn ang="0">
                  <a:pos x="T8" y="T9"/>
                </a:cxn>
              </a:cxnLst>
              <a:rect l="0" t="0" r="r" b="b"/>
              <a:pathLst>
                <a:path w="59" h="29">
                  <a:moveTo>
                    <a:pt x="59" y="0"/>
                  </a:moveTo>
                  <a:lnTo>
                    <a:pt x="12" y="0"/>
                  </a:lnTo>
                  <a:lnTo>
                    <a:pt x="0" y="29"/>
                  </a:lnTo>
                  <a:lnTo>
                    <a:pt x="49" y="29"/>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Freeform 49"/>
            <p:cNvSpPr>
              <a:spLocks/>
            </p:cNvSpPr>
            <p:nvPr/>
          </p:nvSpPr>
          <p:spPr bwMode="auto">
            <a:xfrm>
              <a:off x="4929188" y="3835400"/>
              <a:ext cx="77788" cy="46038"/>
            </a:xfrm>
            <a:custGeom>
              <a:avLst/>
              <a:gdLst>
                <a:gd name="T0" fmla="*/ 40 w 49"/>
                <a:gd name="T1" fmla="*/ 0 h 29"/>
                <a:gd name="T2" fmla="*/ 0 w 49"/>
                <a:gd name="T3" fmla="*/ 0 h 29"/>
                <a:gd name="T4" fmla="*/ 8 w 49"/>
                <a:gd name="T5" fmla="*/ 29 h 29"/>
                <a:gd name="T6" fmla="*/ 49 w 49"/>
                <a:gd name="T7" fmla="*/ 29 h 29"/>
                <a:gd name="T8" fmla="*/ 40 w 49"/>
                <a:gd name="T9" fmla="*/ 0 h 29"/>
              </a:gdLst>
              <a:ahLst/>
              <a:cxnLst>
                <a:cxn ang="0">
                  <a:pos x="T0" y="T1"/>
                </a:cxn>
                <a:cxn ang="0">
                  <a:pos x="T2" y="T3"/>
                </a:cxn>
                <a:cxn ang="0">
                  <a:pos x="T4" y="T5"/>
                </a:cxn>
                <a:cxn ang="0">
                  <a:pos x="T6" y="T7"/>
                </a:cxn>
                <a:cxn ang="0">
                  <a:pos x="T8" y="T9"/>
                </a:cxn>
              </a:cxnLst>
              <a:rect l="0" t="0" r="r" b="b"/>
              <a:pathLst>
                <a:path w="49" h="29">
                  <a:moveTo>
                    <a:pt x="40" y="0"/>
                  </a:moveTo>
                  <a:lnTo>
                    <a:pt x="0" y="0"/>
                  </a:lnTo>
                  <a:lnTo>
                    <a:pt x="8" y="29"/>
                  </a:lnTo>
                  <a:lnTo>
                    <a:pt x="49"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Freeform 50"/>
            <p:cNvSpPr>
              <a:spLocks/>
            </p:cNvSpPr>
            <p:nvPr/>
          </p:nvSpPr>
          <p:spPr bwMode="auto">
            <a:xfrm>
              <a:off x="5073651" y="3835400"/>
              <a:ext cx="82550" cy="46038"/>
            </a:xfrm>
            <a:custGeom>
              <a:avLst/>
              <a:gdLst>
                <a:gd name="T0" fmla="*/ 0 w 52"/>
                <a:gd name="T1" fmla="*/ 0 h 29"/>
                <a:gd name="T2" fmla="*/ 11 w 52"/>
                <a:gd name="T3" fmla="*/ 29 h 29"/>
                <a:gd name="T4" fmla="*/ 52 w 52"/>
                <a:gd name="T5" fmla="*/ 29 h 29"/>
                <a:gd name="T6" fmla="*/ 41 w 52"/>
                <a:gd name="T7" fmla="*/ 0 h 29"/>
                <a:gd name="T8" fmla="*/ 0 w 52"/>
                <a:gd name="T9" fmla="*/ 0 h 29"/>
              </a:gdLst>
              <a:ahLst/>
              <a:cxnLst>
                <a:cxn ang="0">
                  <a:pos x="T0" y="T1"/>
                </a:cxn>
                <a:cxn ang="0">
                  <a:pos x="T2" y="T3"/>
                </a:cxn>
                <a:cxn ang="0">
                  <a:pos x="T4" y="T5"/>
                </a:cxn>
                <a:cxn ang="0">
                  <a:pos x="T6" y="T7"/>
                </a:cxn>
                <a:cxn ang="0">
                  <a:pos x="T8" y="T9"/>
                </a:cxn>
              </a:cxnLst>
              <a:rect l="0" t="0" r="r" b="b"/>
              <a:pathLst>
                <a:path w="52" h="29">
                  <a:moveTo>
                    <a:pt x="0" y="0"/>
                  </a:moveTo>
                  <a:lnTo>
                    <a:pt x="11" y="29"/>
                  </a:lnTo>
                  <a:lnTo>
                    <a:pt x="52" y="29"/>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3" name="Freeform 51"/>
            <p:cNvSpPr>
              <a:spLocks/>
            </p:cNvSpPr>
            <p:nvPr/>
          </p:nvSpPr>
          <p:spPr bwMode="auto">
            <a:xfrm>
              <a:off x="3795713" y="3730625"/>
              <a:ext cx="76200" cy="41275"/>
            </a:xfrm>
            <a:custGeom>
              <a:avLst/>
              <a:gdLst>
                <a:gd name="T0" fmla="*/ 39 w 48"/>
                <a:gd name="T1" fmla="*/ 26 h 26"/>
                <a:gd name="T2" fmla="*/ 48 w 48"/>
                <a:gd name="T3" fmla="*/ 0 h 26"/>
                <a:gd name="T4" fmla="*/ 10 w 48"/>
                <a:gd name="T5" fmla="*/ 0 h 26"/>
                <a:gd name="T6" fmla="*/ 0 w 48"/>
                <a:gd name="T7" fmla="*/ 26 h 26"/>
                <a:gd name="T8" fmla="*/ 39 w 48"/>
                <a:gd name="T9" fmla="*/ 26 h 26"/>
              </a:gdLst>
              <a:ahLst/>
              <a:cxnLst>
                <a:cxn ang="0">
                  <a:pos x="T0" y="T1"/>
                </a:cxn>
                <a:cxn ang="0">
                  <a:pos x="T2" y="T3"/>
                </a:cxn>
                <a:cxn ang="0">
                  <a:pos x="T4" y="T5"/>
                </a:cxn>
                <a:cxn ang="0">
                  <a:pos x="T6" y="T7"/>
                </a:cxn>
                <a:cxn ang="0">
                  <a:pos x="T8" y="T9"/>
                </a:cxn>
              </a:cxnLst>
              <a:rect l="0" t="0" r="r" b="b"/>
              <a:pathLst>
                <a:path w="48" h="26">
                  <a:moveTo>
                    <a:pt x="39" y="26"/>
                  </a:moveTo>
                  <a:lnTo>
                    <a:pt x="48" y="0"/>
                  </a:lnTo>
                  <a:lnTo>
                    <a:pt x="10" y="0"/>
                  </a:lnTo>
                  <a:lnTo>
                    <a:pt x="0" y="26"/>
                  </a:lnTo>
                  <a:lnTo>
                    <a:pt x="3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Freeform 52"/>
            <p:cNvSpPr>
              <a:spLocks/>
            </p:cNvSpPr>
            <p:nvPr/>
          </p:nvSpPr>
          <p:spPr bwMode="auto">
            <a:xfrm>
              <a:off x="5054601" y="3781425"/>
              <a:ext cx="80963" cy="44450"/>
            </a:xfrm>
            <a:custGeom>
              <a:avLst/>
              <a:gdLst>
                <a:gd name="T0" fmla="*/ 40 w 51"/>
                <a:gd name="T1" fmla="*/ 0 h 28"/>
                <a:gd name="T2" fmla="*/ 0 w 51"/>
                <a:gd name="T3" fmla="*/ 0 h 28"/>
                <a:gd name="T4" fmla="*/ 10 w 51"/>
                <a:gd name="T5" fmla="*/ 28 h 28"/>
                <a:gd name="T6" fmla="*/ 51 w 51"/>
                <a:gd name="T7" fmla="*/ 28 h 28"/>
                <a:gd name="T8" fmla="*/ 40 w 51"/>
                <a:gd name="T9" fmla="*/ 0 h 28"/>
              </a:gdLst>
              <a:ahLst/>
              <a:cxnLst>
                <a:cxn ang="0">
                  <a:pos x="T0" y="T1"/>
                </a:cxn>
                <a:cxn ang="0">
                  <a:pos x="T2" y="T3"/>
                </a:cxn>
                <a:cxn ang="0">
                  <a:pos x="T4" y="T5"/>
                </a:cxn>
                <a:cxn ang="0">
                  <a:pos x="T6" y="T7"/>
                </a:cxn>
                <a:cxn ang="0">
                  <a:pos x="T8" y="T9"/>
                </a:cxn>
              </a:cxnLst>
              <a:rect l="0" t="0" r="r" b="b"/>
              <a:pathLst>
                <a:path w="51" h="28">
                  <a:moveTo>
                    <a:pt x="40" y="0"/>
                  </a:moveTo>
                  <a:lnTo>
                    <a:pt x="0" y="0"/>
                  </a:lnTo>
                  <a:lnTo>
                    <a:pt x="10" y="28"/>
                  </a:lnTo>
                  <a:lnTo>
                    <a:pt x="5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53"/>
            <p:cNvSpPr>
              <a:spLocks/>
            </p:cNvSpPr>
            <p:nvPr/>
          </p:nvSpPr>
          <p:spPr bwMode="auto">
            <a:xfrm>
              <a:off x="5002213" y="3835400"/>
              <a:ext cx="79375" cy="46038"/>
            </a:xfrm>
            <a:custGeom>
              <a:avLst/>
              <a:gdLst>
                <a:gd name="T0" fmla="*/ 39 w 50"/>
                <a:gd name="T1" fmla="*/ 0 h 29"/>
                <a:gd name="T2" fmla="*/ 0 w 50"/>
                <a:gd name="T3" fmla="*/ 0 h 29"/>
                <a:gd name="T4" fmla="*/ 8 w 50"/>
                <a:gd name="T5" fmla="*/ 29 h 29"/>
                <a:gd name="T6" fmla="*/ 50 w 50"/>
                <a:gd name="T7" fmla="*/ 29 h 29"/>
                <a:gd name="T8" fmla="*/ 39 w 50"/>
                <a:gd name="T9" fmla="*/ 0 h 29"/>
              </a:gdLst>
              <a:ahLst/>
              <a:cxnLst>
                <a:cxn ang="0">
                  <a:pos x="T0" y="T1"/>
                </a:cxn>
                <a:cxn ang="0">
                  <a:pos x="T2" y="T3"/>
                </a:cxn>
                <a:cxn ang="0">
                  <a:pos x="T4" y="T5"/>
                </a:cxn>
                <a:cxn ang="0">
                  <a:pos x="T6" y="T7"/>
                </a:cxn>
                <a:cxn ang="0">
                  <a:pos x="T8" y="T9"/>
                </a:cxn>
              </a:cxnLst>
              <a:rect l="0" t="0" r="r" b="b"/>
              <a:pathLst>
                <a:path w="50" h="29">
                  <a:moveTo>
                    <a:pt x="39" y="0"/>
                  </a:moveTo>
                  <a:lnTo>
                    <a:pt x="0" y="0"/>
                  </a:lnTo>
                  <a:lnTo>
                    <a:pt x="8" y="29"/>
                  </a:lnTo>
                  <a:lnTo>
                    <a:pt x="50"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Freeform 54"/>
            <p:cNvSpPr>
              <a:spLocks/>
            </p:cNvSpPr>
            <p:nvPr/>
          </p:nvSpPr>
          <p:spPr bwMode="auto">
            <a:xfrm>
              <a:off x="4064001" y="3781425"/>
              <a:ext cx="71438" cy="44450"/>
            </a:xfrm>
            <a:custGeom>
              <a:avLst/>
              <a:gdLst>
                <a:gd name="T0" fmla="*/ 45 w 45"/>
                <a:gd name="T1" fmla="*/ 0 h 28"/>
                <a:gd name="T2" fmla="*/ 6 w 45"/>
                <a:gd name="T3" fmla="*/ 0 h 28"/>
                <a:gd name="T4" fmla="*/ 0 w 45"/>
                <a:gd name="T5" fmla="*/ 28 h 28"/>
                <a:gd name="T6" fmla="*/ 40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6" y="0"/>
                  </a:lnTo>
                  <a:lnTo>
                    <a:pt x="0" y="28"/>
                  </a:lnTo>
                  <a:lnTo>
                    <a:pt x="40"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Freeform 55"/>
            <p:cNvSpPr>
              <a:spLocks/>
            </p:cNvSpPr>
            <p:nvPr/>
          </p:nvSpPr>
          <p:spPr bwMode="auto">
            <a:xfrm>
              <a:off x="3848101" y="3781425"/>
              <a:ext cx="76200" cy="44450"/>
            </a:xfrm>
            <a:custGeom>
              <a:avLst/>
              <a:gdLst>
                <a:gd name="T0" fmla="*/ 0 w 48"/>
                <a:gd name="T1" fmla="*/ 28 h 28"/>
                <a:gd name="T2" fmla="*/ 39 w 48"/>
                <a:gd name="T3" fmla="*/ 28 h 28"/>
                <a:gd name="T4" fmla="*/ 48 w 48"/>
                <a:gd name="T5" fmla="*/ 0 h 28"/>
                <a:gd name="T6" fmla="*/ 10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1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Freeform 56"/>
            <p:cNvSpPr>
              <a:spLocks/>
            </p:cNvSpPr>
            <p:nvPr/>
          </p:nvSpPr>
          <p:spPr bwMode="auto">
            <a:xfrm>
              <a:off x="4275138" y="3835400"/>
              <a:ext cx="66675" cy="46038"/>
            </a:xfrm>
            <a:custGeom>
              <a:avLst/>
              <a:gdLst>
                <a:gd name="T0" fmla="*/ 42 w 42"/>
                <a:gd name="T1" fmla="*/ 0 h 29"/>
                <a:gd name="T2" fmla="*/ 3 w 42"/>
                <a:gd name="T3" fmla="*/ 0 h 29"/>
                <a:gd name="T4" fmla="*/ 0 w 42"/>
                <a:gd name="T5" fmla="*/ 29 h 29"/>
                <a:gd name="T6" fmla="*/ 41 w 42"/>
                <a:gd name="T7" fmla="*/ 29 h 29"/>
                <a:gd name="T8" fmla="*/ 42 w 42"/>
                <a:gd name="T9" fmla="*/ 0 h 29"/>
              </a:gdLst>
              <a:ahLst/>
              <a:cxnLst>
                <a:cxn ang="0">
                  <a:pos x="T0" y="T1"/>
                </a:cxn>
                <a:cxn ang="0">
                  <a:pos x="T2" y="T3"/>
                </a:cxn>
                <a:cxn ang="0">
                  <a:pos x="T4" y="T5"/>
                </a:cxn>
                <a:cxn ang="0">
                  <a:pos x="T6" y="T7"/>
                </a:cxn>
                <a:cxn ang="0">
                  <a:pos x="T8" y="T9"/>
                </a:cxn>
              </a:cxnLst>
              <a:rect l="0" t="0" r="r" b="b"/>
              <a:pathLst>
                <a:path w="42" h="29">
                  <a:moveTo>
                    <a:pt x="42" y="0"/>
                  </a:moveTo>
                  <a:lnTo>
                    <a:pt x="3" y="0"/>
                  </a:lnTo>
                  <a:lnTo>
                    <a:pt x="0" y="29"/>
                  </a:lnTo>
                  <a:lnTo>
                    <a:pt x="41" y="29"/>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Freeform 57"/>
            <p:cNvSpPr>
              <a:spLocks/>
            </p:cNvSpPr>
            <p:nvPr/>
          </p:nvSpPr>
          <p:spPr bwMode="auto">
            <a:xfrm>
              <a:off x="3773488" y="3781425"/>
              <a:ext cx="80963" cy="4445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58"/>
            <p:cNvSpPr>
              <a:spLocks/>
            </p:cNvSpPr>
            <p:nvPr/>
          </p:nvSpPr>
          <p:spPr bwMode="auto">
            <a:xfrm>
              <a:off x="4006851" y="3730625"/>
              <a:ext cx="68263" cy="41275"/>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59"/>
            <p:cNvSpPr>
              <a:spLocks/>
            </p:cNvSpPr>
            <p:nvPr/>
          </p:nvSpPr>
          <p:spPr bwMode="auto">
            <a:xfrm>
              <a:off x="3829051" y="3835400"/>
              <a:ext cx="79375" cy="46038"/>
            </a:xfrm>
            <a:custGeom>
              <a:avLst/>
              <a:gdLst>
                <a:gd name="T0" fmla="*/ 41 w 50"/>
                <a:gd name="T1" fmla="*/ 29 h 29"/>
                <a:gd name="T2" fmla="*/ 50 w 50"/>
                <a:gd name="T3" fmla="*/ 0 h 29"/>
                <a:gd name="T4" fmla="*/ 10 w 50"/>
                <a:gd name="T5" fmla="*/ 0 h 29"/>
                <a:gd name="T6" fmla="*/ 0 w 50"/>
                <a:gd name="T7" fmla="*/ 29 h 29"/>
                <a:gd name="T8" fmla="*/ 41 w 50"/>
                <a:gd name="T9" fmla="*/ 29 h 29"/>
              </a:gdLst>
              <a:ahLst/>
              <a:cxnLst>
                <a:cxn ang="0">
                  <a:pos x="T0" y="T1"/>
                </a:cxn>
                <a:cxn ang="0">
                  <a:pos x="T2" y="T3"/>
                </a:cxn>
                <a:cxn ang="0">
                  <a:pos x="T4" y="T5"/>
                </a:cxn>
                <a:cxn ang="0">
                  <a:pos x="T6" y="T7"/>
                </a:cxn>
                <a:cxn ang="0">
                  <a:pos x="T8" y="T9"/>
                </a:cxn>
              </a:cxnLst>
              <a:rect l="0" t="0" r="r" b="b"/>
              <a:pathLst>
                <a:path w="50" h="29">
                  <a:moveTo>
                    <a:pt x="41" y="29"/>
                  </a:moveTo>
                  <a:lnTo>
                    <a:pt x="50" y="0"/>
                  </a:lnTo>
                  <a:lnTo>
                    <a:pt x="10" y="0"/>
                  </a:lnTo>
                  <a:lnTo>
                    <a:pt x="0" y="29"/>
                  </a:lnTo>
                  <a:lnTo>
                    <a:pt x="41"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2" name="Freeform 60"/>
            <p:cNvSpPr>
              <a:spLocks/>
            </p:cNvSpPr>
            <p:nvPr/>
          </p:nvSpPr>
          <p:spPr bwMode="auto">
            <a:xfrm>
              <a:off x="3937001" y="3730625"/>
              <a:ext cx="71438" cy="41275"/>
            </a:xfrm>
            <a:custGeom>
              <a:avLst/>
              <a:gdLst>
                <a:gd name="T0" fmla="*/ 0 w 45"/>
                <a:gd name="T1" fmla="*/ 26 h 26"/>
                <a:gd name="T2" fmla="*/ 38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8"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3" name="Freeform 61"/>
            <p:cNvSpPr>
              <a:spLocks/>
            </p:cNvSpPr>
            <p:nvPr/>
          </p:nvSpPr>
          <p:spPr bwMode="auto">
            <a:xfrm>
              <a:off x="3867151" y="3730625"/>
              <a:ext cx="73025" cy="41275"/>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4" name="Freeform 62"/>
            <p:cNvSpPr>
              <a:spLocks/>
            </p:cNvSpPr>
            <p:nvPr/>
          </p:nvSpPr>
          <p:spPr bwMode="auto">
            <a:xfrm>
              <a:off x="4125913" y="3835400"/>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5" name="Freeform 63"/>
            <p:cNvSpPr>
              <a:spLocks/>
            </p:cNvSpPr>
            <p:nvPr/>
          </p:nvSpPr>
          <p:spPr bwMode="auto">
            <a:xfrm>
              <a:off x="4200526" y="3835400"/>
              <a:ext cx="474663" cy="46038"/>
            </a:xfrm>
            <a:custGeom>
              <a:avLst/>
              <a:gdLst>
                <a:gd name="T0" fmla="*/ 299 w 299"/>
                <a:gd name="T1" fmla="*/ 0 h 29"/>
                <a:gd name="T2" fmla="*/ 4 w 299"/>
                <a:gd name="T3" fmla="*/ 0 h 29"/>
                <a:gd name="T4" fmla="*/ 0 w 299"/>
                <a:gd name="T5" fmla="*/ 29 h 29"/>
                <a:gd name="T6" fmla="*/ 297 w 299"/>
                <a:gd name="T7" fmla="*/ 29 h 29"/>
                <a:gd name="T8" fmla="*/ 299 w 299"/>
                <a:gd name="T9" fmla="*/ 0 h 29"/>
              </a:gdLst>
              <a:ahLst/>
              <a:cxnLst>
                <a:cxn ang="0">
                  <a:pos x="T0" y="T1"/>
                </a:cxn>
                <a:cxn ang="0">
                  <a:pos x="T2" y="T3"/>
                </a:cxn>
                <a:cxn ang="0">
                  <a:pos x="T4" y="T5"/>
                </a:cxn>
                <a:cxn ang="0">
                  <a:pos x="T6" y="T7"/>
                </a:cxn>
                <a:cxn ang="0">
                  <a:pos x="T8" y="T9"/>
                </a:cxn>
              </a:cxnLst>
              <a:rect l="0" t="0" r="r" b="b"/>
              <a:pathLst>
                <a:path w="299" h="29">
                  <a:moveTo>
                    <a:pt x="299" y="0"/>
                  </a:moveTo>
                  <a:lnTo>
                    <a:pt x="4" y="0"/>
                  </a:lnTo>
                  <a:lnTo>
                    <a:pt x="0" y="29"/>
                  </a:lnTo>
                  <a:lnTo>
                    <a:pt x="297" y="29"/>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6" name="Freeform 64"/>
            <p:cNvSpPr>
              <a:spLocks/>
            </p:cNvSpPr>
            <p:nvPr/>
          </p:nvSpPr>
          <p:spPr bwMode="auto">
            <a:xfrm>
              <a:off x="3976688" y="3835400"/>
              <a:ext cx="76200" cy="46038"/>
            </a:xfrm>
            <a:custGeom>
              <a:avLst/>
              <a:gdLst>
                <a:gd name="T0" fmla="*/ 48 w 48"/>
                <a:gd name="T1" fmla="*/ 0 h 29"/>
                <a:gd name="T2" fmla="*/ 8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8"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7" name="Freeform 65"/>
            <p:cNvSpPr>
              <a:spLocks/>
            </p:cNvSpPr>
            <p:nvPr/>
          </p:nvSpPr>
          <p:spPr bwMode="auto">
            <a:xfrm>
              <a:off x="3903663" y="3835400"/>
              <a:ext cx="76200" cy="46038"/>
            </a:xfrm>
            <a:custGeom>
              <a:avLst/>
              <a:gdLst>
                <a:gd name="T0" fmla="*/ 48 w 48"/>
                <a:gd name="T1" fmla="*/ 0 h 29"/>
                <a:gd name="T2" fmla="*/ 9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9"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8" name="Freeform 66"/>
            <p:cNvSpPr>
              <a:spLocks/>
            </p:cNvSpPr>
            <p:nvPr/>
          </p:nvSpPr>
          <p:spPr bwMode="auto">
            <a:xfrm>
              <a:off x="4052888" y="3835400"/>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9" name="Freeform 67"/>
            <p:cNvSpPr>
              <a:spLocks/>
            </p:cNvSpPr>
            <p:nvPr/>
          </p:nvSpPr>
          <p:spPr bwMode="auto">
            <a:xfrm>
              <a:off x="4354513" y="3730625"/>
              <a:ext cx="60325" cy="41275"/>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Rectangle 319"/>
            <p:cNvSpPr>
              <a:spLocks noChangeArrowheads="1"/>
            </p:cNvSpPr>
            <p:nvPr/>
          </p:nvSpPr>
          <p:spPr bwMode="auto">
            <a:xfrm>
              <a:off x="4422776" y="3730625"/>
              <a:ext cx="63500" cy="41275"/>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69"/>
            <p:cNvSpPr>
              <a:spLocks/>
            </p:cNvSpPr>
            <p:nvPr/>
          </p:nvSpPr>
          <p:spPr bwMode="auto">
            <a:xfrm>
              <a:off x="4352926" y="3781425"/>
              <a:ext cx="133350" cy="44450"/>
            </a:xfrm>
            <a:custGeom>
              <a:avLst/>
              <a:gdLst>
                <a:gd name="T0" fmla="*/ 44 w 84"/>
                <a:gd name="T1" fmla="*/ 0 h 28"/>
                <a:gd name="T2" fmla="*/ 44 w 84"/>
                <a:gd name="T3" fmla="*/ 28 h 28"/>
                <a:gd name="T4" fmla="*/ 39 w 84"/>
                <a:gd name="T5" fmla="*/ 28 h 28"/>
                <a:gd name="T6" fmla="*/ 39 w 84"/>
                <a:gd name="T7" fmla="*/ 0 h 28"/>
                <a:gd name="T8" fmla="*/ 0 w 84"/>
                <a:gd name="T9" fmla="*/ 0 h 28"/>
                <a:gd name="T10" fmla="*/ 0 w 84"/>
                <a:gd name="T11" fmla="*/ 28 h 28"/>
                <a:gd name="T12" fmla="*/ 84 w 84"/>
                <a:gd name="T13" fmla="*/ 28 h 28"/>
                <a:gd name="T14" fmla="*/ 84 w 84"/>
                <a:gd name="T15" fmla="*/ 0 h 28"/>
                <a:gd name="T16" fmla="*/ 44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4" y="0"/>
                  </a:moveTo>
                  <a:lnTo>
                    <a:pt x="44" y="28"/>
                  </a:lnTo>
                  <a:lnTo>
                    <a:pt x="39" y="28"/>
                  </a:lnTo>
                  <a:lnTo>
                    <a:pt x="39" y="0"/>
                  </a:lnTo>
                  <a:lnTo>
                    <a:pt x="0" y="0"/>
                  </a:lnTo>
                  <a:lnTo>
                    <a:pt x="0" y="28"/>
                  </a:lnTo>
                  <a:lnTo>
                    <a:pt x="84" y="28"/>
                  </a:lnTo>
                  <a:lnTo>
                    <a:pt x="84" y="0"/>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2" name="Freeform 70"/>
            <p:cNvSpPr>
              <a:spLocks noEditPoints="1"/>
            </p:cNvSpPr>
            <p:nvPr/>
          </p:nvSpPr>
          <p:spPr bwMode="auto">
            <a:xfrm>
              <a:off x="4230688" y="3176588"/>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close/>
                  <a:moveTo>
                    <a:pt x="265" y="240"/>
                  </a:moveTo>
                  <a:lnTo>
                    <a:pt x="17" y="240"/>
                  </a:lnTo>
                  <a:lnTo>
                    <a:pt x="17"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3" name="Freeform 71"/>
            <p:cNvSpPr>
              <a:spLocks noEditPoints="1"/>
            </p:cNvSpPr>
            <p:nvPr/>
          </p:nvSpPr>
          <p:spPr bwMode="auto">
            <a:xfrm>
              <a:off x="4230688" y="3176588"/>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moveTo>
                    <a:pt x="265" y="240"/>
                  </a:moveTo>
                  <a:lnTo>
                    <a:pt x="17" y="240"/>
                  </a:lnTo>
                  <a:lnTo>
                    <a:pt x="17"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4" name="Freeform 72"/>
            <p:cNvSpPr>
              <a:spLocks/>
            </p:cNvSpPr>
            <p:nvPr/>
          </p:nvSpPr>
          <p:spPr bwMode="auto">
            <a:xfrm>
              <a:off x="4275138" y="3327400"/>
              <a:ext cx="358775" cy="214313"/>
            </a:xfrm>
            <a:custGeom>
              <a:avLst/>
              <a:gdLst>
                <a:gd name="T0" fmla="*/ 201 w 226"/>
                <a:gd name="T1" fmla="*/ 105 h 135"/>
                <a:gd name="T2" fmla="*/ 133 w 226"/>
                <a:gd name="T3" fmla="*/ 5 h 135"/>
                <a:gd name="T4" fmla="*/ 113 w 226"/>
                <a:gd name="T5" fmla="*/ 39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5"/>
                  </a:moveTo>
                  <a:lnTo>
                    <a:pt x="133" y="5"/>
                  </a:lnTo>
                  <a:lnTo>
                    <a:pt x="113" y="39"/>
                  </a:lnTo>
                  <a:lnTo>
                    <a:pt x="90" y="0"/>
                  </a:lnTo>
                  <a:lnTo>
                    <a:pt x="43" y="82"/>
                  </a:lnTo>
                  <a:lnTo>
                    <a:pt x="0" y="8"/>
                  </a:lnTo>
                  <a:lnTo>
                    <a:pt x="0" y="135"/>
                  </a:lnTo>
                  <a:lnTo>
                    <a:pt x="226" y="135"/>
                  </a:lnTo>
                  <a:lnTo>
                    <a:pt x="226" y="62"/>
                  </a:lnTo>
                  <a:lnTo>
                    <a:pt x="201"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Oval 324"/>
            <p:cNvSpPr>
              <a:spLocks noChangeArrowheads="1"/>
            </p:cNvSpPr>
            <p:nvPr/>
          </p:nvSpPr>
          <p:spPr bwMode="auto">
            <a:xfrm>
              <a:off x="4527551" y="3248025"/>
              <a:ext cx="85725"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74"/>
            <p:cNvSpPr>
              <a:spLocks noEditPoints="1"/>
            </p:cNvSpPr>
            <p:nvPr/>
          </p:nvSpPr>
          <p:spPr bwMode="auto">
            <a:xfrm>
              <a:off x="3992563" y="2979738"/>
              <a:ext cx="1052513" cy="590550"/>
            </a:xfrm>
            <a:custGeom>
              <a:avLst/>
              <a:gdLst>
                <a:gd name="T0" fmla="*/ 652 w 981"/>
                <a:gd name="T1" fmla="*/ 280 h 556"/>
                <a:gd name="T2" fmla="*/ 648 w 981"/>
                <a:gd name="T3" fmla="*/ 289 h 556"/>
                <a:gd name="T4" fmla="*/ 640 w 981"/>
                <a:gd name="T5" fmla="*/ 302 h 556"/>
                <a:gd name="T6" fmla="*/ 640 w 981"/>
                <a:gd name="T7" fmla="*/ 410 h 556"/>
                <a:gd name="T8" fmla="*/ 688 w 981"/>
                <a:gd name="T9" fmla="*/ 440 h 556"/>
                <a:gd name="T10" fmla="*/ 695 w 981"/>
                <a:gd name="T11" fmla="*/ 373 h 556"/>
                <a:gd name="T12" fmla="*/ 694 w 981"/>
                <a:gd name="T13" fmla="*/ 365 h 556"/>
                <a:gd name="T14" fmla="*/ 681 w 981"/>
                <a:gd name="T15" fmla="*/ 328 h 556"/>
                <a:gd name="T16" fmla="*/ 677 w 981"/>
                <a:gd name="T17" fmla="*/ 329 h 556"/>
                <a:gd name="T18" fmla="*/ 675 w 981"/>
                <a:gd name="T19" fmla="*/ 328 h 556"/>
                <a:gd name="T20" fmla="*/ 674 w 981"/>
                <a:gd name="T21" fmla="*/ 328 h 556"/>
                <a:gd name="T22" fmla="*/ 645 w 981"/>
                <a:gd name="T23" fmla="*/ 316 h 556"/>
                <a:gd name="T24" fmla="*/ 645 w 981"/>
                <a:gd name="T25" fmla="*/ 316 h 556"/>
                <a:gd name="T26" fmla="*/ 663 w 981"/>
                <a:gd name="T27" fmla="*/ 297 h 556"/>
                <a:gd name="T28" fmla="*/ 658 w 981"/>
                <a:gd name="T29" fmla="*/ 288 h 556"/>
                <a:gd name="T30" fmla="*/ 652 w 981"/>
                <a:gd name="T31" fmla="*/ 280 h 556"/>
                <a:gd name="T32" fmla="*/ 523 w 981"/>
                <a:gd name="T33" fmla="*/ 213 h 556"/>
                <a:gd name="T34" fmla="*/ 340 w 981"/>
                <a:gd name="T35" fmla="*/ 213 h 556"/>
                <a:gd name="T36" fmla="*/ 359 w 981"/>
                <a:gd name="T37" fmla="*/ 230 h 556"/>
                <a:gd name="T38" fmla="*/ 614 w 981"/>
                <a:gd name="T39" fmla="*/ 393 h 556"/>
                <a:gd name="T40" fmla="*/ 614 w 981"/>
                <a:gd name="T41" fmla="*/ 315 h 556"/>
                <a:gd name="T42" fmla="*/ 610 w 981"/>
                <a:gd name="T43" fmla="*/ 315 h 556"/>
                <a:gd name="T44" fmla="*/ 594 w 981"/>
                <a:gd name="T45" fmla="*/ 312 h 556"/>
                <a:gd name="T46" fmla="*/ 593 w 981"/>
                <a:gd name="T47" fmla="*/ 312 h 556"/>
                <a:gd name="T48" fmla="*/ 614 w 981"/>
                <a:gd name="T49" fmla="*/ 262 h 556"/>
                <a:gd name="T50" fmla="*/ 614 w 981"/>
                <a:gd name="T51" fmla="*/ 256 h 556"/>
                <a:gd name="T52" fmla="*/ 610 w 981"/>
                <a:gd name="T53" fmla="*/ 256 h 556"/>
                <a:gd name="T54" fmla="*/ 598 w 981"/>
                <a:gd name="T55" fmla="*/ 278 h 556"/>
                <a:gd name="T56" fmla="*/ 578 w 981"/>
                <a:gd name="T57" fmla="*/ 297 h 556"/>
                <a:gd name="T58" fmla="*/ 538 w 981"/>
                <a:gd name="T59" fmla="*/ 331 h 556"/>
                <a:gd name="T60" fmla="*/ 499 w 981"/>
                <a:gd name="T61" fmla="*/ 292 h 556"/>
                <a:gd name="T62" fmla="*/ 499 w 981"/>
                <a:gd name="T63" fmla="*/ 290 h 556"/>
                <a:gd name="T64" fmla="*/ 488 w 981"/>
                <a:gd name="T65" fmla="*/ 291 h 556"/>
                <a:gd name="T66" fmla="*/ 469 w 981"/>
                <a:gd name="T67" fmla="*/ 267 h 556"/>
                <a:gd name="T68" fmla="*/ 523 w 981"/>
                <a:gd name="T69" fmla="*/ 213 h 556"/>
                <a:gd name="T70" fmla="*/ 981 w 981"/>
                <a:gd name="T71" fmla="*/ 0 h 556"/>
                <a:gd name="T72" fmla="*/ 0 w 981"/>
                <a:gd name="T73" fmla="*/ 0 h 556"/>
                <a:gd name="T74" fmla="*/ 291 w 981"/>
                <a:gd name="T75" fmla="*/ 186 h 556"/>
                <a:gd name="T76" fmla="*/ 640 w 981"/>
                <a:gd name="T77" fmla="*/ 186 h 556"/>
                <a:gd name="T78" fmla="*/ 640 w 981"/>
                <a:gd name="T79" fmla="*/ 187 h 556"/>
                <a:gd name="T80" fmla="*/ 656 w 981"/>
                <a:gd name="T81" fmla="*/ 194 h 556"/>
                <a:gd name="T82" fmla="*/ 780 w 981"/>
                <a:gd name="T83" fmla="*/ 267 h 556"/>
                <a:gd name="T84" fmla="*/ 813 w 981"/>
                <a:gd name="T85" fmla="*/ 293 h 556"/>
                <a:gd name="T86" fmla="*/ 833 w 981"/>
                <a:gd name="T87" fmla="*/ 318 h 556"/>
                <a:gd name="T88" fmla="*/ 948 w 981"/>
                <a:gd name="T89" fmla="*/ 513 h 556"/>
                <a:gd name="T90" fmla="*/ 981 w 981"/>
                <a:gd name="T91" fmla="*/ 556 h 556"/>
                <a:gd name="T92" fmla="*/ 981 w 981"/>
                <a:gd name="T93"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1" h="556">
                  <a:moveTo>
                    <a:pt x="652" y="280"/>
                  </a:moveTo>
                  <a:cubicBezTo>
                    <a:pt x="648" y="289"/>
                    <a:pt x="648" y="289"/>
                    <a:pt x="648" y="289"/>
                  </a:cubicBezTo>
                  <a:cubicBezTo>
                    <a:pt x="646" y="294"/>
                    <a:pt x="643" y="298"/>
                    <a:pt x="640" y="302"/>
                  </a:cubicBezTo>
                  <a:cubicBezTo>
                    <a:pt x="640" y="410"/>
                    <a:pt x="640" y="410"/>
                    <a:pt x="640" y="410"/>
                  </a:cubicBezTo>
                  <a:cubicBezTo>
                    <a:pt x="688" y="440"/>
                    <a:pt x="688" y="440"/>
                    <a:pt x="688" y="440"/>
                  </a:cubicBezTo>
                  <a:cubicBezTo>
                    <a:pt x="696" y="420"/>
                    <a:pt x="699" y="396"/>
                    <a:pt x="695" y="373"/>
                  </a:cubicBezTo>
                  <a:cubicBezTo>
                    <a:pt x="695" y="370"/>
                    <a:pt x="694" y="368"/>
                    <a:pt x="694" y="365"/>
                  </a:cubicBezTo>
                  <a:cubicBezTo>
                    <a:pt x="691" y="351"/>
                    <a:pt x="687" y="340"/>
                    <a:pt x="681" y="328"/>
                  </a:cubicBezTo>
                  <a:cubicBezTo>
                    <a:pt x="680" y="328"/>
                    <a:pt x="678" y="329"/>
                    <a:pt x="677" y="329"/>
                  </a:cubicBezTo>
                  <a:cubicBezTo>
                    <a:pt x="676" y="329"/>
                    <a:pt x="676" y="328"/>
                    <a:pt x="675" y="328"/>
                  </a:cubicBezTo>
                  <a:cubicBezTo>
                    <a:pt x="675" y="328"/>
                    <a:pt x="675" y="328"/>
                    <a:pt x="674" y="328"/>
                  </a:cubicBezTo>
                  <a:cubicBezTo>
                    <a:pt x="664" y="328"/>
                    <a:pt x="653" y="324"/>
                    <a:pt x="645" y="316"/>
                  </a:cubicBezTo>
                  <a:cubicBezTo>
                    <a:pt x="645" y="316"/>
                    <a:pt x="645" y="316"/>
                    <a:pt x="645" y="316"/>
                  </a:cubicBezTo>
                  <a:cubicBezTo>
                    <a:pt x="663" y="297"/>
                    <a:pt x="663" y="297"/>
                    <a:pt x="663" y="297"/>
                  </a:cubicBezTo>
                  <a:cubicBezTo>
                    <a:pt x="662" y="294"/>
                    <a:pt x="660" y="292"/>
                    <a:pt x="658" y="288"/>
                  </a:cubicBezTo>
                  <a:cubicBezTo>
                    <a:pt x="656" y="285"/>
                    <a:pt x="654" y="282"/>
                    <a:pt x="652" y="280"/>
                  </a:cubicBezTo>
                  <a:moveTo>
                    <a:pt x="523" y="213"/>
                  </a:moveTo>
                  <a:cubicBezTo>
                    <a:pt x="340" y="213"/>
                    <a:pt x="340" y="213"/>
                    <a:pt x="340" y="213"/>
                  </a:cubicBezTo>
                  <a:cubicBezTo>
                    <a:pt x="346" y="217"/>
                    <a:pt x="352" y="223"/>
                    <a:pt x="359" y="230"/>
                  </a:cubicBezTo>
                  <a:cubicBezTo>
                    <a:pt x="614" y="393"/>
                    <a:pt x="614" y="393"/>
                    <a:pt x="614" y="393"/>
                  </a:cubicBezTo>
                  <a:cubicBezTo>
                    <a:pt x="614" y="315"/>
                    <a:pt x="614" y="315"/>
                    <a:pt x="614" y="315"/>
                  </a:cubicBezTo>
                  <a:cubicBezTo>
                    <a:pt x="612" y="315"/>
                    <a:pt x="611" y="315"/>
                    <a:pt x="610" y="315"/>
                  </a:cubicBezTo>
                  <a:cubicBezTo>
                    <a:pt x="604" y="315"/>
                    <a:pt x="599" y="314"/>
                    <a:pt x="594" y="312"/>
                  </a:cubicBezTo>
                  <a:cubicBezTo>
                    <a:pt x="593" y="312"/>
                    <a:pt x="593" y="312"/>
                    <a:pt x="593" y="312"/>
                  </a:cubicBezTo>
                  <a:cubicBezTo>
                    <a:pt x="614" y="262"/>
                    <a:pt x="614" y="262"/>
                    <a:pt x="614" y="262"/>
                  </a:cubicBezTo>
                  <a:cubicBezTo>
                    <a:pt x="614" y="256"/>
                    <a:pt x="614" y="256"/>
                    <a:pt x="614" y="256"/>
                  </a:cubicBezTo>
                  <a:cubicBezTo>
                    <a:pt x="613" y="256"/>
                    <a:pt x="611" y="256"/>
                    <a:pt x="610" y="256"/>
                  </a:cubicBezTo>
                  <a:cubicBezTo>
                    <a:pt x="598" y="278"/>
                    <a:pt x="598" y="278"/>
                    <a:pt x="598" y="278"/>
                  </a:cubicBezTo>
                  <a:cubicBezTo>
                    <a:pt x="593" y="286"/>
                    <a:pt x="586" y="293"/>
                    <a:pt x="578" y="297"/>
                  </a:cubicBezTo>
                  <a:cubicBezTo>
                    <a:pt x="575" y="317"/>
                    <a:pt x="558" y="331"/>
                    <a:pt x="538" y="331"/>
                  </a:cubicBezTo>
                  <a:cubicBezTo>
                    <a:pt x="517" y="331"/>
                    <a:pt x="499" y="314"/>
                    <a:pt x="499" y="292"/>
                  </a:cubicBezTo>
                  <a:cubicBezTo>
                    <a:pt x="499" y="291"/>
                    <a:pt x="499" y="290"/>
                    <a:pt x="499" y="290"/>
                  </a:cubicBezTo>
                  <a:cubicBezTo>
                    <a:pt x="495" y="290"/>
                    <a:pt x="491" y="291"/>
                    <a:pt x="488" y="291"/>
                  </a:cubicBezTo>
                  <a:cubicBezTo>
                    <a:pt x="469" y="291"/>
                    <a:pt x="455" y="281"/>
                    <a:pt x="469" y="267"/>
                  </a:cubicBezTo>
                  <a:cubicBezTo>
                    <a:pt x="476" y="259"/>
                    <a:pt x="503" y="229"/>
                    <a:pt x="523" y="213"/>
                  </a:cubicBezTo>
                  <a:moveTo>
                    <a:pt x="981" y="0"/>
                  </a:moveTo>
                  <a:cubicBezTo>
                    <a:pt x="0" y="0"/>
                    <a:pt x="0" y="0"/>
                    <a:pt x="0" y="0"/>
                  </a:cubicBezTo>
                  <a:cubicBezTo>
                    <a:pt x="291" y="186"/>
                    <a:pt x="291" y="186"/>
                    <a:pt x="291" y="186"/>
                  </a:cubicBezTo>
                  <a:cubicBezTo>
                    <a:pt x="640" y="186"/>
                    <a:pt x="640" y="186"/>
                    <a:pt x="640" y="186"/>
                  </a:cubicBezTo>
                  <a:cubicBezTo>
                    <a:pt x="640" y="187"/>
                    <a:pt x="640" y="187"/>
                    <a:pt x="640" y="187"/>
                  </a:cubicBezTo>
                  <a:cubicBezTo>
                    <a:pt x="646" y="189"/>
                    <a:pt x="651" y="191"/>
                    <a:pt x="656" y="194"/>
                  </a:cubicBezTo>
                  <a:cubicBezTo>
                    <a:pt x="780" y="267"/>
                    <a:pt x="780" y="267"/>
                    <a:pt x="780" y="267"/>
                  </a:cubicBezTo>
                  <a:cubicBezTo>
                    <a:pt x="792" y="274"/>
                    <a:pt x="803" y="283"/>
                    <a:pt x="813" y="293"/>
                  </a:cubicBezTo>
                  <a:cubicBezTo>
                    <a:pt x="821" y="300"/>
                    <a:pt x="828" y="309"/>
                    <a:pt x="833" y="318"/>
                  </a:cubicBezTo>
                  <a:cubicBezTo>
                    <a:pt x="948" y="513"/>
                    <a:pt x="948" y="513"/>
                    <a:pt x="948" y="513"/>
                  </a:cubicBezTo>
                  <a:cubicBezTo>
                    <a:pt x="981" y="556"/>
                    <a:pt x="981" y="556"/>
                    <a:pt x="981" y="556"/>
                  </a:cubicBezTo>
                  <a:cubicBezTo>
                    <a:pt x="981" y="0"/>
                    <a:pt x="981" y="0"/>
                    <a:pt x="98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7" name="Freeform 75"/>
            <p:cNvSpPr>
              <a:spLocks noEditPoints="1"/>
            </p:cNvSpPr>
            <p:nvPr/>
          </p:nvSpPr>
          <p:spPr bwMode="auto">
            <a:xfrm>
              <a:off x="4305301" y="3176588"/>
              <a:ext cx="373063" cy="239713"/>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8" name="Freeform 76"/>
            <p:cNvSpPr>
              <a:spLocks/>
            </p:cNvSpPr>
            <p:nvPr/>
          </p:nvSpPr>
          <p:spPr bwMode="auto">
            <a:xfrm>
              <a:off x="4527551" y="3255963"/>
              <a:ext cx="85725" cy="76200"/>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9" name="Freeform 77"/>
            <p:cNvSpPr>
              <a:spLocks/>
            </p:cNvSpPr>
            <p:nvPr/>
          </p:nvSpPr>
          <p:spPr bwMode="auto">
            <a:xfrm>
              <a:off x="4629151" y="3238500"/>
              <a:ext cx="71438" cy="82550"/>
            </a:xfrm>
            <a:custGeom>
              <a:avLst/>
              <a:gdLst>
                <a:gd name="T0" fmla="*/ 1 w 67"/>
                <a:gd name="T1" fmla="*/ 68 h 77"/>
                <a:gd name="T2" fmla="*/ 0 w 67"/>
                <a:gd name="T3" fmla="*/ 68 h 77"/>
                <a:gd name="T4" fmla="*/ 28 w 67"/>
                <a:gd name="T5" fmla="*/ 0 h 77"/>
                <a:gd name="T6" fmla="*/ 67 w 67"/>
                <a:gd name="T7" fmla="*/ 16 h 77"/>
                <a:gd name="T8" fmla="*/ 55 w 67"/>
                <a:gd name="T9" fmla="*/ 45 h 77"/>
                <a:gd name="T10" fmla="*/ 1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1" y="68"/>
                  </a:moveTo>
                  <a:cubicBezTo>
                    <a:pt x="0" y="68"/>
                    <a:pt x="0" y="68"/>
                    <a:pt x="0" y="68"/>
                  </a:cubicBezTo>
                  <a:cubicBezTo>
                    <a:pt x="28" y="0"/>
                    <a:pt x="28" y="0"/>
                    <a:pt x="28" y="0"/>
                  </a:cubicBezTo>
                  <a:cubicBezTo>
                    <a:pt x="67" y="16"/>
                    <a:pt x="67" y="16"/>
                    <a:pt x="67" y="16"/>
                  </a:cubicBezTo>
                  <a:cubicBezTo>
                    <a:pt x="55" y="45"/>
                    <a:pt x="55" y="45"/>
                    <a:pt x="55" y="45"/>
                  </a:cubicBezTo>
                  <a:cubicBezTo>
                    <a:pt x="46" y="67"/>
                    <a:pt x="22" y="77"/>
                    <a:pt x="1"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78"/>
            <p:cNvSpPr>
              <a:spLocks/>
            </p:cNvSpPr>
            <p:nvPr/>
          </p:nvSpPr>
          <p:spPr bwMode="auto">
            <a:xfrm>
              <a:off x="4684713" y="3260725"/>
              <a:ext cx="85725" cy="71438"/>
            </a:xfrm>
            <a:custGeom>
              <a:avLst/>
              <a:gdLst>
                <a:gd name="T0" fmla="*/ 0 w 81"/>
                <a:gd name="T1" fmla="*/ 52 h 68"/>
                <a:gd name="T2" fmla="*/ 0 w 81"/>
                <a:gd name="T3" fmla="*/ 52 h 68"/>
                <a:gd name="T4" fmla="*/ 52 w 81"/>
                <a:gd name="T5" fmla="*/ 0 h 68"/>
                <a:gd name="T6" fmla="*/ 81 w 81"/>
                <a:gd name="T7" fmla="*/ 30 h 68"/>
                <a:gd name="T8" fmla="*/ 59 w 81"/>
                <a:gd name="T9" fmla="*/ 52 h 68"/>
                <a:gd name="T10" fmla="*/ 0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0" y="52"/>
                  </a:moveTo>
                  <a:cubicBezTo>
                    <a:pt x="0" y="52"/>
                    <a:pt x="0" y="52"/>
                    <a:pt x="0" y="52"/>
                  </a:cubicBezTo>
                  <a:cubicBezTo>
                    <a:pt x="52" y="0"/>
                    <a:pt x="52" y="0"/>
                    <a:pt x="52" y="0"/>
                  </a:cubicBezTo>
                  <a:cubicBezTo>
                    <a:pt x="81" y="30"/>
                    <a:pt x="81" y="30"/>
                    <a:pt x="81" y="30"/>
                  </a:cubicBezTo>
                  <a:cubicBezTo>
                    <a:pt x="59" y="52"/>
                    <a:pt x="59" y="52"/>
                    <a:pt x="59" y="52"/>
                  </a:cubicBezTo>
                  <a:cubicBezTo>
                    <a:pt x="43" y="68"/>
                    <a:pt x="16" y="68"/>
                    <a:pt x="0"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79"/>
            <p:cNvSpPr>
              <a:spLocks/>
            </p:cNvSpPr>
            <p:nvPr/>
          </p:nvSpPr>
          <p:spPr bwMode="auto">
            <a:xfrm>
              <a:off x="4557713" y="3211513"/>
              <a:ext cx="96838" cy="98425"/>
            </a:xfrm>
            <a:custGeom>
              <a:avLst/>
              <a:gdLst>
                <a:gd name="T0" fmla="*/ 0 w 90"/>
                <a:gd name="T1" fmla="*/ 79 h 93"/>
                <a:gd name="T2" fmla="*/ 0 w 90"/>
                <a:gd name="T3" fmla="*/ 79 h 93"/>
                <a:gd name="T4" fmla="*/ 45 w 90"/>
                <a:gd name="T5" fmla="*/ 0 h 93"/>
                <a:gd name="T6" fmla="*/ 90 w 90"/>
                <a:gd name="T7" fmla="*/ 25 h 93"/>
                <a:gd name="T8" fmla="*/ 71 w 90"/>
                <a:gd name="T9" fmla="*/ 60 h 93"/>
                <a:gd name="T10" fmla="*/ 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0" y="79"/>
                  </a:moveTo>
                  <a:cubicBezTo>
                    <a:pt x="0" y="79"/>
                    <a:pt x="0" y="79"/>
                    <a:pt x="0" y="79"/>
                  </a:cubicBezTo>
                  <a:cubicBezTo>
                    <a:pt x="45" y="0"/>
                    <a:pt x="45" y="0"/>
                    <a:pt x="45" y="0"/>
                  </a:cubicBezTo>
                  <a:cubicBezTo>
                    <a:pt x="90" y="25"/>
                    <a:pt x="90" y="25"/>
                    <a:pt x="90" y="25"/>
                  </a:cubicBezTo>
                  <a:cubicBezTo>
                    <a:pt x="71" y="60"/>
                    <a:pt x="71" y="60"/>
                    <a:pt x="71" y="60"/>
                  </a:cubicBezTo>
                  <a:cubicBezTo>
                    <a:pt x="57" y="84"/>
                    <a:pt x="25" y="93"/>
                    <a:pt x="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2" name="Freeform 80"/>
            <p:cNvSpPr>
              <a:spLocks/>
            </p:cNvSpPr>
            <p:nvPr/>
          </p:nvSpPr>
          <p:spPr bwMode="auto">
            <a:xfrm>
              <a:off x="4557713" y="3251200"/>
              <a:ext cx="88900" cy="47625"/>
            </a:xfrm>
            <a:custGeom>
              <a:avLst/>
              <a:gdLst>
                <a:gd name="T0" fmla="*/ 75 w 83"/>
                <a:gd name="T1" fmla="*/ 0 h 44"/>
                <a:gd name="T2" fmla="*/ 48 w 83"/>
                <a:gd name="T3" fmla="*/ 1 h 44"/>
                <a:gd name="T4" fmla="*/ 21 w 83"/>
                <a:gd name="T5" fmla="*/ 4 h 44"/>
                <a:gd name="T6" fmla="*/ 0 w 83"/>
                <a:gd name="T7" fmla="*/ 41 h 44"/>
                <a:gd name="T8" fmla="*/ 0 w 83"/>
                <a:gd name="T9" fmla="*/ 41 h 44"/>
                <a:gd name="T10" fmla="*/ 7 w 83"/>
                <a:gd name="T11" fmla="*/ 44 h 44"/>
                <a:gd name="T12" fmla="*/ 17 w 83"/>
                <a:gd name="T13" fmla="*/ 27 h 44"/>
                <a:gd name="T14" fmla="*/ 43 w 83"/>
                <a:gd name="T15" fmla="*/ 10 h 44"/>
                <a:gd name="T16" fmla="*/ 43 w 83"/>
                <a:gd name="T17" fmla="*/ 10 h 44"/>
                <a:gd name="T18" fmla="*/ 44 w 83"/>
                <a:gd name="T19" fmla="*/ 9 h 44"/>
                <a:gd name="T20" fmla="*/ 54 w 83"/>
                <a:gd name="T21" fmla="*/ 9 h 44"/>
                <a:gd name="T22" fmla="*/ 76 w 83"/>
                <a:gd name="T23" fmla="*/ 11 h 44"/>
                <a:gd name="T24" fmla="*/ 83 w 83"/>
                <a:gd name="T25" fmla="*/ 0 h 44"/>
                <a:gd name="T26" fmla="*/ 75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75" y="0"/>
                  </a:moveTo>
                  <a:cubicBezTo>
                    <a:pt x="68" y="0"/>
                    <a:pt x="59" y="0"/>
                    <a:pt x="48" y="1"/>
                  </a:cubicBezTo>
                  <a:cubicBezTo>
                    <a:pt x="32" y="3"/>
                    <a:pt x="27" y="2"/>
                    <a:pt x="21" y="4"/>
                  </a:cubicBezTo>
                  <a:cubicBezTo>
                    <a:pt x="0" y="41"/>
                    <a:pt x="0" y="41"/>
                    <a:pt x="0" y="41"/>
                  </a:cubicBezTo>
                  <a:cubicBezTo>
                    <a:pt x="0" y="41"/>
                    <a:pt x="0" y="41"/>
                    <a:pt x="0" y="41"/>
                  </a:cubicBezTo>
                  <a:cubicBezTo>
                    <a:pt x="3" y="42"/>
                    <a:pt x="5" y="43"/>
                    <a:pt x="7" y="44"/>
                  </a:cubicBezTo>
                  <a:cubicBezTo>
                    <a:pt x="17" y="27"/>
                    <a:pt x="17" y="27"/>
                    <a:pt x="17" y="27"/>
                  </a:cubicBezTo>
                  <a:cubicBezTo>
                    <a:pt x="22" y="18"/>
                    <a:pt x="32" y="11"/>
                    <a:pt x="43" y="10"/>
                  </a:cubicBezTo>
                  <a:cubicBezTo>
                    <a:pt x="43" y="10"/>
                    <a:pt x="43" y="10"/>
                    <a:pt x="43" y="10"/>
                  </a:cubicBezTo>
                  <a:cubicBezTo>
                    <a:pt x="44" y="9"/>
                    <a:pt x="44" y="9"/>
                    <a:pt x="44" y="9"/>
                  </a:cubicBezTo>
                  <a:cubicBezTo>
                    <a:pt x="47" y="9"/>
                    <a:pt x="51" y="9"/>
                    <a:pt x="54" y="9"/>
                  </a:cubicBezTo>
                  <a:cubicBezTo>
                    <a:pt x="62" y="9"/>
                    <a:pt x="69" y="10"/>
                    <a:pt x="76" y="11"/>
                  </a:cubicBezTo>
                  <a:cubicBezTo>
                    <a:pt x="83" y="0"/>
                    <a:pt x="83" y="0"/>
                    <a:pt x="83" y="0"/>
                  </a:cubicBezTo>
                  <a:cubicBezTo>
                    <a:pt x="80" y="0"/>
                    <a:pt x="78" y="0"/>
                    <a:pt x="75"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3" name="Freeform 81"/>
            <p:cNvSpPr>
              <a:spLocks/>
            </p:cNvSpPr>
            <p:nvPr/>
          </p:nvSpPr>
          <p:spPr bwMode="auto">
            <a:xfrm>
              <a:off x="4629151" y="3251200"/>
              <a:ext cx="63500" cy="61913"/>
            </a:xfrm>
            <a:custGeom>
              <a:avLst/>
              <a:gdLst>
                <a:gd name="T0" fmla="*/ 23 w 59"/>
                <a:gd name="T1" fmla="*/ 0 h 58"/>
                <a:gd name="T2" fmla="*/ 0 w 59"/>
                <a:gd name="T3" fmla="*/ 56 h 58"/>
                <a:gd name="T4" fmla="*/ 1 w 59"/>
                <a:gd name="T5" fmla="*/ 56 h 58"/>
                <a:gd name="T6" fmla="*/ 6 w 59"/>
                <a:gd name="T7" fmla="*/ 58 h 58"/>
                <a:gd name="T8" fmla="*/ 19 w 59"/>
                <a:gd name="T9" fmla="*/ 27 h 58"/>
                <a:gd name="T10" fmla="*/ 29 w 59"/>
                <a:gd name="T11" fmla="*/ 19 h 58"/>
                <a:gd name="T12" fmla="*/ 35 w 59"/>
                <a:gd name="T13" fmla="*/ 21 h 58"/>
                <a:gd name="T14" fmla="*/ 54 w 59"/>
                <a:gd name="T15" fmla="*/ 35 h 58"/>
                <a:gd name="T16" fmla="*/ 54 w 59"/>
                <a:gd name="T17" fmla="*/ 36 h 58"/>
                <a:gd name="T18" fmla="*/ 55 w 59"/>
                <a:gd name="T19" fmla="*/ 33 h 58"/>
                <a:gd name="T20" fmla="*/ 59 w 59"/>
                <a:gd name="T21" fmla="*/ 24 h 58"/>
                <a:gd name="T22" fmla="*/ 23 w 59"/>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8">
                  <a:moveTo>
                    <a:pt x="23" y="0"/>
                  </a:moveTo>
                  <a:cubicBezTo>
                    <a:pt x="0" y="56"/>
                    <a:pt x="0" y="56"/>
                    <a:pt x="0" y="56"/>
                  </a:cubicBezTo>
                  <a:cubicBezTo>
                    <a:pt x="1" y="56"/>
                    <a:pt x="1" y="56"/>
                    <a:pt x="1" y="56"/>
                  </a:cubicBezTo>
                  <a:cubicBezTo>
                    <a:pt x="2" y="57"/>
                    <a:pt x="4" y="57"/>
                    <a:pt x="6" y="58"/>
                  </a:cubicBezTo>
                  <a:cubicBezTo>
                    <a:pt x="19" y="27"/>
                    <a:pt x="19" y="27"/>
                    <a:pt x="19" y="27"/>
                  </a:cubicBezTo>
                  <a:cubicBezTo>
                    <a:pt x="21" y="22"/>
                    <a:pt x="25" y="19"/>
                    <a:pt x="29" y="19"/>
                  </a:cubicBezTo>
                  <a:cubicBezTo>
                    <a:pt x="31" y="19"/>
                    <a:pt x="34" y="20"/>
                    <a:pt x="35" y="21"/>
                  </a:cubicBezTo>
                  <a:cubicBezTo>
                    <a:pt x="42" y="25"/>
                    <a:pt x="48" y="30"/>
                    <a:pt x="54" y="35"/>
                  </a:cubicBezTo>
                  <a:cubicBezTo>
                    <a:pt x="54" y="36"/>
                    <a:pt x="54" y="36"/>
                    <a:pt x="54" y="36"/>
                  </a:cubicBezTo>
                  <a:cubicBezTo>
                    <a:pt x="54" y="35"/>
                    <a:pt x="55" y="34"/>
                    <a:pt x="55" y="33"/>
                  </a:cubicBezTo>
                  <a:cubicBezTo>
                    <a:pt x="59" y="24"/>
                    <a:pt x="59" y="24"/>
                    <a:pt x="59" y="24"/>
                  </a:cubicBezTo>
                  <a:cubicBezTo>
                    <a:pt x="48" y="9"/>
                    <a:pt x="38" y="2"/>
                    <a:pt x="23"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4" name="Freeform 82"/>
            <p:cNvSpPr>
              <a:spLocks/>
            </p:cNvSpPr>
            <p:nvPr/>
          </p:nvSpPr>
          <p:spPr bwMode="auto">
            <a:xfrm>
              <a:off x="4716463" y="3328988"/>
              <a:ext cx="6350" cy="0"/>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83"/>
            <p:cNvSpPr>
              <a:spLocks/>
            </p:cNvSpPr>
            <p:nvPr/>
          </p:nvSpPr>
          <p:spPr bwMode="auto">
            <a:xfrm>
              <a:off x="4684713" y="3295650"/>
              <a:ext cx="38100" cy="33338"/>
            </a:xfrm>
            <a:custGeom>
              <a:avLst/>
              <a:gdLst>
                <a:gd name="T0" fmla="*/ 18 w 36"/>
                <a:gd name="T1" fmla="*/ 0 h 31"/>
                <a:gd name="T2" fmla="*/ 0 w 36"/>
                <a:gd name="T3" fmla="*/ 19 h 31"/>
                <a:gd name="T4" fmla="*/ 0 w 36"/>
                <a:gd name="T5" fmla="*/ 19 h 31"/>
                <a:gd name="T6" fmla="*/ 4 w 36"/>
                <a:gd name="T7" fmla="*/ 23 h 31"/>
                <a:gd name="T8" fmla="*/ 9 w 36"/>
                <a:gd name="T9" fmla="*/ 18 h 31"/>
                <a:gd name="T10" fmla="*/ 14 w 36"/>
                <a:gd name="T11" fmla="*/ 16 h 31"/>
                <a:gd name="T12" fmla="*/ 19 w 36"/>
                <a:gd name="T13" fmla="*/ 18 h 31"/>
                <a:gd name="T14" fmla="*/ 29 w 36"/>
                <a:gd name="T15" fmla="*/ 31 h 31"/>
                <a:gd name="T16" fmla="*/ 30 w 36"/>
                <a:gd name="T17" fmla="*/ 31 h 31"/>
                <a:gd name="T18" fmla="*/ 36 w 36"/>
                <a:gd name="T19" fmla="*/ 3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0" y="19"/>
                    <a:pt x="0" y="19"/>
                    <a:pt x="0" y="19"/>
                  </a:cubicBezTo>
                  <a:cubicBezTo>
                    <a:pt x="0" y="19"/>
                    <a:pt x="0" y="19"/>
                    <a:pt x="0" y="19"/>
                  </a:cubicBezTo>
                  <a:cubicBezTo>
                    <a:pt x="1" y="21"/>
                    <a:pt x="3" y="22"/>
                    <a:pt x="4" y="23"/>
                  </a:cubicBezTo>
                  <a:cubicBezTo>
                    <a:pt x="9" y="18"/>
                    <a:pt x="9" y="18"/>
                    <a:pt x="9" y="18"/>
                  </a:cubicBezTo>
                  <a:cubicBezTo>
                    <a:pt x="10" y="17"/>
                    <a:pt x="12" y="16"/>
                    <a:pt x="14" y="16"/>
                  </a:cubicBezTo>
                  <a:cubicBezTo>
                    <a:pt x="16" y="16"/>
                    <a:pt x="18" y="17"/>
                    <a:pt x="19" y="18"/>
                  </a:cubicBezTo>
                  <a:cubicBezTo>
                    <a:pt x="23" y="23"/>
                    <a:pt x="27" y="27"/>
                    <a:pt x="29" y="31"/>
                  </a:cubicBezTo>
                  <a:cubicBezTo>
                    <a:pt x="29" y="31"/>
                    <a:pt x="30" y="31"/>
                    <a:pt x="30" y="31"/>
                  </a:cubicBezTo>
                  <a:cubicBezTo>
                    <a:pt x="32" y="31"/>
                    <a:pt x="34" y="31"/>
                    <a:pt x="36" y="31"/>
                  </a:cubicBezTo>
                  <a:cubicBezTo>
                    <a:pt x="31" y="22"/>
                    <a:pt x="26" y="12"/>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84"/>
            <p:cNvSpPr>
              <a:spLocks/>
            </p:cNvSpPr>
            <p:nvPr/>
          </p:nvSpPr>
          <p:spPr bwMode="auto">
            <a:xfrm>
              <a:off x="4467226" y="3175000"/>
              <a:ext cx="968375" cy="912813"/>
            </a:xfrm>
            <a:custGeom>
              <a:avLst/>
              <a:gdLst>
                <a:gd name="T0" fmla="*/ 904 w 904"/>
                <a:gd name="T1" fmla="*/ 855 h 858"/>
                <a:gd name="T2" fmla="*/ 506 w 904"/>
                <a:gd name="T3" fmla="*/ 329 h 858"/>
                <a:gd name="T4" fmla="*/ 391 w 904"/>
                <a:gd name="T5" fmla="*/ 134 h 858"/>
                <a:gd name="T6" fmla="*/ 371 w 904"/>
                <a:gd name="T7" fmla="*/ 109 h 858"/>
                <a:gd name="T8" fmla="*/ 338 w 904"/>
                <a:gd name="T9" fmla="*/ 83 h 858"/>
                <a:gd name="T10" fmla="*/ 214 w 904"/>
                <a:gd name="T11" fmla="*/ 10 h 858"/>
                <a:gd name="T12" fmla="*/ 174 w 904"/>
                <a:gd name="T13" fmla="*/ 5 h 858"/>
                <a:gd name="T14" fmla="*/ 95 w 904"/>
                <a:gd name="T15" fmla="*/ 19 h 858"/>
                <a:gd name="T16" fmla="*/ 27 w 904"/>
                <a:gd name="T17" fmla="*/ 83 h 858"/>
                <a:gd name="T18" fmla="*/ 87 w 904"/>
                <a:gd name="T19" fmla="*/ 90 h 858"/>
                <a:gd name="T20" fmla="*/ 133 w 904"/>
                <a:gd name="T21" fmla="*/ 73 h 858"/>
                <a:gd name="T22" fmla="*/ 216 w 904"/>
                <a:gd name="T23" fmla="*/ 104 h 858"/>
                <a:gd name="T24" fmla="*/ 252 w 904"/>
                <a:gd name="T25" fmla="*/ 181 h 858"/>
                <a:gd name="T26" fmla="*/ 253 w 904"/>
                <a:gd name="T27" fmla="*/ 189 h 858"/>
                <a:gd name="T28" fmla="*/ 151 w 904"/>
                <a:gd name="T29" fmla="*/ 335 h 858"/>
                <a:gd name="T30" fmla="*/ 93 w 904"/>
                <a:gd name="T31" fmla="*/ 346 h 858"/>
                <a:gd name="T32" fmla="*/ 1 w 904"/>
                <a:gd name="T33" fmla="*/ 434 h 858"/>
                <a:gd name="T34" fmla="*/ 18 w 904"/>
                <a:gd name="T35" fmla="*/ 446 h 858"/>
                <a:gd name="T36" fmla="*/ 144 w 904"/>
                <a:gd name="T37" fmla="*/ 402 h 858"/>
                <a:gd name="T38" fmla="*/ 252 w 904"/>
                <a:gd name="T39" fmla="*/ 421 h 858"/>
                <a:gd name="T40" fmla="*/ 308 w 904"/>
                <a:gd name="T41" fmla="*/ 444 h 858"/>
                <a:gd name="T42" fmla="*/ 360 w 904"/>
                <a:gd name="T43" fmla="*/ 451 h 858"/>
                <a:gd name="T44" fmla="*/ 413 w 904"/>
                <a:gd name="T45" fmla="*/ 477 h 858"/>
                <a:gd name="T46" fmla="*/ 623 w 904"/>
                <a:gd name="T47" fmla="*/ 858 h 858"/>
                <a:gd name="T48" fmla="*/ 904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904" y="855"/>
                  </a:moveTo>
                  <a:cubicBezTo>
                    <a:pt x="506" y="329"/>
                    <a:pt x="506" y="329"/>
                    <a:pt x="506" y="329"/>
                  </a:cubicBezTo>
                  <a:cubicBezTo>
                    <a:pt x="391" y="134"/>
                    <a:pt x="391" y="134"/>
                    <a:pt x="391" y="134"/>
                  </a:cubicBezTo>
                  <a:cubicBezTo>
                    <a:pt x="386" y="125"/>
                    <a:pt x="379" y="116"/>
                    <a:pt x="371" y="109"/>
                  </a:cubicBezTo>
                  <a:cubicBezTo>
                    <a:pt x="361" y="99"/>
                    <a:pt x="350" y="90"/>
                    <a:pt x="338" y="83"/>
                  </a:cubicBezTo>
                  <a:cubicBezTo>
                    <a:pt x="214" y="10"/>
                    <a:pt x="214" y="10"/>
                    <a:pt x="214" y="10"/>
                  </a:cubicBezTo>
                  <a:cubicBezTo>
                    <a:pt x="202" y="2"/>
                    <a:pt x="187" y="0"/>
                    <a:pt x="174" y="5"/>
                  </a:cubicBezTo>
                  <a:cubicBezTo>
                    <a:pt x="95" y="19"/>
                    <a:pt x="95" y="19"/>
                    <a:pt x="95" y="19"/>
                  </a:cubicBezTo>
                  <a:cubicBezTo>
                    <a:pt x="78" y="26"/>
                    <a:pt x="35" y="73"/>
                    <a:pt x="27" y="83"/>
                  </a:cubicBezTo>
                  <a:cubicBezTo>
                    <a:pt x="2" y="108"/>
                    <a:pt x="62" y="118"/>
                    <a:pt x="87" y="90"/>
                  </a:cubicBezTo>
                  <a:cubicBezTo>
                    <a:pt x="110" y="70"/>
                    <a:pt x="106" y="77"/>
                    <a:pt x="133" y="73"/>
                  </a:cubicBezTo>
                  <a:cubicBezTo>
                    <a:pt x="180" y="70"/>
                    <a:pt x="194" y="70"/>
                    <a:pt x="216" y="104"/>
                  </a:cubicBezTo>
                  <a:cubicBezTo>
                    <a:pt x="237" y="138"/>
                    <a:pt x="246" y="154"/>
                    <a:pt x="252" y="181"/>
                  </a:cubicBezTo>
                  <a:cubicBezTo>
                    <a:pt x="252" y="184"/>
                    <a:pt x="253" y="186"/>
                    <a:pt x="253" y="189"/>
                  </a:cubicBezTo>
                  <a:cubicBezTo>
                    <a:pt x="265" y="257"/>
                    <a:pt x="219" y="322"/>
                    <a:pt x="151" y="335"/>
                  </a:cubicBezTo>
                  <a:cubicBezTo>
                    <a:pt x="93" y="346"/>
                    <a:pt x="93" y="346"/>
                    <a:pt x="93" y="346"/>
                  </a:cubicBezTo>
                  <a:cubicBezTo>
                    <a:pt x="18" y="370"/>
                    <a:pt x="3" y="410"/>
                    <a:pt x="1" y="434"/>
                  </a:cubicBezTo>
                  <a:cubicBezTo>
                    <a:pt x="0" y="443"/>
                    <a:pt x="10" y="450"/>
                    <a:pt x="18" y="446"/>
                  </a:cubicBezTo>
                  <a:cubicBezTo>
                    <a:pt x="62" y="424"/>
                    <a:pt x="104" y="410"/>
                    <a:pt x="144" y="402"/>
                  </a:cubicBezTo>
                  <a:cubicBezTo>
                    <a:pt x="181" y="395"/>
                    <a:pt x="220" y="402"/>
                    <a:pt x="252" y="421"/>
                  </a:cubicBezTo>
                  <a:cubicBezTo>
                    <a:pt x="268" y="431"/>
                    <a:pt x="287" y="439"/>
                    <a:pt x="308" y="444"/>
                  </a:cubicBezTo>
                  <a:cubicBezTo>
                    <a:pt x="326" y="449"/>
                    <a:pt x="344" y="451"/>
                    <a:pt x="360" y="451"/>
                  </a:cubicBezTo>
                  <a:cubicBezTo>
                    <a:pt x="381" y="452"/>
                    <a:pt x="400" y="461"/>
                    <a:pt x="413" y="477"/>
                  </a:cubicBezTo>
                  <a:cubicBezTo>
                    <a:pt x="508" y="600"/>
                    <a:pt x="623" y="858"/>
                    <a:pt x="623" y="858"/>
                  </a:cubicBezTo>
                  <a:cubicBezTo>
                    <a:pt x="904" y="855"/>
                    <a:pt x="904" y="855"/>
                    <a:pt x="904"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7" name="Freeform 85"/>
            <p:cNvSpPr>
              <a:spLocks noEditPoints="1"/>
            </p:cNvSpPr>
            <p:nvPr/>
          </p:nvSpPr>
          <p:spPr bwMode="auto">
            <a:xfrm>
              <a:off x="4859338" y="3656013"/>
              <a:ext cx="50800" cy="28575"/>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8" name="Freeform 86"/>
            <p:cNvSpPr>
              <a:spLocks/>
            </p:cNvSpPr>
            <p:nvPr/>
          </p:nvSpPr>
          <p:spPr bwMode="auto">
            <a:xfrm>
              <a:off x="4859338" y="3625850"/>
              <a:ext cx="103188" cy="58738"/>
            </a:xfrm>
            <a:custGeom>
              <a:avLst/>
              <a:gdLst>
                <a:gd name="T0" fmla="*/ 97 w 97"/>
                <a:gd name="T1" fmla="*/ 0 h 55"/>
                <a:gd name="T2" fmla="*/ 0 w 97"/>
                <a:gd name="T3" fmla="*/ 28 h 55"/>
                <a:gd name="T4" fmla="*/ 0 w 97"/>
                <a:gd name="T5" fmla="*/ 28 h 55"/>
                <a:gd name="T6" fmla="*/ 48 w 97"/>
                <a:gd name="T7" fmla="*/ 54 h 55"/>
                <a:gd name="T8" fmla="*/ 48 w 97"/>
                <a:gd name="T9" fmla="*/ 55 h 55"/>
                <a:gd name="T10" fmla="*/ 97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97" y="0"/>
                  </a:moveTo>
                  <a:cubicBezTo>
                    <a:pt x="76" y="19"/>
                    <a:pt x="48" y="23"/>
                    <a:pt x="0" y="28"/>
                  </a:cubicBezTo>
                  <a:cubicBezTo>
                    <a:pt x="0" y="28"/>
                    <a:pt x="0" y="28"/>
                    <a:pt x="0" y="28"/>
                  </a:cubicBezTo>
                  <a:cubicBezTo>
                    <a:pt x="32" y="30"/>
                    <a:pt x="47" y="54"/>
                    <a:pt x="48" y="54"/>
                  </a:cubicBezTo>
                  <a:cubicBezTo>
                    <a:pt x="48" y="55"/>
                    <a:pt x="48" y="55"/>
                    <a:pt x="48" y="55"/>
                  </a:cubicBezTo>
                  <a:cubicBezTo>
                    <a:pt x="80" y="38"/>
                    <a:pt x="97" y="0"/>
                    <a:pt x="97"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9" name="Freeform 87"/>
            <p:cNvSpPr>
              <a:spLocks/>
            </p:cNvSpPr>
            <p:nvPr/>
          </p:nvSpPr>
          <p:spPr bwMode="auto">
            <a:xfrm>
              <a:off x="5075238" y="3868738"/>
              <a:ext cx="230188" cy="138113"/>
            </a:xfrm>
            <a:custGeom>
              <a:avLst/>
              <a:gdLst>
                <a:gd name="T0" fmla="*/ 215 w 215"/>
                <a:gd name="T1" fmla="*/ 27 h 130"/>
                <a:gd name="T2" fmla="*/ 162 w 215"/>
                <a:gd name="T3" fmla="*/ 9 h 130"/>
                <a:gd name="T4" fmla="*/ 144 w 215"/>
                <a:gd name="T5" fmla="*/ 29 h 130"/>
                <a:gd name="T6" fmla="*/ 117 w 215"/>
                <a:gd name="T7" fmla="*/ 32 h 130"/>
                <a:gd name="T8" fmla="*/ 99 w 215"/>
                <a:gd name="T9" fmla="*/ 51 h 130"/>
                <a:gd name="T10" fmla="*/ 72 w 215"/>
                <a:gd name="T11" fmla="*/ 54 h 130"/>
                <a:gd name="T12" fmla="*/ 54 w 215"/>
                <a:gd name="T13" fmla="*/ 74 h 130"/>
                <a:gd name="T14" fmla="*/ 27 w 215"/>
                <a:gd name="T15" fmla="*/ 77 h 130"/>
                <a:gd name="T16" fmla="*/ 10 w 215"/>
                <a:gd name="T17" fmla="*/ 130 h 130"/>
                <a:gd name="T18" fmla="*/ 215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27"/>
                  </a:moveTo>
                  <a:cubicBezTo>
                    <a:pt x="205" y="7"/>
                    <a:pt x="182" y="0"/>
                    <a:pt x="162" y="9"/>
                  </a:cubicBezTo>
                  <a:cubicBezTo>
                    <a:pt x="154" y="14"/>
                    <a:pt x="147" y="21"/>
                    <a:pt x="144" y="29"/>
                  </a:cubicBezTo>
                  <a:cubicBezTo>
                    <a:pt x="135" y="27"/>
                    <a:pt x="126" y="28"/>
                    <a:pt x="117" y="32"/>
                  </a:cubicBezTo>
                  <a:cubicBezTo>
                    <a:pt x="109" y="36"/>
                    <a:pt x="102" y="43"/>
                    <a:pt x="99" y="51"/>
                  </a:cubicBezTo>
                  <a:cubicBezTo>
                    <a:pt x="90" y="49"/>
                    <a:pt x="81" y="50"/>
                    <a:pt x="72" y="54"/>
                  </a:cubicBezTo>
                  <a:cubicBezTo>
                    <a:pt x="64" y="59"/>
                    <a:pt x="57" y="66"/>
                    <a:pt x="54" y="74"/>
                  </a:cubicBezTo>
                  <a:cubicBezTo>
                    <a:pt x="45" y="72"/>
                    <a:pt x="36" y="73"/>
                    <a:pt x="27" y="77"/>
                  </a:cubicBezTo>
                  <a:cubicBezTo>
                    <a:pt x="8" y="87"/>
                    <a:pt x="0" y="111"/>
                    <a:pt x="10" y="130"/>
                  </a:cubicBezTo>
                  <a:cubicBezTo>
                    <a:pt x="215" y="27"/>
                    <a:pt x="215" y="27"/>
                    <a:pt x="215"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0" name="Freeform 88"/>
            <p:cNvSpPr>
              <a:spLocks/>
            </p:cNvSpPr>
            <p:nvPr/>
          </p:nvSpPr>
          <p:spPr bwMode="auto">
            <a:xfrm>
              <a:off x="4210051" y="3238500"/>
              <a:ext cx="73025" cy="82550"/>
            </a:xfrm>
            <a:custGeom>
              <a:avLst/>
              <a:gdLst>
                <a:gd name="T0" fmla="*/ 66 w 67"/>
                <a:gd name="T1" fmla="*/ 68 h 77"/>
                <a:gd name="T2" fmla="*/ 67 w 67"/>
                <a:gd name="T3" fmla="*/ 68 h 77"/>
                <a:gd name="T4" fmla="*/ 39 w 67"/>
                <a:gd name="T5" fmla="*/ 0 h 77"/>
                <a:gd name="T6" fmla="*/ 0 w 67"/>
                <a:gd name="T7" fmla="*/ 16 h 77"/>
                <a:gd name="T8" fmla="*/ 12 w 67"/>
                <a:gd name="T9" fmla="*/ 45 h 77"/>
                <a:gd name="T10" fmla="*/ 66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66" y="68"/>
                  </a:moveTo>
                  <a:cubicBezTo>
                    <a:pt x="67" y="68"/>
                    <a:pt x="67" y="68"/>
                    <a:pt x="67" y="68"/>
                  </a:cubicBezTo>
                  <a:cubicBezTo>
                    <a:pt x="39" y="0"/>
                    <a:pt x="39" y="0"/>
                    <a:pt x="39" y="0"/>
                  </a:cubicBezTo>
                  <a:cubicBezTo>
                    <a:pt x="0" y="16"/>
                    <a:pt x="0" y="16"/>
                    <a:pt x="0" y="16"/>
                  </a:cubicBezTo>
                  <a:cubicBezTo>
                    <a:pt x="12" y="45"/>
                    <a:pt x="12" y="45"/>
                    <a:pt x="12" y="45"/>
                  </a:cubicBezTo>
                  <a:cubicBezTo>
                    <a:pt x="21" y="67"/>
                    <a:pt x="45" y="77"/>
                    <a:pt x="66"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1" name="Freeform 89"/>
            <p:cNvSpPr>
              <a:spLocks/>
            </p:cNvSpPr>
            <p:nvPr/>
          </p:nvSpPr>
          <p:spPr bwMode="auto">
            <a:xfrm>
              <a:off x="4140201" y="3260725"/>
              <a:ext cx="87313" cy="71438"/>
            </a:xfrm>
            <a:custGeom>
              <a:avLst/>
              <a:gdLst>
                <a:gd name="T0" fmla="*/ 81 w 81"/>
                <a:gd name="T1" fmla="*/ 52 h 68"/>
                <a:gd name="T2" fmla="*/ 81 w 81"/>
                <a:gd name="T3" fmla="*/ 52 h 68"/>
                <a:gd name="T4" fmla="*/ 30 w 81"/>
                <a:gd name="T5" fmla="*/ 0 h 68"/>
                <a:gd name="T6" fmla="*/ 0 w 81"/>
                <a:gd name="T7" fmla="*/ 30 h 68"/>
                <a:gd name="T8" fmla="*/ 22 w 81"/>
                <a:gd name="T9" fmla="*/ 52 h 68"/>
                <a:gd name="T10" fmla="*/ 81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81" y="52"/>
                  </a:moveTo>
                  <a:cubicBezTo>
                    <a:pt x="81" y="52"/>
                    <a:pt x="81" y="52"/>
                    <a:pt x="81" y="52"/>
                  </a:cubicBezTo>
                  <a:cubicBezTo>
                    <a:pt x="30" y="0"/>
                    <a:pt x="30" y="0"/>
                    <a:pt x="30" y="0"/>
                  </a:cubicBezTo>
                  <a:cubicBezTo>
                    <a:pt x="0" y="30"/>
                    <a:pt x="0" y="30"/>
                    <a:pt x="0" y="30"/>
                  </a:cubicBezTo>
                  <a:cubicBezTo>
                    <a:pt x="22" y="52"/>
                    <a:pt x="22" y="52"/>
                    <a:pt x="22" y="52"/>
                  </a:cubicBezTo>
                  <a:cubicBezTo>
                    <a:pt x="39" y="68"/>
                    <a:pt x="65" y="68"/>
                    <a:pt x="81"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2" name="Freeform 90"/>
            <p:cNvSpPr>
              <a:spLocks/>
            </p:cNvSpPr>
            <p:nvPr/>
          </p:nvSpPr>
          <p:spPr bwMode="auto">
            <a:xfrm>
              <a:off x="4256088" y="3211513"/>
              <a:ext cx="96838" cy="98425"/>
            </a:xfrm>
            <a:custGeom>
              <a:avLst/>
              <a:gdLst>
                <a:gd name="T0" fmla="*/ 90 w 90"/>
                <a:gd name="T1" fmla="*/ 79 h 93"/>
                <a:gd name="T2" fmla="*/ 90 w 90"/>
                <a:gd name="T3" fmla="*/ 79 h 93"/>
                <a:gd name="T4" fmla="*/ 45 w 90"/>
                <a:gd name="T5" fmla="*/ 0 h 93"/>
                <a:gd name="T6" fmla="*/ 0 w 90"/>
                <a:gd name="T7" fmla="*/ 25 h 93"/>
                <a:gd name="T8" fmla="*/ 20 w 90"/>
                <a:gd name="T9" fmla="*/ 60 h 93"/>
                <a:gd name="T10" fmla="*/ 9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90" y="79"/>
                  </a:moveTo>
                  <a:cubicBezTo>
                    <a:pt x="90" y="79"/>
                    <a:pt x="90" y="79"/>
                    <a:pt x="90" y="79"/>
                  </a:cubicBezTo>
                  <a:cubicBezTo>
                    <a:pt x="45" y="0"/>
                    <a:pt x="45" y="0"/>
                    <a:pt x="45" y="0"/>
                  </a:cubicBezTo>
                  <a:cubicBezTo>
                    <a:pt x="0" y="25"/>
                    <a:pt x="0" y="25"/>
                    <a:pt x="0" y="25"/>
                  </a:cubicBezTo>
                  <a:cubicBezTo>
                    <a:pt x="20" y="60"/>
                    <a:pt x="20" y="60"/>
                    <a:pt x="20" y="60"/>
                  </a:cubicBezTo>
                  <a:cubicBezTo>
                    <a:pt x="34" y="84"/>
                    <a:pt x="65" y="93"/>
                    <a:pt x="9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3" name="Freeform 91"/>
            <p:cNvSpPr>
              <a:spLocks/>
            </p:cNvSpPr>
            <p:nvPr/>
          </p:nvSpPr>
          <p:spPr bwMode="auto">
            <a:xfrm>
              <a:off x="4264026" y="3251200"/>
              <a:ext cx="88900" cy="47625"/>
            </a:xfrm>
            <a:custGeom>
              <a:avLst/>
              <a:gdLst>
                <a:gd name="T0" fmla="*/ 8 w 83"/>
                <a:gd name="T1" fmla="*/ 0 h 44"/>
                <a:gd name="T2" fmla="*/ 0 w 83"/>
                <a:gd name="T3" fmla="*/ 0 h 44"/>
                <a:gd name="T4" fmla="*/ 7 w 83"/>
                <a:gd name="T5" fmla="*/ 11 h 44"/>
                <a:gd name="T6" fmla="*/ 29 w 83"/>
                <a:gd name="T7" fmla="*/ 9 h 44"/>
                <a:gd name="T8" fmla="*/ 40 w 83"/>
                <a:gd name="T9" fmla="*/ 9 h 44"/>
                <a:gd name="T10" fmla="*/ 40 w 83"/>
                <a:gd name="T11" fmla="*/ 10 h 44"/>
                <a:gd name="T12" fmla="*/ 41 w 83"/>
                <a:gd name="T13" fmla="*/ 10 h 44"/>
                <a:gd name="T14" fmla="*/ 67 w 83"/>
                <a:gd name="T15" fmla="*/ 27 h 44"/>
                <a:gd name="T16" fmla="*/ 76 w 83"/>
                <a:gd name="T17" fmla="*/ 44 h 44"/>
                <a:gd name="T18" fmla="*/ 83 w 83"/>
                <a:gd name="T19" fmla="*/ 41 h 44"/>
                <a:gd name="T20" fmla="*/ 83 w 83"/>
                <a:gd name="T21" fmla="*/ 41 h 44"/>
                <a:gd name="T22" fmla="*/ 62 w 83"/>
                <a:gd name="T23" fmla="*/ 4 h 44"/>
                <a:gd name="T24" fmla="*/ 35 w 83"/>
                <a:gd name="T25" fmla="*/ 1 h 44"/>
                <a:gd name="T26" fmla="*/ 8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8" y="0"/>
                  </a:moveTo>
                  <a:cubicBezTo>
                    <a:pt x="5" y="0"/>
                    <a:pt x="3" y="0"/>
                    <a:pt x="0" y="0"/>
                  </a:cubicBezTo>
                  <a:cubicBezTo>
                    <a:pt x="7" y="11"/>
                    <a:pt x="7" y="11"/>
                    <a:pt x="7" y="11"/>
                  </a:cubicBezTo>
                  <a:cubicBezTo>
                    <a:pt x="14" y="10"/>
                    <a:pt x="21" y="9"/>
                    <a:pt x="29" y="9"/>
                  </a:cubicBezTo>
                  <a:cubicBezTo>
                    <a:pt x="32" y="9"/>
                    <a:pt x="36" y="9"/>
                    <a:pt x="40" y="9"/>
                  </a:cubicBezTo>
                  <a:cubicBezTo>
                    <a:pt x="40" y="10"/>
                    <a:pt x="40" y="10"/>
                    <a:pt x="40" y="10"/>
                  </a:cubicBezTo>
                  <a:cubicBezTo>
                    <a:pt x="41" y="10"/>
                    <a:pt x="41" y="10"/>
                    <a:pt x="41" y="10"/>
                  </a:cubicBezTo>
                  <a:cubicBezTo>
                    <a:pt x="51" y="11"/>
                    <a:pt x="61" y="18"/>
                    <a:pt x="67" y="27"/>
                  </a:cubicBezTo>
                  <a:cubicBezTo>
                    <a:pt x="76" y="44"/>
                    <a:pt x="76" y="44"/>
                    <a:pt x="76" y="44"/>
                  </a:cubicBezTo>
                  <a:cubicBezTo>
                    <a:pt x="78" y="43"/>
                    <a:pt x="81" y="42"/>
                    <a:pt x="83" y="41"/>
                  </a:cubicBezTo>
                  <a:cubicBezTo>
                    <a:pt x="83" y="41"/>
                    <a:pt x="83" y="41"/>
                    <a:pt x="83" y="41"/>
                  </a:cubicBezTo>
                  <a:cubicBezTo>
                    <a:pt x="62" y="4"/>
                    <a:pt x="62" y="4"/>
                    <a:pt x="62" y="4"/>
                  </a:cubicBezTo>
                  <a:cubicBezTo>
                    <a:pt x="56" y="2"/>
                    <a:pt x="51" y="3"/>
                    <a:pt x="35" y="1"/>
                  </a:cubicBezTo>
                  <a:cubicBezTo>
                    <a:pt x="24" y="0"/>
                    <a:pt x="15" y="0"/>
                    <a:pt x="8"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4" name="Freeform 92"/>
            <p:cNvSpPr>
              <a:spLocks/>
            </p:cNvSpPr>
            <p:nvPr/>
          </p:nvSpPr>
          <p:spPr bwMode="auto">
            <a:xfrm>
              <a:off x="4219576" y="3251200"/>
              <a:ext cx="63500" cy="61913"/>
            </a:xfrm>
            <a:custGeom>
              <a:avLst/>
              <a:gdLst>
                <a:gd name="T0" fmla="*/ 36 w 59"/>
                <a:gd name="T1" fmla="*/ 0 h 58"/>
                <a:gd name="T2" fmla="*/ 0 w 59"/>
                <a:gd name="T3" fmla="*/ 24 h 58"/>
                <a:gd name="T4" fmla="*/ 4 w 59"/>
                <a:gd name="T5" fmla="*/ 33 h 58"/>
                <a:gd name="T6" fmla="*/ 5 w 59"/>
                <a:gd name="T7" fmla="*/ 36 h 58"/>
                <a:gd name="T8" fmla="*/ 6 w 59"/>
                <a:gd name="T9" fmla="*/ 35 h 58"/>
                <a:gd name="T10" fmla="*/ 24 w 59"/>
                <a:gd name="T11" fmla="*/ 21 h 58"/>
                <a:gd name="T12" fmla="*/ 30 w 59"/>
                <a:gd name="T13" fmla="*/ 19 h 58"/>
                <a:gd name="T14" fmla="*/ 40 w 59"/>
                <a:gd name="T15" fmla="*/ 27 h 58"/>
                <a:gd name="T16" fmla="*/ 53 w 59"/>
                <a:gd name="T17" fmla="*/ 58 h 58"/>
                <a:gd name="T18" fmla="*/ 58 w 59"/>
                <a:gd name="T19" fmla="*/ 56 h 58"/>
                <a:gd name="T20" fmla="*/ 58 w 59"/>
                <a:gd name="T21" fmla="*/ 56 h 58"/>
                <a:gd name="T22" fmla="*/ 58 w 59"/>
                <a:gd name="T23" fmla="*/ 56 h 58"/>
                <a:gd name="T24" fmla="*/ 59 w 59"/>
                <a:gd name="T25" fmla="*/ 56 h 58"/>
                <a:gd name="T26" fmla="*/ 36 w 5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8">
                  <a:moveTo>
                    <a:pt x="36" y="0"/>
                  </a:moveTo>
                  <a:cubicBezTo>
                    <a:pt x="21" y="2"/>
                    <a:pt x="11" y="9"/>
                    <a:pt x="0" y="24"/>
                  </a:cubicBezTo>
                  <a:cubicBezTo>
                    <a:pt x="4" y="33"/>
                    <a:pt x="4" y="33"/>
                    <a:pt x="4" y="33"/>
                  </a:cubicBezTo>
                  <a:cubicBezTo>
                    <a:pt x="4" y="34"/>
                    <a:pt x="5" y="35"/>
                    <a:pt x="5" y="36"/>
                  </a:cubicBezTo>
                  <a:cubicBezTo>
                    <a:pt x="6" y="35"/>
                    <a:pt x="6" y="35"/>
                    <a:pt x="6" y="35"/>
                  </a:cubicBezTo>
                  <a:cubicBezTo>
                    <a:pt x="11" y="30"/>
                    <a:pt x="17" y="25"/>
                    <a:pt x="24" y="21"/>
                  </a:cubicBezTo>
                  <a:cubicBezTo>
                    <a:pt x="26" y="20"/>
                    <a:pt x="28" y="19"/>
                    <a:pt x="30" y="19"/>
                  </a:cubicBezTo>
                  <a:cubicBezTo>
                    <a:pt x="34" y="19"/>
                    <a:pt x="39" y="22"/>
                    <a:pt x="40" y="27"/>
                  </a:cubicBezTo>
                  <a:cubicBezTo>
                    <a:pt x="53" y="58"/>
                    <a:pt x="53" y="58"/>
                    <a:pt x="53" y="58"/>
                  </a:cubicBezTo>
                  <a:cubicBezTo>
                    <a:pt x="55" y="57"/>
                    <a:pt x="57" y="57"/>
                    <a:pt x="58" y="56"/>
                  </a:cubicBezTo>
                  <a:cubicBezTo>
                    <a:pt x="58" y="56"/>
                    <a:pt x="58" y="56"/>
                    <a:pt x="58" y="56"/>
                  </a:cubicBezTo>
                  <a:cubicBezTo>
                    <a:pt x="58" y="56"/>
                    <a:pt x="58" y="56"/>
                    <a:pt x="58" y="56"/>
                  </a:cubicBezTo>
                  <a:cubicBezTo>
                    <a:pt x="59" y="56"/>
                    <a:pt x="59" y="56"/>
                    <a:pt x="59" y="56"/>
                  </a:cubicBezTo>
                  <a:cubicBezTo>
                    <a:pt x="36" y="0"/>
                    <a:pt x="36" y="0"/>
                    <a:pt x="36"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93"/>
            <p:cNvSpPr>
              <a:spLocks noEditPoints="1"/>
            </p:cNvSpPr>
            <p:nvPr/>
          </p:nvSpPr>
          <p:spPr bwMode="auto">
            <a:xfrm>
              <a:off x="4187826" y="3295650"/>
              <a:ext cx="39688" cy="33338"/>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94"/>
            <p:cNvSpPr>
              <a:spLocks/>
            </p:cNvSpPr>
            <p:nvPr/>
          </p:nvSpPr>
          <p:spPr bwMode="auto">
            <a:xfrm>
              <a:off x="4187826" y="3295650"/>
              <a:ext cx="39688" cy="33338"/>
            </a:xfrm>
            <a:custGeom>
              <a:avLst/>
              <a:gdLst>
                <a:gd name="T0" fmla="*/ 18 w 36"/>
                <a:gd name="T1" fmla="*/ 0 h 31"/>
                <a:gd name="T2" fmla="*/ 0 w 36"/>
                <a:gd name="T3" fmla="*/ 31 h 31"/>
                <a:gd name="T4" fmla="*/ 6 w 36"/>
                <a:gd name="T5" fmla="*/ 31 h 31"/>
                <a:gd name="T6" fmla="*/ 7 w 36"/>
                <a:gd name="T7" fmla="*/ 31 h 31"/>
                <a:gd name="T8" fmla="*/ 17 w 36"/>
                <a:gd name="T9" fmla="*/ 18 h 31"/>
                <a:gd name="T10" fmla="*/ 22 w 36"/>
                <a:gd name="T11" fmla="*/ 16 h 31"/>
                <a:gd name="T12" fmla="*/ 27 w 36"/>
                <a:gd name="T13" fmla="*/ 18 h 31"/>
                <a:gd name="T14" fmla="*/ 32 w 36"/>
                <a:gd name="T15" fmla="*/ 23 h 31"/>
                <a:gd name="T16" fmla="*/ 36 w 36"/>
                <a:gd name="T17" fmla="*/ 19 h 31"/>
                <a:gd name="T18" fmla="*/ 36 w 36"/>
                <a:gd name="T19" fmla="*/ 19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10" y="12"/>
                    <a:pt x="5" y="22"/>
                    <a:pt x="0" y="31"/>
                  </a:cubicBezTo>
                  <a:cubicBezTo>
                    <a:pt x="2" y="31"/>
                    <a:pt x="4" y="31"/>
                    <a:pt x="6" y="31"/>
                  </a:cubicBezTo>
                  <a:cubicBezTo>
                    <a:pt x="6" y="31"/>
                    <a:pt x="7" y="31"/>
                    <a:pt x="7" y="31"/>
                  </a:cubicBezTo>
                  <a:cubicBezTo>
                    <a:pt x="9" y="27"/>
                    <a:pt x="13" y="23"/>
                    <a:pt x="17" y="18"/>
                  </a:cubicBezTo>
                  <a:cubicBezTo>
                    <a:pt x="18" y="17"/>
                    <a:pt x="20" y="16"/>
                    <a:pt x="22" y="16"/>
                  </a:cubicBezTo>
                  <a:cubicBezTo>
                    <a:pt x="24" y="16"/>
                    <a:pt x="26" y="17"/>
                    <a:pt x="27" y="18"/>
                  </a:cubicBezTo>
                  <a:cubicBezTo>
                    <a:pt x="32" y="23"/>
                    <a:pt x="32" y="23"/>
                    <a:pt x="32" y="23"/>
                  </a:cubicBezTo>
                  <a:cubicBezTo>
                    <a:pt x="33" y="22"/>
                    <a:pt x="35" y="21"/>
                    <a:pt x="36" y="19"/>
                  </a:cubicBezTo>
                  <a:cubicBezTo>
                    <a:pt x="36" y="19"/>
                    <a:pt x="36" y="19"/>
                    <a:pt x="36" y="19"/>
                  </a:cubicBezTo>
                  <a:cubicBezTo>
                    <a:pt x="18" y="0"/>
                    <a:pt x="18" y="0"/>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7" name="Freeform 95"/>
            <p:cNvSpPr>
              <a:spLocks/>
            </p:cNvSpPr>
            <p:nvPr/>
          </p:nvSpPr>
          <p:spPr bwMode="auto">
            <a:xfrm>
              <a:off x="3475038" y="3175000"/>
              <a:ext cx="969963" cy="912813"/>
            </a:xfrm>
            <a:custGeom>
              <a:avLst/>
              <a:gdLst>
                <a:gd name="T0" fmla="*/ 0 w 904"/>
                <a:gd name="T1" fmla="*/ 855 h 858"/>
                <a:gd name="T2" fmla="*/ 398 w 904"/>
                <a:gd name="T3" fmla="*/ 329 h 858"/>
                <a:gd name="T4" fmla="*/ 513 w 904"/>
                <a:gd name="T5" fmla="*/ 134 h 858"/>
                <a:gd name="T6" fmla="*/ 533 w 904"/>
                <a:gd name="T7" fmla="*/ 109 h 858"/>
                <a:gd name="T8" fmla="*/ 566 w 904"/>
                <a:gd name="T9" fmla="*/ 83 h 858"/>
                <a:gd name="T10" fmla="*/ 690 w 904"/>
                <a:gd name="T11" fmla="*/ 10 h 858"/>
                <a:gd name="T12" fmla="*/ 730 w 904"/>
                <a:gd name="T13" fmla="*/ 5 h 858"/>
                <a:gd name="T14" fmla="*/ 809 w 904"/>
                <a:gd name="T15" fmla="*/ 19 h 858"/>
                <a:gd name="T16" fmla="*/ 877 w 904"/>
                <a:gd name="T17" fmla="*/ 83 h 858"/>
                <a:gd name="T18" fmla="*/ 817 w 904"/>
                <a:gd name="T19" fmla="*/ 90 h 858"/>
                <a:gd name="T20" fmla="*/ 771 w 904"/>
                <a:gd name="T21" fmla="*/ 73 h 858"/>
                <a:gd name="T22" fmla="*/ 688 w 904"/>
                <a:gd name="T23" fmla="*/ 104 h 858"/>
                <a:gd name="T24" fmla="*/ 652 w 904"/>
                <a:gd name="T25" fmla="*/ 181 h 858"/>
                <a:gd name="T26" fmla="*/ 651 w 904"/>
                <a:gd name="T27" fmla="*/ 189 h 858"/>
                <a:gd name="T28" fmla="*/ 753 w 904"/>
                <a:gd name="T29" fmla="*/ 335 h 858"/>
                <a:gd name="T30" fmla="*/ 811 w 904"/>
                <a:gd name="T31" fmla="*/ 346 h 858"/>
                <a:gd name="T32" fmla="*/ 903 w 904"/>
                <a:gd name="T33" fmla="*/ 434 h 858"/>
                <a:gd name="T34" fmla="*/ 886 w 904"/>
                <a:gd name="T35" fmla="*/ 446 h 858"/>
                <a:gd name="T36" fmla="*/ 760 w 904"/>
                <a:gd name="T37" fmla="*/ 402 h 858"/>
                <a:gd name="T38" fmla="*/ 652 w 904"/>
                <a:gd name="T39" fmla="*/ 421 h 858"/>
                <a:gd name="T40" fmla="*/ 596 w 904"/>
                <a:gd name="T41" fmla="*/ 444 h 858"/>
                <a:gd name="T42" fmla="*/ 544 w 904"/>
                <a:gd name="T43" fmla="*/ 451 h 858"/>
                <a:gd name="T44" fmla="*/ 492 w 904"/>
                <a:gd name="T45" fmla="*/ 477 h 858"/>
                <a:gd name="T46" fmla="*/ 281 w 904"/>
                <a:gd name="T47" fmla="*/ 858 h 858"/>
                <a:gd name="T48" fmla="*/ 0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0" y="855"/>
                  </a:moveTo>
                  <a:cubicBezTo>
                    <a:pt x="398" y="329"/>
                    <a:pt x="398" y="329"/>
                    <a:pt x="398" y="329"/>
                  </a:cubicBezTo>
                  <a:cubicBezTo>
                    <a:pt x="513" y="134"/>
                    <a:pt x="513" y="134"/>
                    <a:pt x="513" y="134"/>
                  </a:cubicBezTo>
                  <a:cubicBezTo>
                    <a:pt x="518" y="125"/>
                    <a:pt x="525" y="116"/>
                    <a:pt x="533" y="109"/>
                  </a:cubicBezTo>
                  <a:cubicBezTo>
                    <a:pt x="543" y="99"/>
                    <a:pt x="554" y="90"/>
                    <a:pt x="566" y="83"/>
                  </a:cubicBezTo>
                  <a:cubicBezTo>
                    <a:pt x="690" y="10"/>
                    <a:pt x="690" y="10"/>
                    <a:pt x="690" y="10"/>
                  </a:cubicBezTo>
                  <a:cubicBezTo>
                    <a:pt x="702" y="2"/>
                    <a:pt x="717" y="0"/>
                    <a:pt x="730" y="5"/>
                  </a:cubicBezTo>
                  <a:cubicBezTo>
                    <a:pt x="809" y="19"/>
                    <a:pt x="809" y="19"/>
                    <a:pt x="809" y="19"/>
                  </a:cubicBezTo>
                  <a:cubicBezTo>
                    <a:pt x="826" y="26"/>
                    <a:pt x="869" y="73"/>
                    <a:pt x="877" y="83"/>
                  </a:cubicBezTo>
                  <a:cubicBezTo>
                    <a:pt x="902" y="108"/>
                    <a:pt x="842" y="118"/>
                    <a:pt x="817" y="90"/>
                  </a:cubicBezTo>
                  <a:cubicBezTo>
                    <a:pt x="794" y="70"/>
                    <a:pt x="798" y="77"/>
                    <a:pt x="771" y="73"/>
                  </a:cubicBezTo>
                  <a:cubicBezTo>
                    <a:pt x="724" y="70"/>
                    <a:pt x="710" y="70"/>
                    <a:pt x="688" y="104"/>
                  </a:cubicBezTo>
                  <a:cubicBezTo>
                    <a:pt x="667" y="138"/>
                    <a:pt x="658" y="154"/>
                    <a:pt x="652" y="181"/>
                  </a:cubicBezTo>
                  <a:cubicBezTo>
                    <a:pt x="652" y="184"/>
                    <a:pt x="651" y="186"/>
                    <a:pt x="651" y="189"/>
                  </a:cubicBezTo>
                  <a:cubicBezTo>
                    <a:pt x="639" y="257"/>
                    <a:pt x="685" y="322"/>
                    <a:pt x="753" y="335"/>
                  </a:cubicBezTo>
                  <a:cubicBezTo>
                    <a:pt x="811" y="346"/>
                    <a:pt x="811" y="346"/>
                    <a:pt x="811" y="346"/>
                  </a:cubicBezTo>
                  <a:cubicBezTo>
                    <a:pt x="886" y="370"/>
                    <a:pt x="901" y="410"/>
                    <a:pt x="903" y="434"/>
                  </a:cubicBezTo>
                  <a:cubicBezTo>
                    <a:pt x="904" y="443"/>
                    <a:pt x="894" y="450"/>
                    <a:pt x="886" y="446"/>
                  </a:cubicBezTo>
                  <a:cubicBezTo>
                    <a:pt x="842" y="424"/>
                    <a:pt x="800" y="410"/>
                    <a:pt x="760" y="402"/>
                  </a:cubicBezTo>
                  <a:cubicBezTo>
                    <a:pt x="723" y="395"/>
                    <a:pt x="684" y="402"/>
                    <a:pt x="652" y="421"/>
                  </a:cubicBezTo>
                  <a:cubicBezTo>
                    <a:pt x="636" y="431"/>
                    <a:pt x="617" y="439"/>
                    <a:pt x="596" y="444"/>
                  </a:cubicBezTo>
                  <a:cubicBezTo>
                    <a:pt x="578" y="449"/>
                    <a:pt x="560" y="451"/>
                    <a:pt x="544" y="451"/>
                  </a:cubicBezTo>
                  <a:cubicBezTo>
                    <a:pt x="523" y="452"/>
                    <a:pt x="504" y="461"/>
                    <a:pt x="492" y="477"/>
                  </a:cubicBezTo>
                  <a:cubicBezTo>
                    <a:pt x="396" y="600"/>
                    <a:pt x="281" y="858"/>
                    <a:pt x="281" y="858"/>
                  </a:cubicBezTo>
                  <a:cubicBezTo>
                    <a:pt x="0" y="855"/>
                    <a:pt x="0" y="855"/>
                    <a:pt x="0"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8" name="Freeform 96"/>
            <p:cNvSpPr>
              <a:spLocks/>
            </p:cNvSpPr>
            <p:nvPr/>
          </p:nvSpPr>
          <p:spPr bwMode="auto">
            <a:xfrm>
              <a:off x="3605213" y="3868738"/>
              <a:ext cx="230188" cy="138113"/>
            </a:xfrm>
            <a:custGeom>
              <a:avLst/>
              <a:gdLst>
                <a:gd name="T0" fmla="*/ 0 w 215"/>
                <a:gd name="T1" fmla="*/ 27 h 130"/>
                <a:gd name="T2" fmla="*/ 53 w 215"/>
                <a:gd name="T3" fmla="*/ 9 h 130"/>
                <a:gd name="T4" fmla="*/ 71 w 215"/>
                <a:gd name="T5" fmla="*/ 29 h 130"/>
                <a:gd name="T6" fmla="*/ 98 w 215"/>
                <a:gd name="T7" fmla="*/ 32 h 130"/>
                <a:gd name="T8" fmla="*/ 116 w 215"/>
                <a:gd name="T9" fmla="*/ 51 h 130"/>
                <a:gd name="T10" fmla="*/ 143 w 215"/>
                <a:gd name="T11" fmla="*/ 54 h 130"/>
                <a:gd name="T12" fmla="*/ 161 w 215"/>
                <a:gd name="T13" fmla="*/ 74 h 130"/>
                <a:gd name="T14" fmla="*/ 188 w 215"/>
                <a:gd name="T15" fmla="*/ 77 h 130"/>
                <a:gd name="T16" fmla="*/ 206 w 215"/>
                <a:gd name="T17" fmla="*/ 130 h 130"/>
                <a:gd name="T18" fmla="*/ 0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0" y="27"/>
                  </a:moveTo>
                  <a:cubicBezTo>
                    <a:pt x="10" y="7"/>
                    <a:pt x="33" y="0"/>
                    <a:pt x="53" y="9"/>
                  </a:cubicBezTo>
                  <a:cubicBezTo>
                    <a:pt x="62" y="14"/>
                    <a:pt x="68" y="21"/>
                    <a:pt x="71" y="29"/>
                  </a:cubicBezTo>
                  <a:cubicBezTo>
                    <a:pt x="80" y="27"/>
                    <a:pt x="89" y="28"/>
                    <a:pt x="98" y="32"/>
                  </a:cubicBezTo>
                  <a:cubicBezTo>
                    <a:pt x="107" y="36"/>
                    <a:pt x="113" y="43"/>
                    <a:pt x="116" y="51"/>
                  </a:cubicBezTo>
                  <a:cubicBezTo>
                    <a:pt x="125" y="49"/>
                    <a:pt x="134" y="50"/>
                    <a:pt x="143" y="54"/>
                  </a:cubicBezTo>
                  <a:cubicBezTo>
                    <a:pt x="151" y="59"/>
                    <a:pt x="158" y="66"/>
                    <a:pt x="161" y="74"/>
                  </a:cubicBezTo>
                  <a:cubicBezTo>
                    <a:pt x="170" y="72"/>
                    <a:pt x="179" y="73"/>
                    <a:pt x="188" y="77"/>
                  </a:cubicBezTo>
                  <a:cubicBezTo>
                    <a:pt x="207" y="87"/>
                    <a:pt x="215" y="111"/>
                    <a:pt x="206" y="130"/>
                  </a:cubicBezTo>
                  <a:cubicBezTo>
                    <a:pt x="0" y="27"/>
                    <a:pt x="0" y="27"/>
                    <a:pt x="0"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97"/>
            <p:cNvSpPr>
              <a:spLocks/>
            </p:cNvSpPr>
            <p:nvPr/>
          </p:nvSpPr>
          <p:spPr bwMode="auto">
            <a:xfrm>
              <a:off x="5057776" y="3875088"/>
              <a:ext cx="669925" cy="638175"/>
            </a:xfrm>
            <a:custGeom>
              <a:avLst/>
              <a:gdLst>
                <a:gd name="T0" fmla="*/ 626 w 626"/>
                <a:gd name="T1" fmla="*/ 599 h 599"/>
                <a:gd name="T2" fmla="*/ 273 w 626"/>
                <a:gd name="T3" fmla="*/ 599 h 599"/>
                <a:gd name="T4" fmla="*/ 4 w 626"/>
                <a:gd name="T5" fmla="*/ 165 h 599"/>
                <a:gd name="T6" fmla="*/ 2 w 626"/>
                <a:gd name="T7" fmla="*/ 159 h 599"/>
                <a:gd name="T8" fmla="*/ 0 w 626"/>
                <a:gd name="T9" fmla="*/ 145 h 599"/>
                <a:gd name="T10" fmla="*/ 21 w 626"/>
                <a:gd name="T11" fmla="*/ 113 h 599"/>
                <a:gd name="T12" fmla="*/ 23 w 626"/>
                <a:gd name="T13" fmla="*/ 112 h 599"/>
                <a:gd name="T14" fmla="*/ 29 w 626"/>
                <a:gd name="T15" fmla="*/ 109 h 599"/>
                <a:gd name="T16" fmla="*/ 46 w 626"/>
                <a:gd name="T17" fmla="*/ 100 h 599"/>
                <a:gd name="T18" fmla="*/ 46 w 626"/>
                <a:gd name="T19" fmla="*/ 100 h 599"/>
                <a:gd name="T20" fmla="*/ 136 w 626"/>
                <a:gd name="T21" fmla="*/ 55 h 599"/>
                <a:gd name="T22" fmla="*/ 216 w 626"/>
                <a:gd name="T23" fmla="*/ 15 h 599"/>
                <a:gd name="T24" fmla="*/ 224 w 626"/>
                <a:gd name="T25" fmla="*/ 11 h 599"/>
                <a:gd name="T26" fmla="*/ 225 w 626"/>
                <a:gd name="T27" fmla="*/ 10 h 599"/>
                <a:gd name="T28" fmla="*/ 225 w 626"/>
                <a:gd name="T29" fmla="*/ 10 h 599"/>
                <a:gd name="T30" fmla="*/ 227 w 626"/>
                <a:gd name="T31" fmla="*/ 10 h 599"/>
                <a:gd name="T32" fmla="*/ 279 w 626"/>
                <a:gd name="T33" fmla="*/ 27 h 599"/>
                <a:gd name="T34" fmla="*/ 626 w 626"/>
                <a:gd name="T3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6" h="599">
                  <a:moveTo>
                    <a:pt x="626" y="599"/>
                  </a:moveTo>
                  <a:cubicBezTo>
                    <a:pt x="273" y="599"/>
                    <a:pt x="273" y="599"/>
                    <a:pt x="273" y="599"/>
                  </a:cubicBezTo>
                  <a:cubicBezTo>
                    <a:pt x="4" y="165"/>
                    <a:pt x="4" y="165"/>
                    <a:pt x="4" y="165"/>
                  </a:cubicBezTo>
                  <a:cubicBezTo>
                    <a:pt x="3" y="163"/>
                    <a:pt x="2" y="161"/>
                    <a:pt x="2" y="159"/>
                  </a:cubicBezTo>
                  <a:cubicBezTo>
                    <a:pt x="0" y="155"/>
                    <a:pt x="0" y="150"/>
                    <a:pt x="0" y="145"/>
                  </a:cubicBezTo>
                  <a:cubicBezTo>
                    <a:pt x="1" y="131"/>
                    <a:pt x="9" y="119"/>
                    <a:pt x="21" y="113"/>
                  </a:cubicBezTo>
                  <a:cubicBezTo>
                    <a:pt x="23" y="112"/>
                    <a:pt x="23" y="112"/>
                    <a:pt x="23" y="112"/>
                  </a:cubicBezTo>
                  <a:cubicBezTo>
                    <a:pt x="29" y="109"/>
                    <a:pt x="29" y="109"/>
                    <a:pt x="29" y="109"/>
                  </a:cubicBezTo>
                  <a:cubicBezTo>
                    <a:pt x="46" y="100"/>
                    <a:pt x="46" y="100"/>
                    <a:pt x="46" y="100"/>
                  </a:cubicBezTo>
                  <a:cubicBezTo>
                    <a:pt x="46" y="100"/>
                    <a:pt x="46" y="100"/>
                    <a:pt x="46" y="100"/>
                  </a:cubicBezTo>
                  <a:cubicBezTo>
                    <a:pt x="136" y="55"/>
                    <a:pt x="136" y="55"/>
                    <a:pt x="136" y="55"/>
                  </a:cubicBezTo>
                  <a:cubicBezTo>
                    <a:pt x="216" y="15"/>
                    <a:pt x="216" y="15"/>
                    <a:pt x="216" y="15"/>
                  </a:cubicBezTo>
                  <a:cubicBezTo>
                    <a:pt x="224" y="11"/>
                    <a:pt x="224" y="11"/>
                    <a:pt x="224" y="11"/>
                  </a:cubicBezTo>
                  <a:cubicBezTo>
                    <a:pt x="225" y="10"/>
                    <a:pt x="225" y="10"/>
                    <a:pt x="225" y="10"/>
                  </a:cubicBezTo>
                  <a:cubicBezTo>
                    <a:pt x="225" y="10"/>
                    <a:pt x="225" y="10"/>
                    <a:pt x="225" y="10"/>
                  </a:cubicBezTo>
                  <a:cubicBezTo>
                    <a:pt x="227" y="10"/>
                    <a:pt x="227" y="10"/>
                    <a:pt x="227" y="10"/>
                  </a:cubicBezTo>
                  <a:cubicBezTo>
                    <a:pt x="246" y="0"/>
                    <a:pt x="270" y="8"/>
                    <a:pt x="279" y="27"/>
                  </a:cubicBezTo>
                  <a:cubicBezTo>
                    <a:pt x="626" y="599"/>
                    <a:pt x="626" y="599"/>
                    <a:pt x="626" y="59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0" name="Freeform 98"/>
            <p:cNvSpPr>
              <a:spLocks/>
            </p:cNvSpPr>
            <p:nvPr/>
          </p:nvSpPr>
          <p:spPr bwMode="auto">
            <a:xfrm>
              <a:off x="5297488" y="3881438"/>
              <a:ext cx="430213" cy="631825"/>
            </a:xfrm>
            <a:custGeom>
              <a:avLst/>
              <a:gdLst>
                <a:gd name="T0" fmla="*/ 20 w 402"/>
                <a:gd name="T1" fmla="*/ 0 h 594"/>
                <a:gd name="T2" fmla="*/ 3 w 402"/>
                <a:gd name="T3" fmla="*/ 5 h 594"/>
                <a:gd name="T4" fmla="*/ 1 w 402"/>
                <a:gd name="T5" fmla="*/ 5 h 594"/>
                <a:gd name="T6" fmla="*/ 1 w 402"/>
                <a:gd name="T7" fmla="*/ 5 h 594"/>
                <a:gd name="T8" fmla="*/ 1 w 402"/>
                <a:gd name="T9" fmla="*/ 5 h 594"/>
                <a:gd name="T10" fmla="*/ 0 w 402"/>
                <a:gd name="T11" fmla="*/ 6 h 594"/>
                <a:gd name="T12" fmla="*/ 4 w 402"/>
                <a:gd name="T13" fmla="*/ 8 h 594"/>
                <a:gd name="T14" fmla="*/ 19 w 402"/>
                <a:gd name="T15" fmla="*/ 25 h 594"/>
                <a:gd name="T16" fmla="*/ 83 w 402"/>
                <a:gd name="T17" fmla="*/ 131 h 594"/>
                <a:gd name="T18" fmla="*/ 120 w 402"/>
                <a:gd name="T19" fmla="*/ 192 h 594"/>
                <a:gd name="T20" fmla="*/ 364 w 402"/>
                <a:gd name="T21" fmla="*/ 594 h 594"/>
                <a:gd name="T22" fmla="*/ 402 w 402"/>
                <a:gd name="T23" fmla="*/ 594 h 594"/>
                <a:gd name="T24" fmla="*/ 55 w 402"/>
                <a:gd name="T25" fmla="*/ 22 h 594"/>
                <a:gd name="T26" fmla="*/ 20 w 402"/>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594">
                  <a:moveTo>
                    <a:pt x="20" y="0"/>
                  </a:moveTo>
                  <a:cubicBezTo>
                    <a:pt x="15" y="0"/>
                    <a:pt x="9" y="2"/>
                    <a:pt x="3" y="5"/>
                  </a:cubicBezTo>
                  <a:cubicBezTo>
                    <a:pt x="1" y="5"/>
                    <a:pt x="1" y="5"/>
                    <a:pt x="1" y="5"/>
                  </a:cubicBezTo>
                  <a:cubicBezTo>
                    <a:pt x="1" y="5"/>
                    <a:pt x="1" y="5"/>
                    <a:pt x="1" y="5"/>
                  </a:cubicBezTo>
                  <a:cubicBezTo>
                    <a:pt x="1" y="5"/>
                    <a:pt x="1" y="5"/>
                    <a:pt x="1" y="5"/>
                  </a:cubicBezTo>
                  <a:cubicBezTo>
                    <a:pt x="0" y="6"/>
                    <a:pt x="0" y="6"/>
                    <a:pt x="0" y="6"/>
                  </a:cubicBezTo>
                  <a:cubicBezTo>
                    <a:pt x="1" y="6"/>
                    <a:pt x="3" y="7"/>
                    <a:pt x="4" y="8"/>
                  </a:cubicBezTo>
                  <a:cubicBezTo>
                    <a:pt x="10" y="12"/>
                    <a:pt x="15" y="18"/>
                    <a:pt x="19" y="25"/>
                  </a:cubicBezTo>
                  <a:cubicBezTo>
                    <a:pt x="83" y="131"/>
                    <a:pt x="83" y="131"/>
                    <a:pt x="83" y="131"/>
                  </a:cubicBezTo>
                  <a:cubicBezTo>
                    <a:pt x="120" y="192"/>
                    <a:pt x="120" y="192"/>
                    <a:pt x="120" y="192"/>
                  </a:cubicBezTo>
                  <a:cubicBezTo>
                    <a:pt x="364" y="594"/>
                    <a:pt x="364" y="594"/>
                    <a:pt x="364" y="594"/>
                  </a:cubicBezTo>
                  <a:cubicBezTo>
                    <a:pt x="402" y="594"/>
                    <a:pt x="402" y="594"/>
                    <a:pt x="402" y="594"/>
                  </a:cubicBezTo>
                  <a:cubicBezTo>
                    <a:pt x="55" y="22"/>
                    <a:pt x="55" y="22"/>
                    <a:pt x="55" y="22"/>
                  </a:cubicBezTo>
                  <a:cubicBezTo>
                    <a:pt x="49" y="8"/>
                    <a:pt x="35" y="0"/>
                    <a:pt x="20"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1" name="Freeform 99"/>
            <p:cNvSpPr>
              <a:spLocks/>
            </p:cNvSpPr>
            <p:nvPr/>
          </p:nvSpPr>
          <p:spPr bwMode="auto">
            <a:xfrm>
              <a:off x="5081588" y="3981450"/>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100"/>
            <p:cNvSpPr>
              <a:spLocks/>
            </p:cNvSpPr>
            <p:nvPr/>
          </p:nvSpPr>
          <p:spPr bwMode="auto">
            <a:xfrm>
              <a:off x="5081588" y="3981450"/>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101"/>
            <p:cNvSpPr>
              <a:spLocks/>
            </p:cNvSpPr>
            <p:nvPr/>
          </p:nvSpPr>
          <p:spPr bwMode="auto">
            <a:xfrm>
              <a:off x="5057776" y="3981450"/>
              <a:ext cx="339725" cy="531813"/>
            </a:xfrm>
            <a:custGeom>
              <a:avLst/>
              <a:gdLst>
                <a:gd name="T0" fmla="*/ 46 w 317"/>
                <a:gd name="T1" fmla="*/ 0 h 499"/>
                <a:gd name="T2" fmla="*/ 29 w 317"/>
                <a:gd name="T3" fmla="*/ 9 h 499"/>
                <a:gd name="T4" fmla="*/ 23 w 317"/>
                <a:gd name="T5" fmla="*/ 12 h 499"/>
                <a:gd name="T6" fmla="*/ 23 w 317"/>
                <a:gd name="T7" fmla="*/ 12 h 499"/>
                <a:gd name="T8" fmla="*/ 21 w 317"/>
                <a:gd name="T9" fmla="*/ 13 h 499"/>
                <a:gd name="T10" fmla="*/ 0 w 317"/>
                <a:gd name="T11" fmla="*/ 45 h 499"/>
                <a:gd name="T12" fmla="*/ 0 w 317"/>
                <a:gd name="T13" fmla="*/ 48 h 499"/>
                <a:gd name="T14" fmla="*/ 2 w 317"/>
                <a:gd name="T15" fmla="*/ 59 h 499"/>
                <a:gd name="T16" fmla="*/ 4 w 317"/>
                <a:gd name="T17" fmla="*/ 65 h 499"/>
                <a:gd name="T18" fmla="*/ 273 w 317"/>
                <a:gd name="T19" fmla="*/ 499 h 499"/>
                <a:gd name="T20" fmla="*/ 317 w 317"/>
                <a:gd name="T21" fmla="*/ 499 h 499"/>
                <a:gd name="T22" fmla="*/ 45 w 317"/>
                <a:gd name="T23" fmla="*/ 59 h 499"/>
                <a:gd name="T24" fmla="*/ 38 w 317"/>
                <a:gd name="T25" fmla="*/ 49 h 499"/>
                <a:gd name="T26" fmla="*/ 36 w 317"/>
                <a:gd name="T27" fmla="*/ 45 h 499"/>
                <a:gd name="T28" fmla="*/ 35 w 317"/>
                <a:gd name="T29" fmla="*/ 21 h 499"/>
                <a:gd name="T30" fmla="*/ 35 w 317"/>
                <a:gd name="T31" fmla="*/ 19 h 499"/>
                <a:gd name="T32" fmla="*/ 46 w 317"/>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99">
                  <a:moveTo>
                    <a:pt x="46" y="0"/>
                  </a:moveTo>
                  <a:cubicBezTo>
                    <a:pt x="29" y="9"/>
                    <a:pt x="29" y="9"/>
                    <a:pt x="29" y="9"/>
                  </a:cubicBezTo>
                  <a:cubicBezTo>
                    <a:pt x="23" y="12"/>
                    <a:pt x="23" y="12"/>
                    <a:pt x="23" y="12"/>
                  </a:cubicBezTo>
                  <a:cubicBezTo>
                    <a:pt x="23" y="12"/>
                    <a:pt x="23" y="12"/>
                    <a:pt x="23" y="12"/>
                  </a:cubicBezTo>
                  <a:cubicBezTo>
                    <a:pt x="21" y="13"/>
                    <a:pt x="21" y="13"/>
                    <a:pt x="21" y="13"/>
                  </a:cubicBezTo>
                  <a:cubicBezTo>
                    <a:pt x="9" y="19"/>
                    <a:pt x="1" y="31"/>
                    <a:pt x="0" y="45"/>
                  </a:cubicBezTo>
                  <a:cubicBezTo>
                    <a:pt x="0" y="46"/>
                    <a:pt x="0" y="47"/>
                    <a:pt x="0" y="48"/>
                  </a:cubicBezTo>
                  <a:cubicBezTo>
                    <a:pt x="0" y="52"/>
                    <a:pt x="0" y="55"/>
                    <a:pt x="2" y="59"/>
                  </a:cubicBezTo>
                  <a:cubicBezTo>
                    <a:pt x="2" y="61"/>
                    <a:pt x="3" y="63"/>
                    <a:pt x="4" y="65"/>
                  </a:cubicBezTo>
                  <a:cubicBezTo>
                    <a:pt x="273" y="499"/>
                    <a:pt x="273" y="499"/>
                    <a:pt x="273" y="499"/>
                  </a:cubicBezTo>
                  <a:cubicBezTo>
                    <a:pt x="317" y="499"/>
                    <a:pt x="317" y="499"/>
                    <a:pt x="317" y="499"/>
                  </a:cubicBezTo>
                  <a:cubicBezTo>
                    <a:pt x="45" y="59"/>
                    <a:pt x="45" y="59"/>
                    <a:pt x="45" y="59"/>
                  </a:cubicBezTo>
                  <a:cubicBezTo>
                    <a:pt x="38" y="49"/>
                    <a:pt x="38" y="49"/>
                    <a:pt x="38" y="49"/>
                  </a:cubicBezTo>
                  <a:cubicBezTo>
                    <a:pt x="38" y="48"/>
                    <a:pt x="37" y="46"/>
                    <a:pt x="36" y="45"/>
                  </a:cubicBezTo>
                  <a:cubicBezTo>
                    <a:pt x="34" y="37"/>
                    <a:pt x="33" y="29"/>
                    <a:pt x="35" y="21"/>
                  </a:cubicBezTo>
                  <a:cubicBezTo>
                    <a:pt x="35" y="20"/>
                    <a:pt x="35" y="19"/>
                    <a:pt x="35" y="19"/>
                  </a:cubicBezTo>
                  <a:cubicBezTo>
                    <a:pt x="37" y="12"/>
                    <a:pt x="41" y="6"/>
                    <a:pt x="4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4" name="Freeform 102"/>
            <p:cNvSpPr>
              <a:spLocks/>
            </p:cNvSpPr>
            <p:nvPr/>
          </p:nvSpPr>
          <p:spPr bwMode="auto">
            <a:xfrm>
              <a:off x="3175001" y="3875088"/>
              <a:ext cx="679450" cy="638175"/>
            </a:xfrm>
            <a:custGeom>
              <a:avLst/>
              <a:gdLst>
                <a:gd name="T0" fmla="*/ 632 w 634"/>
                <a:gd name="T1" fmla="*/ 159 h 599"/>
                <a:gd name="T2" fmla="*/ 629 w 634"/>
                <a:gd name="T3" fmla="*/ 165 h 599"/>
                <a:gd name="T4" fmla="*/ 355 w 634"/>
                <a:gd name="T5" fmla="*/ 599 h 599"/>
                <a:gd name="T6" fmla="*/ 0 w 634"/>
                <a:gd name="T7" fmla="*/ 599 h 599"/>
                <a:gd name="T8" fmla="*/ 354 w 634"/>
                <a:gd name="T9" fmla="*/ 27 h 599"/>
                <a:gd name="T10" fmla="*/ 406 w 634"/>
                <a:gd name="T11" fmla="*/ 10 h 599"/>
                <a:gd name="T12" fmla="*/ 408 w 634"/>
                <a:gd name="T13" fmla="*/ 10 h 599"/>
                <a:gd name="T14" fmla="*/ 408 w 634"/>
                <a:gd name="T15" fmla="*/ 10 h 599"/>
                <a:gd name="T16" fmla="*/ 409 w 634"/>
                <a:gd name="T17" fmla="*/ 11 h 599"/>
                <a:gd name="T18" fmla="*/ 417 w 634"/>
                <a:gd name="T19" fmla="*/ 15 h 599"/>
                <a:gd name="T20" fmla="*/ 496 w 634"/>
                <a:gd name="T21" fmla="*/ 54 h 599"/>
                <a:gd name="T22" fmla="*/ 587 w 634"/>
                <a:gd name="T23" fmla="*/ 100 h 599"/>
                <a:gd name="T24" fmla="*/ 587 w 634"/>
                <a:gd name="T25" fmla="*/ 100 h 599"/>
                <a:gd name="T26" fmla="*/ 604 w 634"/>
                <a:gd name="T27" fmla="*/ 109 h 599"/>
                <a:gd name="T28" fmla="*/ 610 w 634"/>
                <a:gd name="T29" fmla="*/ 112 h 599"/>
                <a:gd name="T30" fmla="*/ 612 w 634"/>
                <a:gd name="T31" fmla="*/ 113 h 599"/>
                <a:gd name="T32" fmla="*/ 633 w 634"/>
                <a:gd name="T33" fmla="*/ 145 h 599"/>
                <a:gd name="T34" fmla="*/ 632 w 634"/>
                <a:gd name="T35" fmla="*/ 15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599">
                  <a:moveTo>
                    <a:pt x="632" y="159"/>
                  </a:moveTo>
                  <a:cubicBezTo>
                    <a:pt x="631" y="161"/>
                    <a:pt x="630" y="163"/>
                    <a:pt x="629" y="165"/>
                  </a:cubicBezTo>
                  <a:cubicBezTo>
                    <a:pt x="355" y="599"/>
                    <a:pt x="355" y="599"/>
                    <a:pt x="355" y="599"/>
                  </a:cubicBezTo>
                  <a:cubicBezTo>
                    <a:pt x="0" y="599"/>
                    <a:pt x="0" y="599"/>
                    <a:pt x="0" y="599"/>
                  </a:cubicBezTo>
                  <a:cubicBezTo>
                    <a:pt x="354" y="27"/>
                    <a:pt x="354" y="27"/>
                    <a:pt x="354" y="27"/>
                  </a:cubicBezTo>
                  <a:cubicBezTo>
                    <a:pt x="363" y="8"/>
                    <a:pt x="387" y="0"/>
                    <a:pt x="406" y="10"/>
                  </a:cubicBezTo>
                  <a:cubicBezTo>
                    <a:pt x="408" y="10"/>
                    <a:pt x="408" y="10"/>
                    <a:pt x="408" y="10"/>
                  </a:cubicBezTo>
                  <a:cubicBezTo>
                    <a:pt x="408" y="10"/>
                    <a:pt x="408" y="10"/>
                    <a:pt x="408" y="10"/>
                  </a:cubicBezTo>
                  <a:cubicBezTo>
                    <a:pt x="409" y="11"/>
                    <a:pt x="409" y="11"/>
                    <a:pt x="409" y="11"/>
                  </a:cubicBezTo>
                  <a:cubicBezTo>
                    <a:pt x="417" y="15"/>
                    <a:pt x="417" y="15"/>
                    <a:pt x="417" y="15"/>
                  </a:cubicBezTo>
                  <a:cubicBezTo>
                    <a:pt x="496" y="54"/>
                    <a:pt x="496" y="54"/>
                    <a:pt x="496" y="54"/>
                  </a:cubicBezTo>
                  <a:cubicBezTo>
                    <a:pt x="587" y="100"/>
                    <a:pt x="587" y="100"/>
                    <a:pt x="587" y="100"/>
                  </a:cubicBezTo>
                  <a:cubicBezTo>
                    <a:pt x="587" y="100"/>
                    <a:pt x="587" y="100"/>
                    <a:pt x="587" y="100"/>
                  </a:cubicBezTo>
                  <a:cubicBezTo>
                    <a:pt x="604" y="109"/>
                    <a:pt x="604" y="109"/>
                    <a:pt x="604" y="109"/>
                  </a:cubicBezTo>
                  <a:cubicBezTo>
                    <a:pt x="610" y="112"/>
                    <a:pt x="610" y="112"/>
                    <a:pt x="610" y="112"/>
                  </a:cubicBezTo>
                  <a:cubicBezTo>
                    <a:pt x="612" y="113"/>
                    <a:pt x="612" y="113"/>
                    <a:pt x="612" y="113"/>
                  </a:cubicBezTo>
                  <a:cubicBezTo>
                    <a:pt x="625" y="119"/>
                    <a:pt x="632" y="131"/>
                    <a:pt x="633" y="145"/>
                  </a:cubicBezTo>
                  <a:cubicBezTo>
                    <a:pt x="634" y="150"/>
                    <a:pt x="633" y="155"/>
                    <a:pt x="632" y="15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103"/>
            <p:cNvSpPr>
              <a:spLocks/>
            </p:cNvSpPr>
            <p:nvPr/>
          </p:nvSpPr>
          <p:spPr bwMode="auto">
            <a:xfrm>
              <a:off x="3175001" y="3881438"/>
              <a:ext cx="438150" cy="631825"/>
            </a:xfrm>
            <a:custGeom>
              <a:avLst/>
              <a:gdLst>
                <a:gd name="T0" fmla="*/ 389 w 409"/>
                <a:gd name="T1" fmla="*/ 0 h 594"/>
                <a:gd name="T2" fmla="*/ 354 w 409"/>
                <a:gd name="T3" fmla="*/ 22 h 594"/>
                <a:gd name="T4" fmla="*/ 0 w 409"/>
                <a:gd name="T5" fmla="*/ 594 h 594"/>
                <a:gd name="T6" fmla="*/ 40 w 409"/>
                <a:gd name="T7" fmla="*/ 594 h 594"/>
                <a:gd name="T8" fmla="*/ 287 w 409"/>
                <a:gd name="T9" fmla="*/ 192 h 594"/>
                <a:gd name="T10" fmla="*/ 320 w 409"/>
                <a:gd name="T11" fmla="*/ 138 h 594"/>
                <a:gd name="T12" fmla="*/ 391 w 409"/>
                <a:gd name="T13" fmla="*/ 25 h 594"/>
                <a:gd name="T14" fmla="*/ 405 w 409"/>
                <a:gd name="T15" fmla="*/ 8 h 594"/>
                <a:gd name="T16" fmla="*/ 409 w 409"/>
                <a:gd name="T17" fmla="*/ 6 h 594"/>
                <a:gd name="T18" fmla="*/ 408 w 409"/>
                <a:gd name="T19" fmla="*/ 5 h 594"/>
                <a:gd name="T20" fmla="*/ 408 w 409"/>
                <a:gd name="T21" fmla="*/ 5 h 594"/>
                <a:gd name="T22" fmla="*/ 408 w 409"/>
                <a:gd name="T23" fmla="*/ 5 h 594"/>
                <a:gd name="T24" fmla="*/ 406 w 409"/>
                <a:gd name="T25" fmla="*/ 5 h 594"/>
                <a:gd name="T26" fmla="*/ 389 w 409"/>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594">
                  <a:moveTo>
                    <a:pt x="389" y="0"/>
                  </a:moveTo>
                  <a:cubicBezTo>
                    <a:pt x="374" y="0"/>
                    <a:pt x="361" y="8"/>
                    <a:pt x="354" y="22"/>
                  </a:cubicBezTo>
                  <a:cubicBezTo>
                    <a:pt x="0" y="594"/>
                    <a:pt x="0" y="594"/>
                    <a:pt x="0" y="594"/>
                  </a:cubicBezTo>
                  <a:cubicBezTo>
                    <a:pt x="40" y="594"/>
                    <a:pt x="40" y="594"/>
                    <a:pt x="40" y="594"/>
                  </a:cubicBezTo>
                  <a:cubicBezTo>
                    <a:pt x="287" y="192"/>
                    <a:pt x="287" y="192"/>
                    <a:pt x="287" y="192"/>
                  </a:cubicBezTo>
                  <a:cubicBezTo>
                    <a:pt x="320" y="138"/>
                    <a:pt x="320" y="138"/>
                    <a:pt x="320" y="138"/>
                  </a:cubicBezTo>
                  <a:cubicBezTo>
                    <a:pt x="391" y="25"/>
                    <a:pt x="391" y="25"/>
                    <a:pt x="391" y="25"/>
                  </a:cubicBezTo>
                  <a:cubicBezTo>
                    <a:pt x="394" y="18"/>
                    <a:pt x="399" y="12"/>
                    <a:pt x="405" y="8"/>
                  </a:cubicBezTo>
                  <a:cubicBezTo>
                    <a:pt x="406" y="7"/>
                    <a:pt x="408" y="6"/>
                    <a:pt x="409" y="6"/>
                  </a:cubicBezTo>
                  <a:cubicBezTo>
                    <a:pt x="408" y="5"/>
                    <a:pt x="408" y="5"/>
                    <a:pt x="408" y="5"/>
                  </a:cubicBezTo>
                  <a:cubicBezTo>
                    <a:pt x="408" y="5"/>
                    <a:pt x="408" y="5"/>
                    <a:pt x="408" y="5"/>
                  </a:cubicBezTo>
                  <a:cubicBezTo>
                    <a:pt x="408" y="5"/>
                    <a:pt x="408" y="5"/>
                    <a:pt x="408" y="5"/>
                  </a:cubicBezTo>
                  <a:cubicBezTo>
                    <a:pt x="406" y="5"/>
                    <a:pt x="406" y="5"/>
                    <a:pt x="406" y="5"/>
                  </a:cubicBezTo>
                  <a:cubicBezTo>
                    <a:pt x="401" y="2"/>
                    <a:pt x="395" y="0"/>
                    <a:pt x="389"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6" name="Freeform 104"/>
            <p:cNvSpPr>
              <a:spLocks/>
            </p:cNvSpPr>
            <p:nvPr/>
          </p:nvSpPr>
          <p:spPr bwMode="auto">
            <a:xfrm>
              <a:off x="3508376" y="3981450"/>
              <a:ext cx="346075" cy="531813"/>
            </a:xfrm>
            <a:custGeom>
              <a:avLst/>
              <a:gdLst>
                <a:gd name="T0" fmla="*/ 276 w 322"/>
                <a:gd name="T1" fmla="*/ 0 h 499"/>
                <a:gd name="T2" fmla="*/ 287 w 322"/>
                <a:gd name="T3" fmla="*/ 19 h 499"/>
                <a:gd name="T4" fmla="*/ 287 w 322"/>
                <a:gd name="T5" fmla="*/ 21 h 499"/>
                <a:gd name="T6" fmla="*/ 286 w 322"/>
                <a:gd name="T7" fmla="*/ 45 h 499"/>
                <a:gd name="T8" fmla="*/ 284 w 322"/>
                <a:gd name="T9" fmla="*/ 49 h 499"/>
                <a:gd name="T10" fmla="*/ 277 w 322"/>
                <a:gd name="T11" fmla="*/ 59 h 499"/>
                <a:gd name="T12" fmla="*/ 0 w 322"/>
                <a:gd name="T13" fmla="*/ 499 h 499"/>
                <a:gd name="T14" fmla="*/ 44 w 322"/>
                <a:gd name="T15" fmla="*/ 499 h 499"/>
                <a:gd name="T16" fmla="*/ 318 w 322"/>
                <a:gd name="T17" fmla="*/ 65 h 499"/>
                <a:gd name="T18" fmla="*/ 321 w 322"/>
                <a:gd name="T19" fmla="*/ 59 h 499"/>
                <a:gd name="T20" fmla="*/ 322 w 322"/>
                <a:gd name="T21" fmla="*/ 48 h 499"/>
                <a:gd name="T22" fmla="*/ 322 w 322"/>
                <a:gd name="T23" fmla="*/ 45 h 499"/>
                <a:gd name="T24" fmla="*/ 322 w 322"/>
                <a:gd name="T25" fmla="*/ 45 h 499"/>
                <a:gd name="T26" fmla="*/ 301 w 322"/>
                <a:gd name="T27" fmla="*/ 13 h 499"/>
                <a:gd name="T28" fmla="*/ 299 w 322"/>
                <a:gd name="T29" fmla="*/ 12 h 499"/>
                <a:gd name="T30" fmla="*/ 293 w 322"/>
                <a:gd name="T31" fmla="*/ 9 h 499"/>
                <a:gd name="T32" fmla="*/ 276 w 322"/>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2" h="499">
                  <a:moveTo>
                    <a:pt x="276" y="0"/>
                  </a:moveTo>
                  <a:cubicBezTo>
                    <a:pt x="281" y="6"/>
                    <a:pt x="285" y="12"/>
                    <a:pt x="287" y="19"/>
                  </a:cubicBezTo>
                  <a:cubicBezTo>
                    <a:pt x="287" y="19"/>
                    <a:pt x="287" y="20"/>
                    <a:pt x="287" y="21"/>
                  </a:cubicBezTo>
                  <a:cubicBezTo>
                    <a:pt x="289" y="29"/>
                    <a:pt x="289" y="37"/>
                    <a:pt x="286" y="45"/>
                  </a:cubicBezTo>
                  <a:cubicBezTo>
                    <a:pt x="285" y="46"/>
                    <a:pt x="285" y="48"/>
                    <a:pt x="284" y="49"/>
                  </a:cubicBezTo>
                  <a:cubicBezTo>
                    <a:pt x="277" y="59"/>
                    <a:pt x="277" y="59"/>
                    <a:pt x="277" y="59"/>
                  </a:cubicBezTo>
                  <a:cubicBezTo>
                    <a:pt x="0" y="499"/>
                    <a:pt x="0" y="499"/>
                    <a:pt x="0" y="499"/>
                  </a:cubicBezTo>
                  <a:cubicBezTo>
                    <a:pt x="44" y="499"/>
                    <a:pt x="44" y="499"/>
                    <a:pt x="44" y="499"/>
                  </a:cubicBezTo>
                  <a:cubicBezTo>
                    <a:pt x="318" y="65"/>
                    <a:pt x="318" y="65"/>
                    <a:pt x="318" y="65"/>
                  </a:cubicBezTo>
                  <a:cubicBezTo>
                    <a:pt x="319" y="63"/>
                    <a:pt x="320" y="61"/>
                    <a:pt x="321" y="59"/>
                  </a:cubicBezTo>
                  <a:cubicBezTo>
                    <a:pt x="322" y="55"/>
                    <a:pt x="322" y="52"/>
                    <a:pt x="322" y="48"/>
                  </a:cubicBezTo>
                  <a:cubicBezTo>
                    <a:pt x="322" y="47"/>
                    <a:pt x="322" y="46"/>
                    <a:pt x="322" y="45"/>
                  </a:cubicBezTo>
                  <a:cubicBezTo>
                    <a:pt x="322" y="45"/>
                    <a:pt x="322" y="45"/>
                    <a:pt x="322" y="45"/>
                  </a:cubicBezTo>
                  <a:cubicBezTo>
                    <a:pt x="321" y="31"/>
                    <a:pt x="314" y="19"/>
                    <a:pt x="301" y="13"/>
                  </a:cubicBezTo>
                  <a:cubicBezTo>
                    <a:pt x="299" y="12"/>
                    <a:pt x="299" y="12"/>
                    <a:pt x="299" y="12"/>
                  </a:cubicBezTo>
                  <a:cubicBezTo>
                    <a:pt x="293" y="9"/>
                    <a:pt x="293" y="9"/>
                    <a:pt x="293" y="9"/>
                  </a:cubicBezTo>
                  <a:cubicBezTo>
                    <a:pt x="276" y="0"/>
                    <a:pt x="276" y="0"/>
                    <a:pt x="27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7" name="Freeform 105"/>
            <p:cNvSpPr>
              <a:spLocks noEditPoints="1"/>
            </p:cNvSpPr>
            <p:nvPr/>
          </p:nvSpPr>
          <p:spPr bwMode="auto">
            <a:xfrm>
              <a:off x="4000501" y="3656013"/>
              <a:ext cx="52388" cy="28575"/>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Freeform 106"/>
            <p:cNvSpPr>
              <a:spLocks/>
            </p:cNvSpPr>
            <p:nvPr/>
          </p:nvSpPr>
          <p:spPr bwMode="auto">
            <a:xfrm>
              <a:off x="3948113" y="3625850"/>
              <a:ext cx="104775" cy="58738"/>
            </a:xfrm>
            <a:custGeom>
              <a:avLst/>
              <a:gdLst>
                <a:gd name="T0" fmla="*/ 0 w 97"/>
                <a:gd name="T1" fmla="*/ 0 h 55"/>
                <a:gd name="T2" fmla="*/ 49 w 97"/>
                <a:gd name="T3" fmla="*/ 55 h 55"/>
                <a:gd name="T4" fmla="*/ 49 w 97"/>
                <a:gd name="T5" fmla="*/ 54 h 55"/>
                <a:gd name="T6" fmla="*/ 97 w 97"/>
                <a:gd name="T7" fmla="*/ 28 h 55"/>
                <a:gd name="T8" fmla="*/ 97 w 97"/>
                <a:gd name="T9" fmla="*/ 28 h 55"/>
                <a:gd name="T10" fmla="*/ 0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0" y="0"/>
                  </a:moveTo>
                  <a:cubicBezTo>
                    <a:pt x="0" y="0"/>
                    <a:pt x="17" y="38"/>
                    <a:pt x="49" y="55"/>
                  </a:cubicBezTo>
                  <a:cubicBezTo>
                    <a:pt x="49" y="55"/>
                    <a:pt x="49" y="54"/>
                    <a:pt x="49" y="54"/>
                  </a:cubicBezTo>
                  <a:cubicBezTo>
                    <a:pt x="50" y="53"/>
                    <a:pt x="65" y="30"/>
                    <a:pt x="97" y="28"/>
                  </a:cubicBezTo>
                  <a:cubicBezTo>
                    <a:pt x="97" y="28"/>
                    <a:pt x="97" y="28"/>
                    <a:pt x="97" y="28"/>
                  </a:cubicBezTo>
                  <a:cubicBezTo>
                    <a:pt x="49" y="23"/>
                    <a:pt x="21" y="19"/>
                    <a:pt x="0"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366" name="Picture 365"/>
          <p:cNvPicPr>
            <a:picLocks noChangeAspect="1"/>
          </p:cNvPicPr>
          <p:nvPr/>
        </p:nvPicPr>
        <p:blipFill>
          <a:blip r:embed="rId22"/>
          <a:stretch>
            <a:fillRect/>
          </a:stretch>
        </p:blipFill>
        <p:spPr>
          <a:xfrm>
            <a:off x="528171" y="2083623"/>
            <a:ext cx="682369" cy="357356"/>
          </a:xfrm>
          <a:prstGeom prst="rect">
            <a:avLst/>
          </a:prstGeom>
        </p:spPr>
      </p:pic>
      <p:pic>
        <p:nvPicPr>
          <p:cNvPr id="367" name="Picture 366"/>
          <p:cNvPicPr>
            <a:picLocks noChangeAspect="1"/>
          </p:cNvPicPr>
          <p:nvPr/>
        </p:nvPicPr>
        <p:blipFill>
          <a:blip r:embed="rId23"/>
          <a:stretch>
            <a:fillRect/>
          </a:stretch>
        </p:blipFill>
        <p:spPr>
          <a:xfrm>
            <a:off x="1074152" y="2045541"/>
            <a:ext cx="126106" cy="241403"/>
          </a:xfrm>
          <a:prstGeom prst="rect">
            <a:avLst/>
          </a:prstGeom>
        </p:spPr>
      </p:pic>
      <p:sp>
        <p:nvSpPr>
          <p:cNvPr id="65" name="Rectangle 64"/>
          <p:cNvSpPr/>
          <p:nvPr/>
        </p:nvSpPr>
        <p:spPr bwMode="auto">
          <a:xfrm>
            <a:off x="8176574" y="4018524"/>
            <a:ext cx="988157"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latin typeface="Segoe UI"/>
                <a:ea typeface="+mn-ea"/>
                <a:cs typeface="+mn-cs"/>
              </a:rPr>
              <a:t>Batch</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latin typeface="Segoe UI"/>
                <a:ea typeface="+mn-ea"/>
                <a:cs typeface="+mn-cs"/>
              </a:rPr>
              <a:t>MapReduce</a:t>
            </a:r>
          </a:p>
        </p:txBody>
      </p:sp>
      <p:sp>
        <p:nvSpPr>
          <p:cNvPr id="66" name="Rectangle 65"/>
          <p:cNvSpPr/>
          <p:nvPr/>
        </p:nvSpPr>
        <p:spPr bwMode="auto">
          <a:xfrm>
            <a:off x="8176574" y="4947914"/>
            <a:ext cx="711495"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latin typeface="Segoe UI"/>
                <a:ea typeface="+mn-ea"/>
                <a:cs typeface="+mn-cs"/>
              </a:rPr>
              <a:t>Script</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latin typeface="Segoe UI"/>
                <a:ea typeface="+mn-ea"/>
                <a:cs typeface="+mn-cs"/>
              </a:rPr>
              <a:t>Pig</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p:txBody>
      </p:sp>
      <p:sp>
        <p:nvSpPr>
          <p:cNvPr id="67" name="Rectangle 66"/>
          <p:cNvSpPr/>
          <p:nvPr/>
        </p:nvSpPr>
        <p:spPr bwMode="auto">
          <a:xfrm>
            <a:off x="8176574" y="5843266"/>
            <a:ext cx="1097280"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latin typeface="Segoe UI"/>
                <a:ea typeface="+mn-ea"/>
                <a:cs typeface="+mn-cs"/>
              </a:rPr>
              <a:t>SQL</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latin typeface="Segoe UI"/>
                <a:ea typeface="+mn-ea"/>
                <a:cs typeface="+mn-cs"/>
              </a:rPr>
              <a:t>Hive</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p:txBody>
      </p:sp>
      <p:sp>
        <p:nvSpPr>
          <p:cNvPr id="69" name="Rectangle 68"/>
          <p:cNvSpPr/>
          <p:nvPr/>
        </p:nvSpPr>
        <p:spPr bwMode="auto">
          <a:xfrm>
            <a:off x="10049751" y="4018524"/>
            <a:ext cx="1097280"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latin typeface="Segoe UI"/>
                <a:ea typeface="+mn-ea"/>
                <a:cs typeface="+mn-cs"/>
              </a:rPr>
              <a:t>NoSQL</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solidFill>
                  <a:srgbClr val="001A41"/>
                </a:solidFill>
                <a:effectLst/>
                <a:uLnTx/>
                <a:uFillTx/>
                <a:latin typeface="Segoe UI"/>
                <a:ea typeface="+mn-ea"/>
                <a:cs typeface="+mn-cs"/>
              </a:rPr>
              <a:t>HBase</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p:txBody>
      </p:sp>
      <p:sp>
        <p:nvSpPr>
          <p:cNvPr id="80" name="Rectangle 79"/>
          <p:cNvSpPr/>
          <p:nvPr/>
        </p:nvSpPr>
        <p:spPr bwMode="auto">
          <a:xfrm>
            <a:off x="10049751" y="4947914"/>
            <a:ext cx="1097280"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latin typeface="Segoe UI"/>
                <a:ea typeface="+mn-ea"/>
                <a:cs typeface="+mn-cs"/>
              </a:rPr>
              <a:t>In-Memory</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latin typeface="Segoe UI"/>
                <a:ea typeface="+mn-ea"/>
                <a:cs typeface="+mn-cs"/>
              </a:rPr>
              <a:t>Spark</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p:txBody>
      </p:sp>
      <p:sp>
        <p:nvSpPr>
          <p:cNvPr id="81" name="Rectangle 80"/>
          <p:cNvSpPr/>
          <p:nvPr/>
        </p:nvSpPr>
        <p:spPr bwMode="auto">
          <a:xfrm>
            <a:off x="10049751" y="5843266"/>
            <a:ext cx="1097280"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latin typeface="Segoe UI"/>
                <a:ea typeface="+mn-ea"/>
                <a:cs typeface="+mn-cs"/>
              </a:rPr>
              <a:t>Predictive</a:t>
            </a:r>
            <a:endParaRPr kumimoji="0" lang="en-US" sz="1400" b="0" i="0" u="none" strike="noStrike" kern="0" cap="none" spc="0" normalizeH="0" baseline="0" noProof="0" dirty="0">
              <a:ln>
                <a:noFill/>
              </a:ln>
              <a:solidFill>
                <a:srgbClr val="001A41"/>
              </a:solidFill>
              <a:effectLst/>
              <a:uLnTx/>
              <a:uFillTx/>
              <a:latin typeface="Segoe UI"/>
              <a:ea typeface="+mn-ea"/>
              <a:cs typeface="+mn-cs"/>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latin typeface="Segoe UI"/>
                <a:ea typeface="+mn-ea"/>
                <a:cs typeface="+mn-cs"/>
              </a:rPr>
              <a:t>R Server</a:t>
            </a:r>
          </a:p>
        </p:txBody>
      </p:sp>
      <p:sp>
        <p:nvSpPr>
          <p:cNvPr id="85" name="Rectangle 84"/>
          <p:cNvSpPr/>
          <p:nvPr/>
        </p:nvSpPr>
        <p:spPr bwMode="auto">
          <a:xfrm>
            <a:off x="9367776" y="2534206"/>
            <a:ext cx="662390" cy="4129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latin typeface="Segoe UI"/>
                <a:ea typeface="+mn-ea"/>
                <a:cs typeface="+mn-cs"/>
              </a:rPr>
              <a:t>Batch</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latin typeface="Segoe UI"/>
                <a:ea typeface="+mn-ea"/>
                <a:cs typeface="+mn-cs"/>
              </a:rPr>
              <a:t>U-SQL</a:t>
            </a:r>
          </a:p>
        </p:txBody>
      </p:sp>
      <p:pic>
        <p:nvPicPr>
          <p:cNvPr id="371" name="Picture 3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112097" y="4932877"/>
            <a:ext cx="384314" cy="577916"/>
          </a:xfrm>
          <a:prstGeom prst="rect">
            <a:avLst/>
          </a:prstGeom>
        </p:spPr>
      </p:pic>
      <p:pic>
        <p:nvPicPr>
          <p:cNvPr id="10286" name="Picture 46" descr="http://ccs.miami.edu/wp-content/uploads/2016/05/Hadoop-Map-Reduc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984987" y="4171179"/>
            <a:ext cx="765578" cy="242533"/>
          </a:xfrm>
          <a:prstGeom prst="rect">
            <a:avLst/>
          </a:prstGeom>
          <a:noFill/>
          <a:extLst>
            <a:ext uri="{909E8E84-426E-40DD-AFC4-6F175D3DCCD1}">
              <a14:hiddenFill xmlns:a14="http://schemas.microsoft.com/office/drawing/2010/main">
                <a:solidFill>
                  <a:srgbClr val="FFFFFF"/>
                </a:solidFill>
              </a14:hiddenFill>
            </a:ext>
          </a:extLst>
        </p:spPr>
      </p:pic>
      <p:sp>
        <p:nvSpPr>
          <p:cNvPr id="373" name="Freeform 5"/>
          <p:cNvSpPr>
            <a:spLocks noEditPoints="1"/>
          </p:cNvSpPr>
          <p:nvPr/>
        </p:nvSpPr>
        <p:spPr bwMode="auto">
          <a:xfrm>
            <a:off x="4359632" y="3194040"/>
            <a:ext cx="1787070" cy="1406414"/>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a:ea typeface="+mn-ea"/>
              <a:cs typeface="+mn-cs"/>
            </a:endParaRPr>
          </a:p>
        </p:txBody>
      </p:sp>
      <p:grpSp>
        <p:nvGrpSpPr>
          <p:cNvPr id="210" name="Group 209"/>
          <p:cNvGrpSpPr/>
          <p:nvPr/>
        </p:nvGrpSpPr>
        <p:grpSpPr>
          <a:xfrm flipH="1">
            <a:off x="6391106" y="2588079"/>
            <a:ext cx="1483004" cy="2937261"/>
            <a:chOff x="778955" y="2053801"/>
            <a:chExt cx="488076" cy="2937261"/>
          </a:xfrm>
        </p:grpSpPr>
        <p:cxnSp>
          <p:nvCxnSpPr>
            <p:cNvPr id="211" name="Straight Connector 210"/>
            <p:cNvCxnSpPr/>
            <p:nvPr/>
          </p:nvCxnSpPr>
          <p:spPr>
            <a:xfrm>
              <a:off x="891733" y="2053801"/>
              <a:ext cx="9541" cy="2937261"/>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85855" y="2053801"/>
              <a:ext cx="99580"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902617" y="3744981"/>
              <a:ext cx="364414"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78955" y="4991062"/>
              <a:ext cx="120487"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3" name="Straight Arrow Connector 362"/>
          <p:cNvCxnSpPr/>
          <p:nvPr/>
        </p:nvCxnSpPr>
        <p:spPr>
          <a:xfrm>
            <a:off x="2865074" y="4263066"/>
            <a:ext cx="1293346" cy="0"/>
          </a:xfrm>
          <a:prstGeom prst="straightConnector1">
            <a:avLst/>
          </a:prstGeom>
          <a:ln w="38100">
            <a:solidFill>
              <a:schemeClr val="accent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593730" y="1964052"/>
            <a:ext cx="271724" cy="4592592"/>
            <a:chOff x="2516027" y="1964052"/>
            <a:chExt cx="271724" cy="4592592"/>
          </a:xfrm>
        </p:grpSpPr>
        <p:cxnSp>
          <p:nvCxnSpPr>
            <p:cNvPr id="217" name="Straight Connector 216"/>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5" name="Group 214"/>
            <p:cNvGrpSpPr/>
            <p:nvPr/>
          </p:nvGrpSpPr>
          <p:grpSpPr>
            <a:xfrm flipH="1">
              <a:off x="2516027" y="1964052"/>
              <a:ext cx="271344" cy="4592591"/>
              <a:chOff x="778955" y="2315543"/>
              <a:chExt cx="120487" cy="2675519"/>
            </a:xfrm>
          </p:grpSpPr>
          <p:cxnSp>
            <p:nvCxnSpPr>
              <p:cNvPr id="218" name="Straight Connector 217"/>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81115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Data Lake Store: </a:t>
            </a:r>
            <a:r>
              <a:rPr lang="en-US" dirty="0">
                <a:solidFill>
                  <a:schemeClr val="accent2"/>
                </a:solidFill>
              </a:rPr>
              <a:t>no scale limits</a:t>
            </a:r>
          </a:p>
        </p:txBody>
      </p:sp>
      <p:sp>
        <p:nvSpPr>
          <p:cNvPr id="12" name="Rectangle 11"/>
          <p:cNvSpPr/>
          <p:nvPr/>
        </p:nvSpPr>
        <p:spPr bwMode="auto">
          <a:xfrm>
            <a:off x="0" y="1262063"/>
            <a:ext cx="12192000" cy="4214712"/>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365760" rIns="91440" bIns="91440" numCol="1" spcCol="0" rtlCol="0" fromWordArt="0" anchor="t" anchorCtr="0" forceAA="0" compatLnSpc="1">
            <a:prstTxWarp prst="textNoShape">
              <a:avLst/>
            </a:prstTxWarp>
            <a:noAutofit/>
          </a:bodyPr>
          <a:lstStyle/>
          <a:p>
            <a:pPr marL="53965" marR="0" lvl="1" indent="0" algn="l" defTabSz="931954" rtl="0" eaLnBrk="1" fontAlgn="base"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2400" b="0" i="0" u="none" strike="noStrike" kern="1200" cap="none" spc="0" normalizeH="0" baseline="0" noProof="0" dirty="0">
                <a:ln>
                  <a:noFill/>
                </a:ln>
                <a:solidFill>
                  <a:srgbClr val="50B347"/>
                </a:solidFill>
                <a:effectLst/>
                <a:uLnTx/>
                <a:uFillTx/>
                <a:latin typeface="Segoe UI Light"/>
                <a:ea typeface="Segoe UI" pitchFamily="34" charset="0"/>
                <a:cs typeface="Segoe UI" pitchFamily="34" charset="0"/>
              </a:rPr>
              <a:t>Azure Data Lake Store integrates with </a:t>
            </a:r>
            <a:br>
              <a:rPr kumimoji="0" lang="en-IN" sz="2400" b="0" i="0" u="none" strike="noStrike" kern="1200" cap="none" spc="0" normalizeH="0" baseline="0" noProof="0" dirty="0">
                <a:ln>
                  <a:noFill/>
                </a:ln>
                <a:solidFill>
                  <a:srgbClr val="50B347"/>
                </a:solidFill>
                <a:effectLst/>
                <a:uLnTx/>
                <a:uFillTx/>
                <a:latin typeface="Segoe UI Light"/>
                <a:ea typeface="Segoe UI" pitchFamily="34" charset="0"/>
                <a:cs typeface="Segoe UI" pitchFamily="34" charset="0"/>
              </a:rPr>
            </a:br>
            <a:r>
              <a:rPr kumimoji="0" lang="en-IN" sz="2400" b="0" i="0" u="none" strike="noStrike" kern="1200" cap="none" spc="0" normalizeH="0" baseline="0" noProof="0" dirty="0">
                <a:ln>
                  <a:noFill/>
                </a:ln>
                <a:solidFill>
                  <a:srgbClr val="50B347"/>
                </a:solidFill>
                <a:effectLst/>
                <a:uLnTx/>
                <a:uFillTx/>
                <a:latin typeface="Segoe UI Light"/>
                <a:ea typeface="Segoe UI" pitchFamily="34" charset="0"/>
                <a:cs typeface="Segoe UI" pitchFamily="34" charset="0"/>
              </a:rPr>
              <a:t>Azure Active Directory (AAD) for:</a:t>
            </a:r>
          </a:p>
          <a:p>
            <a:pPr marL="457200" marR="0" lvl="0" indent="-346075" algn="l" defTabSz="914400" rtl="0" eaLnBrk="1" fontAlgn="base" latinLnBrk="0" hangingPunct="1">
              <a:lnSpc>
                <a:spcPct val="100000"/>
              </a:lnSpc>
              <a:spcBef>
                <a:spcPts val="200"/>
              </a:spcBef>
              <a:spcAft>
                <a:spcPts val="300"/>
              </a:spcAft>
              <a:buClr>
                <a:srgbClr val="50B347"/>
              </a:buClr>
              <a:buSzPct val="100000"/>
              <a:buFontTx/>
              <a:buBlip>
                <a:blip r:embed="rId3"/>
              </a:buBlip>
              <a:tabLst>
                <a:tab pos="658368" algn="l"/>
              </a:tabLst>
              <a:defRPr/>
            </a:pPr>
            <a:r>
              <a:rPr kumimoji="0" lang="en-GB" sz="20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Amount of data stored</a:t>
            </a:r>
          </a:p>
          <a:p>
            <a:pPr marL="457200" marR="0" lvl="0" indent="-346075" algn="l" defTabSz="914400" rtl="0" eaLnBrk="1" fontAlgn="base" latinLnBrk="0" hangingPunct="1">
              <a:lnSpc>
                <a:spcPct val="100000"/>
              </a:lnSpc>
              <a:spcBef>
                <a:spcPts val="200"/>
              </a:spcBef>
              <a:spcAft>
                <a:spcPts val="300"/>
              </a:spcAft>
              <a:buClr>
                <a:srgbClr val="50B347"/>
              </a:buClr>
              <a:buSzPct val="100000"/>
              <a:buFontTx/>
              <a:buBlip>
                <a:blip r:embed="rId3"/>
              </a:buBlip>
              <a:tabLst>
                <a:tab pos="658368" algn="l"/>
              </a:tabLst>
              <a:defRPr/>
            </a:pPr>
            <a:r>
              <a:rPr kumimoji="0" lang="en-GB" sz="20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How long data can be stored</a:t>
            </a:r>
          </a:p>
          <a:p>
            <a:pPr marL="457200" marR="0" lvl="0" indent="-346075" algn="l" defTabSz="914400" rtl="0" eaLnBrk="1" fontAlgn="base" latinLnBrk="0" hangingPunct="1">
              <a:lnSpc>
                <a:spcPct val="100000"/>
              </a:lnSpc>
              <a:spcBef>
                <a:spcPts val="200"/>
              </a:spcBef>
              <a:spcAft>
                <a:spcPts val="300"/>
              </a:spcAft>
              <a:buClr>
                <a:srgbClr val="50B347"/>
              </a:buClr>
              <a:buSzPct val="100000"/>
              <a:buFontTx/>
              <a:buBlip>
                <a:blip r:embed="rId3"/>
              </a:buBlip>
              <a:tabLst>
                <a:tab pos="658368" algn="l"/>
              </a:tabLst>
              <a:defRPr/>
            </a:pPr>
            <a:r>
              <a:rPr kumimoji="0" lang="en-GB" sz="20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Number of files</a:t>
            </a:r>
          </a:p>
          <a:p>
            <a:pPr marL="457200" marR="0" lvl="0" indent="-346075" algn="l" defTabSz="914400" rtl="0" eaLnBrk="1" fontAlgn="base" latinLnBrk="0" hangingPunct="1">
              <a:lnSpc>
                <a:spcPct val="100000"/>
              </a:lnSpc>
              <a:spcBef>
                <a:spcPts val="200"/>
              </a:spcBef>
              <a:spcAft>
                <a:spcPts val="300"/>
              </a:spcAft>
              <a:buClr>
                <a:srgbClr val="50B347"/>
              </a:buClr>
              <a:buSzPct val="100000"/>
              <a:buFontTx/>
              <a:buBlip>
                <a:blip r:embed="rId3"/>
              </a:buBlip>
              <a:tabLst>
                <a:tab pos="658368" algn="l"/>
              </a:tabLst>
              <a:defRPr/>
            </a:pPr>
            <a:r>
              <a:rPr kumimoji="0" lang="en-GB" sz="20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Size of the individual files</a:t>
            </a:r>
          </a:p>
          <a:p>
            <a:pPr marL="457200" marR="0" lvl="0" indent="-346075" algn="l" defTabSz="914400" rtl="0" eaLnBrk="1" fontAlgn="base" latinLnBrk="0" hangingPunct="1">
              <a:lnSpc>
                <a:spcPct val="100000"/>
              </a:lnSpc>
              <a:spcBef>
                <a:spcPts val="200"/>
              </a:spcBef>
              <a:spcAft>
                <a:spcPts val="300"/>
              </a:spcAft>
              <a:buClr>
                <a:srgbClr val="50B347"/>
              </a:buClr>
              <a:buSzPct val="100000"/>
              <a:buFontTx/>
              <a:buBlip>
                <a:blip r:embed="rId3"/>
              </a:buBlip>
              <a:tabLst>
                <a:tab pos="658368" algn="l"/>
              </a:tabLst>
              <a:defRPr/>
            </a:pPr>
            <a:r>
              <a:rPr kumimoji="0" lang="en-GB" sz="20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Ingestion throughput</a:t>
            </a:r>
          </a:p>
        </p:txBody>
      </p:sp>
      <p:sp>
        <p:nvSpPr>
          <p:cNvPr id="5" name="Slide Number Placeholder 4"/>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52</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234" y="2089176"/>
            <a:ext cx="3644216" cy="2858209"/>
          </a:xfrm>
          <a:prstGeom prst="rect">
            <a:avLst/>
          </a:prstGeom>
        </p:spPr>
      </p:pic>
      <p:sp>
        <p:nvSpPr>
          <p:cNvPr id="6" name="Rectangle 5"/>
          <p:cNvSpPr/>
          <p:nvPr/>
        </p:nvSpPr>
        <p:spPr>
          <a:xfrm>
            <a:off x="5527014" y="2133285"/>
            <a:ext cx="3398687" cy="1384995"/>
          </a:xfrm>
          <a:prstGeom prst="rect">
            <a:avLst/>
          </a:prstGeom>
        </p:spPr>
        <p:txBody>
          <a:bodyPr wrap="none">
            <a:spAutoFit/>
          </a:bodyPr>
          <a:lstStyle/>
          <a:p>
            <a:pPr marL="53965" marR="0" lvl="1" indent="0" algn="l" defTabSz="931954" rtl="0" eaLnBrk="1" fontAlgn="base" latinLnBrk="0" hangingPunct="1">
              <a:lnSpc>
                <a:spcPct val="100000"/>
              </a:lnSpc>
              <a:spcBef>
                <a:spcPts val="600"/>
              </a:spcBef>
              <a:spcAft>
                <a:spcPts val="600"/>
              </a:spcAft>
              <a:buClr>
                <a:srgbClr val="68217A">
                  <a:lumMod val="50000"/>
                </a:srgbClr>
              </a:buClr>
              <a:buSzTx/>
              <a:buFontTx/>
              <a:buNone/>
              <a:tabLst>
                <a:tab pos="658368" algn="l"/>
              </a:tabLst>
              <a:defRPr/>
            </a:pPr>
            <a:r>
              <a:rPr kumimoji="0" lang="en-GB" sz="28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Seamlessly scales </a:t>
            </a:r>
            <a:br>
              <a:rPr kumimoji="0" lang="en-GB" sz="28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GB" sz="28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from a few KBs </a:t>
            </a:r>
            <a:br>
              <a:rPr kumimoji="0" lang="en-GB" sz="28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GB" sz="28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 several PBs</a:t>
            </a:r>
          </a:p>
        </p:txBody>
      </p:sp>
    </p:spTree>
    <p:extLst>
      <p:ext uri="{BB962C8B-B14F-4D97-AF65-F5344CB8AC3E}">
        <p14:creationId xmlns:p14="http://schemas.microsoft.com/office/powerpoint/2010/main" val="32205099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1000"/>
                                        <p:tgtEl>
                                          <p:spTgt spid="12">
                                            <p:txEl>
                                              <p:pRg st="0" end="0"/>
                                            </p:txEl>
                                          </p:spTgt>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left)">
                                      <p:cBhvr>
                                        <p:cTn id="14" dur="750"/>
                                        <p:tgtEl>
                                          <p:spTgt spid="12">
                                            <p:txEl>
                                              <p:pRg st="1" end="1"/>
                                            </p:txEl>
                                          </p:spTgt>
                                        </p:tgtEl>
                                      </p:cBhvr>
                                    </p:animEffect>
                                  </p:childTnLst>
                                </p:cTn>
                              </p:par>
                            </p:childTnLst>
                          </p:cTn>
                        </p:par>
                        <p:par>
                          <p:cTn id="15" fill="hold">
                            <p:stCondLst>
                              <p:cond delay="1750"/>
                            </p:stCondLst>
                            <p:childTnLst>
                              <p:par>
                                <p:cTn id="16" presetID="22" presetClass="entr" presetSubtype="8"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left)">
                                      <p:cBhvr>
                                        <p:cTn id="18" dur="750"/>
                                        <p:tgtEl>
                                          <p:spTgt spid="12">
                                            <p:txEl>
                                              <p:pRg st="2" end="2"/>
                                            </p:txEl>
                                          </p:spTgt>
                                        </p:tgtEl>
                                      </p:cBhvr>
                                    </p:animEffect>
                                  </p:childTnLst>
                                </p:cTn>
                              </p:par>
                            </p:childTnLst>
                          </p:cTn>
                        </p:par>
                        <p:par>
                          <p:cTn id="19" fill="hold">
                            <p:stCondLst>
                              <p:cond delay="2500"/>
                            </p:stCondLst>
                            <p:childTnLst>
                              <p:par>
                                <p:cTn id="20" presetID="22" presetClass="entr" presetSubtype="8" fill="hold" nodeType="after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750"/>
                                        <p:tgtEl>
                                          <p:spTgt spid="12">
                                            <p:txEl>
                                              <p:pRg st="3" end="3"/>
                                            </p:txEl>
                                          </p:spTgt>
                                        </p:tgtEl>
                                      </p:cBhvr>
                                    </p:animEffect>
                                  </p:childTnLst>
                                </p:cTn>
                              </p:par>
                            </p:childTnLst>
                          </p:cTn>
                        </p:par>
                        <p:par>
                          <p:cTn id="23" fill="hold">
                            <p:stCondLst>
                              <p:cond delay="3250"/>
                            </p:stCondLst>
                            <p:childTnLst>
                              <p:par>
                                <p:cTn id="24" presetID="22" presetClass="entr" presetSubtype="8" fill="hold" nodeType="after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animEffect transition="in" filter="wipe(left)">
                                      <p:cBhvr>
                                        <p:cTn id="26" dur="750"/>
                                        <p:tgtEl>
                                          <p:spTgt spid="12">
                                            <p:txEl>
                                              <p:pRg st="4" end="4"/>
                                            </p:txEl>
                                          </p:spTgt>
                                        </p:tgtEl>
                                      </p:cBhvr>
                                    </p:animEffect>
                                  </p:childTnLst>
                                </p:cTn>
                              </p:par>
                            </p:childTnLst>
                          </p:cTn>
                        </p:par>
                        <p:par>
                          <p:cTn id="27" fill="hold">
                            <p:stCondLst>
                              <p:cond delay="4000"/>
                            </p:stCondLst>
                            <p:childTnLst>
                              <p:par>
                                <p:cTn id="28" presetID="22" presetClass="entr" presetSubtype="8" fill="hold" nodeType="afterEffect">
                                  <p:stCondLst>
                                    <p:cond delay="0"/>
                                  </p:stCondLst>
                                  <p:childTnLst>
                                    <p:set>
                                      <p:cBhvr>
                                        <p:cTn id="29" dur="1" fill="hold">
                                          <p:stCondLst>
                                            <p:cond delay="0"/>
                                          </p:stCondLst>
                                        </p:cTn>
                                        <p:tgtEl>
                                          <p:spTgt spid="12">
                                            <p:txEl>
                                              <p:pRg st="5" end="5"/>
                                            </p:txEl>
                                          </p:spTgt>
                                        </p:tgtEl>
                                        <p:attrNameLst>
                                          <p:attrName>style.visibility</p:attrName>
                                        </p:attrNameLst>
                                      </p:cBhvr>
                                      <p:to>
                                        <p:strVal val="visible"/>
                                      </p:to>
                                    </p:set>
                                    <p:animEffect transition="in" filter="wipe(left)">
                                      <p:cBhvr>
                                        <p:cTn id="30" dur="75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high availability and reliability</a:t>
            </a:r>
          </a:p>
        </p:txBody>
      </p:sp>
      <p:sp>
        <p:nvSpPr>
          <p:cNvPr id="12" name="Rectangle 11"/>
          <p:cNvSpPr/>
          <p:nvPr/>
        </p:nvSpPr>
        <p:spPr bwMode="auto">
          <a:xfrm>
            <a:off x="0" y="1262063"/>
            <a:ext cx="12192000" cy="4907731"/>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5760720" bIns="91440" numCol="1" spcCol="0" rtlCol="0" fromWordArt="0" anchor="t" anchorCtr="0" forceAA="0" compatLnSpc="1">
            <a:prstTxWarp prst="textNoShape">
              <a:avLst/>
            </a:prstTxWarp>
            <a:noAutofit/>
          </a:bodyPr>
          <a:lstStyle/>
          <a:p>
            <a:pPr marL="347472" marR="0" lvl="0" indent="-292608" algn="l" defTabSz="914400" rtl="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GB" sz="2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maintains 3 replicas of each data object per region across three fault and upgrade domains</a:t>
            </a:r>
          </a:p>
          <a:p>
            <a:pPr marL="347472" marR="0" lvl="0" indent="-292608" algn="l" defTabSz="914400" rtl="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GB" sz="2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Each create or append operation on a replica is replicated to other two</a:t>
            </a:r>
          </a:p>
          <a:p>
            <a:pPr marL="347472" marR="0" lvl="0" indent="-292608" algn="l" defTabSz="914400" rtl="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GB" sz="2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Writes are committed to application only after all replicas are successfully updated</a:t>
            </a:r>
          </a:p>
          <a:p>
            <a:pPr marL="347472" marR="0" lvl="0" indent="-292608" algn="l" defTabSz="914400" rtl="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GB" sz="2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Read operations can go against</a:t>
            </a:r>
            <a:br>
              <a:rPr kumimoji="0" lang="en-GB" sz="2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GB" sz="2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any replica</a:t>
            </a:r>
          </a:p>
        </p:txBody>
      </p:sp>
      <p:grpSp>
        <p:nvGrpSpPr>
          <p:cNvPr id="4" name="Group 3"/>
          <p:cNvGrpSpPr/>
          <p:nvPr/>
        </p:nvGrpSpPr>
        <p:grpSpPr>
          <a:xfrm>
            <a:off x="6300564" y="1358315"/>
            <a:ext cx="5621886" cy="4715225"/>
            <a:chOff x="6135139" y="1262063"/>
            <a:chExt cx="5621886" cy="4715225"/>
          </a:xfrm>
        </p:grpSpPr>
        <p:sp>
          <p:nvSpPr>
            <p:cNvPr id="196" name="Rectangle 195"/>
            <p:cNvSpPr/>
            <p:nvPr/>
          </p:nvSpPr>
          <p:spPr bwMode="auto">
            <a:xfrm>
              <a:off x="6135139" y="1262063"/>
              <a:ext cx="5621886" cy="471522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b" anchorCtr="0" forceAA="0" compatLnSpc="1">
              <a:prstTxWarp prst="textNoShape">
                <a:avLst/>
              </a:prstTxWarp>
              <a:noAutofit/>
            </a:bodyPr>
            <a:lstStyle/>
            <a:p>
              <a:pPr marL="53965" marR="0" lvl="1" indent="0" algn="ctr" defTabSz="931954" rtl="0" eaLnBrk="1" fontAlgn="base" latinLnBrk="0" hangingPunct="1">
                <a:lnSpc>
                  <a:spcPct val="100000"/>
                </a:lnSpc>
                <a:spcBef>
                  <a:spcPts val="600"/>
                </a:spcBef>
                <a:spcAft>
                  <a:spcPts val="600"/>
                </a:spcAft>
                <a:buClr>
                  <a:srgbClr val="68217A">
                    <a:lumMod val="50000"/>
                  </a:srgbClr>
                </a:buClr>
                <a:buSzTx/>
                <a:buFontTx/>
                <a:buNone/>
                <a:tabLst>
                  <a:tab pos="658368" algn="l"/>
                </a:tabLst>
                <a:defRPr/>
              </a:pPr>
              <a:r>
                <a:rPr kumimoji="0" lang="en-GB" sz="2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Data is never lost or unavailable</a:t>
              </a:r>
              <a:br>
                <a:rPr kumimoji="0" lang="en-GB" sz="2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GB" sz="2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even under failures</a:t>
              </a:r>
            </a:p>
          </p:txBody>
        </p:sp>
        <p:sp>
          <p:nvSpPr>
            <p:cNvPr id="97" name="Rectangle 96"/>
            <p:cNvSpPr/>
            <p:nvPr/>
          </p:nvSpPr>
          <p:spPr bwMode="auto">
            <a:xfrm>
              <a:off x="6448926" y="1362290"/>
              <a:ext cx="5205970" cy="371022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8" name="TextBox 97"/>
            <p:cNvSpPr txBox="1"/>
            <p:nvPr/>
          </p:nvSpPr>
          <p:spPr>
            <a:xfrm>
              <a:off x="8229158" y="1893822"/>
              <a:ext cx="1454270" cy="574842"/>
            </a:xfrm>
            <a:prstGeom prst="roundRect">
              <a:avLst/>
            </a:prstGeom>
            <a:solidFill>
              <a:schemeClr val="bg1"/>
            </a:solidFill>
            <a:ln>
              <a:solidFill>
                <a:schemeClr val="bg1"/>
              </a:solidFill>
            </a:ln>
          </p:spPr>
          <p:txBody>
            <a:bodyPr wrap="non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Replica 1</a:t>
              </a:r>
            </a:p>
          </p:txBody>
        </p:sp>
        <p:sp>
          <p:nvSpPr>
            <p:cNvPr id="99" name="TextBox 98"/>
            <p:cNvSpPr txBox="1"/>
            <p:nvPr/>
          </p:nvSpPr>
          <p:spPr>
            <a:xfrm>
              <a:off x="6711205" y="4190875"/>
              <a:ext cx="1419198" cy="589334"/>
            </a:xfrm>
            <a:prstGeom prst="roundRect">
              <a:avLst/>
            </a:prstGeom>
            <a:solidFill>
              <a:schemeClr val="bg1"/>
            </a:solidFill>
          </p:spPr>
          <p:txBody>
            <a:bodyPr wrap="non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Replica 2</a:t>
              </a:r>
            </a:p>
          </p:txBody>
        </p:sp>
        <p:sp>
          <p:nvSpPr>
            <p:cNvPr id="103" name="TextBox 102"/>
            <p:cNvSpPr txBox="1"/>
            <p:nvPr/>
          </p:nvSpPr>
          <p:spPr>
            <a:xfrm>
              <a:off x="9971274" y="4190876"/>
              <a:ext cx="1314582" cy="589333"/>
            </a:xfrm>
            <a:prstGeom prst="roundRect">
              <a:avLst/>
            </a:prstGeom>
            <a:solidFill>
              <a:schemeClr val="bg1"/>
            </a:solidFill>
          </p:spPr>
          <p:txBody>
            <a:bodyPr wrap="non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Replica 3</a:t>
              </a:r>
            </a:p>
          </p:txBody>
        </p:sp>
        <p:sp>
          <p:nvSpPr>
            <p:cNvPr id="104" name="TextBox 103"/>
            <p:cNvSpPr txBox="1"/>
            <p:nvPr/>
          </p:nvSpPr>
          <p:spPr>
            <a:xfrm>
              <a:off x="10127102" y="2420128"/>
              <a:ext cx="1430905" cy="49859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Fault/upgrade</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domains</a:t>
              </a:r>
            </a:p>
          </p:txBody>
        </p:sp>
        <p:cxnSp>
          <p:nvCxnSpPr>
            <p:cNvPr id="105" name="Straight Arrow Connector 104"/>
            <p:cNvCxnSpPr/>
            <p:nvPr/>
          </p:nvCxnSpPr>
          <p:spPr>
            <a:xfrm flipH="1" flipV="1">
              <a:off x="10569422" y="1988834"/>
              <a:ext cx="273132" cy="398115"/>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0604665" y="2933205"/>
              <a:ext cx="273132" cy="368135"/>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36807" y="1362290"/>
              <a:ext cx="710758" cy="531532"/>
              <a:chOff x="8236807" y="1362290"/>
              <a:chExt cx="710758" cy="531532"/>
            </a:xfrm>
          </p:grpSpPr>
          <p:cxnSp>
            <p:nvCxnSpPr>
              <p:cNvPr id="117" name="Straight Arrow Connector 116"/>
              <p:cNvCxnSpPr/>
              <p:nvPr/>
            </p:nvCxnSpPr>
            <p:spPr>
              <a:xfrm>
                <a:off x="8947565" y="1362290"/>
                <a:ext cx="0" cy="531532"/>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8236807" y="1566707"/>
                <a:ext cx="610360" cy="276999"/>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Write</a:t>
                </a:r>
              </a:p>
            </p:txBody>
          </p:sp>
        </p:grpSp>
        <p:grpSp>
          <p:nvGrpSpPr>
            <p:cNvPr id="10" name="Group 9"/>
            <p:cNvGrpSpPr/>
            <p:nvPr/>
          </p:nvGrpSpPr>
          <p:grpSpPr>
            <a:xfrm>
              <a:off x="7420804" y="2468664"/>
              <a:ext cx="3207761" cy="1722212"/>
              <a:chOff x="7420804" y="2468664"/>
              <a:chExt cx="3207761" cy="1722212"/>
            </a:xfrm>
          </p:grpSpPr>
          <p:cxnSp>
            <p:nvCxnSpPr>
              <p:cNvPr id="113" name="Straight Arrow Connector 112"/>
              <p:cNvCxnSpPr>
                <a:stCxn id="98" idx="2"/>
                <a:endCxn id="103" idx="0"/>
              </p:cNvCxnSpPr>
              <p:nvPr/>
            </p:nvCxnSpPr>
            <p:spPr>
              <a:xfrm>
                <a:off x="8956293" y="2468664"/>
                <a:ext cx="1672272" cy="1722212"/>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98" idx="2"/>
                <a:endCxn id="99" idx="0"/>
              </p:cNvCxnSpPr>
              <p:nvPr/>
            </p:nvCxnSpPr>
            <p:spPr>
              <a:xfrm flipH="1">
                <a:off x="7420804" y="2468664"/>
                <a:ext cx="1535489" cy="1722211"/>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18703293">
                <a:off x="7679701" y="3278778"/>
                <a:ext cx="1251240" cy="276999"/>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Replication</a:t>
                </a:r>
              </a:p>
            </p:txBody>
          </p:sp>
          <p:sp>
            <p:nvSpPr>
              <p:cNvPr id="116" name="TextBox 115"/>
              <p:cNvSpPr txBox="1"/>
              <p:nvPr/>
            </p:nvSpPr>
            <p:spPr>
              <a:xfrm rot="2712522">
                <a:off x="9101758" y="3338318"/>
                <a:ext cx="1251240" cy="276999"/>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Replication</a:t>
                </a:r>
              </a:p>
            </p:txBody>
          </p:sp>
        </p:grpSp>
        <p:grpSp>
          <p:nvGrpSpPr>
            <p:cNvPr id="13" name="Group 12"/>
            <p:cNvGrpSpPr/>
            <p:nvPr/>
          </p:nvGrpSpPr>
          <p:grpSpPr>
            <a:xfrm>
              <a:off x="9110497" y="1376836"/>
              <a:ext cx="984059" cy="531532"/>
              <a:chOff x="9110497" y="1376836"/>
              <a:chExt cx="984059" cy="531532"/>
            </a:xfrm>
          </p:grpSpPr>
          <p:cxnSp>
            <p:nvCxnSpPr>
              <p:cNvPr id="111" name="Straight Arrow Connector 110"/>
              <p:cNvCxnSpPr/>
              <p:nvPr/>
            </p:nvCxnSpPr>
            <p:spPr>
              <a:xfrm flipV="1">
                <a:off x="9110497" y="1376836"/>
                <a:ext cx="0" cy="531532"/>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193668" y="1566707"/>
                <a:ext cx="900888" cy="276999"/>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Commit</a:t>
                </a:r>
              </a:p>
            </p:txBody>
          </p:sp>
        </p:grpSp>
      </p:grpSp>
      <p:sp>
        <p:nvSpPr>
          <p:cNvPr id="5" name="Slide Number Placeholder 4"/>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53</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464876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1250"/>
                                        <p:tgtEl>
                                          <p:spTgt spid="12">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000"/>
                                        <p:tgtEl>
                                          <p:spTgt spid="12">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left)">
                                      <p:cBhvr>
                                        <p:cTn id="19" dur="750"/>
                                        <p:tgtEl>
                                          <p:spTgt spid="12">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features</a:t>
            </a:r>
            <a:endParaRPr lang="en-US" dirty="0"/>
          </a:p>
        </p:txBody>
      </p:sp>
      <p:sp>
        <p:nvSpPr>
          <p:cNvPr id="20" name="TextBox 19"/>
          <p:cNvSpPr txBox="1"/>
          <p:nvPr/>
        </p:nvSpPr>
        <p:spPr>
          <a:xfrm>
            <a:off x="7590042" y="4828797"/>
            <a:ext cx="3809805" cy="534056"/>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endParaRPr kumimoji="0" lang="en-US" sz="1765"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aphicFrame>
        <p:nvGraphicFramePr>
          <p:cNvPr id="9" name="Table 8"/>
          <p:cNvGraphicFramePr>
            <a:graphicFrameLocks noGrp="1"/>
          </p:cNvGraphicFramePr>
          <p:nvPr>
            <p:extLst/>
          </p:nvPr>
        </p:nvGraphicFramePr>
        <p:xfrm>
          <a:off x="269238" y="1227909"/>
          <a:ext cx="6561048" cy="5454901"/>
        </p:xfrm>
        <a:graphic>
          <a:graphicData uri="http://schemas.openxmlformats.org/drawingml/2006/table">
            <a:tbl>
              <a:tblPr firstRow="1" bandRow="1">
                <a:tableStyleId>{5940675A-B579-460E-94D1-54222C63F5DA}</a:tableStyleId>
              </a:tblPr>
              <a:tblGrid>
                <a:gridCol w="3510282">
                  <a:extLst>
                    <a:ext uri="{9D8B030D-6E8A-4147-A177-3AD203B41FA5}">
                      <a16:colId xmlns:a16="http://schemas.microsoft.com/office/drawing/2014/main" val="3702753057"/>
                    </a:ext>
                  </a:extLst>
                </a:gridCol>
                <a:gridCol w="3050766">
                  <a:extLst>
                    <a:ext uri="{9D8B030D-6E8A-4147-A177-3AD203B41FA5}">
                      <a16:colId xmlns:a16="http://schemas.microsoft.com/office/drawing/2014/main" val="3342823978"/>
                    </a:ext>
                  </a:extLst>
                </a:gridCol>
              </a:tblGrid>
              <a:tr h="119303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Identity Management &amp; Authentication</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Active Directory</a:t>
                      </a:r>
                    </a:p>
                  </a:txBody>
                  <a:tcPr marL="137160" marR="13716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915717"/>
                  </a:ext>
                </a:extLst>
              </a:tr>
              <a:tr h="138000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Access Control &amp; Authorization</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RBAC for Account Management</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File &amp; Folder level POSIX ACLs</a:t>
                      </a:r>
                    </a:p>
                  </a:txBody>
                  <a:tcPr marL="137160" marR="13716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133358"/>
                  </a:ext>
                </a:extLst>
              </a:tr>
              <a:tr h="76468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Auditing</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Diagnostic Audit Logs</a:t>
                      </a:r>
                    </a:p>
                  </a:txBody>
                  <a:tcPr marL="137160" marR="13716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753558"/>
                  </a:ext>
                </a:extLst>
              </a:tr>
              <a:tr h="21171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Data Protection &amp; Encryption</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Encryption on the wire using HTTPS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Transparent Service side encryption using service &amp; customer managed keys</a:t>
                      </a:r>
                    </a:p>
                  </a:txBody>
                  <a:tcPr marL="137160" marR="13716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1774005"/>
                  </a:ext>
                </a:extLst>
              </a:tr>
            </a:tbl>
          </a:graphicData>
        </a:graphic>
      </p:graphicFrame>
      <p:grpSp>
        <p:nvGrpSpPr>
          <p:cNvPr id="1473" name="Group 1472"/>
          <p:cNvGrpSpPr/>
          <p:nvPr/>
        </p:nvGrpSpPr>
        <p:grpSpPr>
          <a:xfrm>
            <a:off x="8947068" y="4917843"/>
            <a:ext cx="1280280" cy="1313890"/>
            <a:chOff x="7886917" y="3469989"/>
            <a:chExt cx="2061809" cy="2115935"/>
          </a:xfrm>
        </p:grpSpPr>
        <p:grpSp>
          <p:nvGrpSpPr>
            <p:cNvPr id="1970" name="Group 1969"/>
            <p:cNvGrpSpPr/>
            <p:nvPr/>
          </p:nvGrpSpPr>
          <p:grpSpPr>
            <a:xfrm>
              <a:off x="7886917" y="3469989"/>
              <a:ext cx="1039650" cy="1882552"/>
              <a:chOff x="14160501" y="3376613"/>
              <a:chExt cx="796925" cy="1443038"/>
            </a:xfrm>
          </p:grpSpPr>
          <p:sp>
            <p:nvSpPr>
              <p:cNvPr id="2107"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8"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9"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0"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1"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2"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3"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4"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5"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6"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7"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8"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9"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0"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1"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2"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3"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4"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5"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6"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7"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8"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9"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0"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1"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2"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3"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4"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5"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6"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7"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8"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9"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0"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1"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2"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3"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4"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5"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6"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7"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8"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9"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0"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1"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2"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3"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4"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5"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6"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7"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8"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9"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0"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1"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2"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3"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4"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5"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6"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7"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8"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9"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0"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1"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2"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3"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71" name="Group 1970"/>
            <p:cNvGrpSpPr/>
            <p:nvPr/>
          </p:nvGrpSpPr>
          <p:grpSpPr>
            <a:xfrm>
              <a:off x="8909076" y="3469989"/>
              <a:ext cx="1039650" cy="1882552"/>
              <a:chOff x="14160501" y="3376613"/>
              <a:chExt cx="796925" cy="1443038"/>
            </a:xfrm>
          </p:grpSpPr>
          <p:sp>
            <p:nvSpPr>
              <p:cNvPr id="2040"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1"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2"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3"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4"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5"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6"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7"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8"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9"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0"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1"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2"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3"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4"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5"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6"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7"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8"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9"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0"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1"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2"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3"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4"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5"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6"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7"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8"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9"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0"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1"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2"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3"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4"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5"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6"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7"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8"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9"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0"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1"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2"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3"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4"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5"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6"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7"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8"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9"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0"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1"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2"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3"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4"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5"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6"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7"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8"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9"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0"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1"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2"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3"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4"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5"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6"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72" name="Group 1971"/>
            <p:cNvGrpSpPr/>
            <p:nvPr/>
          </p:nvGrpSpPr>
          <p:grpSpPr>
            <a:xfrm>
              <a:off x="8334705" y="3703372"/>
              <a:ext cx="1039650" cy="1882552"/>
              <a:chOff x="14160501" y="3376613"/>
              <a:chExt cx="796925" cy="1443038"/>
            </a:xfrm>
          </p:grpSpPr>
          <p:sp>
            <p:nvSpPr>
              <p:cNvPr id="1973"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4"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5"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6"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7"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8"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9"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0"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1"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2"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3"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4"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5"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6"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7"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8"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9"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0"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1"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2"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3"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4"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5"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6"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7"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8"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9"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0"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1"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2"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3"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4"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5"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6"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7"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8"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9"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0"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1"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2"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3"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4"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5"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6"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7"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8"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9"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0"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1"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2"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3"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4"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5"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6"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7"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8"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9"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0"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1"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2"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3"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4"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5"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6"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7"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8"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9"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474" name="Group 1473"/>
          <p:cNvGrpSpPr/>
          <p:nvPr/>
        </p:nvGrpSpPr>
        <p:grpSpPr>
          <a:xfrm>
            <a:off x="10389209" y="4859780"/>
            <a:ext cx="1280280" cy="1313890"/>
            <a:chOff x="7886917" y="3469989"/>
            <a:chExt cx="2061809" cy="2115935"/>
          </a:xfrm>
        </p:grpSpPr>
        <p:grpSp>
          <p:nvGrpSpPr>
            <p:cNvPr id="1766" name="Group 1765"/>
            <p:cNvGrpSpPr/>
            <p:nvPr/>
          </p:nvGrpSpPr>
          <p:grpSpPr>
            <a:xfrm>
              <a:off x="7886917" y="3469989"/>
              <a:ext cx="1039650" cy="1882552"/>
              <a:chOff x="14160501" y="3376613"/>
              <a:chExt cx="796925" cy="1443038"/>
            </a:xfrm>
          </p:grpSpPr>
          <p:sp>
            <p:nvSpPr>
              <p:cNvPr id="1903"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4"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5"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6"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7"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8"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9"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0"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1"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2"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3"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4"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5"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6"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7"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8"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9"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0"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1"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2"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3"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4"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5"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6"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7"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8"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9"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0"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1"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2"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3"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4"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5"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6"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7"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8"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9"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0"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1"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2"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3"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4"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5"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6"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7"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8"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9"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0"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1"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2"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3"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4"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5"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6"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7"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8"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9"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0"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1"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2"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3"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4"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5"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6"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7"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8"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9"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7" name="Group 1766"/>
            <p:cNvGrpSpPr/>
            <p:nvPr/>
          </p:nvGrpSpPr>
          <p:grpSpPr>
            <a:xfrm>
              <a:off x="8909076" y="3469989"/>
              <a:ext cx="1039650" cy="1882552"/>
              <a:chOff x="14160501" y="3376613"/>
              <a:chExt cx="796925" cy="1443038"/>
            </a:xfrm>
          </p:grpSpPr>
          <p:sp>
            <p:nvSpPr>
              <p:cNvPr id="1836"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7"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8"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9"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0"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1"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2"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3"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4"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5"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6"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7"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8"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9"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0"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1"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2"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3"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4"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5"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6"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7"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8"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9"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0"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1"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2"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3"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4"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5"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6"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7"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8"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9"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0"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1"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2"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3"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4"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5"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6"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7"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8"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9"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0"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1"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2"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3"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4"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5"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6"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7"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8"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9"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0"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1"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2"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3"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4"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5"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6"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7"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8"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9"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0"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1"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2"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8" name="Group 1767"/>
            <p:cNvGrpSpPr/>
            <p:nvPr/>
          </p:nvGrpSpPr>
          <p:grpSpPr>
            <a:xfrm>
              <a:off x="8334705" y="3703372"/>
              <a:ext cx="1039650" cy="1882552"/>
              <a:chOff x="14160501" y="3376613"/>
              <a:chExt cx="796925" cy="1443038"/>
            </a:xfrm>
          </p:grpSpPr>
          <p:sp>
            <p:nvSpPr>
              <p:cNvPr id="1769"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0"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1"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2"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3"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4"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5"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6"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7"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8"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9"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0"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1"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2"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3"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4"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5"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6"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7"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8"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9"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0"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1"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2"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3"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4"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5"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6"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7"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8"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9"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0"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1"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2"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3"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4"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5"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6"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7"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8"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9"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0"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1"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2"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3"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4"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5"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6"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7"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8"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9"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0"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1"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2"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3"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4"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5"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6"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7"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8"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9"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0"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1"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2"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3"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4"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5"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475" name="Group 1474"/>
          <p:cNvGrpSpPr/>
          <p:nvPr/>
        </p:nvGrpSpPr>
        <p:grpSpPr>
          <a:xfrm>
            <a:off x="7504927" y="4859780"/>
            <a:ext cx="1280280" cy="1313890"/>
            <a:chOff x="7886917" y="3469989"/>
            <a:chExt cx="2061809" cy="2115935"/>
          </a:xfrm>
        </p:grpSpPr>
        <p:grpSp>
          <p:nvGrpSpPr>
            <p:cNvPr id="1562" name="Group 1561"/>
            <p:cNvGrpSpPr/>
            <p:nvPr/>
          </p:nvGrpSpPr>
          <p:grpSpPr>
            <a:xfrm>
              <a:off x="7886917" y="3469989"/>
              <a:ext cx="1039650" cy="1882552"/>
              <a:chOff x="14160501" y="3376613"/>
              <a:chExt cx="796925" cy="1443038"/>
            </a:xfrm>
          </p:grpSpPr>
          <p:sp>
            <p:nvSpPr>
              <p:cNvPr id="1699"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0"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1"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2"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3"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4"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5"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6"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7"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8"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9"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0"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1"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2"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3"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4"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5"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6"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7"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8"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9"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0"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1"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2"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3"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4"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5"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6"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7"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8"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9"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0"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1"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2"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3"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4"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5"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6"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7"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8"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9"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0"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1"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2"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3"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4"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5"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6"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7"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8"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9"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0"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1"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2"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3"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4"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5"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6"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7"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8"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9"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0"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1"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2"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3"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4"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5"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563" name="Group 1562"/>
            <p:cNvGrpSpPr/>
            <p:nvPr/>
          </p:nvGrpSpPr>
          <p:grpSpPr>
            <a:xfrm>
              <a:off x="8909076" y="3469989"/>
              <a:ext cx="1039650" cy="1882552"/>
              <a:chOff x="14160501" y="3376613"/>
              <a:chExt cx="796925" cy="1443038"/>
            </a:xfrm>
          </p:grpSpPr>
          <p:sp>
            <p:nvSpPr>
              <p:cNvPr id="1632"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3"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4"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5"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6"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7"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8"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9"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0"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1"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2"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3"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4"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5"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6"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7"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8"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9"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0"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1"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2"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3"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4"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5"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6"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7"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8"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9"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0"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1"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2"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3"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4"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5"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6"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7"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8"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9"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0"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1"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2"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3"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4"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5"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6"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7"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8"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9"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0"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1"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2"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3"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4"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5"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6"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7"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8"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9"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0"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1"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2"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3"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4"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5"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6"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7"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8"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564" name="Group 1563"/>
            <p:cNvGrpSpPr/>
            <p:nvPr/>
          </p:nvGrpSpPr>
          <p:grpSpPr>
            <a:xfrm>
              <a:off x="8334705" y="3703372"/>
              <a:ext cx="1039650" cy="1882552"/>
              <a:chOff x="14160501" y="3376613"/>
              <a:chExt cx="796925" cy="1443038"/>
            </a:xfrm>
          </p:grpSpPr>
          <p:sp>
            <p:nvSpPr>
              <p:cNvPr id="1565"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6"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7"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8"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9"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0"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1"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2"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3"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4"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5"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6"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7"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8"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9"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0"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1"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2"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3"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4"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5"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6"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7"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8"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9"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0"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1"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2"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3"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4"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5"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6"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7"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8"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9"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0"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1"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2"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3"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4"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5"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6"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7"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8"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9"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0"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1"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2"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3"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4"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5"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6"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7"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8"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9"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0"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1"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2"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3"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4"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5"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6"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7"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8"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9"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0"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1"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476" name="Trapezoid 1475"/>
          <p:cNvSpPr/>
          <p:nvPr/>
        </p:nvSpPr>
        <p:spPr bwMode="auto">
          <a:xfrm rot="2979488">
            <a:off x="10702294" y="2308459"/>
            <a:ext cx="718457" cy="1172555"/>
          </a:xfrm>
          <a:prstGeom prst="trapezoid">
            <a:avLst>
              <a:gd name="adj" fmla="val 32751"/>
            </a:avLst>
          </a:prstGeom>
          <a:gradFill flip="none" rotWithShape="1">
            <a:gsLst>
              <a:gs pos="2000">
                <a:srgbClr val="FFB900">
                  <a:alpha val="0"/>
                </a:srgbClr>
              </a:gs>
              <a:gs pos="100000">
                <a:srgbClr val="FFB900">
                  <a:alpha val="3000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77" name="Trapezoid 1476"/>
          <p:cNvSpPr/>
          <p:nvPr/>
        </p:nvSpPr>
        <p:spPr bwMode="auto">
          <a:xfrm rot="18620512" flipH="1">
            <a:off x="7726693" y="2308459"/>
            <a:ext cx="718457" cy="1172555"/>
          </a:xfrm>
          <a:prstGeom prst="trapezoid">
            <a:avLst>
              <a:gd name="adj" fmla="val 32751"/>
            </a:avLst>
          </a:prstGeom>
          <a:gradFill flip="none" rotWithShape="1">
            <a:gsLst>
              <a:gs pos="2000">
                <a:srgbClr val="FFB900">
                  <a:alpha val="0"/>
                </a:srgbClr>
              </a:gs>
              <a:gs pos="100000">
                <a:srgbClr val="FFB900">
                  <a:alpha val="3000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478" name="Group 1477"/>
          <p:cNvGrpSpPr/>
          <p:nvPr/>
        </p:nvGrpSpPr>
        <p:grpSpPr>
          <a:xfrm>
            <a:off x="10533273" y="1418431"/>
            <a:ext cx="1261600" cy="615951"/>
            <a:chOff x="696687" y="779463"/>
            <a:chExt cx="6244056" cy="3048534"/>
          </a:xfrm>
        </p:grpSpPr>
        <p:sp>
          <p:nvSpPr>
            <p:cNvPr id="1546" name="Freeform 1239"/>
            <p:cNvSpPr>
              <a:spLocks/>
            </p:cNvSpPr>
            <p:nvPr/>
          </p:nvSpPr>
          <p:spPr bwMode="auto">
            <a:xfrm>
              <a:off x="3554360" y="1934449"/>
              <a:ext cx="2891388" cy="1013560"/>
            </a:xfrm>
            <a:custGeom>
              <a:avLst/>
              <a:gdLst>
                <a:gd name="T0" fmla="*/ 0 w 368"/>
                <a:gd name="T1" fmla="*/ 129 h 129"/>
                <a:gd name="T2" fmla="*/ 0 w 368"/>
                <a:gd name="T3" fmla="*/ 0 h 129"/>
                <a:gd name="T4" fmla="*/ 368 w 368"/>
                <a:gd name="T5" fmla="*/ 0 h 129"/>
                <a:gd name="T6" fmla="*/ 368 w 368"/>
                <a:gd name="T7" fmla="*/ 41 h 129"/>
                <a:gd name="T8" fmla="*/ 0 w 368"/>
                <a:gd name="T9" fmla="*/ 129 h 129"/>
              </a:gdLst>
              <a:ahLst/>
              <a:cxnLst>
                <a:cxn ang="0">
                  <a:pos x="T0" y="T1"/>
                </a:cxn>
                <a:cxn ang="0">
                  <a:pos x="T2" y="T3"/>
                </a:cxn>
                <a:cxn ang="0">
                  <a:pos x="T4" y="T5"/>
                </a:cxn>
                <a:cxn ang="0">
                  <a:pos x="T6" y="T7"/>
                </a:cxn>
                <a:cxn ang="0">
                  <a:pos x="T8" y="T9"/>
                </a:cxn>
              </a:cxnLst>
              <a:rect l="0" t="0" r="r" b="b"/>
              <a:pathLst>
                <a:path w="368" h="129">
                  <a:moveTo>
                    <a:pt x="0" y="129"/>
                  </a:moveTo>
                  <a:lnTo>
                    <a:pt x="0" y="0"/>
                  </a:lnTo>
                  <a:lnTo>
                    <a:pt x="368" y="0"/>
                  </a:lnTo>
                  <a:lnTo>
                    <a:pt x="368" y="41"/>
                  </a:lnTo>
                  <a:lnTo>
                    <a:pt x="0" y="129"/>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7" name="Oval 1240"/>
            <p:cNvSpPr>
              <a:spLocks noChangeArrowheads="1"/>
            </p:cNvSpPr>
            <p:nvPr/>
          </p:nvSpPr>
          <p:spPr bwMode="auto">
            <a:xfrm>
              <a:off x="5872187" y="1549452"/>
              <a:ext cx="1068556" cy="1076416"/>
            </a:xfrm>
            <a:prstGeom prst="ellipse">
              <a:avLst/>
            </a:prstGeom>
            <a:solidFill>
              <a:srgbClr val="00BCF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8" name="Freeform 1241"/>
            <p:cNvSpPr>
              <a:spLocks/>
            </p:cNvSpPr>
            <p:nvPr/>
          </p:nvSpPr>
          <p:spPr bwMode="auto">
            <a:xfrm>
              <a:off x="1817959" y="3443000"/>
              <a:ext cx="2671391" cy="384997"/>
            </a:xfrm>
            <a:custGeom>
              <a:avLst/>
              <a:gdLst>
                <a:gd name="T0" fmla="*/ 340 w 340"/>
                <a:gd name="T1" fmla="*/ 0 h 49"/>
                <a:gd name="T2" fmla="*/ 291 w 340"/>
                <a:gd name="T3" fmla="*/ 49 h 49"/>
                <a:gd name="T4" fmla="*/ 48 w 340"/>
                <a:gd name="T5" fmla="*/ 49 h 49"/>
                <a:gd name="T6" fmla="*/ 0 w 340"/>
                <a:gd name="T7" fmla="*/ 0 h 49"/>
              </a:gdLst>
              <a:ahLst/>
              <a:cxnLst>
                <a:cxn ang="0">
                  <a:pos x="T0" y="T1"/>
                </a:cxn>
                <a:cxn ang="0">
                  <a:pos x="T2" y="T3"/>
                </a:cxn>
                <a:cxn ang="0">
                  <a:pos x="T4" y="T5"/>
                </a:cxn>
                <a:cxn ang="0">
                  <a:pos x="T6" y="T7"/>
                </a:cxn>
              </a:cxnLst>
              <a:rect l="0" t="0" r="r" b="b"/>
              <a:pathLst>
                <a:path w="340" h="49">
                  <a:moveTo>
                    <a:pt x="340" y="0"/>
                  </a:moveTo>
                  <a:cubicBezTo>
                    <a:pt x="340" y="27"/>
                    <a:pt x="318" y="49"/>
                    <a:pt x="291" y="49"/>
                  </a:cubicBezTo>
                  <a:cubicBezTo>
                    <a:pt x="48" y="49"/>
                    <a:pt x="48" y="49"/>
                    <a:pt x="48" y="49"/>
                  </a:cubicBezTo>
                  <a:cubicBezTo>
                    <a:pt x="21" y="49"/>
                    <a:pt x="0" y="27"/>
                    <a:pt x="0" y="0"/>
                  </a:cubicBezTo>
                </a:path>
              </a:pathLst>
            </a:custGeom>
            <a:noFill/>
            <a:ln w="23813"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9" name="Freeform: Shape 1548"/>
            <p:cNvSpPr>
              <a:spLocks/>
            </p:cNvSpPr>
            <p:nvPr/>
          </p:nvSpPr>
          <p:spPr bwMode="auto">
            <a:xfrm>
              <a:off x="5872580" y="1877622"/>
              <a:ext cx="510312" cy="206108"/>
            </a:xfrm>
            <a:custGeom>
              <a:avLst/>
              <a:gdLst>
                <a:gd name="connsiteX0" fmla="*/ 41885 w 510312"/>
                <a:gd name="connsiteY0" fmla="*/ 0 h 206108"/>
                <a:gd name="connsiteX1" fmla="*/ 510312 w 510312"/>
                <a:gd name="connsiteY1" fmla="*/ 206108 h 206108"/>
                <a:gd name="connsiteX2" fmla="*/ 0 w 510312"/>
                <a:gd name="connsiteY2" fmla="*/ 206108 h 206108"/>
                <a:gd name="connsiteX3" fmla="*/ 10462 w 510312"/>
                <a:gd name="connsiteY3" fmla="*/ 101570 h 206108"/>
                <a:gd name="connsiteX4" fmla="*/ 41593 w 510312"/>
                <a:gd name="connsiteY4" fmla="*/ 543 h 206108"/>
                <a:gd name="connsiteX5" fmla="*/ 41885 w 510312"/>
                <a:gd name="connsiteY5" fmla="*/ 0 h 2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312" h="206108">
                  <a:moveTo>
                    <a:pt x="41885" y="0"/>
                  </a:moveTo>
                  <a:lnTo>
                    <a:pt x="510312" y="206108"/>
                  </a:lnTo>
                  <a:lnTo>
                    <a:pt x="0" y="206108"/>
                  </a:lnTo>
                  <a:lnTo>
                    <a:pt x="10462" y="101570"/>
                  </a:lnTo>
                  <a:cubicBezTo>
                    <a:pt x="17578" y="66534"/>
                    <a:pt x="28075" y="32738"/>
                    <a:pt x="41593" y="543"/>
                  </a:cubicBezTo>
                  <a:lnTo>
                    <a:pt x="41885" y="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0" name="Freeform: Shape 1549"/>
            <p:cNvSpPr>
              <a:spLocks/>
            </p:cNvSpPr>
            <p:nvPr/>
          </p:nvSpPr>
          <p:spPr bwMode="auto">
            <a:xfrm>
              <a:off x="6406466" y="2083732"/>
              <a:ext cx="534277" cy="278809"/>
            </a:xfrm>
            <a:custGeom>
              <a:avLst/>
              <a:gdLst>
                <a:gd name="connsiteX0" fmla="*/ 0 w 534277"/>
                <a:gd name="connsiteY0" fmla="*/ 0 h 278809"/>
                <a:gd name="connsiteX1" fmla="*/ 533884 w 534277"/>
                <a:gd name="connsiteY1" fmla="*/ 0 h 278809"/>
                <a:gd name="connsiteX2" fmla="*/ 534277 w 534277"/>
                <a:gd name="connsiteY2" fmla="*/ 3929 h 278809"/>
                <a:gd name="connsiteX3" fmla="*/ 492291 w 534277"/>
                <a:gd name="connsiteY3" fmla="*/ 213424 h 278809"/>
                <a:gd name="connsiteX4" fmla="*/ 457061 w 534277"/>
                <a:gd name="connsiteY4" fmla="*/ 278809 h 278809"/>
                <a:gd name="connsiteX5" fmla="*/ 0 w 534277"/>
                <a:gd name="connsiteY5" fmla="*/ 0 h 27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77" h="278809">
                  <a:moveTo>
                    <a:pt x="0" y="0"/>
                  </a:moveTo>
                  <a:lnTo>
                    <a:pt x="533884" y="0"/>
                  </a:lnTo>
                  <a:lnTo>
                    <a:pt x="534277" y="3929"/>
                  </a:lnTo>
                  <a:cubicBezTo>
                    <a:pt x="534277" y="78240"/>
                    <a:pt x="519327" y="149034"/>
                    <a:pt x="492291" y="213424"/>
                  </a:cubicBezTo>
                  <a:lnTo>
                    <a:pt x="457061" y="278809"/>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1" name="Freeform: Shape 1550"/>
            <p:cNvSpPr>
              <a:spLocks/>
            </p:cNvSpPr>
            <p:nvPr/>
          </p:nvSpPr>
          <p:spPr bwMode="auto">
            <a:xfrm>
              <a:off x="6375038" y="1549452"/>
              <a:ext cx="284776" cy="526424"/>
            </a:xfrm>
            <a:custGeom>
              <a:avLst/>
              <a:gdLst>
                <a:gd name="connsiteX0" fmla="*/ 31427 w 284776"/>
                <a:gd name="connsiteY0" fmla="*/ 0 h 526424"/>
                <a:gd name="connsiteX1" fmla="*/ 239392 w 284776"/>
                <a:gd name="connsiteY1" fmla="*/ 42295 h 526424"/>
                <a:gd name="connsiteX2" fmla="*/ 284776 w 284776"/>
                <a:gd name="connsiteY2" fmla="*/ 67109 h 526424"/>
                <a:gd name="connsiteX3" fmla="*/ 0 w 284776"/>
                <a:gd name="connsiteY3" fmla="*/ 526424 h 526424"/>
                <a:gd name="connsiteX4" fmla="*/ 0 w 284776"/>
                <a:gd name="connsiteY4" fmla="*/ 3191 h 526424"/>
                <a:gd name="connsiteX5" fmla="*/ 31427 w 284776"/>
                <a:gd name="connsiteY5" fmla="*/ 0 h 5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776" h="526424">
                  <a:moveTo>
                    <a:pt x="31427" y="0"/>
                  </a:moveTo>
                  <a:cubicBezTo>
                    <a:pt x="105196" y="0"/>
                    <a:pt x="175472" y="15060"/>
                    <a:pt x="239392" y="42295"/>
                  </a:cubicBezTo>
                  <a:lnTo>
                    <a:pt x="284776" y="67109"/>
                  </a:lnTo>
                  <a:lnTo>
                    <a:pt x="0" y="526424"/>
                  </a:lnTo>
                  <a:lnTo>
                    <a:pt x="0" y="3191"/>
                  </a:lnTo>
                  <a:lnTo>
                    <a:pt x="31427" y="0"/>
                  </a:lnTo>
                  <a:close/>
                </a:path>
              </a:pathLst>
            </a:custGeom>
            <a:solidFill>
              <a:srgbClr val="0082A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2" name="Freeform: Shape 1551"/>
            <p:cNvSpPr>
              <a:spLocks/>
            </p:cNvSpPr>
            <p:nvPr/>
          </p:nvSpPr>
          <p:spPr bwMode="auto">
            <a:xfrm>
              <a:off x="6173329" y="2099445"/>
              <a:ext cx="209569" cy="524030"/>
            </a:xfrm>
            <a:custGeom>
              <a:avLst/>
              <a:gdLst>
                <a:gd name="connsiteX0" fmla="*/ 209569 w 209569"/>
                <a:gd name="connsiteY0" fmla="*/ 0 h 524030"/>
                <a:gd name="connsiteX1" fmla="*/ 209569 w 209569"/>
                <a:gd name="connsiteY1" fmla="*/ 524030 h 524030"/>
                <a:gd name="connsiteX2" fmla="*/ 125461 w 209569"/>
                <a:gd name="connsiteY2" fmla="*/ 515489 h 524030"/>
                <a:gd name="connsiteX3" fmla="*/ 25172 w 209569"/>
                <a:gd name="connsiteY3" fmla="*/ 484128 h 524030"/>
                <a:gd name="connsiteX4" fmla="*/ 0 w 209569"/>
                <a:gd name="connsiteY4" fmla="*/ 470365 h 524030"/>
                <a:gd name="connsiteX5" fmla="*/ 209569 w 209569"/>
                <a:gd name="connsiteY5" fmla="*/ 0 h 5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69" h="524030">
                  <a:moveTo>
                    <a:pt x="209569" y="0"/>
                  </a:moveTo>
                  <a:lnTo>
                    <a:pt x="209569" y="524030"/>
                  </a:lnTo>
                  <a:lnTo>
                    <a:pt x="125461" y="515489"/>
                  </a:lnTo>
                  <a:cubicBezTo>
                    <a:pt x="90681" y="508319"/>
                    <a:pt x="57132" y="497745"/>
                    <a:pt x="25172" y="484128"/>
                  </a:cubicBezTo>
                  <a:lnTo>
                    <a:pt x="0" y="470365"/>
                  </a:lnTo>
                  <a:lnTo>
                    <a:pt x="209569" y="0"/>
                  </a:lnTo>
                  <a:close/>
                </a:path>
              </a:pathLst>
            </a:custGeom>
            <a:solidFill>
              <a:srgbClr val="0082A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3" name="Freeform 1246"/>
            <p:cNvSpPr>
              <a:spLocks/>
            </p:cNvSpPr>
            <p:nvPr/>
          </p:nvSpPr>
          <p:spPr bwMode="auto">
            <a:xfrm>
              <a:off x="6217897" y="1895162"/>
              <a:ext cx="384997" cy="384997"/>
            </a:xfrm>
            <a:custGeom>
              <a:avLst/>
              <a:gdLst>
                <a:gd name="T0" fmla="*/ 80 w 80"/>
                <a:gd name="T1" fmla="*/ 40 h 80"/>
                <a:gd name="T2" fmla="*/ 40 w 80"/>
                <a:gd name="T3" fmla="*/ 80 h 80"/>
                <a:gd name="T4" fmla="*/ 0 w 80"/>
                <a:gd name="T5" fmla="*/ 40 h 80"/>
                <a:gd name="T6" fmla="*/ 40 w 80"/>
                <a:gd name="T7" fmla="*/ 0 h 80"/>
                <a:gd name="T8" fmla="*/ 80 w 80"/>
                <a:gd name="T9" fmla="*/ 40 h 80"/>
              </a:gdLst>
              <a:ahLst/>
              <a:cxnLst>
                <a:cxn ang="0">
                  <a:pos x="T0" y="T1"/>
                </a:cxn>
                <a:cxn ang="0">
                  <a:pos x="T2" y="T3"/>
                </a:cxn>
                <a:cxn ang="0">
                  <a:pos x="T4" y="T5"/>
                </a:cxn>
                <a:cxn ang="0">
                  <a:pos x="T6" y="T7"/>
                </a:cxn>
                <a:cxn ang="0">
                  <a:pos x="T8" y="T9"/>
                </a:cxn>
              </a:cxnLst>
              <a:rect l="0" t="0" r="r" b="b"/>
              <a:pathLst>
                <a:path w="80" h="80">
                  <a:moveTo>
                    <a:pt x="80" y="40"/>
                  </a:moveTo>
                  <a:cubicBezTo>
                    <a:pt x="80" y="62"/>
                    <a:pt x="62" y="80"/>
                    <a:pt x="40" y="80"/>
                  </a:cubicBezTo>
                  <a:cubicBezTo>
                    <a:pt x="16" y="80"/>
                    <a:pt x="0" y="62"/>
                    <a:pt x="0" y="40"/>
                  </a:cubicBezTo>
                  <a:cubicBezTo>
                    <a:pt x="0" y="16"/>
                    <a:pt x="16" y="0"/>
                    <a:pt x="40" y="0"/>
                  </a:cubicBezTo>
                  <a:cubicBezTo>
                    <a:pt x="62" y="0"/>
                    <a:pt x="80" y="16"/>
                    <a:pt x="80" y="40"/>
                  </a:cubicBezTo>
                </a:path>
              </a:pathLst>
            </a:custGeom>
            <a:solidFill>
              <a:srgbClr val="002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4" name="Freeform 1247"/>
            <p:cNvSpPr>
              <a:spLocks/>
            </p:cNvSpPr>
            <p:nvPr/>
          </p:nvSpPr>
          <p:spPr bwMode="auto">
            <a:xfrm>
              <a:off x="2022241" y="1282313"/>
              <a:ext cx="2144972" cy="2239257"/>
            </a:xfrm>
            <a:custGeom>
              <a:avLst/>
              <a:gdLst>
                <a:gd name="T0" fmla="*/ 213 w 448"/>
                <a:gd name="T1" fmla="*/ 0 h 467"/>
                <a:gd name="T2" fmla="*/ 0 w 448"/>
                <a:gd name="T3" fmla="*/ 134 h 467"/>
                <a:gd name="T4" fmla="*/ 117 w 448"/>
                <a:gd name="T5" fmla="*/ 134 h 467"/>
                <a:gd name="T6" fmla="*/ 117 w 448"/>
                <a:gd name="T7" fmla="*/ 291 h 467"/>
                <a:gd name="T8" fmla="*/ 248 w 448"/>
                <a:gd name="T9" fmla="*/ 291 h 467"/>
                <a:gd name="T10" fmla="*/ 248 w 448"/>
                <a:gd name="T11" fmla="*/ 467 h 467"/>
                <a:gd name="T12" fmla="*/ 448 w 448"/>
                <a:gd name="T13" fmla="*/ 235 h 467"/>
                <a:gd name="T14" fmla="*/ 213 w 448"/>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467">
                  <a:moveTo>
                    <a:pt x="213" y="0"/>
                  </a:moveTo>
                  <a:cubicBezTo>
                    <a:pt x="120" y="0"/>
                    <a:pt x="37" y="54"/>
                    <a:pt x="0" y="134"/>
                  </a:cubicBezTo>
                  <a:cubicBezTo>
                    <a:pt x="117" y="134"/>
                    <a:pt x="117" y="134"/>
                    <a:pt x="117" y="134"/>
                  </a:cubicBezTo>
                  <a:cubicBezTo>
                    <a:pt x="117" y="291"/>
                    <a:pt x="117" y="291"/>
                    <a:pt x="117" y="291"/>
                  </a:cubicBezTo>
                  <a:cubicBezTo>
                    <a:pt x="248" y="291"/>
                    <a:pt x="248" y="291"/>
                    <a:pt x="248" y="291"/>
                  </a:cubicBezTo>
                  <a:cubicBezTo>
                    <a:pt x="248" y="467"/>
                    <a:pt x="248" y="467"/>
                    <a:pt x="248" y="467"/>
                  </a:cubicBezTo>
                  <a:cubicBezTo>
                    <a:pt x="360" y="451"/>
                    <a:pt x="448" y="352"/>
                    <a:pt x="448" y="235"/>
                  </a:cubicBezTo>
                  <a:cubicBezTo>
                    <a:pt x="448" y="104"/>
                    <a:pt x="341" y="0"/>
                    <a:pt x="213" y="0"/>
                  </a:cubicBezTo>
                </a:path>
              </a:pathLst>
            </a:custGeom>
            <a:solidFill>
              <a:srgbClr val="002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5" name="Freeform 1248"/>
            <p:cNvSpPr>
              <a:spLocks/>
            </p:cNvSpPr>
            <p:nvPr/>
          </p:nvSpPr>
          <p:spPr bwMode="auto">
            <a:xfrm>
              <a:off x="1920098" y="1918735"/>
              <a:ext cx="1288553" cy="1618549"/>
            </a:xfrm>
            <a:custGeom>
              <a:avLst/>
              <a:gdLst>
                <a:gd name="T0" fmla="*/ 146 w 269"/>
                <a:gd name="T1" fmla="*/ 0 h 336"/>
                <a:gd name="T2" fmla="*/ 21 w 269"/>
                <a:gd name="T3" fmla="*/ 0 h 336"/>
                <a:gd name="T4" fmla="*/ 0 w 269"/>
                <a:gd name="T5" fmla="*/ 101 h 336"/>
                <a:gd name="T6" fmla="*/ 234 w 269"/>
                <a:gd name="T7" fmla="*/ 336 h 336"/>
                <a:gd name="T8" fmla="*/ 269 w 269"/>
                <a:gd name="T9" fmla="*/ 333 h 336"/>
                <a:gd name="T10" fmla="*/ 269 w 269"/>
                <a:gd name="T11" fmla="*/ 122 h 336"/>
                <a:gd name="T12" fmla="*/ 146 w 269"/>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269" h="336">
                  <a:moveTo>
                    <a:pt x="146" y="0"/>
                  </a:moveTo>
                  <a:cubicBezTo>
                    <a:pt x="21" y="0"/>
                    <a:pt x="21" y="0"/>
                    <a:pt x="21" y="0"/>
                  </a:cubicBezTo>
                  <a:cubicBezTo>
                    <a:pt x="8" y="29"/>
                    <a:pt x="0" y="64"/>
                    <a:pt x="0" y="101"/>
                  </a:cubicBezTo>
                  <a:cubicBezTo>
                    <a:pt x="0" y="232"/>
                    <a:pt x="104" y="336"/>
                    <a:pt x="234" y="336"/>
                  </a:cubicBezTo>
                  <a:cubicBezTo>
                    <a:pt x="245" y="336"/>
                    <a:pt x="256" y="336"/>
                    <a:pt x="269" y="333"/>
                  </a:cubicBezTo>
                  <a:cubicBezTo>
                    <a:pt x="269" y="122"/>
                    <a:pt x="269" y="122"/>
                    <a:pt x="269" y="122"/>
                  </a:cubicBezTo>
                  <a:cubicBezTo>
                    <a:pt x="269" y="53"/>
                    <a:pt x="213" y="0"/>
                    <a:pt x="146" y="0"/>
                  </a:cubicBezTo>
                </a:path>
              </a:pathLst>
            </a:custGeom>
            <a:solidFill>
              <a:srgbClr val="6DC2E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6" name="Freeform 1249"/>
            <p:cNvSpPr>
              <a:spLocks/>
            </p:cNvSpPr>
            <p:nvPr/>
          </p:nvSpPr>
          <p:spPr bwMode="auto">
            <a:xfrm>
              <a:off x="702260" y="779463"/>
              <a:ext cx="4596367" cy="989986"/>
            </a:xfrm>
            <a:custGeom>
              <a:avLst/>
              <a:gdLst>
                <a:gd name="T0" fmla="*/ 960 w 960"/>
                <a:gd name="T1" fmla="*/ 104 h 206"/>
                <a:gd name="T2" fmla="*/ 480 w 960"/>
                <a:gd name="T3" fmla="*/ 206 h 206"/>
                <a:gd name="T4" fmla="*/ 0 w 960"/>
                <a:gd name="T5" fmla="*/ 104 h 206"/>
                <a:gd name="T6" fmla="*/ 480 w 960"/>
                <a:gd name="T7" fmla="*/ 0 h 206"/>
                <a:gd name="T8" fmla="*/ 960 w 960"/>
                <a:gd name="T9" fmla="*/ 104 h 206"/>
              </a:gdLst>
              <a:ahLst/>
              <a:cxnLst>
                <a:cxn ang="0">
                  <a:pos x="T0" y="T1"/>
                </a:cxn>
                <a:cxn ang="0">
                  <a:pos x="T2" y="T3"/>
                </a:cxn>
                <a:cxn ang="0">
                  <a:pos x="T4" y="T5"/>
                </a:cxn>
                <a:cxn ang="0">
                  <a:pos x="T6" y="T7"/>
                </a:cxn>
                <a:cxn ang="0">
                  <a:pos x="T8" y="T9"/>
                </a:cxn>
              </a:cxnLst>
              <a:rect l="0" t="0" r="r" b="b"/>
              <a:pathLst>
                <a:path w="960" h="206">
                  <a:moveTo>
                    <a:pt x="960" y="104"/>
                  </a:moveTo>
                  <a:cubicBezTo>
                    <a:pt x="960" y="160"/>
                    <a:pt x="747" y="206"/>
                    <a:pt x="480" y="206"/>
                  </a:cubicBezTo>
                  <a:cubicBezTo>
                    <a:pt x="216" y="206"/>
                    <a:pt x="0" y="160"/>
                    <a:pt x="0" y="104"/>
                  </a:cubicBezTo>
                  <a:cubicBezTo>
                    <a:pt x="0" y="48"/>
                    <a:pt x="216" y="0"/>
                    <a:pt x="480" y="0"/>
                  </a:cubicBezTo>
                  <a:cubicBezTo>
                    <a:pt x="747" y="0"/>
                    <a:pt x="960" y="48"/>
                    <a:pt x="960" y="104"/>
                  </a:cubicBezTo>
                </a:path>
              </a:pathLst>
            </a:custGeom>
            <a:solidFill>
              <a:srgbClr val="00BCF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7" name="Freeform: Shape 1556"/>
            <p:cNvSpPr>
              <a:spLocks/>
            </p:cNvSpPr>
            <p:nvPr/>
          </p:nvSpPr>
          <p:spPr bwMode="auto">
            <a:xfrm>
              <a:off x="696687" y="1085444"/>
              <a:ext cx="2221256" cy="189019"/>
            </a:xfrm>
            <a:custGeom>
              <a:avLst/>
              <a:gdLst>
                <a:gd name="connsiteX0" fmla="*/ 37290 w 448801"/>
                <a:gd name="connsiteY0" fmla="*/ 0 h 38191"/>
                <a:gd name="connsiteX1" fmla="*/ 448801 w 448801"/>
                <a:gd name="connsiteY1" fmla="*/ 38191 h 38191"/>
                <a:gd name="connsiteX2" fmla="*/ 0 w 448801"/>
                <a:gd name="connsiteY2" fmla="*/ 38191 h 38191"/>
                <a:gd name="connsiteX3" fmla="*/ 9016 w 448801"/>
                <a:gd name="connsiteY3" fmla="*/ 19211 h 38191"/>
                <a:gd name="connsiteX4" fmla="*/ 36179 w 448801"/>
                <a:gd name="connsiteY4" fmla="*/ 443 h 38191"/>
                <a:gd name="connsiteX5" fmla="*/ 37290 w 448801"/>
                <a:gd name="connsiteY5" fmla="*/ 0 h 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801" h="38191">
                  <a:moveTo>
                    <a:pt x="37290" y="0"/>
                  </a:moveTo>
                  <a:lnTo>
                    <a:pt x="448801" y="38191"/>
                  </a:lnTo>
                  <a:lnTo>
                    <a:pt x="0" y="38191"/>
                  </a:lnTo>
                  <a:lnTo>
                    <a:pt x="9016" y="19211"/>
                  </a:lnTo>
                  <a:cubicBezTo>
                    <a:pt x="15229" y="12733"/>
                    <a:pt x="24388" y="6451"/>
                    <a:pt x="36179" y="443"/>
                  </a:cubicBezTo>
                  <a:lnTo>
                    <a:pt x="3729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8" name="Freeform: Shape 1557"/>
            <p:cNvSpPr>
              <a:spLocks/>
            </p:cNvSpPr>
            <p:nvPr/>
          </p:nvSpPr>
          <p:spPr bwMode="auto">
            <a:xfrm>
              <a:off x="3011104" y="1281195"/>
              <a:ext cx="2286404" cy="254702"/>
            </a:xfrm>
            <a:custGeom>
              <a:avLst/>
              <a:gdLst>
                <a:gd name="connsiteX0" fmla="*/ 0 w 461964"/>
                <a:gd name="connsiteY0" fmla="*/ 0 h 51462"/>
                <a:gd name="connsiteX1" fmla="*/ 461509 w 461964"/>
                <a:gd name="connsiteY1" fmla="*/ 0 h 51462"/>
                <a:gd name="connsiteX2" fmla="*/ 461964 w 461964"/>
                <a:gd name="connsiteY2" fmla="*/ 971 h 51462"/>
                <a:gd name="connsiteX3" fmla="*/ 425733 w 461964"/>
                <a:gd name="connsiteY3" fmla="*/ 39386 h 51462"/>
                <a:gd name="connsiteX4" fmla="*/ 395153 w 461964"/>
                <a:gd name="connsiteY4" fmla="*/ 51462 h 51462"/>
                <a:gd name="connsiteX5" fmla="*/ 0 w 461964"/>
                <a:gd name="connsiteY5" fmla="*/ 0 h 5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4" h="51462">
                  <a:moveTo>
                    <a:pt x="0" y="0"/>
                  </a:moveTo>
                  <a:lnTo>
                    <a:pt x="461509" y="0"/>
                  </a:lnTo>
                  <a:lnTo>
                    <a:pt x="461964" y="971"/>
                  </a:lnTo>
                  <a:cubicBezTo>
                    <a:pt x="461964" y="14565"/>
                    <a:pt x="449086" y="27552"/>
                    <a:pt x="425733" y="39386"/>
                  </a:cubicBezTo>
                  <a:lnTo>
                    <a:pt x="395153" y="51462"/>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9" name="Freeform: Shape 1558"/>
            <p:cNvSpPr>
              <a:spLocks/>
            </p:cNvSpPr>
            <p:nvPr/>
          </p:nvSpPr>
          <p:spPr bwMode="auto">
            <a:xfrm>
              <a:off x="2878660" y="782274"/>
              <a:ext cx="1208033" cy="484325"/>
            </a:xfrm>
            <a:custGeom>
              <a:avLst/>
              <a:gdLst>
                <a:gd name="connsiteX0" fmla="*/ 26420 w 244081"/>
                <a:gd name="connsiteY0" fmla="*/ 0 h 97857"/>
                <a:gd name="connsiteX1" fmla="*/ 207941 w 244081"/>
                <a:gd name="connsiteY1" fmla="*/ 8132 h 97857"/>
                <a:gd name="connsiteX2" fmla="*/ 244081 w 244081"/>
                <a:gd name="connsiteY2" fmla="*/ 12475 h 97857"/>
                <a:gd name="connsiteX3" fmla="*/ 0 w 244081"/>
                <a:gd name="connsiteY3" fmla="*/ 97857 h 97857"/>
                <a:gd name="connsiteX4" fmla="*/ 0 w 244081"/>
                <a:gd name="connsiteY4" fmla="*/ 597 h 97857"/>
                <a:gd name="connsiteX5" fmla="*/ 26420 w 244081"/>
                <a:gd name="connsiteY5" fmla="*/ 0 h 9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081" h="97857">
                  <a:moveTo>
                    <a:pt x="26420" y="0"/>
                  </a:moveTo>
                  <a:cubicBezTo>
                    <a:pt x="90993" y="0"/>
                    <a:pt x="152301" y="2913"/>
                    <a:pt x="207941" y="8132"/>
                  </a:cubicBezTo>
                  <a:lnTo>
                    <a:pt x="244081" y="12475"/>
                  </a:lnTo>
                  <a:lnTo>
                    <a:pt x="0" y="97857"/>
                  </a:lnTo>
                  <a:lnTo>
                    <a:pt x="0" y="597"/>
                  </a:lnTo>
                  <a:lnTo>
                    <a:pt x="26420" y="0"/>
                  </a:lnTo>
                  <a:close/>
                </a:path>
              </a:pathLst>
            </a:custGeom>
            <a:solidFill>
              <a:srgbClr val="0082AF"/>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0" name="Freeform: Shape 1559"/>
            <p:cNvSpPr>
              <a:spLocks/>
            </p:cNvSpPr>
            <p:nvPr/>
          </p:nvSpPr>
          <p:spPr bwMode="auto">
            <a:xfrm>
              <a:off x="1997688" y="1290173"/>
              <a:ext cx="920255" cy="480103"/>
            </a:xfrm>
            <a:custGeom>
              <a:avLst/>
              <a:gdLst>
                <a:gd name="connsiteX0" fmla="*/ 185936 w 185936"/>
                <a:gd name="connsiteY0" fmla="*/ 0 h 97004"/>
                <a:gd name="connsiteX1" fmla="*/ 185936 w 185936"/>
                <a:gd name="connsiteY1" fmla="*/ 97004 h 97004"/>
                <a:gd name="connsiteX2" fmla="*/ 111141 w 185936"/>
                <a:gd name="connsiteY2" fmla="*/ 95380 h 97004"/>
                <a:gd name="connsiteX3" fmla="*/ 24122 w 185936"/>
                <a:gd name="connsiteY3" fmla="*/ 89576 h 97004"/>
                <a:gd name="connsiteX4" fmla="*/ 0 w 185936"/>
                <a:gd name="connsiteY4" fmla="*/ 86771 h 97004"/>
                <a:gd name="connsiteX5" fmla="*/ 185936 w 185936"/>
                <a:gd name="connsiteY5" fmla="*/ 0 h 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936" h="97004">
                  <a:moveTo>
                    <a:pt x="185936" y="0"/>
                  </a:moveTo>
                  <a:lnTo>
                    <a:pt x="185936" y="97004"/>
                  </a:lnTo>
                  <a:lnTo>
                    <a:pt x="111141" y="95380"/>
                  </a:lnTo>
                  <a:cubicBezTo>
                    <a:pt x="80986" y="94052"/>
                    <a:pt x="51874" y="92095"/>
                    <a:pt x="24122" y="89576"/>
                  </a:cubicBezTo>
                  <a:lnTo>
                    <a:pt x="0" y="86771"/>
                  </a:lnTo>
                  <a:lnTo>
                    <a:pt x="185936" y="0"/>
                  </a:lnTo>
                  <a:close/>
                </a:path>
              </a:pathLst>
            </a:custGeom>
            <a:solidFill>
              <a:srgbClr val="0082AF"/>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1" name="Oval 1254"/>
            <p:cNvSpPr>
              <a:spLocks noChangeArrowheads="1"/>
            </p:cNvSpPr>
            <p:nvPr/>
          </p:nvSpPr>
          <p:spPr bwMode="auto">
            <a:xfrm>
              <a:off x="2658659" y="1203743"/>
              <a:ext cx="691419" cy="149286"/>
            </a:xfrm>
            <a:prstGeom prst="ellipse">
              <a:avLst/>
            </a:prstGeom>
            <a:solidFill>
              <a:srgbClr val="002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79" name="Freeform 1258"/>
          <p:cNvSpPr>
            <a:spLocks/>
          </p:cNvSpPr>
          <p:nvPr/>
        </p:nvSpPr>
        <p:spPr bwMode="auto">
          <a:xfrm>
            <a:off x="7250114" y="2336801"/>
            <a:ext cx="204788" cy="1773238"/>
          </a:xfrm>
          <a:custGeom>
            <a:avLst/>
            <a:gdLst>
              <a:gd name="T0" fmla="*/ 663 w 1096"/>
              <a:gd name="T1" fmla="*/ 0 h 9504"/>
              <a:gd name="T2" fmla="*/ 1096 w 1096"/>
              <a:gd name="T3" fmla="*/ 0 h 9504"/>
              <a:gd name="T4" fmla="*/ 1096 w 1096"/>
              <a:gd name="T5" fmla="*/ 206 h 9504"/>
              <a:gd name="T6" fmla="*/ 663 w 1096"/>
              <a:gd name="T7" fmla="*/ 206 h 9504"/>
              <a:gd name="T8" fmla="*/ 207 w 1096"/>
              <a:gd name="T9" fmla="*/ 660 h 9504"/>
              <a:gd name="T10" fmla="*/ 207 w 1096"/>
              <a:gd name="T11" fmla="*/ 9504 h 9504"/>
              <a:gd name="T12" fmla="*/ 0 w 1096"/>
              <a:gd name="T13" fmla="*/ 9504 h 9504"/>
              <a:gd name="T14" fmla="*/ 0 w 1096"/>
              <a:gd name="T15" fmla="*/ 660 h 9504"/>
              <a:gd name="T16" fmla="*/ 663 w 1096"/>
              <a:gd name="T17" fmla="*/ 0 h 9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9504">
                <a:moveTo>
                  <a:pt x="663" y="0"/>
                </a:moveTo>
                <a:lnTo>
                  <a:pt x="1096" y="0"/>
                </a:lnTo>
                <a:lnTo>
                  <a:pt x="1096" y="206"/>
                </a:lnTo>
                <a:lnTo>
                  <a:pt x="663" y="206"/>
                </a:lnTo>
                <a:cubicBezTo>
                  <a:pt x="411" y="206"/>
                  <a:pt x="207" y="409"/>
                  <a:pt x="207" y="660"/>
                </a:cubicBezTo>
                <a:lnTo>
                  <a:pt x="207" y="9504"/>
                </a:lnTo>
                <a:lnTo>
                  <a:pt x="0" y="9504"/>
                </a:lnTo>
                <a:lnTo>
                  <a:pt x="0" y="660"/>
                </a:lnTo>
                <a:cubicBezTo>
                  <a:pt x="0" y="296"/>
                  <a:pt x="297" y="0"/>
                  <a:pt x="663"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0" name="Freeform 1261"/>
          <p:cNvSpPr>
            <a:spLocks/>
          </p:cNvSpPr>
          <p:nvPr/>
        </p:nvSpPr>
        <p:spPr bwMode="auto">
          <a:xfrm>
            <a:off x="7405689" y="2322513"/>
            <a:ext cx="327025" cy="309563"/>
          </a:xfrm>
          <a:custGeom>
            <a:avLst/>
            <a:gdLst>
              <a:gd name="T0" fmla="*/ 997 w 3495"/>
              <a:gd name="T1" fmla="*/ 343 h 3307"/>
              <a:gd name="T2" fmla="*/ 588 w 3495"/>
              <a:gd name="T3" fmla="*/ 44 h 3307"/>
              <a:gd name="T4" fmla="*/ 588 w 3495"/>
              <a:gd name="T5" fmla="*/ 44 h 3307"/>
              <a:gd name="T6" fmla="*/ 215 w 3495"/>
              <a:gd name="T7" fmla="*/ 304 h 3307"/>
              <a:gd name="T8" fmla="*/ 60 w 3495"/>
              <a:gd name="T9" fmla="*/ 739 h 3307"/>
              <a:gd name="T10" fmla="*/ 468 w 3495"/>
              <a:gd name="T11" fmla="*/ 1038 h 3307"/>
              <a:gd name="T12" fmla="*/ 1482 w 3495"/>
              <a:gd name="T13" fmla="*/ 3152 h 3307"/>
              <a:gd name="T14" fmla="*/ 2762 w 3495"/>
              <a:gd name="T15" fmla="*/ 2247 h 3307"/>
              <a:gd name="T16" fmla="*/ 3296 w 3495"/>
              <a:gd name="T17" fmla="*/ 778 h 3307"/>
              <a:gd name="T18" fmla="*/ 3307 w 3495"/>
              <a:gd name="T19" fmla="*/ 768 h 3307"/>
              <a:gd name="T20" fmla="*/ 997 w 3495"/>
              <a:gd name="T21" fmla="*/ 343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5" h="3307">
                <a:moveTo>
                  <a:pt x="997" y="343"/>
                </a:moveTo>
                <a:cubicBezTo>
                  <a:pt x="588" y="44"/>
                  <a:pt x="588" y="44"/>
                  <a:pt x="588" y="44"/>
                </a:cubicBezTo>
                <a:cubicBezTo>
                  <a:pt x="588" y="44"/>
                  <a:pt x="588" y="44"/>
                  <a:pt x="588" y="44"/>
                </a:cubicBezTo>
                <a:cubicBezTo>
                  <a:pt x="528" y="0"/>
                  <a:pt x="358" y="115"/>
                  <a:pt x="215" y="304"/>
                </a:cubicBezTo>
                <a:cubicBezTo>
                  <a:pt x="72" y="492"/>
                  <a:pt x="0" y="695"/>
                  <a:pt x="60" y="739"/>
                </a:cubicBezTo>
                <a:cubicBezTo>
                  <a:pt x="468" y="1038"/>
                  <a:pt x="468" y="1038"/>
                  <a:pt x="468" y="1038"/>
                </a:cubicBezTo>
                <a:cubicBezTo>
                  <a:pt x="468" y="1038"/>
                  <a:pt x="507" y="2402"/>
                  <a:pt x="1482" y="3152"/>
                </a:cubicBezTo>
                <a:cubicBezTo>
                  <a:pt x="1701" y="3307"/>
                  <a:pt x="2257" y="2902"/>
                  <a:pt x="2762" y="2247"/>
                </a:cubicBezTo>
                <a:cubicBezTo>
                  <a:pt x="3258" y="1580"/>
                  <a:pt x="3495" y="932"/>
                  <a:pt x="3296" y="778"/>
                </a:cubicBezTo>
                <a:cubicBezTo>
                  <a:pt x="3307" y="768"/>
                  <a:pt x="3307" y="768"/>
                  <a:pt x="3307" y="768"/>
                </a:cubicBezTo>
                <a:cubicBezTo>
                  <a:pt x="2321" y="28"/>
                  <a:pt x="997" y="343"/>
                  <a:pt x="997" y="343"/>
                </a:cubicBezTo>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1" name="Freeform 1272"/>
          <p:cNvSpPr>
            <a:spLocks noEditPoints="1"/>
          </p:cNvSpPr>
          <p:nvPr/>
        </p:nvSpPr>
        <p:spPr bwMode="auto">
          <a:xfrm>
            <a:off x="7258051" y="5227638"/>
            <a:ext cx="1033463" cy="1166813"/>
          </a:xfrm>
          <a:custGeom>
            <a:avLst/>
            <a:gdLst>
              <a:gd name="T0" fmla="*/ 633 w 651"/>
              <a:gd name="T1" fmla="*/ 464 h 735"/>
              <a:gd name="T2" fmla="*/ 634 w 651"/>
              <a:gd name="T3" fmla="*/ 286 h 735"/>
              <a:gd name="T4" fmla="*/ 647 w 651"/>
              <a:gd name="T5" fmla="*/ 122 h 735"/>
              <a:gd name="T6" fmla="*/ 542 w 651"/>
              <a:gd name="T7" fmla="*/ 11 h 735"/>
              <a:gd name="T8" fmla="*/ 414 w 651"/>
              <a:gd name="T9" fmla="*/ 11 h 735"/>
              <a:gd name="T10" fmla="*/ 225 w 651"/>
              <a:gd name="T11" fmla="*/ 0 h 735"/>
              <a:gd name="T12" fmla="*/ 61 w 651"/>
              <a:gd name="T13" fmla="*/ 0 h 735"/>
              <a:gd name="T14" fmla="*/ 6 w 651"/>
              <a:gd name="T15" fmla="*/ 146 h 735"/>
              <a:gd name="T16" fmla="*/ 47 w 651"/>
              <a:gd name="T17" fmla="*/ 316 h 735"/>
              <a:gd name="T18" fmla="*/ 18 w 651"/>
              <a:gd name="T19" fmla="*/ 475 h 735"/>
              <a:gd name="T20" fmla="*/ 80 w 651"/>
              <a:gd name="T21" fmla="*/ 713 h 735"/>
              <a:gd name="T22" fmla="*/ 207 w 651"/>
              <a:gd name="T23" fmla="*/ 713 h 735"/>
              <a:gd name="T24" fmla="*/ 408 w 651"/>
              <a:gd name="T25" fmla="*/ 735 h 735"/>
              <a:gd name="T26" fmla="*/ 550 w 651"/>
              <a:gd name="T27" fmla="*/ 735 h 735"/>
              <a:gd name="T28" fmla="*/ 177 w 651"/>
              <a:gd name="T29" fmla="*/ 378 h 735"/>
              <a:gd name="T30" fmla="*/ 329 w 651"/>
              <a:gd name="T31" fmla="*/ 346 h 735"/>
              <a:gd name="T32" fmla="*/ 479 w 651"/>
              <a:gd name="T33" fmla="*/ 258 h 735"/>
              <a:gd name="T34" fmla="*/ 385 w 651"/>
              <a:gd name="T35" fmla="*/ 286 h 735"/>
              <a:gd name="T36" fmla="*/ 231 w 651"/>
              <a:gd name="T37" fmla="*/ 316 h 735"/>
              <a:gd name="T38" fmla="*/ 203 w 651"/>
              <a:gd name="T39" fmla="*/ 465 h 735"/>
              <a:gd name="T40" fmla="*/ 327 w 651"/>
              <a:gd name="T41" fmla="*/ 409 h 735"/>
              <a:gd name="T42" fmla="*/ 479 w 651"/>
              <a:gd name="T43" fmla="*/ 380 h 735"/>
              <a:gd name="T44" fmla="*/ 508 w 651"/>
              <a:gd name="T45" fmla="*/ 282 h 735"/>
              <a:gd name="T46" fmla="*/ 357 w 651"/>
              <a:gd name="T47" fmla="*/ 253 h 735"/>
              <a:gd name="T48" fmla="*/ 235 w 651"/>
              <a:gd name="T49" fmla="*/ 197 h 735"/>
              <a:gd name="T50" fmla="*/ 169 w 651"/>
              <a:gd name="T51" fmla="*/ 316 h 735"/>
              <a:gd name="T52" fmla="*/ 231 w 651"/>
              <a:gd name="T53" fmla="*/ 500 h 735"/>
              <a:gd name="T54" fmla="*/ 299 w 651"/>
              <a:gd name="T55" fmla="*/ 500 h 735"/>
              <a:gd name="T56" fmla="*/ 450 w 651"/>
              <a:gd name="T57" fmla="*/ 468 h 735"/>
              <a:gd name="T58" fmla="*/ 567 w 651"/>
              <a:gd name="T59" fmla="*/ 346 h 735"/>
              <a:gd name="T60" fmla="*/ 536 w 651"/>
              <a:gd name="T61" fmla="*/ 195 h 735"/>
              <a:gd name="T62" fmla="*/ 329 w 651"/>
              <a:gd name="T63" fmla="*/ 163 h 735"/>
              <a:gd name="T64" fmla="*/ 262 w 651"/>
              <a:gd name="T65" fmla="*/ 163 h 735"/>
              <a:gd name="T66" fmla="*/ 140 w 651"/>
              <a:gd name="T67" fmla="*/ 225 h 735"/>
              <a:gd name="T68" fmla="*/ 85 w 651"/>
              <a:gd name="T69" fmla="*/ 468 h 735"/>
              <a:gd name="T70" fmla="*/ 203 w 651"/>
              <a:gd name="T71" fmla="*/ 533 h 735"/>
              <a:gd name="T72" fmla="*/ 357 w 651"/>
              <a:gd name="T73" fmla="*/ 501 h 735"/>
              <a:gd name="T74" fmla="*/ 479 w 651"/>
              <a:gd name="T75" fmla="*/ 558 h 735"/>
              <a:gd name="T76" fmla="*/ 542 w 651"/>
              <a:gd name="T77" fmla="*/ 378 h 735"/>
              <a:gd name="T78" fmla="*/ 598 w 651"/>
              <a:gd name="T79" fmla="*/ 132 h 735"/>
              <a:gd name="T80" fmla="*/ 475 w 651"/>
              <a:gd name="T81" fmla="*/ 132 h 735"/>
              <a:gd name="T82" fmla="*/ 268 w 651"/>
              <a:gd name="T83" fmla="*/ 103 h 735"/>
              <a:gd name="T84" fmla="*/ 201 w 651"/>
              <a:gd name="T85" fmla="*/ 103 h 735"/>
              <a:gd name="T86" fmla="*/ 109 w 651"/>
              <a:gd name="T87" fmla="*/ 254 h 735"/>
              <a:gd name="T88" fmla="*/ 53 w 651"/>
              <a:gd name="T89" fmla="*/ 500 h 735"/>
              <a:gd name="T90" fmla="*/ 145 w 651"/>
              <a:gd name="T91" fmla="*/ 591 h 735"/>
              <a:gd name="T92" fmla="*/ 353 w 651"/>
              <a:gd name="T93" fmla="*/ 622 h 735"/>
              <a:gd name="T94" fmla="*/ 420 w 651"/>
              <a:gd name="T95" fmla="*/ 622 h 735"/>
              <a:gd name="T96" fmla="*/ 629 w 651"/>
              <a:gd name="T97" fmla="*/ 529 h 735"/>
              <a:gd name="T98" fmla="*/ 574 w 651"/>
              <a:gd name="T99" fmla="*/ 286 h 735"/>
              <a:gd name="T100" fmla="*/ 600 w 651"/>
              <a:gd name="T101" fmla="*/ 15 h 735"/>
              <a:gd name="T102" fmla="*/ 448 w 651"/>
              <a:gd name="T103" fmla="*/ 99 h 735"/>
              <a:gd name="T104" fmla="*/ 327 w 651"/>
              <a:gd name="T105" fmla="*/ 46 h 735"/>
              <a:gd name="T106" fmla="*/ 173 w 651"/>
              <a:gd name="T107" fmla="*/ 15 h 735"/>
              <a:gd name="T108" fmla="*/ 80 w 651"/>
              <a:gd name="T109" fmla="*/ 42 h 735"/>
              <a:gd name="T110" fmla="*/ 23 w 651"/>
              <a:gd name="T111" fmla="*/ 286 h 735"/>
              <a:gd name="T112" fmla="*/ 51 w 651"/>
              <a:gd name="T113" fmla="*/ 563 h 735"/>
              <a:gd name="T114" fmla="*/ 169 w 651"/>
              <a:gd name="T115" fmla="*/ 683 h 735"/>
              <a:gd name="T116" fmla="*/ 268 w 651"/>
              <a:gd name="T117" fmla="*/ 651 h 735"/>
              <a:gd name="T118" fmla="*/ 445 w 651"/>
              <a:gd name="T119" fmla="*/ 651 h 735"/>
              <a:gd name="T120" fmla="*/ 512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625" y="662"/>
                </a:moveTo>
                <a:lnTo>
                  <a:pt x="625" y="656"/>
                </a:lnTo>
                <a:lnTo>
                  <a:pt x="600" y="679"/>
                </a:lnTo>
                <a:lnTo>
                  <a:pt x="574" y="651"/>
                </a:lnTo>
                <a:lnTo>
                  <a:pt x="600" y="624"/>
                </a:lnTo>
                <a:lnTo>
                  <a:pt x="625" y="647"/>
                </a:lnTo>
                <a:lnTo>
                  <a:pt x="625" y="642"/>
                </a:lnTo>
                <a:lnTo>
                  <a:pt x="604" y="622"/>
                </a:lnTo>
                <a:lnTo>
                  <a:pt x="626" y="599"/>
                </a:lnTo>
                <a:lnTo>
                  <a:pt x="626" y="591"/>
                </a:lnTo>
                <a:lnTo>
                  <a:pt x="600" y="618"/>
                </a:lnTo>
                <a:lnTo>
                  <a:pt x="574" y="591"/>
                </a:lnTo>
                <a:lnTo>
                  <a:pt x="600" y="563"/>
                </a:lnTo>
                <a:lnTo>
                  <a:pt x="626" y="590"/>
                </a:lnTo>
                <a:lnTo>
                  <a:pt x="626" y="584"/>
                </a:lnTo>
                <a:lnTo>
                  <a:pt x="604" y="559"/>
                </a:lnTo>
                <a:lnTo>
                  <a:pt x="629" y="535"/>
                </a:lnTo>
                <a:lnTo>
                  <a:pt x="630" y="525"/>
                </a:lnTo>
                <a:lnTo>
                  <a:pt x="604" y="500"/>
                </a:lnTo>
                <a:lnTo>
                  <a:pt x="633" y="472"/>
                </a:lnTo>
                <a:lnTo>
                  <a:pt x="633" y="472"/>
                </a:lnTo>
                <a:lnTo>
                  <a:pt x="633" y="464"/>
                </a:lnTo>
                <a:lnTo>
                  <a:pt x="633" y="465"/>
                </a:lnTo>
                <a:lnTo>
                  <a:pt x="604" y="437"/>
                </a:lnTo>
                <a:lnTo>
                  <a:pt x="633" y="409"/>
                </a:lnTo>
                <a:lnTo>
                  <a:pt x="634" y="413"/>
                </a:lnTo>
                <a:lnTo>
                  <a:pt x="634" y="408"/>
                </a:lnTo>
                <a:lnTo>
                  <a:pt x="634" y="408"/>
                </a:lnTo>
                <a:lnTo>
                  <a:pt x="634" y="408"/>
                </a:lnTo>
                <a:lnTo>
                  <a:pt x="634" y="400"/>
                </a:lnTo>
                <a:lnTo>
                  <a:pt x="633" y="404"/>
                </a:lnTo>
                <a:lnTo>
                  <a:pt x="604" y="378"/>
                </a:lnTo>
                <a:lnTo>
                  <a:pt x="633" y="350"/>
                </a:lnTo>
                <a:lnTo>
                  <a:pt x="635" y="356"/>
                </a:lnTo>
                <a:lnTo>
                  <a:pt x="638" y="350"/>
                </a:lnTo>
                <a:lnTo>
                  <a:pt x="634" y="346"/>
                </a:lnTo>
                <a:lnTo>
                  <a:pt x="638" y="344"/>
                </a:lnTo>
                <a:lnTo>
                  <a:pt x="638" y="337"/>
                </a:lnTo>
                <a:lnTo>
                  <a:pt x="633" y="344"/>
                </a:lnTo>
                <a:lnTo>
                  <a:pt x="604" y="316"/>
                </a:lnTo>
                <a:lnTo>
                  <a:pt x="633" y="287"/>
                </a:lnTo>
                <a:lnTo>
                  <a:pt x="639" y="295"/>
                </a:lnTo>
                <a:lnTo>
                  <a:pt x="639" y="290"/>
                </a:lnTo>
                <a:lnTo>
                  <a:pt x="634" y="286"/>
                </a:lnTo>
                <a:lnTo>
                  <a:pt x="639" y="281"/>
                </a:lnTo>
                <a:lnTo>
                  <a:pt x="639" y="273"/>
                </a:lnTo>
                <a:lnTo>
                  <a:pt x="633" y="282"/>
                </a:lnTo>
                <a:lnTo>
                  <a:pt x="604" y="254"/>
                </a:lnTo>
                <a:lnTo>
                  <a:pt x="633" y="229"/>
                </a:lnTo>
                <a:lnTo>
                  <a:pt x="642" y="238"/>
                </a:lnTo>
                <a:lnTo>
                  <a:pt x="642" y="231"/>
                </a:lnTo>
                <a:lnTo>
                  <a:pt x="634" y="225"/>
                </a:lnTo>
                <a:lnTo>
                  <a:pt x="643" y="217"/>
                </a:lnTo>
                <a:lnTo>
                  <a:pt x="643" y="210"/>
                </a:lnTo>
                <a:lnTo>
                  <a:pt x="633" y="221"/>
                </a:lnTo>
                <a:lnTo>
                  <a:pt x="604" y="195"/>
                </a:lnTo>
                <a:lnTo>
                  <a:pt x="633" y="167"/>
                </a:lnTo>
                <a:lnTo>
                  <a:pt x="643" y="179"/>
                </a:lnTo>
                <a:lnTo>
                  <a:pt x="643" y="174"/>
                </a:lnTo>
                <a:lnTo>
                  <a:pt x="634" y="163"/>
                </a:lnTo>
                <a:lnTo>
                  <a:pt x="645" y="154"/>
                </a:lnTo>
                <a:lnTo>
                  <a:pt x="645" y="146"/>
                </a:lnTo>
                <a:lnTo>
                  <a:pt x="633" y="160"/>
                </a:lnTo>
                <a:lnTo>
                  <a:pt x="604" y="132"/>
                </a:lnTo>
                <a:lnTo>
                  <a:pt x="633" y="107"/>
                </a:lnTo>
                <a:lnTo>
                  <a:pt x="647" y="122"/>
                </a:lnTo>
                <a:lnTo>
                  <a:pt x="647" y="116"/>
                </a:lnTo>
                <a:lnTo>
                  <a:pt x="634" y="103"/>
                </a:lnTo>
                <a:lnTo>
                  <a:pt x="647" y="90"/>
                </a:lnTo>
                <a:lnTo>
                  <a:pt x="649" y="83"/>
                </a:lnTo>
                <a:lnTo>
                  <a:pt x="633" y="99"/>
                </a:lnTo>
                <a:lnTo>
                  <a:pt x="604" y="74"/>
                </a:lnTo>
                <a:lnTo>
                  <a:pt x="633" y="46"/>
                </a:lnTo>
                <a:lnTo>
                  <a:pt x="649" y="62"/>
                </a:lnTo>
                <a:lnTo>
                  <a:pt x="649" y="56"/>
                </a:lnTo>
                <a:lnTo>
                  <a:pt x="634" y="42"/>
                </a:lnTo>
                <a:lnTo>
                  <a:pt x="651" y="27"/>
                </a:lnTo>
                <a:lnTo>
                  <a:pt x="651" y="19"/>
                </a:lnTo>
                <a:lnTo>
                  <a:pt x="633" y="39"/>
                </a:lnTo>
                <a:lnTo>
                  <a:pt x="604" y="11"/>
                </a:lnTo>
                <a:lnTo>
                  <a:pt x="615" y="0"/>
                </a:lnTo>
                <a:lnTo>
                  <a:pt x="610" y="0"/>
                </a:lnTo>
                <a:lnTo>
                  <a:pt x="600" y="8"/>
                </a:lnTo>
                <a:lnTo>
                  <a:pt x="591" y="0"/>
                </a:lnTo>
                <a:lnTo>
                  <a:pt x="586" y="0"/>
                </a:lnTo>
                <a:lnTo>
                  <a:pt x="598" y="11"/>
                </a:lnTo>
                <a:lnTo>
                  <a:pt x="570" y="39"/>
                </a:lnTo>
                <a:lnTo>
                  <a:pt x="542" y="11"/>
                </a:lnTo>
                <a:lnTo>
                  <a:pt x="555" y="0"/>
                </a:lnTo>
                <a:lnTo>
                  <a:pt x="548" y="0"/>
                </a:lnTo>
                <a:lnTo>
                  <a:pt x="540" y="8"/>
                </a:lnTo>
                <a:lnTo>
                  <a:pt x="531" y="0"/>
                </a:lnTo>
                <a:lnTo>
                  <a:pt x="525" y="0"/>
                </a:lnTo>
                <a:lnTo>
                  <a:pt x="536" y="11"/>
                </a:lnTo>
                <a:lnTo>
                  <a:pt x="508" y="39"/>
                </a:lnTo>
                <a:lnTo>
                  <a:pt x="483" y="11"/>
                </a:lnTo>
                <a:lnTo>
                  <a:pt x="493" y="0"/>
                </a:lnTo>
                <a:lnTo>
                  <a:pt x="488" y="0"/>
                </a:lnTo>
                <a:lnTo>
                  <a:pt x="479" y="8"/>
                </a:lnTo>
                <a:lnTo>
                  <a:pt x="469" y="0"/>
                </a:lnTo>
                <a:lnTo>
                  <a:pt x="464" y="0"/>
                </a:lnTo>
                <a:lnTo>
                  <a:pt x="475" y="11"/>
                </a:lnTo>
                <a:lnTo>
                  <a:pt x="448" y="39"/>
                </a:lnTo>
                <a:lnTo>
                  <a:pt x="420" y="11"/>
                </a:lnTo>
                <a:lnTo>
                  <a:pt x="432" y="0"/>
                </a:lnTo>
                <a:lnTo>
                  <a:pt x="426" y="0"/>
                </a:lnTo>
                <a:lnTo>
                  <a:pt x="417" y="8"/>
                </a:lnTo>
                <a:lnTo>
                  <a:pt x="409" y="0"/>
                </a:lnTo>
                <a:lnTo>
                  <a:pt x="401" y="0"/>
                </a:lnTo>
                <a:lnTo>
                  <a:pt x="414" y="11"/>
                </a:lnTo>
                <a:lnTo>
                  <a:pt x="386" y="39"/>
                </a:lnTo>
                <a:lnTo>
                  <a:pt x="358" y="11"/>
                </a:lnTo>
                <a:lnTo>
                  <a:pt x="371" y="0"/>
                </a:lnTo>
                <a:lnTo>
                  <a:pt x="366" y="0"/>
                </a:lnTo>
                <a:lnTo>
                  <a:pt x="357" y="8"/>
                </a:lnTo>
                <a:lnTo>
                  <a:pt x="347" y="0"/>
                </a:lnTo>
                <a:lnTo>
                  <a:pt x="342" y="0"/>
                </a:lnTo>
                <a:lnTo>
                  <a:pt x="353" y="11"/>
                </a:lnTo>
                <a:lnTo>
                  <a:pt x="327" y="39"/>
                </a:lnTo>
                <a:lnTo>
                  <a:pt x="299" y="11"/>
                </a:lnTo>
                <a:lnTo>
                  <a:pt x="310" y="0"/>
                </a:lnTo>
                <a:lnTo>
                  <a:pt x="304" y="0"/>
                </a:lnTo>
                <a:lnTo>
                  <a:pt x="295" y="8"/>
                </a:lnTo>
                <a:lnTo>
                  <a:pt x="286" y="0"/>
                </a:lnTo>
                <a:lnTo>
                  <a:pt x="280" y="0"/>
                </a:lnTo>
                <a:lnTo>
                  <a:pt x="292" y="11"/>
                </a:lnTo>
                <a:lnTo>
                  <a:pt x="264" y="39"/>
                </a:lnTo>
                <a:lnTo>
                  <a:pt x="236" y="11"/>
                </a:lnTo>
                <a:lnTo>
                  <a:pt x="250" y="0"/>
                </a:lnTo>
                <a:lnTo>
                  <a:pt x="243" y="0"/>
                </a:lnTo>
                <a:lnTo>
                  <a:pt x="235" y="8"/>
                </a:lnTo>
                <a:lnTo>
                  <a:pt x="225" y="0"/>
                </a:lnTo>
                <a:lnTo>
                  <a:pt x="220" y="0"/>
                </a:lnTo>
                <a:lnTo>
                  <a:pt x="231" y="11"/>
                </a:lnTo>
                <a:lnTo>
                  <a:pt x="203" y="39"/>
                </a:lnTo>
                <a:lnTo>
                  <a:pt x="177" y="11"/>
                </a:lnTo>
                <a:lnTo>
                  <a:pt x="188" y="0"/>
                </a:lnTo>
                <a:lnTo>
                  <a:pt x="183" y="0"/>
                </a:lnTo>
                <a:lnTo>
                  <a:pt x="173" y="8"/>
                </a:lnTo>
                <a:lnTo>
                  <a:pt x="164" y="0"/>
                </a:lnTo>
                <a:lnTo>
                  <a:pt x="159" y="0"/>
                </a:lnTo>
                <a:lnTo>
                  <a:pt x="169" y="11"/>
                </a:lnTo>
                <a:lnTo>
                  <a:pt x="142" y="39"/>
                </a:lnTo>
                <a:lnTo>
                  <a:pt x="114" y="11"/>
                </a:lnTo>
                <a:lnTo>
                  <a:pt x="126" y="0"/>
                </a:lnTo>
                <a:lnTo>
                  <a:pt x="121" y="0"/>
                </a:lnTo>
                <a:lnTo>
                  <a:pt x="112" y="8"/>
                </a:lnTo>
                <a:lnTo>
                  <a:pt x="104" y="0"/>
                </a:lnTo>
                <a:lnTo>
                  <a:pt x="98" y="0"/>
                </a:lnTo>
                <a:lnTo>
                  <a:pt x="109" y="11"/>
                </a:lnTo>
                <a:lnTo>
                  <a:pt x="81" y="39"/>
                </a:lnTo>
                <a:lnTo>
                  <a:pt x="53" y="11"/>
                </a:lnTo>
                <a:lnTo>
                  <a:pt x="66" y="0"/>
                </a:lnTo>
                <a:lnTo>
                  <a:pt x="61" y="0"/>
                </a:lnTo>
                <a:lnTo>
                  <a:pt x="51" y="8"/>
                </a:lnTo>
                <a:lnTo>
                  <a:pt x="42" y="0"/>
                </a:lnTo>
                <a:lnTo>
                  <a:pt x="37" y="0"/>
                </a:lnTo>
                <a:lnTo>
                  <a:pt x="47" y="11"/>
                </a:lnTo>
                <a:lnTo>
                  <a:pt x="21" y="39"/>
                </a:lnTo>
                <a:lnTo>
                  <a:pt x="0" y="19"/>
                </a:lnTo>
                <a:lnTo>
                  <a:pt x="0" y="27"/>
                </a:lnTo>
                <a:lnTo>
                  <a:pt x="18" y="42"/>
                </a:lnTo>
                <a:lnTo>
                  <a:pt x="2" y="56"/>
                </a:lnTo>
                <a:lnTo>
                  <a:pt x="2" y="64"/>
                </a:lnTo>
                <a:lnTo>
                  <a:pt x="21" y="46"/>
                </a:lnTo>
                <a:lnTo>
                  <a:pt x="47" y="74"/>
                </a:lnTo>
                <a:lnTo>
                  <a:pt x="21" y="99"/>
                </a:lnTo>
                <a:lnTo>
                  <a:pt x="2" y="83"/>
                </a:lnTo>
                <a:lnTo>
                  <a:pt x="2" y="88"/>
                </a:lnTo>
                <a:lnTo>
                  <a:pt x="18" y="103"/>
                </a:lnTo>
                <a:lnTo>
                  <a:pt x="5" y="116"/>
                </a:lnTo>
                <a:lnTo>
                  <a:pt x="5" y="122"/>
                </a:lnTo>
                <a:lnTo>
                  <a:pt x="21" y="107"/>
                </a:lnTo>
                <a:lnTo>
                  <a:pt x="47" y="132"/>
                </a:lnTo>
                <a:lnTo>
                  <a:pt x="21" y="160"/>
                </a:lnTo>
                <a:lnTo>
                  <a:pt x="6" y="146"/>
                </a:lnTo>
                <a:lnTo>
                  <a:pt x="6" y="151"/>
                </a:lnTo>
                <a:lnTo>
                  <a:pt x="18" y="163"/>
                </a:lnTo>
                <a:lnTo>
                  <a:pt x="6" y="174"/>
                </a:lnTo>
                <a:lnTo>
                  <a:pt x="6" y="179"/>
                </a:lnTo>
                <a:lnTo>
                  <a:pt x="21" y="167"/>
                </a:lnTo>
                <a:lnTo>
                  <a:pt x="47" y="195"/>
                </a:lnTo>
                <a:lnTo>
                  <a:pt x="21" y="221"/>
                </a:lnTo>
                <a:lnTo>
                  <a:pt x="9" y="210"/>
                </a:lnTo>
                <a:lnTo>
                  <a:pt x="9" y="215"/>
                </a:lnTo>
                <a:lnTo>
                  <a:pt x="18" y="225"/>
                </a:lnTo>
                <a:lnTo>
                  <a:pt x="9" y="234"/>
                </a:lnTo>
                <a:lnTo>
                  <a:pt x="9" y="239"/>
                </a:lnTo>
                <a:lnTo>
                  <a:pt x="21" y="229"/>
                </a:lnTo>
                <a:lnTo>
                  <a:pt x="47" y="254"/>
                </a:lnTo>
                <a:lnTo>
                  <a:pt x="21" y="282"/>
                </a:lnTo>
                <a:lnTo>
                  <a:pt x="10" y="273"/>
                </a:lnTo>
                <a:lnTo>
                  <a:pt x="10" y="278"/>
                </a:lnTo>
                <a:lnTo>
                  <a:pt x="18" y="286"/>
                </a:lnTo>
                <a:lnTo>
                  <a:pt x="10" y="291"/>
                </a:lnTo>
                <a:lnTo>
                  <a:pt x="11" y="297"/>
                </a:lnTo>
                <a:lnTo>
                  <a:pt x="21" y="287"/>
                </a:lnTo>
                <a:lnTo>
                  <a:pt x="47" y="316"/>
                </a:lnTo>
                <a:lnTo>
                  <a:pt x="21" y="344"/>
                </a:lnTo>
                <a:lnTo>
                  <a:pt x="11" y="334"/>
                </a:lnTo>
                <a:lnTo>
                  <a:pt x="11" y="342"/>
                </a:lnTo>
                <a:lnTo>
                  <a:pt x="18" y="346"/>
                </a:lnTo>
                <a:lnTo>
                  <a:pt x="14" y="352"/>
                </a:lnTo>
                <a:lnTo>
                  <a:pt x="14" y="357"/>
                </a:lnTo>
                <a:lnTo>
                  <a:pt x="21" y="350"/>
                </a:lnTo>
                <a:lnTo>
                  <a:pt x="47" y="378"/>
                </a:lnTo>
                <a:lnTo>
                  <a:pt x="21" y="404"/>
                </a:lnTo>
                <a:lnTo>
                  <a:pt x="14" y="398"/>
                </a:lnTo>
                <a:lnTo>
                  <a:pt x="15" y="404"/>
                </a:lnTo>
                <a:lnTo>
                  <a:pt x="18" y="408"/>
                </a:lnTo>
                <a:lnTo>
                  <a:pt x="15" y="409"/>
                </a:lnTo>
                <a:lnTo>
                  <a:pt x="15" y="416"/>
                </a:lnTo>
                <a:lnTo>
                  <a:pt x="21" y="409"/>
                </a:lnTo>
                <a:lnTo>
                  <a:pt x="47" y="437"/>
                </a:lnTo>
                <a:lnTo>
                  <a:pt x="21" y="465"/>
                </a:lnTo>
                <a:lnTo>
                  <a:pt x="18" y="463"/>
                </a:lnTo>
                <a:lnTo>
                  <a:pt x="18" y="468"/>
                </a:lnTo>
                <a:lnTo>
                  <a:pt x="18" y="468"/>
                </a:lnTo>
                <a:lnTo>
                  <a:pt x="18" y="469"/>
                </a:lnTo>
                <a:lnTo>
                  <a:pt x="18" y="475"/>
                </a:lnTo>
                <a:lnTo>
                  <a:pt x="21" y="472"/>
                </a:lnTo>
                <a:lnTo>
                  <a:pt x="47" y="500"/>
                </a:lnTo>
                <a:lnTo>
                  <a:pt x="21" y="525"/>
                </a:lnTo>
                <a:lnTo>
                  <a:pt x="19" y="525"/>
                </a:lnTo>
                <a:lnTo>
                  <a:pt x="19" y="533"/>
                </a:lnTo>
                <a:lnTo>
                  <a:pt x="21" y="533"/>
                </a:lnTo>
                <a:lnTo>
                  <a:pt x="47" y="559"/>
                </a:lnTo>
                <a:lnTo>
                  <a:pt x="21" y="587"/>
                </a:lnTo>
                <a:lnTo>
                  <a:pt x="21" y="595"/>
                </a:lnTo>
                <a:lnTo>
                  <a:pt x="47" y="622"/>
                </a:lnTo>
                <a:lnTo>
                  <a:pt x="23" y="646"/>
                </a:lnTo>
                <a:lnTo>
                  <a:pt x="23" y="651"/>
                </a:lnTo>
                <a:lnTo>
                  <a:pt x="51" y="624"/>
                </a:lnTo>
                <a:lnTo>
                  <a:pt x="80" y="651"/>
                </a:lnTo>
                <a:lnTo>
                  <a:pt x="51" y="679"/>
                </a:lnTo>
                <a:lnTo>
                  <a:pt x="23" y="651"/>
                </a:lnTo>
                <a:lnTo>
                  <a:pt x="25" y="659"/>
                </a:lnTo>
                <a:lnTo>
                  <a:pt x="47" y="683"/>
                </a:lnTo>
                <a:lnTo>
                  <a:pt x="25" y="703"/>
                </a:lnTo>
                <a:lnTo>
                  <a:pt x="27" y="711"/>
                </a:lnTo>
                <a:lnTo>
                  <a:pt x="51" y="684"/>
                </a:lnTo>
                <a:lnTo>
                  <a:pt x="80" y="713"/>
                </a:lnTo>
                <a:lnTo>
                  <a:pt x="55" y="735"/>
                </a:lnTo>
                <a:lnTo>
                  <a:pt x="62" y="735"/>
                </a:lnTo>
                <a:lnTo>
                  <a:pt x="81" y="715"/>
                </a:lnTo>
                <a:lnTo>
                  <a:pt x="102" y="735"/>
                </a:lnTo>
                <a:lnTo>
                  <a:pt x="108" y="735"/>
                </a:lnTo>
                <a:lnTo>
                  <a:pt x="85" y="713"/>
                </a:lnTo>
                <a:lnTo>
                  <a:pt x="112" y="684"/>
                </a:lnTo>
                <a:lnTo>
                  <a:pt x="140" y="713"/>
                </a:lnTo>
                <a:lnTo>
                  <a:pt x="117" y="735"/>
                </a:lnTo>
                <a:lnTo>
                  <a:pt x="122" y="735"/>
                </a:lnTo>
                <a:lnTo>
                  <a:pt x="142" y="715"/>
                </a:lnTo>
                <a:lnTo>
                  <a:pt x="161" y="735"/>
                </a:lnTo>
                <a:lnTo>
                  <a:pt x="169" y="735"/>
                </a:lnTo>
                <a:lnTo>
                  <a:pt x="145" y="713"/>
                </a:lnTo>
                <a:lnTo>
                  <a:pt x="173" y="684"/>
                </a:lnTo>
                <a:lnTo>
                  <a:pt x="201" y="713"/>
                </a:lnTo>
                <a:lnTo>
                  <a:pt x="179" y="735"/>
                </a:lnTo>
                <a:lnTo>
                  <a:pt x="184" y="735"/>
                </a:lnTo>
                <a:lnTo>
                  <a:pt x="203" y="715"/>
                </a:lnTo>
                <a:lnTo>
                  <a:pt x="224" y="735"/>
                </a:lnTo>
                <a:lnTo>
                  <a:pt x="230" y="735"/>
                </a:lnTo>
                <a:lnTo>
                  <a:pt x="207" y="713"/>
                </a:lnTo>
                <a:lnTo>
                  <a:pt x="235" y="684"/>
                </a:lnTo>
                <a:lnTo>
                  <a:pt x="262" y="713"/>
                </a:lnTo>
                <a:lnTo>
                  <a:pt x="239" y="735"/>
                </a:lnTo>
                <a:lnTo>
                  <a:pt x="244" y="735"/>
                </a:lnTo>
                <a:lnTo>
                  <a:pt x="264" y="715"/>
                </a:lnTo>
                <a:lnTo>
                  <a:pt x="286" y="735"/>
                </a:lnTo>
                <a:lnTo>
                  <a:pt x="291" y="735"/>
                </a:lnTo>
                <a:lnTo>
                  <a:pt x="268" y="713"/>
                </a:lnTo>
                <a:lnTo>
                  <a:pt x="295" y="684"/>
                </a:lnTo>
                <a:lnTo>
                  <a:pt x="323" y="713"/>
                </a:lnTo>
                <a:lnTo>
                  <a:pt x="300" y="735"/>
                </a:lnTo>
                <a:lnTo>
                  <a:pt x="306" y="735"/>
                </a:lnTo>
                <a:lnTo>
                  <a:pt x="327" y="715"/>
                </a:lnTo>
                <a:lnTo>
                  <a:pt x="346" y="735"/>
                </a:lnTo>
                <a:lnTo>
                  <a:pt x="351" y="735"/>
                </a:lnTo>
                <a:lnTo>
                  <a:pt x="329" y="713"/>
                </a:lnTo>
                <a:lnTo>
                  <a:pt x="357" y="684"/>
                </a:lnTo>
                <a:lnTo>
                  <a:pt x="385" y="713"/>
                </a:lnTo>
                <a:lnTo>
                  <a:pt x="361" y="735"/>
                </a:lnTo>
                <a:lnTo>
                  <a:pt x="367" y="735"/>
                </a:lnTo>
                <a:lnTo>
                  <a:pt x="386" y="715"/>
                </a:lnTo>
                <a:lnTo>
                  <a:pt x="408" y="735"/>
                </a:lnTo>
                <a:lnTo>
                  <a:pt x="413" y="735"/>
                </a:lnTo>
                <a:lnTo>
                  <a:pt x="390" y="713"/>
                </a:lnTo>
                <a:lnTo>
                  <a:pt x="417" y="684"/>
                </a:lnTo>
                <a:lnTo>
                  <a:pt x="445" y="713"/>
                </a:lnTo>
                <a:lnTo>
                  <a:pt x="422" y="735"/>
                </a:lnTo>
                <a:lnTo>
                  <a:pt x="428" y="735"/>
                </a:lnTo>
                <a:lnTo>
                  <a:pt x="448" y="715"/>
                </a:lnTo>
                <a:lnTo>
                  <a:pt x="467" y="735"/>
                </a:lnTo>
                <a:lnTo>
                  <a:pt x="473" y="735"/>
                </a:lnTo>
                <a:lnTo>
                  <a:pt x="450" y="713"/>
                </a:lnTo>
                <a:lnTo>
                  <a:pt x="479" y="684"/>
                </a:lnTo>
                <a:lnTo>
                  <a:pt x="507" y="713"/>
                </a:lnTo>
                <a:lnTo>
                  <a:pt x="484" y="735"/>
                </a:lnTo>
                <a:lnTo>
                  <a:pt x="489" y="735"/>
                </a:lnTo>
                <a:lnTo>
                  <a:pt x="508" y="715"/>
                </a:lnTo>
                <a:lnTo>
                  <a:pt x="529" y="735"/>
                </a:lnTo>
                <a:lnTo>
                  <a:pt x="535" y="735"/>
                </a:lnTo>
                <a:lnTo>
                  <a:pt x="512" y="713"/>
                </a:lnTo>
                <a:lnTo>
                  <a:pt x="540" y="684"/>
                </a:lnTo>
                <a:lnTo>
                  <a:pt x="567" y="713"/>
                </a:lnTo>
                <a:lnTo>
                  <a:pt x="544" y="735"/>
                </a:lnTo>
                <a:lnTo>
                  <a:pt x="550" y="735"/>
                </a:lnTo>
                <a:lnTo>
                  <a:pt x="570" y="715"/>
                </a:lnTo>
                <a:lnTo>
                  <a:pt x="588" y="735"/>
                </a:lnTo>
                <a:lnTo>
                  <a:pt x="596" y="735"/>
                </a:lnTo>
                <a:lnTo>
                  <a:pt x="574" y="713"/>
                </a:lnTo>
                <a:lnTo>
                  <a:pt x="600" y="684"/>
                </a:lnTo>
                <a:lnTo>
                  <a:pt x="623" y="706"/>
                </a:lnTo>
                <a:lnTo>
                  <a:pt x="623" y="699"/>
                </a:lnTo>
                <a:lnTo>
                  <a:pt x="604" y="683"/>
                </a:lnTo>
                <a:lnTo>
                  <a:pt x="625" y="662"/>
                </a:lnTo>
                <a:close/>
                <a:moveTo>
                  <a:pt x="598" y="622"/>
                </a:moveTo>
                <a:lnTo>
                  <a:pt x="570" y="650"/>
                </a:lnTo>
                <a:lnTo>
                  <a:pt x="542" y="622"/>
                </a:lnTo>
                <a:lnTo>
                  <a:pt x="570" y="594"/>
                </a:lnTo>
                <a:lnTo>
                  <a:pt x="598" y="622"/>
                </a:lnTo>
                <a:close/>
                <a:moveTo>
                  <a:pt x="207" y="346"/>
                </a:moveTo>
                <a:lnTo>
                  <a:pt x="235" y="320"/>
                </a:lnTo>
                <a:lnTo>
                  <a:pt x="262" y="346"/>
                </a:lnTo>
                <a:lnTo>
                  <a:pt x="235" y="374"/>
                </a:lnTo>
                <a:lnTo>
                  <a:pt x="207" y="346"/>
                </a:lnTo>
                <a:close/>
                <a:moveTo>
                  <a:pt x="231" y="378"/>
                </a:moveTo>
                <a:lnTo>
                  <a:pt x="203" y="404"/>
                </a:lnTo>
                <a:lnTo>
                  <a:pt x="177" y="378"/>
                </a:lnTo>
                <a:lnTo>
                  <a:pt x="203" y="350"/>
                </a:lnTo>
                <a:lnTo>
                  <a:pt x="231" y="378"/>
                </a:lnTo>
                <a:close/>
                <a:moveTo>
                  <a:pt x="264" y="350"/>
                </a:moveTo>
                <a:lnTo>
                  <a:pt x="292" y="378"/>
                </a:lnTo>
                <a:lnTo>
                  <a:pt x="264" y="404"/>
                </a:lnTo>
                <a:lnTo>
                  <a:pt x="236" y="378"/>
                </a:lnTo>
                <a:lnTo>
                  <a:pt x="264" y="350"/>
                </a:lnTo>
                <a:close/>
                <a:moveTo>
                  <a:pt x="268" y="346"/>
                </a:moveTo>
                <a:lnTo>
                  <a:pt x="295" y="320"/>
                </a:lnTo>
                <a:lnTo>
                  <a:pt x="323" y="346"/>
                </a:lnTo>
                <a:lnTo>
                  <a:pt x="295" y="374"/>
                </a:lnTo>
                <a:lnTo>
                  <a:pt x="268" y="346"/>
                </a:lnTo>
                <a:close/>
                <a:moveTo>
                  <a:pt x="327" y="350"/>
                </a:moveTo>
                <a:lnTo>
                  <a:pt x="353" y="378"/>
                </a:lnTo>
                <a:lnTo>
                  <a:pt x="327" y="404"/>
                </a:lnTo>
                <a:lnTo>
                  <a:pt x="299" y="378"/>
                </a:lnTo>
                <a:lnTo>
                  <a:pt x="327" y="350"/>
                </a:lnTo>
                <a:close/>
                <a:moveTo>
                  <a:pt x="329" y="346"/>
                </a:moveTo>
                <a:lnTo>
                  <a:pt x="357" y="320"/>
                </a:lnTo>
                <a:lnTo>
                  <a:pt x="385" y="346"/>
                </a:lnTo>
                <a:lnTo>
                  <a:pt x="357" y="374"/>
                </a:lnTo>
                <a:lnTo>
                  <a:pt x="329" y="346"/>
                </a:lnTo>
                <a:close/>
                <a:moveTo>
                  <a:pt x="386" y="350"/>
                </a:moveTo>
                <a:lnTo>
                  <a:pt x="414" y="378"/>
                </a:lnTo>
                <a:lnTo>
                  <a:pt x="386" y="404"/>
                </a:lnTo>
                <a:lnTo>
                  <a:pt x="358" y="378"/>
                </a:lnTo>
                <a:lnTo>
                  <a:pt x="386" y="350"/>
                </a:lnTo>
                <a:close/>
                <a:moveTo>
                  <a:pt x="390" y="346"/>
                </a:moveTo>
                <a:lnTo>
                  <a:pt x="417" y="320"/>
                </a:lnTo>
                <a:lnTo>
                  <a:pt x="445" y="346"/>
                </a:lnTo>
                <a:lnTo>
                  <a:pt x="417" y="374"/>
                </a:lnTo>
                <a:lnTo>
                  <a:pt x="390" y="346"/>
                </a:lnTo>
                <a:close/>
                <a:moveTo>
                  <a:pt x="448" y="350"/>
                </a:moveTo>
                <a:lnTo>
                  <a:pt x="475" y="378"/>
                </a:lnTo>
                <a:lnTo>
                  <a:pt x="448" y="404"/>
                </a:lnTo>
                <a:lnTo>
                  <a:pt x="420" y="378"/>
                </a:lnTo>
                <a:lnTo>
                  <a:pt x="448" y="350"/>
                </a:lnTo>
                <a:close/>
                <a:moveTo>
                  <a:pt x="450" y="346"/>
                </a:moveTo>
                <a:lnTo>
                  <a:pt x="479" y="320"/>
                </a:lnTo>
                <a:lnTo>
                  <a:pt x="507" y="346"/>
                </a:lnTo>
                <a:lnTo>
                  <a:pt x="479" y="374"/>
                </a:lnTo>
                <a:lnTo>
                  <a:pt x="450" y="346"/>
                </a:lnTo>
                <a:close/>
                <a:moveTo>
                  <a:pt x="450" y="286"/>
                </a:moveTo>
                <a:lnTo>
                  <a:pt x="479" y="258"/>
                </a:lnTo>
                <a:lnTo>
                  <a:pt x="507" y="286"/>
                </a:lnTo>
                <a:lnTo>
                  <a:pt x="479" y="313"/>
                </a:lnTo>
                <a:lnTo>
                  <a:pt x="450" y="286"/>
                </a:lnTo>
                <a:close/>
                <a:moveTo>
                  <a:pt x="475" y="316"/>
                </a:moveTo>
                <a:lnTo>
                  <a:pt x="448" y="344"/>
                </a:lnTo>
                <a:lnTo>
                  <a:pt x="420" y="316"/>
                </a:lnTo>
                <a:lnTo>
                  <a:pt x="448" y="287"/>
                </a:lnTo>
                <a:lnTo>
                  <a:pt x="475" y="316"/>
                </a:lnTo>
                <a:close/>
                <a:moveTo>
                  <a:pt x="417" y="313"/>
                </a:moveTo>
                <a:lnTo>
                  <a:pt x="390" y="286"/>
                </a:lnTo>
                <a:lnTo>
                  <a:pt x="417" y="258"/>
                </a:lnTo>
                <a:lnTo>
                  <a:pt x="445" y="286"/>
                </a:lnTo>
                <a:lnTo>
                  <a:pt x="417" y="313"/>
                </a:lnTo>
                <a:close/>
                <a:moveTo>
                  <a:pt x="414" y="316"/>
                </a:moveTo>
                <a:lnTo>
                  <a:pt x="386" y="344"/>
                </a:lnTo>
                <a:lnTo>
                  <a:pt x="358" y="316"/>
                </a:lnTo>
                <a:lnTo>
                  <a:pt x="386" y="287"/>
                </a:lnTo>
                <a:lnTo>
                  <a:pt x="414" y="316"/>
                </a:lnTo>
                <a:close/>
                <a:moveTo>
                  <a:pt x="357" y="313"/>
                </a:moveTo>
                <a:lnTo>
                  <a:pt x="329" y="286"/>
                </a:lnTo>
                <a:lnTo>
                  <a:pt x="357" y="258"/>
                </a:lnTo>
                <a:lnTo>
                  <a:pt x="385" y="286"/>
                </a:lnTo>
                <a:lnTo>
                  <a:pt x="357" y="313"/>
                </a:lnTo>
                <a:close/>
                <a:moveTo>
                  <a:pt x="353" y="316"/>
                </a:moveTo>
                <a:lnTo>
                  <a:pt x="327" y="344"/>
                </a:lnTo>
                <a:lnTo>
                  <a:pt x="299" y="316"/>
                </a:lnTo>
                <a:lnTo>
                  <a:pt x="327" y="287"/>
                </a:lnTo>
                <a:lnTo>
                  <a:pt x="353" y="316"/>
                </a:lnTo>
                <a:close/>
                <a:moveTo>
                  <a:pt x="295" y="313"/>
                </a:moveTo>
                <a:lnTo>
                  <a:pt x="268" y="286"/>
                </a:lnTo>
                <a:lnTo>
                  <a:pt x="295" y="258"/>
                </a:lnTo>
                <a:lnTo>
                  <a:pt x="323" y="286"/>
                </a:lnTo>
                <a:lnTo>
                  <a:pt x="295" y="313"/>
                </a:lnTo>
                <a:close/>
                <a:moveTo>
                  <a:pt x="292" y="316"/>
                </a:moveTo>
                <a:lnTo>
                  <a:pt x="264" y="344"/>
                </a:lnTo>
                <a:lnTo>
                  <a:pt x="236" y="316"/>
                </a:lnTo>
                <a:lnTo>
                  <a:pt x="264" y="287"/>
                </a:lnTo>
                <a:lnTo>
                  <a:pt x="292" y="316"/>
                </a:lnTo>
                <a:close/>
                <a:moveTo>
                  <a:pt x="235" y="313"/>
                </a:moveTo>
                <a:lnTo>
                  <a:pt x="207" y="286"/>
                </a:lnTo>
                <a:lnTo>
                  <a:pt x="235" y="258"/>
                </a:lnTo>
                <a:lnTo>
                  <a:pt x="262" y="286"/>
                </a:lnTo>
                <a:lnTo>
                  <a:pt x="235" y="313"/>
                </a:lnTo>
                <a:close/>
                <a:moveTo>
                  <a:pt x="231" y="316"/>
                </a:moveTo>
                <a:lnTo>
                  <a:pt x="203" y="344"/>
                </a:lnTo>
                <a:lnTo>
                  <a:pt x="177" y="316"/>
                </a:lnTo>
                <a:lnTo>
                  <a:pt x="203" y="287"/>
                </a:lnTo>
                <a:lnTo>
                  <a:pt x="231" y="316"/>
                </a:lnTo>
                <a:close/>
                <a:moveTo>
                  <a:pt x="173" y="313"/>
                </a:moveTo>
                <a:lnTo>
                  <a:pt x="145" y="286"/>
                </a:lnTo>
                <a:lnTo>
                  <a:pt x="173" y="258"/>
                </a:lnTo>
                <a:lnTo>
                  <a:pt x="201" y="286"/>
                </a:lnTo>
                <a:lnTo>
                  <a:pt x="173" y="313"/>
                </a:lnTo>
                <a:close/>
                <a:moveTo>
                  <a:pt x="201" y="346"/>
                </a:moveTo>
                <a:lnTo>
                  <a:pt x="173" y="374"/>
                </a:lnTo>
                <a:lnTo>
                  <a:pt x="145" y="346"/>
                </a:lnTo>
                <a:lnTo>
                  <a:pt x="173" y="320"/>
                </a:lnTo>
                <a:lnTo>
                  <a:pt x="201" y="346"/>
                </a:lnTo>
                <a:close/>
                <a:moveTo>
                  <a:pt x="201" y="408"/>
                </a:moveTo>
                <a:lnTo>
                  <a:pt x="173" y="436"/>
                </a:lnTo>
                <a:lnTo>
                  <a:pt x="145" y="408"/>
                </a:lnTo>
                <a:lnTo>
                  <a:pt x="173" y="380"/>
                </a:lnTo>
                <a:lnTo>
                  <a:pt x="201" y="408"/>
                </a:lnTo>
                <a:close/>
                <a:moveTo>
                  <a:pt x="203" y="409"/>
                </a:moveTo>
                <a:lnTo>
                  <a:pt x="231" y="437"/>
                </a:lnTo>
                <a:lnTo>
                  <a:pt x="203" y="465"/>
                </a:lnTo>
                <a:lnTo>
                  <a:pt x="177" y="437"/>
                </a:lnTo>
                <a:lnTo>
                  <a:pt x="203" y="409"/>
                </a:lnTo>
                <a:close/>
                <a:moveTo>
                  <a:pt x="207" y="408"/>
                </a:moveTo>
                <a:lnTo>
                  <a:pt x="235" y="380"/>
                </a:lnTo>
                <a:lnTo>
                  <a:pt x="262" y="408"/>
                </a:lnTo>
                <a:lnTo>
                  <a:pt x="235" y="436"/>
                </a:lnTo>
                <a:lnTo>
                  <a:pt x="207" y="408"/>
                </a:lnTo>
                <a:close/>
                <a:moveTo>
                  <a:pt x="264" y="409"/>
                </a:moveTo>
                <a:lnTo>
                  <a:pt x="292" y="437"/>
                </a:lnTo>
                <a:lnTo>
                  <a:pt x="264" y="465"/>
                </a:lnTo>
                <a:lnTo>
                  <a:pt x="236" y="437"/>
                </a:lnTo>
                <a:lnTo>
                  <a:pt x="264" y="409"/>
                </a:lnTo>
                <a:close/>
                <a:moveTo>
                  <a:pt x="268" y="408"/>
                </a:moveTo>
                <a:lnTo>
                  <a:pt x="295" y="380"/>
                </a:lnTo>
                <a:lnTo>
                  <a:pt x="323" y="408"/>
                </a:lnTo>
                <a:lnTo>
                  <a:pt x="295" y="436"/>
                </a:lnTo>
                <a:lnTo>
                  <a:pt x="268" y="408"/>
                </a:lnTo>
                <a:close/>
                <a:moveTo>
                  <a:pt x="327" y="409"/>
                </a:moveTo>
                <a:lnTo>
                  <a:pt x="353" y="437"/>
                </a:lnTo>
                <a:lnTo>
                  <a:pt x="327" y="465"/>
                </a:lnTo>
                <a:lnTo>
                  <a:pt x="299" y="437"/>
                </a:lnTo>
                <a:lnTo>
                  <a:pt x="327" y="409"/>
                </a:lnTo>
                <a:close/>
                <a:moveTo>
                  <a:pt x="329" y="408"/>
                </a:moveTo>
                <a:lnTo>
                  <a:pt x="357" y="380"/>
                </a:lnTo>
                <a:lnTo>
                  <a:pt x="385" y="408"/>
                </a:lnTo>
                <a:lnTo>
                  <a:pt x="357" y="436"/>
                </a:lnTo>
                <a:lnTo>
                  <a:pt x="329" y="408"/>
                </a:lnTo>
                <a:close/>
                <a:moveTo>
                  <a:pt x="386" y="409"/>
                </a:moveTo>
                <a:lnTo>
                  <a:pt x="414" y="437"/>
                </a:lnTo>
                <a:lnTo>
                  <a:pt x="386" y="465"/>
                </a:lnTo>
                <a:lnTo>
                  <a:pt x="358" y="437"/>
                </a:lnTo>
                <a:lnTo>
                  <a:pt x="386" y="409"/>
                </a:lnTo>
                <a:close/>
                <a:moveTo>
                  <a:pt x="390" y="408"/>
                </a:moveTo>
                <a:lnTo>
                  <a:pt x="417" y="380"/>
                </a:lnTo>
                <a:lnTo>
                  <a:pt x="445" y="408"/>
                </a:lnTo>
                <a:lnTo>
                  <a:pt x="417" y="436"/>
                </a:lnTo>
                <a:lnTo>
                  <a:pt x="390" y="408"/>
                </a:lnTo>
                <a:close/>
                <a:moveTo>
                  <a:pt x="448" y="409"/>
                </a:moveTo>
                <a:lnTo>
                  <a:pt x="475" y="437"/>
                </a:lnTo>
                <a:lnTo>
                  <a:pt x="448" y="465"/>
                </a:lnTo>
                <a:lnTo>
                  <a:pt x="420" y="437"/>
                </a:lnTo>
                <a:lnTo>
                  <a:pt x="448" y="409"/>
                </a:lnTo>
                <a:close/>
                <a:moveTo>
                  <a:pt x="450" y="408"/>
                </a:moveTo>
                <a:lnTo>
                  <a:pt x="479" y="380"/>
                </a:lnTo>
                <a:lnTo>
                  <a:pt x="507" y="408"/>
                </a:lnTo>
                <a:lnTo>
                  <a:pt x="479" y="436"/>
                </a:lnTo>
                <a:lnTo>
                  <a:pt x="450" y="408"/>
                </a:lnTo>
                <a:close/>
                <a:moveTo>
                  <a:pt x="508" y="409"/>
                </a:moveTo>
                <a:lnTo>
                  <a:pt x="536" y="437"/>
                </a:lnTo>
                <a:lnTo>
                  <a:pt x="508" y="465"/>
                </a:lnTo>
                <a:lnTo>
                  <a:pt x="483" y="437"/>
                </a:lnTo>
                <a:lnTo>
                  <a:pt x="508" y="409"/>
                </a:lnTo>
                <a:close/>
                <a:moveTo>
                  <a:pt x="483" y="378"/>
                </a:moveTo>
                <a:lnTo>
                  <a:pt x="508" y="350"/>
                </a:lnTo>
                <a:lnTo>
                  <a:pt x="536" y="378"/>
                </a:lnTo>
                <a:lnTo>
                  <a:pt x="508" y="404"/>
                </a:lnTo>
                <a:lnTo>
                  <a:pt x="483" y="378"/>
                </a:lnTo>
                <a:close/>
                <a:moveTo>
                  <a:pt x="483" y="316"/>
                </a:moveTo>
                <a:lnTo>
                  <a:pt x="508" y="287"/>
                </a:lnTo>
                <a:lnTo>
                  <a:pt x="536" y="316"/>
                </a:lnTo>
                <a:lnTo>
                  <a:pt x="508" y="344"/>
                </a:lnTo>
                <a:lnTo>
                  <a:pt x="483" y="316"/>
                </a:lnTo>
                <a:close/>
                <a:moveTo>
                  <a:pt x="483" y="254"/>
                </a:moveTo>
                <a:lnTo>
                  <a:pt x="508" y="229"/>
                </a:lnTo>
                <a:lnTo>
                  <a:pt x="536" y="254"/>
                </a:lnTo>
                <a:lnTo>
                  <a:pt x="508" y="282"/>
                </a:lnTo>
                <a:lnTo>
                  <a:pt x="483" y="254"/>
                </a:lnTo>
                <a:close/>
                <a:moveTo>
                  <a:pt x="479" y="253"/>
                </a:moveTo>
                <a:lnTo>
                  <a:pt x="450" y="225"/>
                </a:lnTo>
                <a:lnTo>
                  <a:pt x="479" y="197"/>
                </a:lnTo>
                <a:lnTo>
                  <a:pt x="507" y="225"/>
                </a:lnTo>
                <a:lnTo>
                  <a:pt x="479" y="253"/>
                </a:lnTo>
                <a:close/>
                <a:moveTo>
                  <a:pt x="475" y="254"/>
                </a:moveTo>
                <a:lnTo>
                  <a:pt x="448" y="282"/>
                </a:lnTo>
                <a:lnTo>
                  <a:pt x="420" y="254"/>
                </a:lnTo>
                <a:lnTo>
                  <a:pt x="448" y="229"/>
                </a:lnTo>
                <a:lnTo>
                  <a:pt x="475" y="254"/>
                </a:lnTo>
                <a:close/>
                <a:moveTo>
                  <a:pt x="417" y="253"/>
                </a:moveTo>
                <a:lnTo>
                  <a:pt x="390" y="225"/>
                </a:lnTo>
                <a:lnTo>
                  <a:pt x="417" y="197"/>
                </a:lnTo>
                <a:lnTo>
                  <a:pt x="445" y="225"/>
                </a:lnTo>
                <a:lnTo>
                  <a:pt x="417" y="253"/>
                </a:lnTo>
                <a:close/>
                <a:moveTo>
                  <a:pt x="414" y="254"/>
                </a:moveTo>
                <a:lnTo>
                  <a:pt x="386" y="282"/>
                </a:lnTo>
                <a:lnTo>
                  <a:pt x="358" y="254"/>
                </a:lnTo>
                <a:lnTo>
                  <a:pt x="386" y="229"/>
                </a:lnTo>
                <a:lnTo>
                  <a:pt x="414" y="254"/>
                </a:lnTo>
                <a:close/>
                <a:moveTo>
                  <a:pt x="357" y="253"/>
                </a:moveTo>
                <a:lnTo>
                  <a:pt x="329" y="225"/>
                </a:lnTo>
                <a:lnTo>
                  <a:pt x="357" y="197"/>
                </a:lnTo>
                <a:lnTo>
                  <a:pt x="385" y="225"/>
                </a:lnTo>
                <a:lnTo>
                  <a:pt x="357" y="253"/>
                </a:lnTo>
                <a:close/>
                <a:moveTo>
                  <a:pt x="353" y="254"/>
                </a:moveTo>
                <a:lnTo>
                  <a:pt x="327" y="282"/>
                </a:lnTo>
                <a:lnTo>
                  <a:pt x="299" y="254"/>
                </a:lnTo>
                <a:lnTo>
                  <a:pt x="327" y="229"/>
                </a:lnTo>
                <a:lnTo>
                  <a:pt x="353" y="254"/>
                </a:lnTo>
                <a:close/>
                <a:moveTo>
                  <a:pt x="295" y="253"/>
                </a:moveTo>
                <a:lnTo>
                  <a:pt x="268" y="225"/>
                </a:lnTo>
                <a:lnTo>
                  <a:pt x="295" y="197"/>
                </a:lnTo>
                <a:lnTo>
                  <a:pt x="323" y="225"/>
                </a:lnTo>
                <a:lnTo>
                  <a:pt x="295" y="253"/>
                </a:lnTo>
                <a:close/>
                <a:moveTo>
                  <a:pt x="292" y="254"/>
                </a:moveTo>
                <a:lnTo>
                  <a:pt x="264" y="282"/>
                </a:lnTo>
                <a:lnTo>
                  <a:pt x="236" y="254"/>
                </a:lnTo>
                <a:lnTo>
                  <a:pt x="264" y="229"/>
                </a:lnTo>
                <a:lnTo>
                  <a:pt x="292" y="254"/>
                </a:lnTo>
                <a:close/>
                <a:moveTo>
                  <a:pt x="235" y="253"/>
                </a:moveTo>
                <a:lnTo>
                  <a:pt x="207" y="225"/>
                </a:lnTo>
                <a:lnTo>
                  <a:pt x="235" y="197"/>
                </a:lnTo>
                <a:lnTo>
                  <a:pt x="262" y="225"/>
                </a:lnTo>
                <a:lnTo>
                  <a:pt x="235" y="253"/>
                </a:lnTo>
                <a:close/>
                <a:moveTo>
                  <a:pt x="231" y="254"/>
                </a:moveTo>
                <a:lnTo>
                  <a:pt x="203" y="282"/>
                </a:lnTo>
                <a:lnTo>
                  <a:pt x="177" y="254"/>
                </a:lnTo>
                <a:lnTo>
                  <a:pt x="203" y="229"/>
                </a:lnTo>
                <a:lnTo>
                  <a:pt x="231" y="254"/>
                </a:lnTo>
                <a:close/>
                <a:moveTo>
                  <a:pt x="173" y="253"/>
                </a:moveTo>
                <a:lnTo>
                  <a:pt x="145" y="225"/>
                </a:lnTo>
                <a:lnTo>
                  <a:pt x="173" y="197"/>
                </a:lnTo>
                <a:lnTo>
                  <a:pt x="201" y="225"/>
                </a:lnTo>
                <a:lnTo>
                  <a:pt x="173" y="253"/>
                </a:lnTo>
                <a:close/>
                <a:moveTo>
                  <a:pt x="169" y="254"/>
                </a:moveTo>
                <a:lnTo>
                  <a:pt x="142" y="282"/>
                </a:lnTo>
                <a:lnTo>
                  <a:pt x="114" y="254"/>
                </a:lnTo>
                <a:lnTo>
                  <a:pt x="142" y="229"/>
                </a:lnTo>
                <a:lnTo>
                  <a:pt x="169" y="254"/>
                </a:lnTo>
                <a:close/>
                <a:moveTo>
                  <a:pt x="169" y="316"/>
                </a:moveTo>
                <a:lnTo>
                  <a:pt x="142" y="344"/>
                </a:lnTo>
                <a:lnTo>
                  <a:pt x="114" y="316"/>
                </a:lnTo>
                <a:lnTo>
                  <a:pt x="142" y="287"/>
                </a:lnTo>
                <a:lnTo>
                  <a:pt x="169" y="316"/>
                </a:lnTo>
                <a:close/>
                <a:moveTo>
                  <a:pt x="169" y="378"/>
                </a:moveTo>
                <a:lnTo>
                  <a:pt x="142" y="404"/>
                </a:lnTo>
                <a:lnTo>
                  <a:pt x="114" y="378"/>
                </a:lnTo>
                <a:lnTo>
                  <a:pt x="142" y="350"/>
                </a:lnTo>
                <a:lnTo>
                  <a:pt x="169" y="378"/>
                </a:lnTo>
                <a:close/>
                <a:moveTo>
                  <a:pt x="169" y="437"/>
                </a:moveTo>
                <a:lnTo>
                  <a:pt x="142" y="465"/>
                </a:lnTo>
                <a:lnTo>
                  <a:pt x="114" y="437"/>
                </a:lnTo>
                <a:lnTo>
                  <a:pt x="142" y="409"/>
                </a:lnTo>
                <a:lnTo>
                  <a:pt x="169" y="437"/>
                </a:lnTo>
                <a:close/>
                <a:moveTo>
                  <a:pt x="169" y="500"/>
                </a:moveTo>
                <a:lnTo>
                  <a:pt x="142" y="525"/>
                </a:lnTo>
                <a:lnTo>
                  <a:pt x="114" y="500"/>
                </a:lnTo>
                <a:lnTo>
                  <a:pt x="142" y="472"/>
                </a:lnTo>
                <a:lnTo>
                  <a:pt x="169" y="500"/>
                </a:lnTo>
                <a:close/>
                <a:moveTo>
                  <a:pt x="145" y="468"/>
                </a:moveTo>
                <a:lnTo>
                  <a:pt x="173" y="441"/>
                </a:lnTo>
                <a:lnTo>
                  <a:pt x="201" y="468"/>
                </a:lnTo>
                <a:lnTo>
                  <a:pt x="173" y="496"/>
                </a:lnTo>
                <a:lnTo>
                  <a:pt x="145" y="468"/>
                </a:lnTo>
                <a:close/>
                <a:moveTo>
                  <a:pt x="203" y="472"/>
                </a:moveTo>
                <a:lnTo>
                  <a:pt x="231" y="500"/>
                </a:lnTo>
                <a:lnTo>
                  <a:pt x="203" y="525"/>
                </a:lnTo>
                <a:lnTo>
                  <a:pt x="177" y="500"/>
                </a:lnTo>
                <a:lnTo>
                  <a:pt x="203" y="472"/>
                </a:lnTo>
                <a:close/>
                <a:moveTo>
                  <a:pt x="207" y="468"/>
                </a:moveTo>
                <a:lnTo>
                  <a:pt x="235" y="441"/>
                </a:lnTo>
                <a:lnTo>
                  <a:pt x="262" y="468"/>
                </a:lnTo>
                <a:lnTo>
                  <a:pt x="235" y="496"/>
                </a:lnTo>
                <a:lnTo>
                  <a:pt x="207" y="468"/>
                </a:lnTo>
                <a:close/>
                <a:moveTo>
                  <a:pt x="264" y="472"/>
                </a:moveTo>
                <a:lnTo>
                  <a:pt x="292" y="500"/>
                </a:lnTo>
                <a:lnTo>
                  <a:pt x="264" y="525"/>
                </a:lnTo>
                <a:lnTo>
                  <a:pt x="236" y="500"/>
                </a:lnTo>
                <a:lnTo>
                  <a:pt x="264" y="472"/>
                </a:lnTo>
                <a:close/>
                <a:moveTo>
                  <a:pt x="268" y="468"/>
                </a:moveTo>
                <a:lnTo>
                  <a:pt x="295" y="441"/>
                </a:lnTo>
                <a:lnTo>
                  <a:pt x="323" y="468"/>
                </a:lnTo>
                <a:lnTo>
                  <a:pt x="295" y="496"/>
                </a:lnTo>
                <a:lnTo>
                  <a:pt x="268" y="468"/>
                </a:lnTo>
                <a:close/>
                <a:moveTo>
                  <a:pt x="327" y="472"/>
                </a:moveTo>
                <a:lnTo>
                  <a:pt x="353" y="500"/>
                </a:lnTo>
                <a:lnTo>
                  <a:pt x="327" y="525"/>
                </a:lnTo>
                <a:lnTo>
                  <a:pt x="299" y="500"/>
                </a:lnTo>
                <a:lnTo>
                  <a:pt x="327" y="472"/>
                </a:lnTo>
                <a:close/>
                <a:moveTo>
                  <a:pt x="329" y="468"/>
                </a:moveTo>
                <a:lnTo>
                  <a:pt x="357" y="441"/>
                </a:lnTo>
                <a:lnTo>
                  <a:pt x="385" y="468"/>
                </a:lnTo>
                <a:lnTo>
                  <a:pt x="357" y="496"/>
                </a:lnTo>
                <a:lnTo>
                  <a:pt x="329" y="468"/>
                </a:lnTo>
                <a:close/>
                <a:moveTo>
                  <a:pt x="386" y="472"/>
                </a:moveTo>
                <a:lnTo>
                  <a:pt x="414" y="500"/>
                </a:lnTo>
                <a:lnTo>
                  <a:pt x="386" y="525"/>
                </a:lnTo>
                <a:lnTo>
                  <a:pt x="358" y="500"/>
                </a:lnTo>
                <a:lnTo>
                  <a:pt x="386" y="472"/>
                </a:lnTo>
                <a:close/>
                <a:moveTo>
                  <a:pt x="390" y="468"/>
                </a:moveTo>
                <a:lnTo>
                  <a:pt x="417" y="441"/>
                </a:lnTo>
                <a:lnTo>
                  <a:pt x="445" y="468"/>
                </a:lnTo>
                <a:lnTo>
                  <a:pt x="417" y="496"/>
                </a:lnTo>
                <a:lnTo>
                  <a:pt x="390" y="468"/>
                </a:lnTo>
                <a:close/>
                <a:moveTo>
                  <a:pt x="448" y="472"/>
                </a:moveTo>
                <a:lnTo>
                  <a:pt x="475" y="500"/>
                </a:lnTo>
                <a:lnTo>
                  <a:pt x="448" y="525"/>
                </a:lnTo>
                <a:lnTo>
                  <a:pt x="420" y="500"/>
                </a:lnTo>
                <a:lnTo>
                  <a:pt x="448" y="472"/>
                </a:lnTo>
                <a:close/>
                <a:moveTo>
                  <a:pt x="450" y="468"/>
                </a:moveTo>
                <a:lnTo>
                  <a:pt x="479" y="441"/>
                </a:lnTo>
                <a:lnTo>
                  <a:pt x="507" y="468"/>
                </a:lnTo>
                <a:lnTo>
                  <a:pt x="479" y="496"/>
                </a:lnTo>
                <a:lnTo>
                  <a:pt x="450" y="468"/>
                </a:lnTo>
                <a:close/>
                <a:moveTo>
                  <a:pt x="508" y="472"/>
                </a:moveTo>
                <a:lnTo>
                  <a:pt x="536" y="500"/>
                </a:lnTo>
                <a:lnTo>
                  <a:pt x="508" y="525"/>
                </a:lnTo>
                <a:lnTo>
                  <a:pt x="483" y="500"/>
                </a:lnTo>
                <a:lnTo>
                  <a:pt x="508" y="472"/>
                </a:lnTo>
                <a:close/>
                <a:moveTo>
                  <a:pt x="512" y="468"/>
                </a:moveTo>
                <a:lnTo>
                  <a:pt x="540" y="441"/>
                </a:lnTo>
                <a:lnTo>
                  <a:pt x="567" y="468"/>
                </a:lnTo>
                <a:lnTo>
                  <a:pt x="540" y="496"/>
                </a:lnTo>
                <a:lnTo>
                  <a:pt x="512" y="468"/>
                </a:lnTo>
                <a:close/>
                <a:moveTo>
                  <a:pt x="512" y="408"/>
                </a:moveTo>
                <a:lnTo>
                  <a:pt x="540" y="380"/>
                </a:lnTo>
                <a:lnTo>
                  <a:pt x="567" y="408"/>
                </a:lnTo>
                <a:lnTo>
                  <a:pt x="540" y="436"/>
                </a:lnTo>
                <a:lnTo>
                  <a:pt x="512" y="408"/>
                </a:lnTo>
                <a:close/>
                <a:moveTo>
                  <a:pt x="512" y="346"/>
                </a:moveTo>
                <a:lnTo>
                  <a:pt x="540" y="320"/>
                </a:lnTo>
                <a:lnTo>
                  <a:pt x="567" y="346"/>
                </a:lnTo>
                <a:lnTo>
                  <a:pt x="540" y="374"/>
                </a:lnTo>
                <a:lnTo>
                  <a:pt x="512" y="346"/>
                </a:lnTo>
                <a:close/>
                <a:moveTo>
                  <a:pt x="512" y="286"/>
                </a:moveTo>
                <a:lnTo>
                  <a:pt x="540" y="258"/>
                </a:lnTo>
                <a:lnTo>
                  <a:pt x="567" y="286"/>
                </a:lnTo>
                <a:lnTo>
                  <a:pt x="540" y="313"/>
                </a:lnTo>
                <a:lnTo>
                  <a:pt x="512" y="286"/>
                </a:lnTo>
                <a:close/>
                <a:moveTo>
                  <a:pt x="512" y="225"/>
                </a:moveTo>
                <a:lnTo>
                  <a:pt x="540" y="197"/>
                </a:lnTo>
                <a:lnTo>
                  <a:pt x="567" y="225"/>
                </a:lnTo>
                <a:lnTo>
                  <a:pt x="540" y="253"/>
                </a:lnTo>
                <a:lnTo>
                  <a:pt x="512" y="225"/>
                </a:lnTo>
                <a:close/>
                <a:moveTo>
                  <a:pt x="512" y="163"/>
                </a:moveTo>
                <a:lnTo>
                  <a:pt x="540" y="136"/>
                </a:lnTo>
                <a:lnTo>
                  <a:pt x="567" y="163"/>
                </a:lnTo>
                <a:lnTo>
                  <a:pt x="540" y="191"/>
                </a:lnTo>
                <a:lnTo>
                  <a:pt x="512" y="163"/>
                </a:lnTo>
                <a:close/>
                <a:moveTo>
                  <a:pt x="536" y="195"/>
                </a:moveTo>
                <a:lnTo>
                  <a:pt x="508" y="221"/>
                </a:lnTo>
                <a:lnTo>
                  <a:pt x="483" y="195"/>
                </a:lnTo>
                <a:lnTo>
                  <a:pt x="508" y="167"/>
                </a:lnTo>
                <a:lnTo>
                  <a:pt x="536" y="195"/>
                </a:lnTo>
                <a:close/>
                <a:moveTo>
                  <a:pt x="479" y="191"/>
                </a:moveTo>
                <a:lnTo>
                  <a:pt x="450" y="163"/>
                </a:lnTo>
                <a:lnTo>
                  <a:pt x="479" y="136"/>
                </a:lnTo>
                <a:lnTo>
                  <a:pt x="507" y="163"/>
                </a:lnTo>
                <a:lnTo>
                  <a:pt x="479" y="191"/>
                </a:lnTo>
                <a:close/>
                <a:moveTo>
                  <a:pt x="475" y="195"/>
                </a:moveTo>
                <a:lnTo>
                  <a:pt x="448" y="221"/>
                </a:lnTo>
                <a:lnTo>
                  <a:pt x="420" y="195"/>
                </a:lnTo>
                <a:lnTo>
                  <a:pt x="448" y="167"/>
                </a:lnTo>
                <a:lnTo>
                  <a:pt x="475" y="195"/>
                </a:lnTo>
                <a:close/>
                <a:moveTo>
                  <a:pt x="417" y="191"/>
                </a:moveTo>
                <a:lnTo>
                  <a:pt x="390" y="163"/>
                </a:lnTo>
                <a:lnTo>
                  <a:pt x="417" y="136"/>
                </a:lnTo>
                <a:lnTo>
                  <a:pt x="445" y="163"/>
                </a:lnTo>
                <a:lnTo>
                  <a:pt x="417" y="191"/>
                </a:lnTo>
                <a:close/>
                <a:moveTo>
                  <a:pt x="414" y="195"/>
                </a:moveTo>
                <a:lnTo>
                  <a:pt x="386" y="221"/>
                </a:lnTo>
                <a:lnTo>
                  <a:pt x="358" y="195"/>
                </a:lnTo>
                <a:lnTo>
                  <a:pt x="386" y="167"/>
                </a:lnTo>
                <a:lnTo>
                  <a:pt x="414" y="195"/>
                </a:lnTo>
                <a:close/>
                <a:moveTo>
                  <a:pt x="357" y="191"/>
                </a:moveTo>
                <a:lnTo>
                  <a:pt x="329" y="163"/>
                </a:lnTo>
                <a:lnTo>
                  <a:pt x="357" y="136"/>
                </a:lnTo>
                <a:lnTo>
                  <a:pt x="385" y="163"/>
                </a:lnTo>
                <a:lnTo>
                  <a:pt x="357" y="191"/>
                </a:lnTo>
                <a:close/>
                <a:moveTo>
                  <a:pt x="353" y="195"/>
                </a:moveTo>
                <a:lnTo>
                  <a:pt x="327" y="221"/>
                </a:lnTo>
                <a:lnTo>
                  <a:pt x="299" y="195"/>
                </a:lnTo>
                <a:lnTo>
                  <a:pt x="327" y="167"/>
                </a:lnTo>
                <a:lnTo>
                  <a:pt x="353" y="195"/>
                </a:lnTo>
                <a:close/>
                <a:moveTo>
                  <a:pt x="295" y="191"/>
                </a:moveTo>
                <a:lnTo>
                  <a:pt x="268" y="163"/>
                </a:lnTo>
                <a:lnTo>
                  <a:pt x="295" y="136"/>
                </a:lnTo>
                <a:lnTo>
                  <a:pt x="323" y="163"/>
                </a:lnTo>
                <a:lnTo>
                  <a:pt x="295" y="191"/>
                </a:lnTo>
                <a:close/>
                <a:moveTo>
                  <a:pt x="292" y="195"/>
                </a:moveTo>
                <a:lnTo>
                  <a:pt x="264" y="221"/>
                </a:lnTo>
                <a:lnTo>
                  <a:pt x="236" y="195"/>
                </a:lnTo>
                <a:lnTo>
                  <a:pt x="264" y="167"/>
                </a:lnTo>
                <a:lnTo>
                  <a:pt x="292" y="195"/>
                </a:lnTo>
                <a:close/>
                <a:moveTo>
                  <a:pt x="235" y="191"/>
                </a:moveTo>
                <a:lnTo>
                  <a:pt x="207" y="163"/>
                </a:lnTo>
                <a:lnTo>
                  <a:pt x="235" y="136"/>
                </a:lnTo>
                <a:lnTo>
                  <a:pt x="262" y="163"/>
                </a:lnTo>
                <a:lnTo>
                  <a:pt x="235" y="191"/>
                </a:lnTo>
                <a:close/>
                <a:moveTo>
                  <a:pt x="231" y="195"/>
                </a:moveTo>
                <a:lnTo>
                  <a:pt x="203" y="221"/>
                </a:lnTo>
                <a:lnTo>
                  <a:pt x="177" y="195"/>
                </a:lnTo>
                <a:lnTo>
                  <a:pt x="203" y="167"/>
                </a:lnTo>
                <a:lnTo>
                  <a:pt x="231" y="195"/>
                </a:lnTo>
                <a:close/>
                <a:moveTo>
                  <a:pt x="173" y="191"/>
                </a:moveTo>
                <a:lnTo>
                  <a:pt x="145" y="163"/>
                </a:lnTo>
                <a:lnTo>
                  <a:pt x="173" y="136"/>
                </a:lnTo>
                <a:lnTo>
                  <a:pt x="201" y="163"/>
                </a:lnTo>
                <a:lnTo>
                  <a:pt x="173" y="191"/>
                </a:lnTo>
                <a:close/>
                <a:moveTo>
                  <a:pt x="169" y="195"/>
                </a:moveTo>
                <a:lnTo>
                  <a:pt x="142" y="221"/>
                </a:lnTo>
                <a:lnTo>
                  <a:pt x="114" y="195"/>
                </a:lnTo>
                <a:lnTo>
                  <a:pt x="142" y="167"/>
                </a:lnTo>
                <a:lnTo>
                  <a:pt x="169" y="195"/>
                </a:lnTo>
                <a:close/>
                <a:moveTo>
                  <a:pt x="112" y="191"/>
                </a:moveTo>
                <a:lnTo>
                  <a:pt x="85" y="163"/>
                </a:lnTo>
                <a:lnTo>
                  <a:pt x="112" y="136"/>
                </a:lnTo>
                <a:lnTo>
                  <a:pt x="140" y="163"/>
                </a:lnTo>
                <a:lnTo>
                  <a:pt x="112" y="191"/>
                </a:lnTo>
                <a:close/>
                <a:moveTo>
                  <a:pt x="140" y="225"/>
                </a:moveTo>
                <a:lnTo>
                  <a:pt x="112" y="253"/>
                </a:lnTo>
                <a:lnTo>
                  <a:pt x="85" y="225"/>
                </a:lnTo>
                <a:lnTo>
                  <a:pt x="112" y="197"/>
                </a:lnTo>
                <a:lnTo>
                  <a:pt x="140" y="225"/>
                </a:lnTo>
                <a:close/>
                <a:moveTo>
                  <a:pt x="140" y="286"/>
                </a:moveTo>
                <a:lnTo>
                  <a:pt x="112" y="313"/>
                </a:lnTo>
                <a:lnTo>
                  <a:pt x="85" y="286"/>
                </a:lnTo>
                <a:lnTo>
                  <a:pt x="112" y="258"/>
                </a:lnTo>
                <a:lnTo>
                  <a:pt x="140" y="286"/>
                </a:lnTo>
                <a:close/>
                <a:moveTo>
                  <a:pt x="140" y="346"/>
                </a:moveTo>
                <a:lnTo>
                  <a:pt x="112" y="374"/>
                </a:lnTo>
                <a:lnTo>
                  <a:pt x="85" y="346"/>
                </a:lnTo>
                <a:lnTo>
                  <a:pt x="112" y="320"/>
                </a:lnTo>
                <a:lnTo>
                  <a:pt x="140" y="346"/>
                </a:lnTo>
                <a:close/>
                <a:moveTo>
                  <a:pt x="140" y="408"/>
                </a:moveTo>
                <a:lnTo>
                  <a:pt x="112" y="436"/>
                </a:lnTo>
                <a:lnTo>
                  <a:pt x="85" y="408"/>
                </a:lnTo>
                <a:lnTo>
                  <a:pt x="112" y="380"/>
                </a:lnTo>
                <a:lnTo>
                  <a:pt x="140" y="408"/>
                </a:lnTo>
                <a:close/>
                <a:moveTo>
                  <a:pt x="140" y="468"/>
                </a:moveTo>
                <a:lnTo>
                  <a:pt x="112" y="496"/>
                </a:lnTo>
                <a:lnTo>
                  <a:pt x="85" y="468"/>
                </a:lnTo>
                <a:lnTo>
                  <a:pt x="112" y="441"/>
                </a:lnTo>
                <a:lnTo>
                  <a:pt x="140" y="468"/>
                </a:lnTo>
                <a:close/>
                <a:moveTo>
                  <a:pt x="140" y="529"/>
                </a:moveTo>
                <a:lnTo>
                  <a:pt x="112" y="558"/>
                </a:lnTo>
                <a:lnTo>
                  <a:pt x="85" y="529"/>
                </a:lnTo>
                <a:lnTo>
                  <a:pt x="112" y="501"/>
                </a:lnTo>
                <a:lnTo>
                  <a:pt x="140" y="529"/>
                </a:lnTo>
                <a:close/>
                <a:moveTo>
                  <a:pt x="142" y="533"/>
                </a:moveTo>
                <a:lnTo>
                  <a:pt x="169" y="559"/>
                </a:lnTo>
                <a:lnTo>
                  <a:pt x="142" y="587"/>
                </a:lnTo>
                <a:lnTo>
                  <a:pt x="114" y="559"/>
                </a:lnTo>
                <a:lnTo>
                  <a:pt x="142" y="533"/>
                </a:lnTo>
                <a:close/>
                <a:moveTo>
                  <a:pt x="145" y="529"/>
                </a:moveTo>
                <a:lnTo>
                  <a:pt x="173" y="501"/>
                </a:lnTo>
                <a:lnTo>
                  <a:pt x="201" y="529"/>
                </a:lnTo>
                <a:lnTo>
                  <a:pt x="173" y="558"/>
                </a:lnTo>
                <a:lnTo>
                  <a:pt x="145" y="529"/>
                </a:lnTo>
                <a:close/>
                <a:moveTo>
                  <a:pt x="203" y="533"/>
                </a:moveTo>
                <a:lnTo>
                  <a:pt x="231" y="559"/>
                </a:lnTo>
                <a:lnTo>
                  <a:pt x="203" y="587"/>
                </a:lnTo>
                <a:lnTo>
                  <a:pt x="177" y="559"/>
                </a:lnTo>
                <a:lnTo>
                  <a:pt x="203" y="533"/>
                </a:lnTo>
                <a:close/>
                <a:moveTo>
                  <a:pt x="207" y="529"/>
                </a:moveTo>
                <a:lnTo>
                  <a:pt x="235" y="501"/>
                </a:lnTo>
                <a:lnTo>
                  <a:pt x="262" y="529"/>
                </a:lnTo>
                <a:lnTo>
                  <a:pt x="235" y="558"/>
                </a:lnTo>
                <a:lnTo>
                  <a:pt x="207" y="529"/>
                </a:lnTo>
                <a:close/>
                <a:moveTo>
                  <a:pt x="264" y="533"/>
                </a:moveTo>
                <a:lnTo>
                  <a:pt x="292" y="559"/>
                </a:lnTo>
                <a:lnTo>
                  <a:pt x="264" y="587"/>
                </a:lnTo>
                <a:lnTo>
                  <a:pt x="236" y="559"/>
                </a:lnTo>
                <a:lnTo>
                  <a:pt x="264" y="533"/>
                </a:lnTo>
                <a:close/>
                <a:moveTo>
                  <a:pt x="268" y="529"/>
                </a:moveTo>
                <a:lnTo>
                  <a:pt x="295" y="501"/>
                </a:lnTo>
                <a:lnTo>
                  <a:pt x="323" y="529"/>
                </a:lnTo>
                <a:lnTo>
                  <a:pt x="295" y="558"/>
                </a:lnTo>
                <a:lnTo>
                  <a:pt x="268" y="529"/>
                </a:lnTo>
                <a:close/>
                <a:moveTo>
                  <a:pt x="327" y="533"/>
                </a:moveTo>
                <a:lnTo>
                  <a:pt x="353" y="559"/>
                </a:lnTo>
                <a:lnTo>
                  <a:pt x="327" y="587"/>
                </a:lnTo>
                <a:lnTo>
                  <a:pt x="299" y="559"/>
                </a:lnTo>
                <a:lnTo>
                  <a:pt x="327" y="533"/>
                </a:lnTo>
                <a:close/>
                <a:moveTo>
                  <a:pt x="329" y="529"/>
                </a:moveTo>
                <a:lnTo>
                  <a:pt x="357" y="501"/>
                </a:lnTo>
                <a:lnTo>
                  <a:pt x="385" y="529"/>
                </a:lnTo>
                <a:lnTo>
                  <a:pt x="357" y="558"/>
                </a:lnTo>
                <a:lnTo>
                  <a:pt x="329" y="529"/>
                </a:lnTo>
                <a:close/>
                <a:moveTo>
                  <a:pt x="386" y="533"/>
                </a:moveTo>
                <a:lnTo>
                  <a:pt x="414" y="559"/>
                </a:lnTo>
                <a:lnTo>
                  <a:pt x="386" y="587"/>
                </a:lnTo>
                <a:lnTo>
                  <a:pt x="358" y="559"/>
                </a:lnTo>
                <a:lnTo>
                  <a:pt x="386" y="533"/>
                </a:lnTo>
                <a:close/>
                <a:moveTo>
                  <a:pt x="390" y="529"/>
                </a:moveTo>
                <a:lnTo>
                  <a:pt x="417" y="501"/>
                </a:lnTo>
                <a:lnTo>
                  <a:pt x="445" y="529"/>
                </a:lnTo>
                <a:lnTo>
                  <a:pt x="417" y="558"/>
                </a:lnTo>
                <a:lnTo>
                  <a:pt x="390" y="529"/>
                </a:lnTo>
                <a:close/>
                <a:moveTo>
                  <a:pt x="448" y="533"/>
                </a:moveTo>
                <a:lnTo>
                  <a:pt x="475" y="559"/>
                </a:lnTo>
                <a:lnTo>
                  <a:pt x="448" y="587"/>
                </a:lnTo>
                <a:lnTo>
                  <a:pt x="420" y="559"/>
                </a:lnTo>
                <a:lnTo>
                  <a:pt x="448" y="533"/>
                </a:lnTo>
                <a:close/>
                <a:moveTo>
                  <a:pt x="450" y="529"/>
                </a:moveTo>
                <a:lnTo>
                  <a:pt x="479" y="501"/>
                </a:lnTo>
                <a:lnTo>
                  <a:pt x="507" y="529"/>
                </a:lnTo>
                <a:lnTo>
                  <a:pt x="479" y="558"/>
                </a:lnTo>
                <a:lnTo>
                  <a:pt x="450" y="529"/>
                </a:lnTo>
                <a:close/>
                <a:moveTo>
                  <a:pt x="508" y="533"/>
                </a:moveTo>
                <a:lnTo>
                  <a:pt x="536" y="559"/>
                </a:lnTo>
                <a:lnTo>
                  <a:pt x="508" y="587"/>
                </a:lnTo>
                <a:lnTo>
                  <a:pt x="483" y="559"/>
                </a:lnTo>
                <a:lnTo>
                  <a:pt x="508" y="533"/>
                </a:lnTo>
                <a:close/>
                <a:moveTo>
                  <a:pt x="512" y="529"/>
                </a:moveTo>
                <a:lnTo>
                  <a:pt x="540" y="501"/>
                </a:lnTo>
                <a:lnTo>
                  <a:pt x="567" y="529"/>
                </a:lnTo>
                <a:lnTo>
                  <a:pt x="540" y="558"/>
                </a:lnTo>
                <a:lnTo>
                  <a:pt x="512" y="529"/>
                </a:lnTo>
                <a:close/>
                <a:moveTo>
                  <a:pt x="542" y="500"/>
                </a:moveTo>
                <a:lnTo>
                  <a:pt x="570" y="472"/>
                </a:lnTo>
                <a:lnTo>
                  <a:pt x="598" y="500"/>
                </a:lnTo>
                <a:lnTo>
                  <a:pt x="570" y="525"/>
                </a:lnTo>
                <a:lnTo>
                  <a:pt x="542" y="500"/>
                </a:lnTo>
                <a:close/>
                <a:moveTo>
                  <a:pt x="542" y="437"/>
                </a:moveTo>
                <a:lnTo>
                  <a:pt x="570" y="409"/>
                </a:lnTo>
                <a:lnTo>
                  <a:pt x="598" y="437"/>
                </a:lnTo>
                <a:lnTo>
                  <a:pt x="570" y="465"/>
                </a:lnTo>
                <a:lnTo>
                  <a:pt x="542" y="437"/>
                </a:lnTo>
                <a:close/>
                <a:moveTo>
                  <a:pt x="542" y="378"/>
                </a:moveTo>
                <a:lnTo>
                  <a:pt x="570" y="350"/>
                </a:lnTo>
                <a:lnTo>
                  <a:pt x="598" y="378"/>
                </a:lnTo>
                <a:lnTo>
                  <a:pt x="570" y="404"/>
                </a:lnTo>
                <a:lnTo>
                  <a:pt x="542" y="378"/>
                </a:lnTo>
                <a:close/>
                <a:moveTo>
                  <a:pt x="542" y="316"/>
                </a:moveTo>
                <a:lnTo>
                  <a:pt x="570" y="287"/>
                </a:lnTo>
                <a:lnTo>
                  <a:pt x="598" y="316"/>
                </a:lnTo>
                <a:lnTo>
                  <a:pt x="570" y="344"/>
                </a:lnTo>
                <a:lnTo>
                  <a:pt x="542" y="316"/>
                </a:lnTo>
                <a:close/>
                <a:moveTo>
                  <a:pt x="542" y="254"/>
                </a:moveTo>
                <a:lnTo>
                  <a:pt x="570" y="229"/>
                </a:lnTo>
                <a:lnTo>
                  <a:pt x="598" y="254"/>
                </a:lnTo>
                <a:lnTo>
                  <a:pt x="570" y="282"/>
                </a:lnTo>
                <a:lnTo>
                  <a:pt x="542" y="254"/>
                </a:lnTo>
                <a:close/>
                <a:moveTo>
                  <a:pt x="542" y="195"/>
                </a:moveTo>
                <a:lnTo>
                  <a:pt x="570" y="167"/>
                </a:lnTo>
                <a:lnTo>
                  <a:pt x="598" y="195"/>
                </a:lnTo>
                <a:lnTo>
                  <a:pt x="570" y="221"/>
                </a:lnTo>
                <a:lnTo>
                  <a:pt x="542" y="195"/>
                </a:lnTo>
                <a:close/>
                <a:moveTo>
                  <a:pt x="542" y="132"/>
                </a:moveTo>
                <a:lnTo>
                  <a:pt x="570" y="107"/>
                </a:lnTo>
                <a:lnTo>
                  <a:pt x="598" y="132"/>
                </a:lnTo>
                <a:lnTo>
                  <a:pt x="570" y="160"/>
                </a:lnTo>
                <a:lnTo>
                  <a:pt x="542" y="132"/>
                </a:lnTo>
                <a:close/>
                <a:moveTo>
                  <a:pt x="540" y="131"/>
                </a:moveTo>
                <a:lnTo>
                  <a:pt x="512" y="103"/>
                </a:lnTo>
                <a:lnTo>
                  <a:pt x="540" y="75"/>
                </a:lnTo>
                <a:lnTo>
                  <a:pt x="567" y="103"/>
                </a:lnTo>
                <a:lnTo>
                  <a:pt x="540" y="131"/>
                </a:lnTo>
                <a:close/>
                <a:moveTo>
                  <a:pt x="536" y="132"/>
                </a:moveTo>
                <a:lnTo>
                  <a:pt x="508" y="160"/>
                </a:lnTo>
                <a:lnTo>
                  <a:pt x="483" y="132"/>
                </a:lnTo>
                <a:lnTo>
                  <a:pt x="508" y="107"/>
                </a:lnTo>
                <a:lnTo>
                  <a:pt x="536" y="132"/>
                </a:lnTo>
                <a:close/>
                <a:moveTo>
                  <a:pt x="479" y="131"/>
                </a:moveTo>
                <a:lnTo>
                  <a:pt x="450" y="103"/>
                </a:lnTo>
                <a:lnTo>
                  <a:pt x="479" y="75"/>
                </a:lnTo>
                <a:lnTo>
                  <a:pt x="507" y="103"/>
                </a:lnTo>
                <a:lnTo>
                  <a:pt x="479" y="131"/>
                </a:lnTo>
                <a:close/>
                <a:moveTo>
                  <a:pt x="475" y="132"/>
                </a:moveTo>
                <a:lnTo>
                  <a:pt x="448" y="160"/>
                </a:lnTo>
                <a:lnTo>
                  <a:pt x="420" y="132"/>
                </a:lnTo>
                <a:lnTo>
                  <a:pt x="448" y="107"/>
                </a:lnTo>
                <a:lnTo>
                  <a:pt x="475" y="132"/>
                </a:lnTo>
                <a:close/>
                <a:moveTo>
                  <a:pt x="417" y="131"/>
                </a:moveTo>
                <a:lnTo>
                  <a:pt x="390" y="103"/>
                </a:lnTo>
                <a:lnTo>
                  <a:pt x="417" y="75"/>
                </a:lnTo>
                <a:lnTo>
                  <a:pt x="445" y="103"/>
                </a:lnTo>
                <a:lnTo>
                  <a:pt x="417" y="131"/>
                </a:lnTo>
                <a:close/>
                <a:moveTo>
                  <a:pt x="414" y="132"/>
                </a:moveTo>
                <a:lnTo>
                  <a:pt x="386" y="160"/>
                </a:lnTo>
                <a:lnTo>
                  <a:pt x="358" y="132"/>
                </a:lnTo>
                <a:lnTo>
                  <a:pt x="386" y="107"/>
                </a:lnTo>
                <a:lnTo>
                  <a:pt x="414" y="132"/>
                </a:lnTo>
                <a:close/>
                <a:moveTo>
                  <a:pt x="357" y="131"/>
                </a:moveTo>
                <a:lnTo>
                  <a:pt x="329" y="103"/>
                </a:lnTo>
                <a:lnTo>
                  <a:pt x="357" y="75"/>
                </a:lnTo>
                <a:lnTo>
                  <a:pt x="385" y="103"/>
                </a:lnTo>
                <a:lnTo>
                  <a:pt x="357" y="131"/>
                </a:lnTo>
                <a:close/>
                <a:moveTo>
                  <a:pt x="353" y="132"/>
                </a:moveTo>
                <a:lnTo>
                  <a:pt x="327" y="160"/>
                </a:lnTo>
                <a:lnTo>
                  <a:pt x="299" y="132"/>
                </a:lnTo>
                <a:lnTo>
                  <a:pt x="327" y="107"/>
                </a:lnTo>
                <a:lnTo>
                  <a:pt x="353" y="132"/>
                </a:lnTo>
                <a:close/>
                <a:moveTo>
                  <a:pt x="295" y="131"/>
                </a:moveTo>
                <a:lnTo>
                  <a:pt x="268" y="103"/>
                </a:lnTo>
                <a:lnTo>
                  <a:pt x="295" y="75"/>
                </a:lnTo>
                <a:lnTo>
                  <a:pt x="323" y="103"/>
                </a:lnTo>
                <a:lnTo>
                  <a:pt x="295" y="131"/>
                </a:lnTo>
                <a:close/>
                <a:moveTo>
                  <a:pt x="292" y="132"/>
                </a:moveTo>
                <a:lnTo>
                  <a:pt x="264" y="160"/>
                </a:lnTo>
                <a:lnTo>
                  <a:pt x="236" y="132"/>
                </a:lnTo>
                <a:lnTo>
                  <a:pt x="264" y="107"/>
                </a:lnTo>
                <a:lnTo>
                  <a:pt x="292" y="132"/>
                </a:lnTo>
                <a:close/>
                <a:moveTo>
                  <a:pt x="235" y="131"/>
                </a:moveTo>
                <a:lnTo>
                  <a:pt x="207" y="103"/>
                </a:lnTo>
                <a:lnTo>
                  <a:pt x="235" y="75"/>
                </a:lnTo>
                <a:lnTo>
                  <a:pt x="262" y="103"/>
                </a:lnTo>
                <a:lnTo>
                  <a:pt x="235" y="131"/>
                </a:lnTo>
                <a:close/>
                <a:moveTo>
                  <a:pt x="231" y="132"/>
                </a:moveTo>
                <a:lnTo>
                  <a:pt x="203" y="160"/>
                </a:lnTo>
                <a:lnTo>
                  <a:pt x="177" y="132"/>
                </a:lnTo>
                <a:lnTo>
                  <a:pt x="203" y="107"/>
                </a:lnTo>
                <a:lnTo>
                  <a:pt x="231" y="132"/>
                </a:lnTo>
                <a:close/>
                <a:moveTo>
                  <a:pt x="173" y="131"/>
                </a:moveTo>
                <a:lnTo>
                  <a:pt x="145" y="103"/>
                </a:lnTo>
                <a:lnTo>
                  <a:pt x="173" y="75"/>
                </a:lnTo>
                <a:lnTo>
                  <a:pt x="201" y="103"/>
                </a:lnTo>
                <a:lnTo>
                  <a:pt x="173" y="131"/>
                </a:lnTo>
                <a:close/>
                <a:moveTo>
                  <a:pt x="169" y="132"/>
                </a:moveTo>
                <a:lnTo>
                  <a:pt x="142" y="160"/>
                </a:lnTo>
                <a:lnTo>
                  <a:pt x="114" y="132"/>
                </a:lnTo>
                <a:lnTo>
                  <a:pt x="142" y="107"/>
                </a:lnTo>
                <a:lnTo>
                  <a:pt x="169" y="132"/>
                </a:lnTo>
                <a:close/>
                <a:moveTo>
                  <a:pt x="112" y="131"/>
                </a:moveTo>
                <a:lnTo>
                  <a:pt x="85" y="103"/>
                </a:lnTo>
                <a:lnTo>
                  <a:pt x="112" y="75"/>
                </a:lnTo>
                <a:lnTo>
                  <a:pt x="140" y="103"/>
                </a:lnTo>
                <a:lnTo>
                  <a:pt x="112" y="131"/>
                </a:lnTo>
                <a:close/>
                <a:moveTo>
                  <a:pt x="109" y="132"/>
                </a:moveTo>
                <a:lnTo>
                  <a:pt x="81" y="160"/>
                </a:lnTo>
                <a:lnTo>
                  <a:pt x="53" y="132"/>
                </a:lnTo>
                <a:lnTo>
                  <a:pt x="81" y="107"/>
                </a:lnTo>
                <a:lnTo>
                  <a:pt x="109" y="132"/>
                </a:lnTo>
                <a:close/>
                <a:moveTo>
                  <a:pt x="109" y="195"/>
                </a:moveTo>
                <a:lnTo>
                  <a:pt x="81" y="221"/>
                </a:lnTo>
                <a:lnTo>
                  <a:pt x="53" y="195"/>
                </a:lnTo>
                <a:lnTo>
                  <a:pt x="81" y="167"/>
                </a:lnTo>
                <a:lnTo>
                  <a:pt x="109" y="195"/>
                </a:lnTo>
                <a:close/>
                <a:moveTo>
                  <a:pt x="109" y="254"/>
                </a:moveTo>
                <a:lnTo>
                  <a:pt x="81" y="282"/>
                </a:lnTo>
                <a:lnTo>
                  <a:pt x="53" y="254"/>
                </a:lnTo>
                <a:lnTo>
                  <a:pt x="81" y="229"/>
                </a:lnTo>
                <a:lnTo>
                  <a:pt x="109" y="254"/>
                </a:lnTo>
                <a:close/>
                <a:moveTo>
                  <a:pt x="109" y="316"/>
                </a:moveTo>
                <a:lnTo>
                  <a:pt x="81" y="344"/>
                </a:lnTo>
                <a:lnTo>
                  <a:pt x="53" y="316"/>
                </a:lnTo>
                <a:lnTo>
                  <a:pt x="81" y="287"/>
                </a:lnTo>
                <a:lnTo>
                  <a:pt x="109" y="316"/>
                </a:lnTo>
                <a:close/>
                <a:moveTo>
                  <a:pt x="109" y="378"/>
                </a:moveTo>
                <a:lnTo>
                  <a:pt x="81" y="404"/>
                </a:lnTo>
                <a:lnTo>
                  <a:pt x="53" y="378"/>
                </a:lnTo>
                <a:lnTo>
                  <a:pt x="81" y="350"/>
                </a:lnTo>
                <a:lnTo>
                  <a:pt x="109" y="378"/>
                </a:lnTo>
                <a:close/>
                <a:moveTo>
                  <a:pt x="109" y="437"/>
                </a:moveTo>
                <a:lnTo>
                  <a:pt x="81" y="465"/>
                </a:lnTo>
                <a:lnTo>
                  <a:pt x="53" y="437"/>
                </a:lnTo>
                <a:lnTo>
                  <a:pt x="81" y="409"/>
                </a:lnTo>
                <a:lnTo>
                  <a:pt x="109" y="437"/>
                </a:lnTo>
                <a:close/>
                <a:moveTo>
                  <a:pt x="109" y="500"/>
                </a:moveTo>
                <a:lnTo>
                  <a:pt x="81" y="525"/>
                </a:lnTo>
                <a:lnTo>
                  <a:pt x="53" y="500"/>
                </a:lnTo>
                <a:lnTo>
                  <a:pt x="81" y="472"/>
                </a:lnTo>
                <a:lnTo>
                  <a:pt x="109" y="500"/>
                </a:lnTo>
                <a:close/>
                <a:moveTo>
                  <a:pt x="109" y="559"/>
                </a:moveTo>
                <a:lnTo>
                  <a:pt x="81" y="587"/>
                </a:lnTo>
                <a:lnTo>
                  <a:pt x="53" y="559"/>
                </a:lnTo>
                <a:lnTo>
                  <a:pt x="81" y="533"/>
                </a:lnTo>
                <a:lnTo>
                  <a:pt x="109" y="559"/>
                </a:lnTo>
                <a:close/>
                <a:moveTo>
                  <a:pt x="112" y="563"/>
                </a:moveTo>
                <a:lnTo>
                  <a:pt x="140" y="591"/>
                </a:lnTo>
                <a:lnTo>
                  <a:pt x="112" y="618"/>
                </a:lnTo>
                <a:lnTo>
                  <a:pt x="85" y="591"/>
                </a:lnTo>
                <a:lnTo>
                  <a:pt x="112" y="563"/>
                </a:lnTo>
                <a:close/>
                <a:moveTo>
                  <a:pt x="142" y="594"/>
                </a:moveTo>
                <a:lnTo>
                  <a:pt x="169" y="622"/>
                </a:lnTo>
                <a:lnTo>
                  <a:pt x="142" y="650"/>
                </a:lnTo>
                <a:lnTo>
                  <a:pt x="114" y="622"/>
                </a:lnTo>
                <a:lnTo>
                  <a:pt x="142" y="594"/>
                </a:lnTo>
                <a:close/>
                <a:moveTo>
                  <a:pt x="145" y="591"/>
                </a:moveTo>
                <a:lnTo>
                  <a:pt x="173" y="563"/>
                </a:lnTo>
                <a:lnTo>
                  <a:pt x="201" y="591"/>
                </a:lnTo>
                <a:lnTo>
                  <a:pt x="173" y="618"/>
                </a:lnTo>
                <a:lnTo>
                  <a:pt x="145" y="591"/>
                </a:lnTo>
                <a:close/>
                <a:moveTo>
                  <a:pt x="203" y="594"/>
                </a:moveTo>
                <a:lnTo>
                  <a:pt x="231" y="622"/>
                </a:lnTo>
                <a:lnTo>
                  <a:pt x="203" y="650"/>
                </a:lnTo>
                <a:lnTo>
                  <a:pt x="177" y="622"/>
                </a:lnTo>
                <a:lnTo>
                  <a:pt x="203" y="594"/>
                </a:lnTo>
                <a:close/>
                <a:moveTo>
                  <a:pt x="207" y="591"/>
                </a:moveTo>
                <a:lnTo>
                  <a:pt x="235" y="563"/>
                </a:lnTo>
                <a:lnTo>
                  <a:pt x="262" y="591"/>
                </a:lnTo>
                <a:lnTo>
                  <a:pt x="235" y="618"/>
                </a:lnTo>
                <a:lnTo>
                  <a:pt x="207" y="591"/>
                </a:lnTo>
                <a:close/>
                <a:moveTo>
                  <a:pt x="264" y="594"/>
                </a:moveTo>
                <a:lnTo>
                  <a:pt x="292" y="622"/>
                </a:lnTo>
                <a:lnTo>
                  <a:pt x="264" y="650"/>
                </a:lnTo>
                <a:lnTo>
                  <a:pt x="236" y="622"/>
                </a:lnTo>
                <a:lnTo>
                  <a:pt x="264" y="594"/>
                </a:lnTo>
                <a:close/>
                <a:moveTo>
                  <a:pt x="268" y="591"/>
                </a:moveTo>
                <a:lnTo>
                  <a:pt x="295" y="563"/>
                </a:lnTo>
                <a:lnTo>
                  <a:pt x="323" y="591"/>
                </a:lnTo>
                <a:lnTo>
                  <a:pt x="295" y="618"/>
                </a:lnTo>
                <a:lnTo>
                  <a:pt x="268" y="591"/>
                </a:lnTo>
                <a:close/>
                <a:moveTo>
                  <a:pt x="327" y="594"/>
                </a:moveTo>
                <a:lnTo>
                  <a:pt x="353" y="622"/>
                </a:lnTo>
                <a:lnTo>
                  <a:pt x="327" y="650"/>
                </a:lnTo>
                <a:lnTo>
                  <a:pt x="299" y="622"/>
                </a:lnTo>
                <a:lnTo>
                  <a:pt x="327" y="594"/>
                </a:lnTo>
                <a:close/>
                <a:moveTo>
                  <a:pt x="329" y="591"/>
                </a:moveTo>
                <a:lnTo>
                  <a:pt x="357" y="563"/>
                </a:lnTo>
                <a:lnTo>
                  <a:pt x="385" y="591"/>
                </a:lnTo>
                <a:lnTo>
                  <a:pt x="357" y="618"/>
                </a:lnTo>
                <a:lnTo>
                  <a:pt x="329" y="591"/>
                </a:lnTo>
                <a:close/>
                <a:moveTo>
                  <a:pt x="386" y="594"/>
                </a:moveTo>
                <a:lnTo>
                  <a:pt x="414" y="622"/>
                </a:lnTo>
                <a:lnTo>
                  <a:pt x="386" y="650"/>
                </a:lnTo>
                <a:lnTo>
                  <a:pt x="358" y="622"/>
                </a:lnTo>
                <a:lnTo>
                  <a:pt x="386" y="594"/>
                </a:lnTo>
                <a:close/>
                <a:moveTo>
                  <a:pt x="390" y="591"/>
                </a:moveTo>
                <a:lnTo>
                  <a:pt x="417" y="563"/>
                </a:lnTo>
                <a:lnTo>
                  <a:pt x="445" y="591"/>
                </a:lnTo>
                <a:lnTo>
                  <a:pt x="417" y="618"/>
                </a:lnTo>
                <a:lnTo>
                  <a:pt x="390" y="591"/>
                </a:lnTo>
                <a:close/>
                <a:moveTo>
                  <a:pt x="448" y="594"/>
                </a:moveTo>
                <a:lnTo>
                  <a:pt x="475" y="622"/>
                </a:lnTo>
                <a:lnTo>
                  <a:pt x="448" y="650"/>
                </a:lnTo>
                <a:lnTo>
                  <a:pt x="420" y="622"/>
                </a:lnTo>
                <a:lnTo>
                  <a:pt x="448" y="594"/>
                </a:lnTo>
                <a:close/>
                <a:moveTo>
                  <a:pt x="450" y="591"/>
                </a:moveTo>
                <a:lnTo>
                  <a:pt x="479" y="563"/>
                </a:lnTo>
                <a:lnTo>
                  <a:pt x="507" y="591"/>
                </a:lnTo>
                <a:lnTo>
                  <a:pt x="479" y="618"/>
                </a:lnTo>
                <a:lnTo>
                  <a:pt x="450" y="591"/>
                </a:lnTo>
                <a:close/>
                <a:moveTo>
                  <a:pt x="508" y="594"/>
                </a:moveTo>
                <a:lnTo>
                  <a:pt x="536" y="622"/>
                </a:lnTo>
                <a:lnTo>
                  <a:pt x="508" y="650"/>
                </a:lnTo>
                <a:lnTo>
                  <a:pt x="483" y="622"/>
                </a:lnTo>
                <a:lnTo>
                  <a:pt x="508" y="594"/>
                </a:lnTo>
                <a:close/>
                <a:moveTo>
                  <a:pt x="512" y="591"/>
                </a:moveTo>
                <a:lnTo>
                  <a:pt x="540" y="563"/>
                </a:lnTo>
                <a:lnTo>
                  <a:pt x="567" y="591"/>
                </a:lnTo>
                <a:lnTo>
                  <a:pt x="540" y="618"/>
                </a:lnTo>
                <a:lnTo>
                  <a:pt x="512" y="591"/>
                </a:lnTo>
                <a:close/>
                <a:moveTo>
                  <a:pt x="570" y="587"/>
                </a:moveTo>
                <a:lnTo>
                  <a:pt x="542" y="559"/>
                </a:lnTo>
                <a:lnTo>
                  <a:pt x="570" y="533"/>
                </a:lnTo>
                <a:lnTo>
                  <a:pt x="598" y="559"/>
                </a:lnTo>
                <a:lnTo>
                  <a:pt x="570" y="587"/>
                </a:lnTo>
                <a:close/>
                <a:moveTo>
                  <a:pt x="629" y="529"/>
                </a:moveTo>
                <a:lnTo>
                  <a:pt x="600" y="558"/>
                </a:lnTo>
                <a:lnTo>
                  <a:pt x="574" y="529"/>
                </a:lnTo>
                <a:lnTo>
                  <a:pt x="600" y="501"/>
                </a:lnTo>
                <a:lnTo>
                  <a:pt x="629" y="529"/>
                </a:lnTo>
                <a:close/>
                <a:moveTo>
                  <a:pt x="629" y="468"/>
                </a:moveTo>
                <a:lnTo>
                  <a:pt x="600" y="496"/>
                </a:lnTo>
                <a:lnTo>
                  <a:pt x="574" y="468"/>
                </a:lnTo>
                <a:lnTo>
                  <a:pt x="600" y="441"/>
                </a:lnTo>
                <a:lnTo>
                  <a:pt x="629" y="468"/>
                </a:lnTo>
                <a:close/>
                <a:moveTo>
                  <a:pt x="629" y="408"/>
                </a:moveTo>
                <a:lnTo>
                  <a:pt x="600" y="436"/>
                </a:lnTo>
                <a:lnTo>
                  <a:pt x="574" y="408"/>
                </a:lnTo>
                <a:lnTo>
                  <a:pt x="600" y="380"/>
                </a:lnTo>
                <a:lnTo>
                  <a:pt x="629" y="408"/>
                </a:lnTo>
                <a:close/>
                <a:moveTo>
                  <a:pt x="629" y="346"/>
                </a:moveTo>
                <a:lnTo>
                  <a:pt x="600" y="374"/>
                </a:lnTo>
                <a:lnTo>
                  <a:pt x="574" y="346"/>
                </a:lnTo>
                <a:lnTo>
                  <a:pt x="600" y="320"/>
                </a:lnTo>
                <a:lnTo>
                  <a:pt x="629" y="346"/>
                </a:lnTo>
                <a:close/>
                <a:moveTo>
                  <a:pt x="629" y="286"/>
                </a:moveTo>
                <a:lnTo>
                  <a:pt x="600" y="313"/>
                </a:lnTo>
                <a:lnTo>
                  <a:pt x="574" y="286"/>
                </a:lnTo>
                <a:lnTo>
                  <a:pt x="600" y="258"/>
                </a:lnTo>
                <a:lnTo>
                  <a:pt x="629" y="286"/>
                </a:lnTo>
                <a:close/>
                <a:moveTo>
                  <a:pt x="629" y="225"/>
                </a:moveTo>
                <a:lnTo>
                  <a:pt x="600" y="253"/>
                </a:lnTo>
                <a:lnTo>
                  <a:pt x="574" y="225"/>
                </a:lnTo>
                <a:lnTo>
                  <a:pt x="600" y="197"/>
                </a:lnTo>
                <a:lnTo>
                  <a:pt x="629" y="225"/>
                </a:lnTo>
                <a:close/>
                <a:moveTo>
                  <a:pt x="629" y="163"/>
                </a:moveTo>
                <a:lnTo>
                  <a:pt x="600" y="191"/>
                </a:lnTo>
                <a:lnTo>
                  <a:pt x="574" y="163"/>
                </a:lnTo>
                <a:lnTo>
                  <a:pt x="600" y="136"/>
                </a:lnTo>
                <a:lnTo>
                  <a:pt x="629" y="163"/>
                </a:lnTo>
                <a:close/>
                <a:moveTo>
                  <a:pt x="629" y="103"/>
                </a:moveTo>
                <a:lnTo>
                  <a:pt x="600" y="131"/>
                </a:lnTo>
                <a:lnTo>
                  <a:pt x="574" y="103"/>
                </a:lnTo>
                <a:lnTo>
                  <a:pt x="600" y="75"/>
                </a:lnTo>
                <a:lnTo>
                  <a:pt x="629" y="103"/>
                </a:lnTo>
                <a:close/>
                <a:moveTo>
                  <a:pt x="600" y="15"/>
                </a:moveTo>
                <a:lnTo>
                  <a:pt x="629" y="42"/>
                </a:lnTo>
                <a:lnTo>
                  <a:pt x="600" y="70"/>
                </a:lnTo>
                <a:lnTo>
                  <a:pt x="574" y="42"/>
                </a:lnTo>
                <a:lnTo>
                  <a:pt x="600" y="15"/>
                </a:lnTo>
                <a:close/>
                <a:moveTo>
                  <a:pt x="598" y="74"/>
                </a:moveTo>
                <a:lnTo>
                  <a:pt x="570" y="99"/>
                </a:lnTo>
                <a:lnTo>
                  <a:pt x="542" y="74"/>
                </a:lnTo>
                <a:lnTo>
                  <a:pt x="570" y="46"/>
                </a:lnTo>
                <a:lnTo>
                  <a:pt x="598" y="74"/>
                </a:lnTo>
                <a:close/>
                <a:moveTo>
                  <a:pt x="540" y="15"/>
                </a:moveTo>
                <a:lnTo>
                  <a:pt x="567" y="42"/>
                </a:lnTo>
                <a:lnTo>
                  <a:pt x="540" y="70"/>
                </a:lnTo>
                <a:lnTo>
                  <a:pt x="512" y="42"/>
                </a:lnTo>
                <a:lnTo>
                  <a:pt x="540" y="15"/>
                </a:lnTo>
                <a:close/>
                <a:moveTo>
                  <a:pt x="536" y="74"/>
                </a:moveTo>
                <a:lnTo>
                  <a:pt x="508" y="99"/>
                </a:lnTo>
                <a:lnTo>
                  <a:pt x="483" y="74"/>
                </a:lnTo>
                <a:lnTo>
                  <a:pt x="508" y="46"/>
                </a:lnTo>
                <a:lnTo>
                  <a:pt x="536" y="74"/>
                </a:lnTo>
                <a:close/>
                <a:moveTo>
                  <a:pt x="479" y="15"/>
                </a:moveTo>
                <a:lnTo>
                  <a:pt x="507" y="42"/>
                </a:lnTo>
                <a:lnTo>
                  <a:pt x="479" y="70"/>
                </a:lnTo>
                <a:lnTo>
                  <a:pt x="450" y="42"/>
                </a:lnTo>
                <a:lnTo>
                  <a:pt x="479" y="15"/>
                </a:lnTo>
                <a:close/>
                <a:moveTo>
                  <a:pt x="475" y="74"/>
                </a:moveTo>
                <a:lnTo>
                  <a:pt x="448" y="99"/>
                </a:lnTo>
                <a:lnTo>
                  <a:pt x="420" y="74"/>
                </a:lnTo>
                <a:lnTo>
                  <a:pt x="448" y="46"/>
                </a:lnTo>
                <a:lnTo>
                  <a:pt x="475" y="74"/>
                </a:lnTo>
                <a:close/>
                <a:moveTo>
                  <a:pt x="417" y="15"/>
                </a:moveTo>
                <a:lnTo>
                  <a:pt x="445" y="42"/>
                </a:lnTo>
                <a:lnTo>
                  <a:pt x="417" y="70"/>
                </a:lnTo>
                <a:lnTo>
                  <a:pt x="390" y="42"/>
                </a:lnTo>
                <a:lnTo>
                  <a:pt x="417" y="15"/>
                </a:lnTo>
                <a:close/>
                <a:moveTo>
                  <a:pt x="414" y="74"/>
                </a:moveTo>
                <a:lnTo>
                  <a:pt x="386" y="99"/>
                </a:lnTo>
                <a:lnTo>
                  <a:pt x="358" y="74"/>
                </a:lnTo>
                <a:lnTo>
                  <a:pt x="386" y="46"/>
                </a:lnTo>
                <a:lnTo>
                  <a:pt x="414" y="74"/>
                </a:lnTo>
                <a:close/>
                <a:moveTo>
                  <a:pt x="357" y="15"/>
                </a:moveTo>
                <a:lnTo>
                  <a:pt x="385" y="42"/>
                </a:lnTo>
                <a:lnTo>
                  <a:pt x="357" y="70"/>
                </a:lnTo>
                <a:lnTo>
                  <a:pt x="329" y="42"/>
                </a:lnTo>
                <a:lnTo>
                  <a:pt x="357" y="15"/>
                </a:lnTo>
                <a:close/>
                <a:moveTo>
                  <a:pt x="353" y="74"/>
                </a:moveTo>
                <a:lnTo>
                  <a:pt x="327" y="99"/>
                </a:lnTo>
                <a:lnTo>
                  <a:pt x="299" y="74"/>
                </a:lnTo>
                <a:lnTo>
                  <a:pt x="327" y="46"/>
                </a:lnTo>
                <a:lnTo>
                  <a:pt x="353" y="74"/>
                </a:lnTo>
                <a:close/>
                <a:moveTo>
                  <a:pt x="295" y="15"/>
                </a:moveTo>
                <a:lnTo>
                  <a:pt x="323" y="42"/>
                </a:lnTo>
                <a:lnTo>
                  <a:pt x="295" y="70"/>
                </a:lnTo>
                <a:lnTo>
                  <a:pt x="268" y="42"/>
                </a:lnTo>
                <a:lnTo>
                  <a:pt x="295" y="15"/>
                </a:lnTo>
                <a:close/>
                <a:moveTo>
                  <a:pt x="292" y="74"/>
                </a:moveTo>
                <a:lnTo>
                  <a:pt x="264" y="99"/>
                </a:lnTo>
                <a:lnTo>
                  <a:pt x="236" y="74"/>
                </a:lnTo>
                <a:lnTo>
                  <a:pt x="264" y="46"/>
                </a:lnTo>
                <a:lnTo>
                  <a:pt x="292" y="74"/>
                </a:lnTo>
                <a:close/>
                <a:moveTo>
                  <a:pt x="235" y="15"/>
                </a:moveTo>
                <a:lnTo>
                  <a:pt x="262" y="42"/>
                </a:lnTo>
                <a:lnTo>
                  <a:pt x="235" y="70"/>
                </a:lnTo>
                <a:lnTo>
                  <a:pt x="207" y="42"/>
                </a:lnTo>
                <a:lnTo>
                  <a:pt x="235" y="15"/>
                </a:lnTo>
                <a:close/>
                <a:moveTo>
                  <a:pt x="231" y="74"/>
                </a:moveTo>
                <a:lnTo>
                  <a:pt x="203" y="99"/>
                </a:lnTo>
                <a:lnTo>
                  <a:pt x="177" y="74"/>
                </a:lnTo>
                <a:lnTo>
                  <a:pt x="203" y="46"/>
                </a:lnTo>
                <a:lnTo>
                  <a:pt x="231" y="74"/>
                </a:lnTo>
                <a:close/>
                <a:moveTo>
                  <a:pt x="173" y="15"/>
                </a:moveTo>
                <a:lnTo>
                  <a:pt x="201" y="42"/>
                </a:lnTo>
                <a:lnTo>
                  <a:pt x="173" y="70"/>
                </a:lnTo>
                <a:lnTo>
                  <a:pt x="145" y="42"/>
                </a:lnTo>
                <a:lnTo>
                  <a:pt x="173" y="15"/>
                </a:lnTo>
                <a:close/>
                <a:moveTo>
                  <a:pt x="169" y="74"/>
                </a:moveTo>
                <a:lnTo>
                  <a:pt x="142" y="99"/>
                </a:lnTo>
                <a:lnTo>
                  <a:pt x="114" y="74"/>
                </a:lnTo>
                <a:lnTo>
                  <a:pt x="142" y="46"/>
                </a:lnTo>
                <a:lnTo>
                  <a:pt x="169" y="74"/>
                </a:lnTo>
                <a:close/>
                <a:moveTo>
                  <a:pt x="112" y="15"/>
                </a:moveTo>
                <a:lnTo>
                  <a:pt x="140" y="42"/>
                </a:lnTo>
                <a:lnTo>
                  <a:pt x="112" y="70"/>
                </a:lnTo>
                <a:lnTo>
                  <a:pt x="85" y="42"/>
                </a:lnTo>
                <a:lnTo>
                  <a:pt x="112" y="15"/>
                </a:lnTo>
                <a:close/>
                <a:moveTo>
                  <a:pt x="109" y="74"/>
                </a:moveTo>
                <a:lnTo>
                  <a:pt x="81" y="99"/>
                </a:lnTo>
                <a:lnTo>
                  <a:pt x="53" y="74"/>
                </a:lnTo>
                <a:lnTo>
                  <a:pt x="81" y="46"/>
                </a:lnTo>
                <a:lnTo>
                  <a:pt x="109" y="74"/>
                </a:lnTo>
                <a:close/>
                <a:moveTo>
                  <a:pt x="23" y="42"/>
                </a:moveTo>
                <a:lnTo>
                  <a:pt x="51" y="15"/>
                </a:lnTo>
                <a:lnTo>
                  <a:pt x="80" y="42"/>
                </a:lnTo>
                <a:lnTo>
                  <a:pt x="51" y="70"/>
                </a:lnTo>
                <a:lnTo>
                  <a:pt x="23" y="42"/>
                </a:lnTo>
                <a:close/>
                <a:moveTo>
                  <a:pt x="23" y="103"/>
                </a:moveTo>
                <a:lnTo>
                  <a:pt x="51" y="75"/>
                </a:lnTo>
                <a:lnTo>
                  <a:pt x="80" y="103"/>
                </a:lnTo>
                <a:lnTo>
                  <a:pt x="51" y="131"/>
                </a:lnTo>
                <a:lnTo>
                  <a:pt x="23" y="103"/>
                </a:lnTo>
                <a:close/>
                <a:moveTo>
                  <a:pt x="23" y="163"/>
                </a:moveTo>
                <a:lnTo>
                  <a:pt x="51" y="136"/>
                </a:lnTo>
                <a:lnTo>
                  <a:pt x="80" y="163"/>
                </a:lnTo>
                <a:lnTo>
                  <a:pt x="51" y="191"/>
                </a:lnTo>
                <a:lnTo>
                  <a:pt x="23" y="163"/>
                </a:lnTo>
                <a:close/>
                <a:moveTo>
                  <a:pt x="23" y="225"/>
                </a:moveTo>
                <a:lnTo>
                  <a:pt x="51" y="197"/>
                </a:lnTo>
                <a:lnTo>
                  <a:pt x="80" y="225"/>
                </a:lnTo>
                <a:lnTo>
                  <a:pt x="51" y="253"/>
                </a:lnTo>
                <a:lnTo>
                  <a:pt x="23" y="225"/>
                </a:lnTo>
                <a:close/>
                <a:moveTo>
                  <a:pt x="23" y="286"/>
                </a:moveTo>
                <a:lnTo>
                  <a:pt x="51" y="258"/>
                </a:lnTo>
                <a:lnTo>
                  <a:pt x="80" y="286"/>
                </a:lnTo>
                <a:lnTo>
                  <a:pt x="51" y="313"/>
                </a:lnTo>
                <a:lnTo>
                  <a:pt x="23" y="286"/>
                </a:lnTo>
                <a:close/>
                <a:moveTo>
                  <a:pt x="23" y="346"/>
                </a:moveTo>
                <a:lnTo>
                  <a:pt x="51" y="320"/>
                </a:lnTo>
                <a:lnTo>
                  <a:pt x="80" y="346"/>
                </a:lnTo>
                <a:lnTo>
                  <a:pt x="51" y="374"/>
                </a:lnTo>
                <a:lnTo>
                  <a:pt x="23" y="346"/>
                </a:lnTo>
                <a:close/>
                <a:moveTo>
                  <a:pt x="23" y="408"/>
                </a:moveTo>
                <a:lnTo>
                  <a:pt x="51" y="380"/>
                </a:lnTo>
                <a:lnTo>
                  <a:pt x="80" y="408"/>
                </a:lnTo>
                <a:lnTo>
                  <a:pt x="51" y="436"/>
                </a:lnTo>
                <a:lnTo>
                  <a:pt x="23" y="408"/>
                </a:lnTo>
                <a:close/>
                <a:moveTo>
                  <a:pt x="23" y="468"/>
                </a:moveTo>
                <a:lnTo>
                  <a:pt x="51" y="441"/>
                </a:lnTo>
                <a:lnTo>
                  <a:pt x="80" y="468"/>
                </a:lnTo>
                <a:lnTo>
                  <a:pt x="51" y="496"/>
                </a:lnTo>
                <a:lnTo>
                  <a:pt x="23" y="468"/>
                </a:lnTo>
                <a:close/>
                <a:moveTo>
                  <a:pt x="23" y="529"/>
                </a:moveTo>
                <a:lnTo>
                  <a:pt x="51" y="501"/>
                </a:lnTo>
                <a:lnTo>
                  <a:pt x="80" y="529"/>
                </a:lnTo>
                <a:lnTo>
                  <a:pt x="51" y="558"/>
                </a:lnTo>
                <a:lnTo>
                  <a:pt x="23" y="529"/>
                </a:lnTo>
                <a:close/>
                <a:moveTo>
                  <a:pt x="23" y="591"/>
                </a:moveTo>
                <a:lnTo>
                  <a:pt x="51" y="563"/>
                </a:lnTo>
                <a:lnTo>
                  <a:pt x="80" y="591"/>
                </a:lnTo>
                <a:lnTo>
                  <a:pt x="51" y="618"/>
                </a:lnTo>
                <a:lnTo>
                  <a:pt x="23" y="591"/>
                </a:lnTo>
                <a:close/>
                <a:moveTo>
                  <a:pt x="53" y="622"/>
                </a:moveTo>
                <a:lnTo>
                  <a:pt x="81" y="594"/>
                </a:lnTo>
                <a:lnTo>
                  <a:pt x="109" y="622"/>
                </a:lnTo>
                <a:lnTo>
                  <a:pt x="81" y="650"/>
                </a:lnTo>
                <a:lnTo>
                  <a:pt x="53" y="622"/>
                </a:lnTo>
                <a:close/>
                <a:moveTo>
                  <a:pt x="81" y="709"/>
                </a:moveTo>
                <a:lnTo>
                  <a:pt x="53" y="683"/>
                </a:lnTo>
                <a:lnTo>
                  <a:pt x="81" y="655"/>
                </a:lnTo>
                <a:lnTo>
                  <a:pt x="109" y="683"/>
                </a:lnTo>
                <a:lnTo>
                  <a:pt x="81" y="709"/>
                </a:lnTo>
                <a:close/>
                <a:moveTo>
                  <a:pt x="85" y="651"/>
                </a:moveTo>
                <a:lnTo>
                  <a:pt x="112" y="624"/>
                </a:lnTo>
                <a:lnTo>
                  <a:pt x="140" y="651"/>
                </a:lnTo>
                <a:lnTo>
                  <a:pt x="112" y="679"/>
                </a:lnTo>
                <a:lnTo>
                  <a:pt x="85" y="651"/>
                </a:lnTo>
                <a:close/>
                <a:moveTo>
                  <a:pt x="142" y="709"/>
                </a:moveTo>
                <a:lnTo>
                  <a:pt x="114" y="683"/>
                </a:lnTo>
                <a:lnTo>
                  <a:pt x="142" y="655"/>
                </a:lnTo>
                <a:lnTo>
                  <a:pt x="169" y="683"/>
                </a:lnTo>
                <a:lnTo>
                  <a:pt x="142" y="709"/>
                </a:lnTo>
                <a:close/>
                <a:moveTo>
                  <a:pt x="145" y="651"/>
                </a:moveTo>
                <a:lnTo>
                  <a:pt x="173" y="624"/>
                </a:lnTo>
                <a:lnTo>
                  <a:pt x="201" y="651"/>
                </a:lnTo>
                <a:lnTo>
                  <a:pt x="173" y="679"/>
                </a:lnTo>
                <a:lnTo>
                  <a:pt x="145" y="651"/>
                </a:lnTo>
                <a:close/>
                <a:moveTo>
                  <a:pt x="203" y="709"/>
                </a:moveTo>
                <a:lnTo>
                  <a:pt x="177" y="683"/>
                </a:lnTo>
                <a:lnTo>
                  <a:pt x="203" y="655"/>
                </a:lnTo>
                <a:lnTo>
                  <a:pt x="231" y="683"/>
                </a:lnTo>
                <a:lnTo>
                  <a:pt x="203" y="709"/>
                </a:lnTo>
                <a:close/>
                <a:moveTo>
                  <a:pt x="207" y="651"/>
                </a:moveTo>
                <a:lnTo>
                  <a:pt x="235" y="624"/>
                </a:lnTo>
                <a:lnTo>
                  <a:pt x="262" y="651"/>
                </a:lnTo>
                <a:lnTo>
                  <a:pt x="235" y="679"/>
                </a:lnTo>
                <a:lnTo>
                  <a:pt x="207" y="651"/>
                </a:lnTo>
                <a:close/>
                <a:moveTo>
                  <a:pt x="264" y="709"/>
                </a:moveTo>
                <a:lnTo>
                  <a:pt x="236" y="683"/>
                </a:lnTo>
                <a:lnTo>
                  <a:pt x="264" y="655"/>
                </a:lnTo>
                <a:lnTo>
                  <a:pt x="292" y="683"/>
                </a:lnTo>
                <a:lnTo>
                  <a:pt x="264" y="709"/>
                </a:lnTo>
                <a:close/>
                <a:moveTo>
                  <a:pt x="268" y="651"/>
                </a:moveTo>
                <a:lnTo>
                  <a:pt x="295" y="624"/>
                </a:lnTo>
                <a:lnTo>
                  <a:pt x="323" y="651"/>
                </a:lnTo>
                <a:lnTo>
                  <a:pt x="295" y="679"/>
                </a:lnTo>
                <a:lnTo>
                  <a:pt x="268" y="651"/>
                </a:lnTo>
                <a:close/>
                <a:moveTo>
                  <a:pt x="327" y="709"/>
                </a:moveTo>
                <a:lnTo>
                  <a:pt x="299" y="683"/>
                </a:lnTo>
                <a:lnTo>
                  <a:pt x="327" y="655"/>
                </a:lnTo>
                <a:lnTo>
                  <a:pt x="353" y="683"/>
                </a:lnTo>
                <a:lnTo>
                  <a:pt x="327" y="709"/>
                </a:lnTo>
                <a:close/>
                <a:moveTo>
                  <a:pt x="329" y="651"/>
                </a:moveTo>
                <a:lnTo>
                  <a:pt x="357" y="624"/>
                </a:lnTo>
                <a:lnTo>
                  <a:pt x="385" y="651"/>
                </a:lnTo>
                <a:lnTo>
                  <a:pt x="357" y="679"/>
                </a:lnTo>
                <a:lnTo>
                  <a:pt x="329" y="651"/>
                </a:lnTo>
                <a:close/>
                <a:moveTo>
                  <a:pt x="386" y="709"/>
                </a:moveTo>
                <a:lnTo>
                  <a:pt x="358" y="683"/>
                </a:lnTo>
                <a:lnTo>
                  <a:pt x="386" y="655"/>
                </a:lnTo>
                <a:lnTo>
                  <a:pt x="414" y="683"/>
                </a:lnTo>
                <a:lnTo>
                  <a:pt x="386" y="709"/>
                </a:lnTo>
                <a:close/>
                <a:moveTo>
                  <a:pt x="390" y="651"/>
                </a:moveTo>
                <a:lnTo>
                  <a:pt x="417" y="624"/>
                </a:lnTo>
                <a:lnTo>
                  <a:pt x="445" y="651"/>
                </a:lnTo>
                <a:lnTo>
                  <a:pt x="417" y="679"/>
                </a:lnTo>
                <a:lnTo>
                  <a:pt x="390" y="651"/>
                </a:lnTo>
                <a:close/>
                <a:moveTo>
                  <a:pt x="448" y="709"/>
                </a:moveTo>
                <a:lnTo>
                  <a:pt x="420" y="683"/>
                </a:lnTo>
                <a:lnTo>
                  <a:pt x="448" y="655"/>
                </a:lnTo>
                <a:lnTo>
                  <a:pt x="475" y="683"/>
                </a:lnTo>
                <a:lnTo>
                  <a:pt x="448" y="709"/>
                </a:lnTo>
                <a:close/>
                <a:moveTo>
                  <a:pt x="450" y="651"/>
                </a:moveTo>
                <a:lnTo>
                  <a:pt x="479" y="624"/>
                </a:lnTo>
                <a:lnTo>
                  <a:pt x="507" y="651"/>
                </a:lnTo>
                <a:lnTo>
                  <a:pt x="479" y="679"/>
                </a:lnTo>
                <a:lnTo>
                  <a:pt x="450" y="651"/>
                </a:lnTo>
                <a:close/>
                <a:moveTo>
                  <a:pt x="508" y="709"/>
                </a:moveTo>
                <a:lnTo>
                  <a:pt x="483" y="683"/>
                </a:lnTo>
                <a:lnTo>
                  <a:pt x="508" y="655"/>
                </a:lnTo>
                <a:lnTo>
                  <a:pt x="536" y="683"/>
                </a:lnTo>
                <a:lnTo>
                  <a:pt x="508" y="709"/>
                </a:lnTo>
                <a:close/>
                <a:moveTo>
                  <a:pt x="512" y="651"/>
                </a:moveTo>
                <a:lnTo>
                  <a:pt x="540" y="624"/>
                </a:lnTo>
                <a:lnTo>
                  <a:pt x="567" y="651"/>
                </a:lnTo>
                <a:lnTo>
                  <a:pt x="540" y="679"/>
                </a:lnTo>
                <a:lnTo>
                  <a:pt x="512" y="651"/>
                </a:lnTo>
                <a:close/>
                <a:moveTo>
                  <a:pt x="570" y="709"/>
                </a:moveTo>
                <a:lnTo>
                  <a:pt x="542" y="683"/>
                </a:lnTo>
                <a:lnTo>
                  <a:pt x="570" y="655"/>
                </a:lnTo>
                <a:lnTo>
                  <a:pt x="598" y="683"/>
                </a:lnTo>
                <a:lnTo>
                  <a:pt x="570"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2" name="Freeform 1273"/>
          <p:cNvSpPr>
            <a:spLocks noEditPoints="1"/>
          </p:cNvSpPr>
          <p:nvPr/>
        </p:nvSpPr>
        <p:spPr bwMode="auto">
          <a:xfrm>
            <a:off x="8131176" y="5227638"/>
            <a:ext cx="1033463" cy="1166813"/>
          </a:xfrm>
          <a:custGeom>
            <a:avLst/>
            <a:gdLst>
              <a:gd name="T0" fmla="*/ 19 w 651"/>
              <a:gd name="T1" fmla="*/ 464 h 735"/>
              <a:gd name="T2" fmla="*/ 18 w 651"/>
              <a:gd name="T3" fmla="*/ 286 h 735"/>
              <a:gd name="T4" fmla="*/ 5 w 651"/>
              <a:gd name="T5" fmla="*/ 122 h 735"/>
              <a:gd name="T6" fmla="*/ 110 w 651"/>
              <a:gd name="T7" fmla="*/ 11 h 735"/>
              <a:gd name="T8" fmla="*/ 238 w 651"/>
              <a:gd name="T9" fmla="*/ 11 h 735"/>
              <a:gd name="T10" fmla="*/ 426 w 651"/>
              <a:gd name="T11" fmla="*/ 0 h 735"/>
              <a:gd name="T12" fmla="*/ 591 w 651"/>
              <a:gd name="T13" fmla="*/ 0 h 735"/>
              <a:gd name="T14" fmla="*/ 646 w 651"/>
              <a:gd name="T15" fmla="*/ 146 h 735"/>
              <a:gd name="T16" fmla="*/ 604 w 651"/>
              <a:gd name="T17" fmla="*/ 316 h 735"/>
              <a:gd name="T18" fmla="*/ 634 w 651"/>
              <a:gd name="T19" fmla="*/ 475 h 735"/>
              <a:gd name="T20" fmla="*/ 572 w 651"/>
              <a:gd name="T21" fmla="*/ 713 h 735"/>
              <a:gd name="T22" fmla="*/ 445 w 651"/>
              <a:gd name="T23" fmla="*/ 713 h 735"/>
              <a:gd name="T24" fmla="*/ 244 w 651"/>
              <a:gd name="T25" fmla="*/ 735 h 735"/>
              <a:gd name="T26" fmla="*/ 102 w 651"/>
              <a:gd name="T27" fmla="*/ 735 h 735"/>
              <a:gd name="T28" fmla="*/ 475 w 651"/>
              <a:gd name="T29" fmla="*/ 378 h 735"/>
              <a:gd name="T30" fmla="*/ 323 w 651"/>
              <a:gd name="T31" fmla="*/ 346 h 735"/>
              <a:gd name="T32" fmla="*/ 173 w 651"/>
              <a:gd name="T33" fmla="*/ 258 h 735"/>
              <a:gd name="T34" fmla="*/ 267 w 651"/>
              <a:gd name="T35" fmla="*/ 286 h 735"/>
              <a:gd name="T36" fmla="*/ 421 w 651"/>
              <a:gd name="T37" fmla="*/ 316 h 735"/>
              <a:gd name="T38" fmla="*/ 449 w 651"/>
              <a:gd name="T39" fmla="*/ 465 h 735"/>
              <a:gd name="T40" fmla="*/ 325 w 651"/>
              <a:gd name="T41" fmla="*/ 409 h 735"/>
              <a:gd name="T42" fmla="*/ 173 w 651"/>
              <a:gd name="T43" fmla="*/ 380 h 735"/>
              <a:gd name="T44" fmla="*/ 144 w 651"/>
              <a:gd name="T45" fmla="*/ 282 h 735"/>
              <a:gd name="T46" fmla="*/ 295 w 651"/>
              <a:gd name="T47" fmla="*/ 253 h 735"/>
              <a:gd name="T48" fmla="*/ 417 w 651"/>
              <a:gd name="T49" fmla="*/ 197 h 735"/>
              <a:gd name="T50" fmla="*/ 483 w 651"/>
              <a:gd name="T51" fmla="*/ 316 h 735"/>
              <a:gd name="T52" fmla="*/ 421 w 651"/>
              <a:gd name="T53" fmla="*/ 500 h 735"/>
              <a:gd name="T54" fmla="*/ 353 w 651"/>
              <a:gd name="T55" fmla="*/ 500 h 735"/>
              <a:gd name="T56" fmla="*/ 201 w 651"/>
              <a:gd name="T57" fmla="*/ 468 h 735"/>
              <a:gd name="T58" fmla="*/ 85 w 651"/>
              <a:gd name="T59" fmla="*/ 346 h 735"/>
              <a:gd name="T60" fmla="*/ 116 w 651"/>
              <a:gd name="T61" fmla="*/ 195 h 735"/>
              <a:gd name="T62" fmla="*/ 323 w 651"/>
              <a:gd name="T63" fmla="*/ 163 h 735"/>
              <a:gd name="T64" fmla="*/ 390 w 651"/>
              <a:gd name="T65" fmla="*/ 163 h 735"/>
              <a:gd name="T66" fmla="*/ 512 w 651"/>
              <a:gd name="T67" fmla="*/ 225 h 735"/>
              <a:gd name="T68" fmla="*/ 567 w 651"/>
              <a:gd name="T69" fmla="*/ 468 h 735"/>
              <a:gd name="T70" fmla="*/ 449 w 651"/>
              <a:gd name="T71" fmla="*/ 533 h 735"/>
              <a:gd name="T72" fmla="*/ 295 w 651"/>
              <a:gd name="T73" fmla="*/ 501 h 735"/>
              <a:gd name="T74" fmla="*/ 173 w 651"/>
              <a:gd name="T75" fmla="*/ 558 h 735"/>
              <a:gd name="T76" fmla="*/ 110 w 651"/>
              <a:gd name="T77" fmla="*/ 378 h 735"/>
              <a:gd name="T78" fmla="*/ 54 w 651"/>
              <a:gd name="T79" fmla="*/ 132 h 735"/>
              <a:gd name="T80" fmla="*/ 177 w 651"/>
              <a:gd name="T81" fmla="*/ 132 h 735"/>
              <a:gd name="T82" fmla="*/ 384 w 651"/>
              <a:gd name="T83" fmla="*/ 103 h 735"/>
              <a:gd name="T84" fmla="*/ 450 w 651"/>
              <a:gd name="T85" fmla="*/ 103 h 735"/>
              <a:gd name="T86" fmla="*/ 543 w 651"/>
              <a:gd name="T87" fmla="*/ 254 h 735"/>
              <a:gd name="T88" fmla="*/ 599 w 651"/>
              <a:gd name="T89" fmla="*/ 500 h 735"/>
              <a:gd name="T90" fmla="*/ 507 w 651"/>
              <a:gd name="T91" fmla="*/ 591 h 735"/>
              <a:gd name="T92" fmla="*/ 299 w 651"/>
              <a:gd name="T93" fmla="*/ 622 h 735"/>
              <a:gd name="T94" fmla="*/ 232 w 651"/>
              <a:gd name="T95" fmla="*/ 622 h 735"/>
              <a:gd name="T96" fmla="*/ 23 w 651"/>
              <a:gd name="T97" fmla="*/ 529 h 735"/>
              <a:gd name="T98" fmla="*/ 78 w 651"/>
              <a:gd name="T99" fmla="*/ 286 h 735"/>
              <a:gd name="T100" fmla="*/ 51 w 651"/>
              <a:gd name="T101" fmla="*/ 15 h 735"/>
              <a:gd name="T102" fmla="*/ 204 w 651"/>
              <a:gd name="T103" fmla="*/ 99 h 735"/>
              <a:gd name="T104" fmla="*/ 325 w 651"/>
              <a:gd name="T105" fmla="*/ 46 h 735"/>
              <a:gd name="T106" fmla="*/ 479 w 651"/>
              <a:gd name="T107" fmla="*/ 15 h 735"/>
              <a:gd name="T108" fmla="*/ 572 w 651"/>
              <a:gd name="T109" fmla="*/ 42 h 735"/>
              <a:gd name="T110" fmla="*/ 629 w 651"/>
              <a:gd name="T111" fmla="*/ 286 h 735"/>
              <a:gd name="T112" fmla="*/ 600 w 651"/>
              <a:gd name="T113" fmla="*/ 563 h 735"/>
              <a:gd name="T114" fmla="*/ 483 w 651"/>
              <a:gd name="T115" fmla="*/ 683 h 735"/>
              <a:gd name="T116" fmla="*/ 384 w 651"/>
              <a:gd name="T117" fmla="*/ 651 h 735"/>
              <a:gd name="T118" fmla="*/ 207 w 651"/>
              <a:gd name="T119" fmla="*/ 651 h 735"/>
              <a:gd name="T120" fmla="*/ 140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27" y="662"/>
                </a:moveTo>
                <a:lnTo>
                  <a:pt x="27" y="656"/>
                </a:lnTo>
                <a:lnTo>
                  <a:pt x="51" y="679"/>
                </a:lnTo>
                <a:lnTo>
                  <a:pt x="78" y="651"/>
                </a:lnTo>
                <a:lnTo>
                  <a:pt x="51" y="624"/>
                </a:lnTo>
                <a:lnTo>
                  <a:pt x="27" y="647"/>
                </a:lnTo>
                <a:lnTo>
                  <a:pt x="27" y="642"/>
                </a:lnTo>
                <a:lnTo>
                  <a:pt x="47" y="622"/>
                </a:lnTo>
                <a:lnTo>
                  <a:pt x="26" y="599"/>
                </a:lnTo>
                <a:lnTo>
                  <a:pt x="26" y="591"/>
                </a:lnTo>
                <a:lnTo>
                  <a:pt x="51" y="618"/>
                </a:lnTo>
                <a:lnTo>
                  <a:pt x="78" y="591"/>
                </a:lnTo>
                <a:lnTo>
                  <a:pt x="51" y="563"/>
                </a:lnTo>
                <a:lnTo>
                  <a:pt x="26" y="590"/>
                </a:lnTo>
                <a:lnTo>
                  <a:pt x="26" y="584"/>
                </a:lnTo>
                <a:lnTo>
                  <a:pt x="47" y="559"/>
                </a:lnTo>
                <a:lnTo>
                  <a:pt x="23" y="535"/>
                </a:lnTo>
                <a:lnTo>
                  <a:pt x="22" y="525"/>
                </a:lnTo>
                <a:lnTo>
                  <a:pt x="47" y="500"/>
                </a:lnTo>
                <a:lnTo>
                  <a:pt x="19" y="472"/>
                </a:lnTo>
                <a:lnTo>
                  <a:pt x="19" y="472"/>
                </a:lnTo>
                <a:lnTo>
                  <a:pt x="19" y="464"/>
                </a:lnTo>
                <a:lnTo>
                  <a:pt x="19" y="465"/>
                </a:lnTo>
                <a:lnTo>
                  <a:pt x="47" y="437"/>
                </a:lnTo>
                <a:lnTo>
                  <a:pt x="19" y="409"/>
                </a:lnTo>
                <a:lnTo>
                  <a:pt x="18" y="413"/>
                </a:lnTo>
                <a:lnTo>
                  <a:pt x="18" y="408"/>
                </a:lnTo>
                <a:lnTo>
                  <a:pt x="18" y="408"/>
                </a:lnTo>
                <a:lnTo>
                  <a:pt x="18" y="408"/>
                </a:lnTo>
                <a:lnTo>
                  <a:pt x="18" y="400"/>
                </a:lnTo>
                <a:lnTo>
                  <a:pt x="19" y="404"/>
                </a:lnTo>
                <a:lnTo>
                  <a:pt x="47" y="378"/>
                </a:lnTo>
                <a:lnTo>
                  <a:pt x="19" y="350"/>
                </a:lnTo>
                <a:lnTo>
                  <a:pt x="17" y="356"/>
                </a:lnTo>
                <a:lnTo>
                  <a:pt x="14" y="350"/>
                </a:lnTo>
                <a:lnTo>
                  <a:pt x="18" y="346"/>
                </a:lnTo>
                <a:lnTo>
                  <a:pt x="14" y="344"/>
                </a:lnTo>
                <a:lnTo>
                  <a:pt x="14" y="337"/>
                </a:lnTo>
                <a:lnTo>
                  <a:pt x="19" y="344"/>
                </a:lnTo>
                <a:lnTo>
                  <a:pt x="47" y="316"/>
                </a:lnTo>
                <a:lnTo>
                  <a:pt x="19" y="287"/>
                </a:lnTo>
                <a:lnTo>
                  <a:pt x="13" y="295"/>
                </a:lnTo>
                <a:lnTo>
                  <a:pt x="13" y="290"/>
                </a:lnTo>
                <a:lnTo>
                  <a:pt x="18" y="286"/>
                </a:lnTo>
                <a:lnTo>
                  <a:pt x="13" y="281"/>
                </a:lnTo>
                <a:lnTo>
                  <a:pt x="13" y="273"/>
                </a:lnTo>
                <a:lnTo>
                  <a:pt x="19" y="282"/>
                </a:lnTo>
                <a:lnTo>
                  <a:pt x="47" y="254"/>
                </a:lnTo>
                <a:lnTo>
                  <a:pt x="19" y="229"/>
                </a:lnTo>
                <a:lnTo>
                  <a:pt x="10" y="238"/>
                </a:lnTo>
                <a:lnTo>
                  <a:pt x="10" y="231"/>
                </a:lnTo>
                <a:lnTo>
                  <a:pt x="18" y="225"/>
                </a:lnTo>
                <a:lnTo>
                  <a:pt x="9" y="217"/>
                </a:lnTo>
                <a:lnTo>
                  <a:pt x="9" y="210"/>
                </a:lnTo>
                <a:lnTo>
                  <a:pt x="19" y="221"/>
                </a:lnTo>
                <a:lnTo>
                  <a:pt x="47" y="195"/>
                </a:lnTo>
                <a:lnTo>
                  <a:pt x="19" y="167"/>
                </a:lnTo>
                <a:lnTo>
                  <a:pt x="9" y="179"/>
                </a:lnTo>
                <a:lnTo>
                  <a:pt x="9" y="174"/>
                </a:lnTo>
                <a:lnTo>
                  <a:pt x="18" y="163"/>
                </a:lnTo>
                <a:lnTo>
                  <a:pt x="7" y="154"/>
                </a:lnTo>
                <a:lnTo>
                  <a:pt x="7" y="146"/>
                </a:lnTo>
                <a:lnTo>
                  <a:pt x="19" y="160"/>
                </a:lnTo>
                <a:lnTo>
                  <a:pt x="47" y="132"/>
                </a:lnTo>
                <a:lnTo>
                  <a:pt x="19" y="107"/>
                </a:lnTo>
                <a:lnTo>
                  <a:pt x="5" y="122"/>
                </a:lnTo>
                <a:lnTo>
                  <a:pt x="5" y="116"/>
                </a:lnTo>
                <a:lnTo>
                  <a:pt x="18" y="103"/>
                </a:lnTo>
                <a:lnTo>
                  <a:pt x="5" y="90"/>
                </a:lnTo>
                <a:lnTo>
                  <a:pt x="3" y="83"/>
                </a:lnTo>
                <a:lnTo>
                  <a:pt x="19" y="99"/>
                </a:lnTo>
                <a:lnTo>
                  <a:pt x="47" y="74"/>
                </a:lnTo>
                <a:lnTo>
                  <a:pt x="19" y="46"/>
                </a:lnTo>
                <a:lnTo>
                  <a:pt x="3" y="62"/>
                </a:lnTo>
                <a:lnTo>
                  <a:pt x="3" y="56"/>
                </a:lnTo>
                <a:lnTo>
                  <a:pt x="18" y="42"/>
                </a:lnTo>
                <a:lnTo>
                  <a:pt x="0" y="27"/>
                </a:lnTo>
                <a:lnTo>
                  <a:pt x="0" y="19"/>
                </a:lnTo>
                <a:lnTo>
                  <a:pt x="19" y="39"/>
                </a:lnTo>
                <a:lnTo>
                  <a:pt x="47" y="11"/>
                </a:lnTo>
                <a:lnTo>
                  <a:pt x="37" y="0"/>
                </a:lnTo>
                <a:lnTo>
                  <a:pt x="42" y="0"/>
                </a:lnTo>
                <a:lnTo>
                  <a:pt x="51" y="8"/>
                </a:lnTo>
                <a:lnTo>
                  <a:pt x="61" y="0"/>
                </a:lnTo>
                <a:lnTo>
                  <a:pt x="66" y="0"/>
                </a:lnTo>
                <a:lnTo>
                  <a:pt x="54" y="11"/>
                </a:lnTo>
                <a:lnTo>
                  <a:pt x="82" y="39"/>
                </a:lnTo>
                <a:lnTo>
                  <a:pt x="110" y="11"/>
                </a:lnTo>
                <a:lnTo>
                  <a:pt x="97" y="0"/>
                </a:lnTo>
                <a:lnTo>
                  <a:pt x="104" y="0"/>
                </a:lnTo>
                <a:lnTo>
                  <a:pt x="112" y="8"/>
                </a:lnTo>
                <a:lnTo>
                  <a:pt x="121" y="0"/>
                </a:lnTo>
                <a:lnTo>
                  <a:pt x="126" y="0"/>
                </a:lnTo>
                <a:lnTo>
                  <a:pt x="116" y="11"/>
                </a:lnTo>
                <a:lnTo>
                  <a:pt x="144" y="39"/>
                </a:lnTo>
                <a:lnTo>
                  <a:pt x="169" y="11"/>
                </a:lnTo>
                <a:lnTo>
                  <a:pt x="159" y="0"/>
                </a:lnTo>
                <a:lnTo>
                  <a:pt x="164" y="0"/>
                </a:lnTo>
                <a:lnTo>
                  <a:pt x="173" y="8"/>
                </a:lnTo>
                <a:lnTo>
                  <a:pt x="183" y="0"/>
                </a:lnTo>
                <a:lnTo>
                  <a:pt x="188" y="0"/>
                </a:lnTo>
                <a:lnTo>
                  <a:pt x="177" y="11"/>
                </a:lnTo>
                <a:lnTo>
                  <a:pt x="204" y="39"/>
                </a:lnTo>
                <a:lnTo>
                  <a:pt x="232" y="11"/>
                </a:lnTo>
                <a:lnTo>
                  <a:pt x="220" y="0"/>
                </a:lnTo>
                <a:lnTo>
                  <a:pt x="225" y="0"/>
                </a:lnTo>
                <a:lnTo>
                  <a:pt x="235" y="8"/>
                </a:lnTo>
                <a:lnTo>
                  <a:pt x="243" y="0"/>
                </a:lnTo>
                <a:lnTo>
                  <a:pt x="251" y="0"/>
                </a:lnTo>
                <a:lnTo>
                  <a:pt x="238" y="11"/>
                </a:lnTo>
                <a:lnTo>
                  <a:pt x="266" y="39"/>
                </a:lnTo>
                <a:lnTo>
                  <a:pt x="294" y="11"/>
                </a:lnTo>
                <a:lnTo>
                  <a:pt x="280" y="0"/>
                </a:lnTo>
                <a:lnTo>
                  <a:pt x="286" y="0"/>
                </a:lnTo>
                <a:lnTo>
                  <a:pt x="295" y="8"/>
                </a:lnTo>
                <a:lnTo>
                  <a:pt x="304" y="0"/>
                </a:lnTo>
                <a:lnTo>
                  <a:pt x="310" y="0"/>
                </a:lnTo>
                <a:lnTo>
                  <a:pt x="299" y="11"/>
                </a:lnTo>
                <a:lnTo>
                  <a:pt x="325" y="39"/>
                </a:lnTo>
                <a:lnTo>
                  <a:pt x="353" y="11"/>
                </a:lnTo>
                <a:lnTo>
                  <a:pt x="342" y="0"/>
                </a:lnTo>
                <a:lnTo>
                  <a:pt x="347" y="0"/>
                </a:lnTo>
                <a:lnTo>
                  <a:pt x="357" y="8"/>
                </a:lnTo>
                <a:lnTo>
                  <a:pt x="366" y="0"/>
                </a:lnTo>
                <a:lnTo>
                  <a:pt x="371" y="0"/>
                </a:lnTo>
                <a:lnTo>
                  <a:pt x="359" y="11"/>
                </a:lnTo>
                <a:lnTo>
                  <a:pt x="388" y="39"/>
                </a:lnTo>
                <a:lnTo>
                  <a:pt x="416" y="11"/>
                </a:lnTo>
                <a:lnTo>
                  <a:pt x="402" y="0"/>
                </a:lnTo>
                <a:lnTo>
                  <a:pt x="409" y="0"/>
                </a:lnTo>
                <a:lnTo>
                  <a:pt x="417" y="8"/>
                </a:lnTo>
                <a:lnTo>
                  <a:pt x="426" y="0"/>
                </a:lnTo>
                <a:lnTo>
                  <a:pt x="432" y="0"/>
                </a:lnTo>
                <a:lnTo>
                  <a:pt x="421" y="11"/>
                </a:lnTo>
                <a:lnTo>
                  <a:pt x="449" y="39"/>
                </a:lnTo>
                <a:lnTo>
                  <a:pt x="475" y="11"/>
                </a:lnTo>
                <a:lnTo>
                  <a:pt x="464" y="0"/>
                </a:lnTo>
                <a:lnTo>
                  <a:pt x="469" y="0"/>
                </a:lnTo>
                <a:lnTo>
                  <a:pt x="479" y="8"/>
                </a:lnTo>
                <a:lnTo>
                  <a:pt x="488" y="0"/>
                </a:lnTo>
                <a:lnTo>
                  <a:pt x="493" y="0"/>
                </a:lnTo>
                <a:lnTo>
                  <a:pt x="483" y="11"/>
                </a:lnTo>
                <a:lnTo>
                  <a:pt x="509" y="39"/>
                </a:lnTo>
                <a:lnTo>
                  <a:pt x="538" y="11"/>
                </a:lnTo>
                <a:lnTo>
                  <a:pt x="525" y="0"/>
                </a:lnTo>
                <a:lnTo>
                  <a:pt x="531" y="0"/>
                </a:lnTo>
                <a:lnTo>
                  <a:pt x="540" y="8"/>
                </a:lnTo>
                <a:lnTo>
                  <a:pt x="548" y="0"/>
                </a:lnTo>
                <a:lnTo>
                  <a:pt x="554" y="0"/>
                </a:lnTo>
                <a:lnTo>
                  <a:pt x="543" y="11"/>
                </a:lnTo>
                <a:lnTo>
                  <a:pt x="571" y="39"/>
                </a:lnTo>
                <a:lnTo>
                  <a:pt x="599" y="11"/>
                </a:lnTo>
                <a:lnTo>
                  <a:pt x="586" y="0"/>
                </a:lnTo>
                <a:lnTo>
                  <a:pt x="591" y="0"/>
                </a:lnTo>
                <a:lnTo>
                  <a:pt x="600" y="8"/>
                </a:lnTo>
                <a:lnTo>
                  <a:pt x="610" y="0"/>
                </a:lnTo>
                <a:lnTo>
                  <a:pt x="615" y="0"/>
                </a:lnTo>
                <a:lnTo>
                  <a:pt x="604" y="11"/>
                </a:lnTo>
                <a:lnTo>
                  <a:pt x="631" y="39"/>
                </a:lnTo>
                <a:lnTo>
                  <a:pt x="651" y="19"/>
                </a:lnTo>
                <a:lnTo>
                  <a:pt x="651" y="27"/>
                </a:lnTo>
                <a:lnTo>
                  <a:pt x="634" y="42"/>
                </a:lnTo>
                <a:lnTo>
                  <a:pt x="650" y="56"/>
                </a:lnTo>
                <a:lnTo>
                  <a:pt x="650" y="64"/>
                </a:lnTo>
                <a:lnTo>
                  <a:pt x="631" y="46"/>
                </a:lnTo>
                <a:lnTo>
                  <a:pt x="604" y="74"/>
                </a:lnTo>
                <a:lnTo>
                  <a:pt x="631" y="99"/>
                </a:lnTo>
                <a:lnTo>
                  <a:pt x="650" y="83"/>
                </a:lnTo>
                <a:lnTo>
                  <a:pt x="650" y="88"/>
                </a:lnTo>
                <a:lnTo>
                  <a:pt x="634" y="103"/>
                </a:lnTo>
                <a:lnTo>
                  <a:pt x="647" y="116"/>
                </a:lnTo>
                <a:lnTo>
                  <a:pt x="647" y="122"/>
                </a:lnTo>
                <a:lnTo>
                  <a:pt x="631" y="107"/>
                </a:lnTo>
                <a:lnTo>
                  <a:pt x="604" y="132"/>
                </a:lnTo>
                <a:lnTo>
                  <a:pt x="631" y="160"/>
                </a:lnTo>
                <a:lnTo>
                  <a:pt x="646" y="146"/>
                </a:lnTo>
                <a:lnTo>
                  <a:pt x="646" y="151"/>
                </a:lnTo>
                <a:lnTo>
                  <a:pt x="634" y="163"/>
                </a:lnTo>
                <a:lnTo>
                  <a:pt x="646" y="174"/>
                </a:lnTo>
                <a:lnTo>
                  <a:pt x="646" y="179"/>
                </a:lnTo>
                <a:lnTo>
                  <a:pt x="631" y="167"/>
                </a:lnTo>
                <a:lnTo>
                  <a:pt x="604" y="195"/>
                </a:lnTo>
                <a:lnTo>
                  <a:pt x="631" y="221"/>
                </a:lnTo>
                <a:lnTo>
                  <a:pt x="643" y="210"/>
                </a:lnTo>
                <a:lnTo>
                  <a:pt x="643" y="215"/>
                </a:lnTo>
                <a:lnTo>
                  <a:pt x="634" y="225"/>
                </a:lnTo>
                <a:lnTo>
                  <a:pt x="643" y="234"/>
                </a:lnTo>
                <a:lnTo>
                  <a:pt x="643" y="239"/>
                </a:lnTo>
                <a:lnTo>
                  <a:pt x="631" y="229"/>
                </a:lnTo>
                <a:lnTo>
                  <a:pt x="604" y="254"/>
                </a:lnTo>
                <a:lnTo>
                  <a:pt x="631" y="282"/>
                </a:lnTo>
                <a:lnTo>
                  <a:pt x="642" y="273"/>
                </a:lnTo>
                <a:lnTo>
                  <a:pt x="642" y="278"/>
                </a:lnTo>
                <a:lnTo>
                  <a:pt x="634" y="286"/>
                </a:lnTo>
                <a:lnTo>
                  <a:pt x="642" y="291"/>
                </a:lnTo>
                <a:lnTo>
                  <a:pt x="641" y="297"/>
                </a:lnTo>
                <a:lnTo>
                  <a:pt x="631" y="287"/>
                </a:lnTo>
                <a:lnTo>
                  <a:pt x="604" y="316"/>
                </a:lnTo>
                <a:lnTo>
                  <a:pt x="631" y="344"/>
                </a:lnTo>
                <a:lnTo>
                  <a:pt x="641" y="334"/>
                </a:lnTo>
                <a:lnTo>
                  <a:pt x="641" y="342"/>
                </a:lnTo>
                <a:lnTo>
                  <a:pt x="634" y="346"/>
                </a:lnTo>
                <a:lnTo>
                  <a:pt x="638" y="352"/>
                </a:lnTo>
                <a:lnTo>
                  <a:pt x="638" y="357"/>
                </a:lnTo>
                <a:lnTo>
                  <a:pt x="631" y="350"/>
                </a:lnTo>
                <a:lnTo>
                  <a:pt x="604" y="378"/>
                </a:lnTo>
                <a:lnTo>
                  <a:pt x="631" y="404"/>
                </a:lnTo>
                <a:lnTo>
                  <a:pt x="638" y="398"/>
                </a:lnTo>
                <a:lnTo>
                  <a:pt x="637" y="404"/>
                </a:lnTo>
                <a:lnTo>
                  <a:pt x="634" y="408"/>
                </a:lnTo>
                <a:lnTo>
                  <a:pt x="637" y="409"/>
                </a:lnTo>
                <a:lnTo>
                  <a:pt x="637" y="416"/>
                </a:lnTo>
                <a:lnTo>
                  <a:pt x="631" y="409"/>
                </a:lnTo>
                <a:lnTo>
                  <a:pt x="604" y="437"/>
                </a:lnTo>
                <a:lnTo>
                  <a:pt x="631" y="465"/>
                </a:lnTo>
                <a:lnTo>
                  <a:pt x="634" y="463"/>
                </a:lnTo>
                <a:lnTo>
                  <a:pt x="634" y="468"/>
                </a:lnTo>
                <a:lnTo>
                  <a:pt x="634" y="468"/>
                </a:lnTo>
                <a:lnTo>
                  <a:pt x="634" y="469"/>
                </a:lnTo>
                <a:lnTo>
                  <a:pt x="634" y="475"/>
                </a:lnTo>
                <a:lnTo>
                  <a:pt x="631" y="472"/>
                </a:lnTo>
                <a:lnTo>
                  <a:pt x="604" y="500"/>
                </a:lnTo>
                <a:lnTo>
                  <a:pt x="631" y="525"/>
                </a:lnTo>
                <a:lnTo>
                  <a:pt x="633" y="525"/>
                </a:lnTo>
                <a:lnTo>
                  <a:pt x="633" y="533"/>
                </a:lnTo>
                <a:lnTo>
                  <a:pt x="631" y="533"/>
                </a:lnTo>
                <a:lnTo>
                  <a:pt x="604" y="559"/>
                </a:lnTo>
                <a:lnTo>
                  <a:pt x="631" y="587"/>
                </a:lnTo>
                <a:lnTo>
                  <a:pt x="631" y="595"/>
                </a:lnTo>
                <a:lnTo>
                  <a:pt x="604" y="622"/>
                </a:lnTo>
                <a:lnTo>
                  <a:pt x="629" y="646"/>
                </a:lnTo>
                <a:lnTo>
                  <a:pt x="629" y="651"/>
                </a:lnTo>
                <a:lnTo>
                  <a:pt x="600" y="624"/>
                </a:lnTo>
                <a:lnTo>
                  <a:pt x="572" y="651"/>
                </a:lnTo>
                <a:lnTo>
                  <a:pt x="600" y="679"/>
                </a:lnTo>
                <a:lnTo>
                  <a:pt x="629" y="651"/>
                </a:lnTo>
                <a:lnTo>
                  <a:pt x="627" y="659"/>
                </a:lnTo>
                <a:lnTo>
                  <a:pt x="604" y="683"/>
                </a:lnTo>
                <a:lnTo>
                  <a:pt x="627" y="703"/>
                </a:lnTo>
                <a:lnTo>
                  <a:pt x="625" y="711"/>
                </a:lnTo>
                <a:lnTo>
                  <a:pt x="600" y="684"/>
                </a:lnTo>
                <a:lnTo>
                  <a:pt x="572" y="713"/>
                </a:lnTo>
                <a:lnTo>
                  <a:pt x="596" y="735"/>
                </a:lnTo>
                <a:lnTo>
                  <a:pt x="590" y="735"/>
                </a:lnTo>
                <a:lnTo>
                  <a:pt x="571" y="715"/>
                </a:lnTo>
                <a:lnTo>
                  <a:pt x="550" y="735"/>
                </a:lnTo>
                <a:lnTo>
                  <a:pt x="544" y="735"/>
                </a:lnTo>
                <a:lnTo>
                  <a:pt x="567" y="713"/>
                </a:lnTo>
                <a:lnTo>
                  <a:pt x="540" y="684"/>
                </a:lnTo>
                <a:lnTo>
                  <a:pt x="512" y="713"/>
                </a:lnTo>
                <a:lnTo>
                  <a:pt x="535" y="735"/>
                </a:lnTo>
                <a:lnTo>
                  <a:pt x="529" y="735"/>
                </a:lnTo>
                <a:lnTo>
                  <a:pt x="509" y="715"/>
                </a:lnTo>
                <a:lnTo>
                  <a:pt x="491" y="735"/>
                </a:lnTo>
                <a:lnTo>
                  <a:pt x="483" y="735"/>
                </a:lnTo>
                <a:lnTo>
                  <a:pt x="507" y="713"/>
                </a:lnTo>
                <a:lnTo>
                  <a:pt x="479" y="684"/>
                </a:lnTo>
                <a:lnTo>
                  <a:pt x="450" y="713"/>
                </a:lnTo>
                <a:lnTo>
                  <a:pt x="473" y="735"/>
                </a:lnTo>
                <a:lnTo>
                  <a:pt x="468" y="735"/>
                </a:lnTo>
                <a:lnTo>
                  <a:pt x="449" y="715"/>
                </a:lnTo>
                <a:lnTo>
                  <a:pt x="428" y="735"/>
                </a:lnTo>
                <a:lnTo>
                  <a:pt x="422" y="735"/>
                </a:lnTo>
                <a:lnTo>
                  <a:pt x="445" y="713"/>
                </a:lnTo>
                <a:lnTo>
                  <a:pt x="417" y="684"/>
                </a:lnTo>
                <a:lnTo>
                  <a:pt x="390" y="713"/>
                </a:lnTo>
                <a:lnTo>
                  <a:pt x="413" y="735"/>
                </a:lnTo>
                <a:lnTo>
                  <a:pt x="408" y="735"/>
                </a:lnTo>
                <a:lnTo>
                  <a:pt x="388" y="715"/>
                </a:lnTo>
                <a:lnTo>
                  <a:pt x="366" y="735"/>
                </a:lnTo>
                <a:lnTo>
                  <a:pt x="361" y="735"/>
                </a:lnTo>
                <a:lnTo>
                  <a:pt x="384" y="713"/>
                </a:lnTo>
                <a:lnTo>
                  <a:pt x="357" y="684"/>
                </a:lnTo>
                <a:lnTo>
                  <a:pt x="329" y="713"/>
                </a:lnTo>
                <a:lnTo>
                  <a:pt x="351" y="735"/>
                </a:lnTo>
                <a:lnTo>
                  <a:pt x="346" y="735"/>
                </a:lnTo>
                <a:lnTo>
                  <a:pt x="325" y="715"/>
                </a:lnTo>
                <a:lnTo>
                  <a:pt x="306" y="735"/>
                </a:lnTo>
                <a:lnTo>
                  <a:pt x="300" y="735"/>
                </a:lnTo>
                <a:lnTo>
                  <a:pt x="323" y="713"/>
                </a:lnTo>
                <a:lnTo>
                  <a:pt x="295" y="684"/>
                </a:lnTo>
                <a:lnTo>
                  <a:pt x="267" y="713"/>
                </a:lnTo>
                <a:lnTo>
                  <a:pt x="291" y="735"/>
                </a:lnTo>
                <a:lnTo>
                  <a:pt x="284" y="735"/>
                </a:lnTo>
                <a:lnTo>
                  <a:pt x="266" y="715"/>
                </a:lnTo>
                <a:lnTo>
                  <a:pt x="244" y="735"/>
                </a:lnTo>
                <a:lnTo>
                  <a:pt x="239" y="735"/>
                </a:lnTo>
                <a:lnTo>
                  <a:pt x="262" y="713"/>
                </a:lnTo>
                <a:lnTo>
                  <a:pt x="235" y="684"/>
                </a:lnTo>
                <a:lnTo>
                  <a:pt x="207" y="713"/>
                </a:lnTo>
                <a:lnTo>
                  <a:pt x="230" y="735"/>
                </a:lnTo>
                <a:lnTo>
                  <a:pt x="224" y="735"/>
                </a:lnTo>
                <a:lnTo>
                  <a:pt x="204" y="715"/>
                </a:lnTo>
                <a:lnTo>
                  <a:pt x="185" y="735"/>
                </a:lnTo>
                <a:lnTo>
                  <a:pt x="179" y="735"/>
                </a:lnTo>
                <a:lnTo>
                  <a:pt x="201" y="713"/>
                </a:lnTo>
                <a:lnTo>
                  <a:pt x="173" y="684"/>
                </a:lnTo>
                <a:lnTo>
                  <a:pt x="145" y="713"/>
                </a:lnTo>
                <a:lnTo>
                  <a:pt x="168" y="735"/>
                </a:lnTo>
                <a:lnTo>
                  <a:pt x="163" y="735"/>
                </a:lnTo>
                <a:lnTo>
                  <a:pt x="144" y="715"/>
                </a:lnTo>
                <a:lnTo>
                  <a:pt x="122" y="735"/>
                </a:lnTo>
                <a:lnTo>
                  <a:pt x="117" y="735"/>
                </a:lnTo>
                <a:lnTo>
                  <a:pt x="140" y="713"/>
                </a:lnTo>
                <a:lnTo>
                  <a:pt x="112" y="684"/>
                </a:lnTo>
                <a:lnTo>
                  <a:pt x="85" y="713"/>
                </a:lnTo>
                <a:lnTo>
                  <a:pt x="108" y="735"/>
                </a:lnTo>
                <a:lnTo>
                  <a:pt x="102" y="735"/>
                </a:lnTo>
                <a:lnTo>
                  <a:pt x="82" y="715"/>
                </a:lnTo>
                <a:lnTo>
                  <a:pt x="63" y="735"/>
                </a:lnTo>
                <a:lnTo>
                  <a:pt x="55" y="735"/>
                </a:lnTo>
                <a:lnTo>
                  <a:pt x="78" y="713"/>
                </a:lnTo>
                <a:lnTo>
                  <a:pt x="51" y="684"/>
                </a:lnTo>
                <a:lnTo>
                  <a:pt x="29" y="706"/>
                </a:lnTo>
                <a:lnTo>
                  <a:pt x="29" y="699"/>
                </a:lnTo>
                <a:lnTo>
                  <a:pt x="47" y="683"/>
                </a:lnTo>
                <a:lnTo>
                  <a:pt x="27" y="662"/>
                </a:lnTo>
                <a:close/>
                <a:moveTo>
                  <a:pt x="54" y="622"/>
                </a:moveTo>
                <a:lnTo>
                  <a:pt x="82" y="650"/>
                </a:lnTo>
                <a:lnTo>
                  <a:pt x="110" y="622"/>
                </a:lnTo>
                <a:lnTo>
                  <a:pt x="82" y="594"/>
                </a:lnTo>
                <a:lnTo>
                  <a:pt x="54" y="622"/>
                </a:lnTo>
                <a:close/>
                <a:moveTo>
                  <a:pt x="445" y="346"/>
                </a:moveTo>
                <a:lnTo>
                  <a:pt x="417" y="320"/>
                </a:lnTo>
                <a:lnTo>
                  <a:pt x="390" y="346"/>
                </a:lnTo>
                <a:lnTo>
                  <a:pt x="417" y="374"/>
                </a:lnTo>
                <a:lnTo>
                  <a:pt x="445" y="346"/>
                </a:lnTo>
                <a:close/>
                <a:moveTo>
                  <a:pt x="421" y="378"/>
                </a:moveTo>
                <a:lnTo>
                  <a:pt x="449" y="404"/>
                </a:lnTo>
                <a:lnTo>
                  <a:pt x="475" y="378"/>
                </a:lnTo>
                <a:lnTo>
                  <a:pt x="449" y="350"/>
                </a:lnTo>
                <a:lnTo>
                  <a:pt x="421" y="378"/>
                </a:lnTo>
                <a:close/>
                <a:moveTo>
                  <a:pt x="388" y="350"/>
                </a:moveTo>
                <a:lnTo>
                  <a:pt x="359" y="378"/>
                </a:lnTo>
                <a:lnTo>
                  <a:pt x="388" y="404"/>
                </a:lnTo>
                <a:lnTo>
                  <a:pt x="416" y="378"/>
                </a:lnTo>
                <a:lnTo>
                  <a:pt x="388" y="350"/>
                </a:lnTo>
                <a:close/>
                <a:moveTo>
                  <a:pt x="384" y="346"/>
                </a:moveTo>
                <a:lnTo>
                  <a:pt x="357" y="320"/>
                </a:lnTo>
                <a:lnTo>
                  <a:pt x="329" y="346"/>
                </a:lnTo>
                <a:lnTo>
                  <a:pt x="357" y="374"/>
                </a:lnTo>
                <a:lnTo>
                  <a:pt x="384" y="346"/>
                </a:lnTo>
                <a:close/>
                <a:moveTo>
                  <a:pt x="325" y="350"/>
                </a:moveTo>
                <a:lnTo>
                  <a:pt x="299" y="378"/>
                </a:lnTo>
                <a:lnTo>
                  <a:pt x="325" y="404"/>
                </a:lnTo>
                <a:lnTo>
                  <a:pt x="353" y="378"/>
                </a:lnTo>
                <a:lnTo>
                  <a:pt x="325" y="350"/>
                </a:lnTo>
                <a:close/>
                <a:moveTo>
                  <a:pt x="323" y="346"/>
                </a:moveTo>
                <a:lnTo>
                  <a:pt x="295" y="320"/>
                </a:lnTo>
                <a:lnTo>
                  <a:pt x="267" y="346"/>
                </a:lnTo>
                <a:lnTo>
                  <a:pt x="295" y="374"/>
                </a:lnTo>
                <a:lnTo>
                  <a:pt x="323" y="346"/>
                </a:lnTo>
                <a:close/>
                <a:moveTo>
                  <a:pt x="266" y="350"/>
                </a:moveTo>
                <a:lnTo>
                  <a:pt x="238" y="378"/>
                </a:lnTo>
                <a:lnTo>
                  <a:pt x="266" y="404"/>
                </a:lnTo>
                <a:lnTo>
                  <a:pt x="294" y="378"/>
                </a:lnTo>
                <a:lnTo>
                  <a:pt x="266" y="350"/>
                </a:lnTo>
                <a:close/>
                <a:moveTo>
                  <a:pt x="262" y="346"/>
                </a:moveTo>
                <a:lnTo>
                  <a:pt x="235" y="320"/>
                </a:lnTo>
                <a:lnTo>
                  <a:pt x="207" y="346"/>
                </a:lnTo>
                <a:lnTo>
                  <a:pt x="235" y="374"/>
                </a:lnTo>
                <a:lnTo>
                  <a:pt x="262" y="346"/>
                </a:lnTo>
                <a:close/>
                <a:moveTo>
                  <a:pt x="204" y="350"/>
                </a:moveTo>
                <a:lnTo>
                  <a:pt x="177" y="378"/>
                </a:lnTo>
                <a:lnTo>
                  <a:pt x="204" y="404"/>
                </a:lnTo>
                <a:lnTo>
                  <a:pt x="232" y="378"/>
                </a:lnTo>
                <a:lnTo>
                  <a:pt x="204" y="350"/>
                </a:lnTo>
                <a:close/>
                <a:moveTo>
                  <a:pt x="201" y="346"/>
                </a:moveTo>
                <a:lnTo>
                  <a:pt x="173" y="320"/>
                </a:lnTo>
                <a:lnTo>
                  <a:pt x="145" y="346"/>
                </a:lnTo>
                <a:lnTo>
                  <a:pt x="173" y="374"/>
                </a:lnTo>
                <a:lnTo>
                  <a:pt x="201" y="346"/>
                </a:lnTo>
                <a:close/>
                <a:moveTo>
                  <a:pt x="201" y="286"/>
                </a:moveTo>
                <a:lnTo>
                  <a:pt x="173" y="258"/>
                </a:lnTo>
                <a:lnTo>
                  <a:pt x="145" y="286"/>
                </a:lnTo>
                <a:lnTo>
                  <a:pt x="173" y="313"/>
                </a:lnTo>
                <a:lnTo>
                  <a:pt x="201" y="286"/>
                </a:lnTo>
                <a:close/>
                <a:moveTo>
                  <a:pt x="177" y="316"/>
                </a:moveTo>
                <a:lnTo>
                  <a:pt x="204" y="344"/>
                </a:lnTo>
                <a:lnTo>
                  <a:pt x="232" y="316"/>
                </a:lnTo>
                <a:lnTo>
                  <a:pt x="204" y="287"/>
                </a:lnTo>
                <a:lnTo>
                  <a:pt x="177" y="316"/>
                </a:lnTo>
                <a:close/>
                <a:moveTo>
                  <a:pt x="235" y="313"/>
                </a:moveTo>
                <a:lnTo>
                  <a:pt x="262" y="286"/>
                </a:lnTo>
                <a:lnTo>
                  <a:pt x="235" y="258"/>
                </a:lnTo>
                <a:lnTo>
                  <a:pt x="207" y="286"/>
                </a:lnTo>
                <a:lnTo>
                  <a:pt x="235" y="313"/>
                </a:lnTo>
                <a:close/>
                <a:moveTo>
                  <a:pt x="238" y="316"/>
                </a:moveTo>
                <a:lnTo>
                  <a:pt x="266" y="344"/>
                </a:lnTo>
                <a:lnTo>
                  <a:pt x="294" y="316"/>
                </a:lnTo>
                <a:lnTo>
                  <a:pt x="266" y="287"/>
                </a:lnTo>
                <a:lnTo>
                  <a:pt x="238" y="316"/>
                </a:lnTo>
                <a:close/>
                <a:moveTo>
                  <a:pt x="295" y="313"/>
                </a:moveTo>
                <a:lnTo>
                  <a:pt x="323" y="286"/>
                </a:lnTo>
                <a:lnTo>
                  <a:pt x="295" y="258"/>
                </a:lnTo>
                <a:lnTo>
                  <a:pt x="267" y="286"/>
                </a:lnTo>
                <a:lnTo>
                  <a:pt x="295" y="313"/>
                </a:lnTo>
                <a:close/>
                <a:moveTo>
                  <a:pt x="299" y="316"/>
                </a:moveTo>
                <a:lnTo>
                  <a:pt x="325" y="344"/>
                </a:lnTo>
                <a:lnTo>
                  <a:pt x="353" y="316"/>
                </a:lnTo>
                <a:lnTo>
                  <a:pt x="325" y="287"/>
                </a:lnTo>
                <a:lnTo>
                  <a:pt x="299" y="316"/>
                </a:lnTo>
                <a:close/>
                <a:moveTo>
                  <a:pt x="357" y="313"/>
                </a:moveTo>
                <a:lnTo>
                  <a:pt x="384" y="286"/>
                </a:lnTo>
                <a:lnTo>
                  <a:pt x="357" y="258"/>
                </a:lnTo>
                <a:lnTo>
                  <a:pt x="329" y="286"/>
                </a:lnTo>
                <a:lnTo>
                  <a:pt x="357" y="313"/>
                </a:lnTo>
                <a:close/>
                <a:moveTo>
                  <a:pt x="359" y="316"/>
                </a:moveTo>
                <a:lnTo>
                  <a:pt x="388" y="344"/>
                </a:lnTo>
                <a:lnTo>
                  <a:pt x="416" y="316"/>
                </a:lnTo>
                <a:lnTo>
                  <a:pt x="388" y="287"/>
                </a:lnTo>
                <a:lnTo>
                  <a:pt x="359" y="316"/>
                </a:lnTo>
                <a:close/>
                <a:moveTo>
                  <a:pt x="417" y="313"/>
                </a:moveTo>
                <a:lnTo>
                  <a:pt x="445" y="286"/>
                </a:lnTo>
                <a:lnTo>
                  <a:pt x="417" y="258"/>
                </a:lnTo>
                <a:lnTo>
                  <a:pt x="390" y="286"/>
                </a:lnTo>
                <a:lnTo>
                  <a:pt x="417" y="313"/>
                </a:lnTo>
                <a:close/>
                <a:moveTo>
                  <a:pt x="421" y="316"/>
                </a:moveTo>
                <a:lnTo>
                  <a:pt x="449" y="344"/>
                </a:lnTo>
                <a:lnTo>
                  <a:pt x="475" y="316"/>
                </a:lnTo>
                <a:lnTo>
                  <a:pt x="449" y="287"/>
                </a:lnTo>
                <a:lnTo>
                  <a:pt x="421" y="316"/>
                </a:lnTo>
                <a:close/>
                <a:moveTo>
                  <a:pt x="479" y="313"/>
                </a:moveTo>
                <a:lnTo>
                  <a:pt x="507" y="286"/>
                </a:lnTo>
                <a:lnTo>
                  <a:pt x="479" y="258"/>
                </a:lnTo>
                <a:lnTo>
                  <a:pt x="450" y="286"/>
                </a:lnTo>
                <a:lnTo>
                  <a:pt x="479" y="313"/>
                </a:lnTo>
                <a:close/>
                <a:moveTo>
                  <a:pt x="450" y="346"/>
                </a:moveTo>
                <a:lnTo>
                  <a:pt x="479" y="374"/>
                </a:lnTo>
                <a:lnTo>
                  <a:pt x="507" y="346"/>
                </a:lnTo>
                <a:lnTo>
                  <a:pt x="479" y="320"/>
                </a:lnTo>
                <a:lnTo>
                  <a:pt x="450" y="346"/>
                </a:lnTo>
                <a:close/>
                <a:moveTo>
                  <a:pt x="450" y="408"/>
                </a:moveTo>
                <a:lnTo>
                  <a:pt x="479" y="436"/>
                </a:lnTo>
                <a:lnTo>
                  <a:pt x="507" y="408"/>
                </a:lnTo>
                <a:lnTo>
                  <a:pt x="479" y="380"/>
                </a:lnTo>
                <a:lnTo>
                  <a:pt x="450" y="408"/>
                </a:lnTo>
                <a:close/>
                <a:moveTo>
                  <a:pt x="449" y="409"/>
                </a:moveTo>
                <a:lnTo>
                  <a:pt x="421" y="437"/>
                </a:lnTo>
                <a:lnTo>
                  <a:pt x="449" y="465"/>
                </a:lnTo>
                <a:lnTo>
                  <a:pt x="475" y="437"/>
                </a:lnTo>
                <a:lnTo>
                  <a:pt x="449" y="409"/>
                </a:lnTo>
                <a:close/>
                <a:moveTo>
                  <a:pt x="445" y="408"/>
                </a:moveTo>
                <a:lnTo>
                  <a:pt x="417" y="380"/>
                </a:lnTo>
                <a:lnTo>
                  <a:pt x="390" y="408"/>
                </a:lnTo>
                <a:lnTo>
                  <a:pt x="417" y="436"/>
                </a:lnTo>
                <a:lnTo>
                  <a:pt x="445" y="408"/>
                </a:lnTo>
                <a:close/>
                <a:moveTo>
                  <a:pt x="388" y="409"/>
                </a:moveTo>
                <a:lnTo>
                  <a:pt x="359" y="437"/>
                </a:lnTo>
                <a:lnTo>
                  <a:pt x="388" y="465"/>
                </a:lnTo>
                <a:lnTo>
                  <a:pt x="416" y="437"/>
                </a:lnTo>
                <a:lnTo>
                  <a:pt x="388" y="409"/>
                </a:lnTo>
                <a:close/>
                <a:moveTo>
                  <a:pt x="384" y="408"/>
                </a:moveTo>
                <a:lnTo>
                  <a:pt x="357" y="380"/>
                </a:lnTo>
                <a:lnTo>
                  <a:pt x="329" y="408"/>
                </a:lnTo>
                <a:lnTo>
                  <a:pt x="357" y="436"/>
                </a:lnTo>
                <a:lnTo>
                  <a:pt x="384" y="408"/>
                </a:lnTo>
                <a:close/>
                <a:moveTo>
                  <a:pt x="325" y="409"/>
                </a:moveTo>
                <a:lnTo>
                  <a:pt x="299" y="437"/>
                </a:lnTo>
                <a:lnTo>
                  <a:pt x="325" y="465"/>
                </a:lnTo>
                <a:lnTo>
                  <a:pt x="353" y="437"/>
                </a:lnTo>
                <a:lnTo>
                  <a:pt x="325" y="409"/>
                </a:lnTo>
                <a:close/>
                <a:moveTo>
                  <a:pt x="323" y="408"/>
                </a:moveTo>
                <a:lnTo>
                  <a:pt x="295" y="380"/>
                </a:lnTo>
                <a:lnTo>
                  <a:pt x="267" y="408"/>
                </a:lnTo>
                <a:lnTo>
                  <a:pt x="295" y="436"/>
                </a:lnTo>
                <a:lnTo>
                  <a:pt x="323" y="408"/>
                </a:lnTo>
                <a:close/>
                <a:moveTo>
                  <a:pt x="266" y="409"/>
                </a:moveTo>
                <a:lnTo>
                  <a:pt x="238" y="437"/>
                </a:lnTo>
                <a:lnTo>
                  <a:pt x="266" y="465"/>
                </a:lnTo>
                <a:lnTo>
                  <a:pt x="294" y="437"/>
                </a:lnTo>
                <a:lnTo>
                  <a:pt x="266" y="409"/>
                </a:lnTo>
                <a:close/>
                <a:moveTo>
                  <a:pt x="262" y="408"/>
                </a:moveTo>
                <a:lnTo>
                  <a:pt x="235" y="380"/>
                </a:lnTo>
                <a:lnTo>
                  <a:pt x="207" y="408"/>
                </a:lnTo>
                <a:lnTo>
                  <a:pt x="235" y="436"/>
                </a:lnTo>
                <a:lnTo>
                  <a:pt x="262" y="408"/>
                </a:lnTo>
                <a:close/>
                <a:moveTo>
                  <a:pt x="204" y="409"/>
                </a:moveTo>
                <a:lnTo>
                  <a:pt x="177" y="437"/>
                </a:lnTo>
                <a:lnTo>
                  <a:pt x="204" y="465"/>
                </a:lnTo>
                <a:lnTo>
                  <a:pt x="232" y="437"/>
                </a:lnTo>
                <a:lnTo>
                  <a:pt x="204" y="409"/>
                </a:lnTo>
                <a:close/>
                <a:moveTo>
                  <a:pt x="201" y="408"/>
                </a:moveTo>
                <a:lnTo>
                  <a:pt x="173" y="380"/>
                </a:lnTo>
                <a:lnTo>
                  <a:pt x="145" y="408"/>
                </a:lnTo>
                <a:lnTo>
                  <a:pt x="173" y="436"/>
                </a:lnTo>
                <a:lnTo>
                  <a:pt x="201" y="408"/>
                </a:lnTo>
                <a:close/>
                <a:moveTo>
                  <a:pt x="144" y="409"/>
                </a:moveTo>
                <a:lnTo>
                  <a:pt x="116" y="437"/>
                </a:lnTo>
                <a:lnTo>
                  <a:pt x="144" y="465"/>
                </a:lnTo>
                <a:lnTo>
                  <a:pt x="169" y="437"/>
                </a:lnTo>
                <a:lnTo>
                  <a:pt x="144" y="409"/>
                </a:lnTo>
                <a:close/>
                <a:moveTo>
                  <a:pt x="169" y="378"/>
                </a:moveTo>
                <a:lnTo>
                  <a:pt x="144" y="350"/>
                </a:lnTo>
                <a:lnTo>
                  <a:pt x="116" y="378"/>
                </a:lnTo>
                <a:lnTo>
                  <a:pt x="144" y="404"/>
                </a:lnTo>
                <a:lnTo>
                  <a:pt x="169" y="378"/>
                </a:lnTo>
                <a:close/>
                <a:moveTo>
                  <a:pt x="169" y="316"/>
                </a:moveTo>
                <a:lnTo>
                  <a:pt x="144" y="287"/>
                </a:lnTo>
                <a:lnTo>
                  <a:pt x="116" y="316"/>
                </a:lnTo>
                <a:lnTo>
                  <a:pt x="144" y="344"/>
                </a:lnTo>
                <a:lnTo>
                  <a:pt x="169" y="316"/>
                </a:lnTo>
                <a:close/>
                <a:moveTo>
                  <a:pt x="169" y="254"/>
                </a:moveTo>
                <a:lnTo>
                  <a:pt x="144" y="229"/>
                </a:lnTo>
                <a:lnTo>
                  <a:pt x="116" y="254"/>
                </a:lnTo>
                <a:lnTo>
                  <a:pt x="144" y="282"/>
                </a:lnTo>
                <a:lnTo>
                  <a:pt x="169" y="254"/>
                </a:lnTo>
                <a:close/>
                <a:moveTo>
                  <a:pt x="173" y="253"/>
                </a:moveTo>
                <a:lnTo>
                  <a:pt x="201" y="225"/>
                </a:lnTo>
                <a:lnTo>
                  <a:pt x="173" y="197"/>
                </a:lnTo>
                <a:lnTo>
                  <a:pt x="145" y="225"/>
                </a:lnTo>
                <a:lnTo>
                  <a:pt x="173" y="253"/>
                </a:lnTo>
                <a:close/>
                <a:moveTo>
                  <a:pt x="177" y="254"/>
                </a:moveTo>
                <a:lnTo>
                  <a:pt x="204" y="282"/>
                </a:lnTo>
                <a:lnTo>
                  <a:pt x="232" y="254"/>
                </a:lnTo>
                <a:lnTo>
                  <a:pt x="204" y="229"/>
                </a:lnTo>
                <a:lnTo>
                  <a:pt x="177" y="254"/>
                </a:lnTo>
                <a:close/>
                <a:moveTo>
                  <a:pt x="235" y="253"/>
                </a:moveTo>
                <a:lnTo>
                  <a:pt x="262" y="225"/>
                </a:lnTo>
                <a:lnTo>
                  <a:pt x="235" y="197"/>
                </a:lnTo>
                <a:lnTo>
                  <a:pt x="207" y="225"/>
                </a:lnTo>
                <a:lnTo>
                  <a:pt x="235" y="253"/>
                </a:lnTo>
                <a:close/>
                <a:moveTo>
                  <a:pt x="238" y="254"/>
                </a:moveTo>
                <a:lnTo>
                  <a:pt x="266" y="282"/>
                </a:lnTo>
                <a:lnTo>
                  <a:pt x="294" y="254"/>
                </a:lnTo>
                <a:lnTo>
                  <a:pt x="266" y="229"/>
                </a:lnTo>
                <a:lnTo>
                  <a:pt x="238" y="254"/>
                </a:lnTo>
                <a:close/>
                <a:moveTo>
                  <a:pt x="295" y="253"/>
                </a:moveTo>
                <a:lnTo>
                  <a:pt x="323" y="225"/>
                </a:lnTo>
                <a:lnTo>
                  <a:pt x="295" y="197"/>
                </a:lnTo>
                <a:lnTo>
                  <a:pt x="267" y="225"/>
                </a:lnTo>
                <a:lnTo>
                  <a:pt x="295" y="253"/>
                </a:lnTo>
                <a:close/>
                <a:moveTo>
                  <a:pt x="299" y="254"/>
                </a:moveTo>
                <a:lnTo>
                  <a:pt x="325" y="282"/>
                </a:lnTo>
                <a:lnTo>
                  <a:pt x="353" y="254"/>
                </a:lnTo>
                <a:lnTo>
                  <a:pt x="325" y="229"/>
                </a:lnTo>
                <a:lnTo>
                  <a:pt x="299" y="254"/>
                </a:lnTo>
                <a:close/>
                <a:moveTo>
                  <a:pt x="357" y="253"/>
                </a:moveTo>
                <a:lnTo>
                  <a:pt x="384" y="225"/>
                </a:lnTo>
                <a:lnTo>
                  <a:pt x="357" y="197"/>
                </a:lnTo>
                <a:lnTo>
                  <a:pt x="329" y="225"/>
                </a:lnTo>
                <a:lnTo>
                  <a:pt x="357" y="253"/>
                </a:lnTo>
                <a:close/>
                <a:moveTo>
                  <a:pt x="359" y="254"/>
                </a:moveTo>
                <a:lnTo>
                  <a:pt x="388" y="282"/>
                </a:lnTo>
                <a:lnTo>
                  <a:pt x="416" y="254"/>
                </a:lnTo>
                <a:lnTo>
                  <a:pt x="388" y="229"/>
                </a:lnTo>
                <a:lnTo>
                  <a:pt x="359" y="254"/>
                </a:lnTo>
                <a:close/>
                <a:moveTo>
                  <a:pt x="417" y="253"/>
                </a:moveTo>
                <a:lnTo>
                  <a:pt x="445" y="225"/>
                </a:lnTo>
                <a:lnTo>
                  <a:pt x="417" y="197"/>
                </a:lnTo>
                <a:lnTo>
                  <a:pt x="390" y="225"/>
                </a:lnTo>
                <a:lnTo>
                  <a:pt x="417" y="253"/>
                </a:lnTo>
                <a:close/>
                <a:moveTo>
                  <a:pt x="421" y="254"/>
                </a:moveTo>
                <a:lnTo>
                  <a:pt x="449" y="282"/>
                </a:lnTo>
                <a:lnTo>
                  <a:pt x="475" y="254"/>
                </a:lnTo>
                <a:lnTo>
                  <a:pt x="449" y="229"/>
                </a:lnTo>
                <a:lnTo>
                  <a:pt x="421" y="254"/>
                </a:lnTo>
                <a:close/>
                <a:moveTo>
                  <a:pt x="479" y="253"/>
                </a:moveTo>
                <a:lnTo>
                  <a:pt x="507" y="225"/>
                </a:lnTo>
                <a:lnTo>
                  <a:pt x="479" y="197"/>
                </a:lnTo>
                <a:lnTo>
                  <a:pt x="450" y="225"/>
                </a:lnTo>
                <a:lnTo>
                  <a:pt x="479" y="253"/>
                </a:lnTo>
                <a:close/>
                <a:moveTo>
                  <a:pt x="483" y="254"/>
                </a:moveTo>
                <a:lnTo>
                  <a:pt x="509" y="282"/>
                </a:lnTo>
                <a:lnTo>
                  <a:pt x="538" y="254"/>
                </a:lnTo>
                <a:lnTo>
                  <a:pt x="509" y="229"/>
                </a:lnTo>
                <a:lnTo>
                  <a:pt x="483" y="254"/>
                </a:lnTo>
                <a:close/>
                <a:moveTo>
                  <a:pt x="483" y="316"/>
                </a:moveTo>
                <a:lnTo>
                  <a:pt x="509" y="344"/>
                </a:lnTo>
                <a:lnTo>
                  <a:pt x="538" y="316"/>
                </a:lnTo>
                <a:lnTo>
                  <a:pt x="509" y="287"/>
                </a:lnTo>
                <a:lnTo>
                  <a:pt x="483" y="316"/>
                </a:lnTo>
                <a:close/>
                <a:moveTo>
                  <a:pt x="483" y="378"/>
                </a:moveTo>
                <a:lnTo>
                  <a:pt x="509" y="404"/>
                </a:lnTo>
                <a:lnTo>
                  <a:pt x="538" y="378"/>
                </a:lnTo>
                <a:lnTo>
                  <a:pt x="509" y="350"/>
                </a:lnTo>
                <a:lnTo>
                  <a:pt x="483" y="378"/>
                </a:lnTo>
                <a:close/>
                <a:moveTo>
                  <a:pt x="483" y="437"/>
                </a:moveTo>
                <a:lnTo>
                  <a:pt x="509" y="465"/>
                </a:lnTo>
                <a:lnTo>
                  <a:pt x="538" y="437"/>
                </a:lnTo>
                <a:lnTo>
                  <a:pt x="509" y="409"/>
                </a:lnTo>
                <a:lnTo>
                  <a:pt x="483" y="437"/>
                </a:lnTo>
                <a:close/>
                <a:moveTo>
                  <a:pt x="483" y="500"/>
                </a:moveTo>
                <a:lnTo>
                  <a:pt x="509" y="525"/>
                </a:lnTo>
                <a:lnTo>
                  <a:pt x="538" y="500"/>
                </a:lnTo>
                <a:lnTo>
                  <a:pt x="509" y="472"/>
                </a:lnTo>
                <a:lnTo>
                  <a:pt x="483" y="500"/>
                </a:lnTo>
                <a:close/>
                <a:moveTo>
                  <a:pt x="507" y="468"/>
                </a:moveTo>
                <a:lnTo>
                  <a:pt x="479" y="441"/>
                </a:lnTo>
                <a:lnTo>
                  <a:pt x="450" y="468"/>
                </a:lnTo>
                <a:lnTo>
                  <a:pt x="479" y="496"/>
                </a:lnTo>
                <a:lnTo>
                  <a:pt x="507" y="468"/>
                </a:lnTo>
                <a:close/>
                <a:moveTo>
                  <a:pt x="449" y="472"/>
                </a:moveTo>
                <a:lnTo>
                  <a:pt x="421" y="500"/>
                </a:lnTo>
                <a:lnTo>
                  <a:pt x="449" y="525"/>
                </a:lnTo>
                <a:lnTo>
                  <a:pt x="475" y="500"/>
                </a:lnTo>
                <a:lnTo>
                  <a:pt x="449" y="472"/>
                </a:lnTo>
                <a:close/>
                <a:moveTo>
                  <a:pt x="445" y="468"/>
                </a:moveTo>
                <a:lnTo>
                  <a:pt x="417" y="441"/>
                </a:lnTo>
                <a:lnTo>
                  <a:pt x="390" y="468"/>
                </a:lnTo>
                <a:lnTo>
                  <a:pt x="417" y="496"/>
                </a:lnTo>
                <a:lnTo>
                  <a:pt x="445" y="468"/>
                </a:lnTo>
                <a:close/>
                <a:moveTo>
                  <a:pt x="388" y="472"/>
                </a:moveTo>
                <a:lnTo>
                  <a:pt x="359" y="500"/>
                </a:lnTo>
                <a:lnTo>
                  <a:pt x="388" y="525"/>
                </a:lnTo>
                <a:lnTo>
                  <a:pt x="416" y="500"/>
                </a:lnTo>
                <a:lnTo>
                  <a:pt x="388" y="472"/>
                </a:lnTo>
                <a:close/>
                <a:moveTo>
                  <a:pt x="384" y="468"/>
                </a:moveTo>
                <a:lnTo>
                  <a:pt x="357" y="441"/>
                </a:lnTo>
                <a:lnTo>
                  <a:pt x="329" y="468"/>
                </a:lnTo>
                <a:lnTo>
                  <a:pt x="357" y="496"/>
                </a:lnTo>
                <a:lnTo>
                  <a:pt x="384" y="468"/>
                </a:lnTo>
                <a:close/>
                <a:moveTo>
                  <a:pt x="325" y="472"/>
                </a:moveTo>
                <a:lnTo>
                  <a:pt x="299" y="500"/>
                </a:lnTo>
                <a:lnTo>
                  <a:pt x="325" y="525"/>
                </a:lnTo>
                <a:lnTo>
                  <a:pt x="353" y="500"/>
                </a:lnTo>
                <a:lnTo>
                  <a:pt x="325" y="472"/>
                </a:lnTo>
                <a:close/>
                <a:moveTo>
                  <a:pt x="323" y="468"/>
                </a:moveTo>
                <a:lnTo>
                  <a:pt x="295" y="441"/>
                </a:lnTo>
                <a:lnTo>
                  <a:pt x="267" y="468"/>
                </a:lnTo>
                <a:lnTo>
                  <a:pt x="295" y="496"/>
                </a:lnTo>
                <a:lnTo>
                  <a:pt x="323" y="468"/>
                </a:lnTo>
                <a:close/>
                <a:moveTo>
                  <a:pt x="266" y="472"/>
                </a:moveTo>
                <a:lnTo>
                  <a:pt x="238" y="500"/>
                </a:lnTo>
                <a:lnTo>
                  <a:pt x="266" y="525"/>
                </a:lnTo>
                <a:lnTo>
                  <a:pt x="294" y="500"/>
                </a:lnTo>
                <a:lnTo>
                  <a:pt x="266" y="472"/>
                </a:lnTo>
                <a:close/>
                <a:moveTo>
                  <a:pt x="262" y="468"/>
                </a:moveTo>
                <a:lnTo>
                  <a:pt x="235" y="441"/>
                </a:lnTo>
                <a:lnTo>
                  <a:pt x="207" y="468"/>
                </a:lnTo>
                <a:lnTo>
                  <a:pt x="235" y="496"/>
                </a:lnTo>
                <a:lnTo>
                  <a:pt x="262" y="468"/>
                </a:lnTo>
                <a:close/>
                <a:moveTo>
                  <a:pt x="204" y="472"/>
                </a:moveTo>
                <a:lnTo>
                  <a:pt x="177" y="500"/>
                </a:lnTo>
                <a:lnTo>
                  <a:pt x="204" y="525"/>
                </a:lnTo>
                <a:lnTo>
                  <a:pt x="232" y="500"/>
                </a:lnTo>
                <a:lnTo>
                  <a:pt x="204" y="472"/>
                </a:lnTo>
                <a:close/>
                <a:moveTo>
                  <a:pt x="201" y="468"/>
                </a:moveTo>
                <a:lnTo>
                  <a:pt x="173" y="441"/>
                </a:lnTo>
                <a:lnTo>
                  <a:pt x="145" y="468"/>
                </a:lnTo>
                <a:lnTo>
                  <a:pt x="173" y="496"/>
                </a:lnTo>
                <a:lnTo>
                  <a:pt x="201" y="468"/>
                </a:lnTo>
                <a:close/>
                <a:moveTo>
                  <a:pt x="144" y="472"/>
                </a:moveTo>
                <a:lnTo>
                  <a:pt x="116" y="500"/>
                </a:lnTo>
                <a:lnTo>
                  <a:pt x="144" y="525"/>
                </a:lnTo>
                <a:lnTo>
                  <a:pt x="169" y="500"/>
                </a:lnTo>
                <a:lnTo>
                  <a:pt x="144" y="472"/>
                </a:lnTo>
                <a:close/>
                <a:moveTo>
                  <a:pt x="140" y="468"/>
                </a:moveTo>
                <a:lnTo>
                  <a:pt x="112" y="441"/>
                </a:lnTo>
                <a:lnTo>
                  <a:pt x="85" y="468"/>
                </a:lnTo>
                <a:lnTo>
                  <a:pt x="112" y="496"/>
                </a:lnTo>
                <a:lnTo>
                  <a:pt x="140" y="468"/>
                </a:lnTo>
                <a:close/>
                <a:moveTo>
                  <a:pt x="140" y="408"/>
                </a:moveTo>
                <a:lnTo>
                  <a:pt x="112" y="380"/>
                </a:lnTo>
                <a:lnTo>
                  <a:pt x="85" y="408"/>
                </a:lnTo>
                <a:lnTo>
                  <a:pt x="112" y="436"/>
                </a:lnTo>
                <a:lnTo>
                  <a:pt x="140" y="408"/>
                </a:lnTo>
                <a:close/>
                <a:moveTo>
                  <a:pt x="140" y="346"/>
                </a:moveTo>
                <a:lnTo>
                  <a:pt x="112" y="320"/>
                </a:lnTo>
                <a:lnTo>
                  <a:pt x="85" y="346"/>
                </a:lnTo>
                <a:lnTo>
                  <a:pt x="112" y="374"/>
                </a:lnTo>
                <a:lnTo>
                  <a:pt x="140" y="346"/>
                </a:lnTo>
                <a:close/>
                <a:moveTo>
                  <a:pt x="140" y="286"/>
                </a:moveTo>
                <a:lnTo>
                  <a:pt x="112" y="258"/>
                </a:lnTo>
                <a:lnTo>
                  <a:pt x="85" y="286"/>
                </a:lnTo>
                <a:lnTo>
                  <a:pt x="112" y="313"/>
                </a:lnTo>
                <a:lnTo>
                  <a:pt x="140" y="286"/>
                </a:lnTo>
                <a:close/>
                <a:moveTo>
                  <a:pt x="140" y="225"/>
                </a:moveTo>
                <a:lnTo>
                  <a:pt x="112" y="197"/>
                </a:lnTo>
                <a:lnTo>
                  <a:pt x="85" y="225"/>
                </a:lnTo>
                <a:lnTo>
                  <a:pt x="112" y="253"/>
                </a:lnTo>
                <a:lnTo>
                  <a:pt x="140" y="225"/>
                </a:lnTo>
                <a:close/>
                <a:moveTo>
                  <a:pt x="140" y="163"/>
                </a:moveTo>
                <a:lnTo>
                  <a:pt x="112" y="136"/>
                </a:lnTo>
                <a:lnTo>
                  <a:pt x="85" y="163"/>
                </a:lnTo>
                <a:lnTo>
                  <a:pt x="112" y="191"/>
                </a:lnTo>
                <a:lnTo>
                  <a:pt x="140" y="163"/>
                </a:lnTo>
                <a:close/>
                <a:moveTo>
                  <a:pt x="116" y="195"/>
                </a:moveTo>
                <a:lnTo>
                  <a:pt x="144" y="221"/>
                </a:lnTo>
                <a:lnTo>
                  <a:pt x="169" y="195"/>
                </a:lnTo>
                <a:lnTo>
                  <a:pt x="144" y="167"/>
                </a:lnTo>
                <a:lnTo>
                  <a:pt x="116" y="195"/>
                </a:lnTo>
                <a:close/>
                <a:moveTo>
                  <a:pt x="173" y="191"/>
                </a:moveTo>
                <a:lnTo>
                  <a:pt x="201" y="163"/>
                </a:lnTo>
                <a:lnTo>
                  <a:pt x="173" y="136"/>
                </a:lnTo>
                <a:lnTo>
                  <a:pt x="145" y="163"/>
                </a:lnTo>
                <a:lnTo>
                  <a:pt x="173" y="191"/>
                </a:lnTo>
                <a:close/>
                <a:moveTo>
                  <a:pt x="177" y="195"/>
                </a:moveTo>
                <a:lnTo>
                  <a:pt x="204" y="221"/>
                </a:lnTo>
                <a:lnTo>
                  <a:pt x="232" y="195"/>
                </a:lnTo>
                <a:lnTo>
                  <a:pt x="204" y="167"/>
                </a:lnTo>
                <a:lnTo>
                  <a:pt x="177" y="195"/>
                </a:lnTo>
                <a:close/>
                <a:moveTo>
                  <a:pt x="235" y="191"/>
                </a:moveTo>
                <a:lnTo>
                  <a:pt x="262" y="163"/>
                </a:lnTo>
                <a:lnTo>
                  <a:pt x="235" y="136"/>
                </a:lnTo>
                <a:lnTo>
                  <a:pt x="207" y="163"/>
                </a:lnTo>
                <a:lnTo>
                  <a:pt x="235" y="191"/>
                </a:lnTo>
                <a:close/>
                <a:moveTo>
                  <a:pt x="238" y="195"/>
                </a:moveTo>
                <a:lnTo>
                  <a:pt x="266" y="221"/>
                </a:lnTo>
                <a:lnTo>
                  <a:pt x="294" y="195"/>
                </a:lnTo>
                <a:lnTo>
                  <a:pt x="266" y="167"/>
                </a:lnTo>
                <a:lnTo>
                  <a:pt x="238" y="195"/>
                </a:lnTo>
                <a:close/>
                <a:moveTo>
                  <a:pt x="295" y="191"/>
                </a:moveTo>
                <a:lnTo>
                  <a:pt x="323" y="163"/>
                </a:lnTo>
                <a:lnTo>
                  <a:pt x="295" y="136"/>
                </a:lnTo>
                <a:lnTo>
                  <a:pt x="267" y="163"/>
                </a:lnTo>
                <a:lnTo>
                  <a:pt x="295" y="191"/>
                </a:lnTo>
                <a:close/>
                <a:moveTo>
                  <a:pt x="299" y="195"/>
                </a:moveTo>
                <a:lnTo>
                  <a:pt x="325" y="221"/>
                </a:lnTo>
                <a:lnTo>
                  <a:pt x="353" y="195"/>
                </a:lnTo>
                <a:lnTo>
                  <a:pt x="325" y="167"/>
                </a:lnTo>
                <a:lnTo>
                  <a:pt x="299" y="195"/>
                </a:lnTo>
                <a:close/>
                <a:moveTo>
                  <a:pt x="357" y="191"/>
                </a:moveTo>
                <a:lnTo>
                  <a:pt x="384" y="163"/>
                </a:lnTo>
                <a:lnTo>
                  <a:pt x="357" y="136"/>
                </a:lnTo>
                <a:lnTo>
                  <a:pt x="329" y="163"/>
                </a:lnTo>
                <a:lnTo>
                  <a:pt x="357" y="191"/>
                </a:lnTo>
                <a:close/>
                <a:moveTo>
                  <a:pt x="359" y="195"/>
                </a:moveTo>
                <a:lnTo>
                  <a:pt x="388" y="221"/>
                </a:lnTo>
                <a:lnTo>
                  <a:pt x="416" y="195"/>
                </a:lnTo>
                <a:lnTo>
                  <a:pt x="388" y="167"/>
                </a:lnTo>
                <a:lnTo>
                  <a:pt x="359" y="195"/>
                </a:lnTo>
                <a:close/>
                <a:moveTo>
                  <a:pt x="417" y="191"/>
                </a:moveTo>
                <a:lnTo>
                  <a:pt x="445" y="163"/>
                </a:lnTo>
                <a:lnTo>
                  <a:pt x="417" y="136"/>
                </a:lnTo>
                <a:lnTo>
                  <a:pt x="390" y="163"/>
                </a:lnTo>
                <a:lnTo>
                  <a:pt x="417" y="191"/>
                </a:lnTo>
                <a:close/>
                <a:moveTo>
                  <a:pt x="421" y="195"/>
                </a:moveTo>
                <a:lnTo>
                  <a:pt x="449" y="221"/>
                </a:lnTo>
                <a:lnTo>
                  <a:pt x="475" y="195"/>
                </a:lnTo>
                <a:lnTo>
                  <a:pt x="449" y="167"/>
                </a:lnTo>
                <a:lnTo>
                  <a:pt x="421" y="195"/>
                </a:lnTo>
                <a:close/>
                <a:moveTo>
                  <a:pt x="479" y="191"/>
                </a:moveTo>
                <a:lnTo>
                  <a:pt x="507" y="163"/>
                </a:lnTo>
                <a:lnTo>
                  <a:pt x="479" y="136"/>
                </a:lnTo>
                <a:lnTo>
                  <a:pt x="450" y="163"/>
                </a:lnTo>
                <a:lnTo>
                  <a:pt x="479" y="191"/>
                </a:lnTo>
                <a:close/>
                <a:moveTo>
                  <a:pt x="483" y="195"/>
                </a:moveTo>
                <a:lnTo>
                  <a:pt x="509" y="221"/>
                </a:lnTo>
                <a:lnTo>
                  <a:pt x="538" y="195"/>
                </a:lnTo>
                <a:lnTo>
                  <a:pt x="509" y="167"/>
                </a:lnTo>
                <a:lnTo>
                  <a:pt x="483" y="195"/>
                </a:lnTo>
                <a:close/>
                <a:moveTo>
                  <a:pt x="540" y="191"/>
                </a:moveTo>
                <a:lnTo>
                  <a:pt x="567" y="163"/>
                </a:lnTo>
                <a:lnTo>
                  <a:pt x="540" y="136"/>
                </a:lnTo>
                <a:lnTo>
                  <a:pt x="512" y="163"/>
                </a:lnTo>
                <a:lnTo>
                  <a:pt x="540" y="191"/>
                </a:lnTo>
                <a:close/>
                <a:moveTo>
                  <a:pt x="512" y="225"/>
                </a:moveTo>
                <a:lnTo>
                  <a:pt x="540" y="253"/>
                </a:lnTo>
                <a:lnTo>
                  <a:pt x="567" y="225"/>
                </a:lnTo>
                <a:lnTo>
                  <a:pt x="540" y="197"/>
                </a:lnTo>
                <a:lnTo>
                  <a:pt x="512" y="225"/>
                </a:lnTo>
                <a:close/>
                <a:moveTo>
                  <a:pt x="512" y="286"/>
                </a:moveTo>
                <a:lnTo>
                  <a:pt x="540" y="313"/>
                </a:lnTo>
                <a:lnTo>
                  <a:pt x="567" y="286"/>
                </a:lnTo>
                <a:lnTo>
                  <a:pt x="540" y="258"/>
                </a:lnTo>
                <a:lnTo>
                  <a:pt x="512" y="286"/>
                </a:lnTo>
                <a:close/>
                <a:moveTo>
                  <a:pt x="512" y="346"/>
                </a:moveTo>
                <a:lnTo>
                  <a:pt x="540" y="374"/>
                </a:lnTo>
                <a:lnTo>
                  <a:pt x="567" y="346"/>
                </a:lnTo>
                <a:lnTo>
                  <a:pt x="540" y="320"/>
                </a:lnTo>
                <a:lnTo>
                  <a:pt x="512" y="346"/>
                </a:lnTo>
                <a:close/>
                <a:moveTo>
                  <a:pt x="512" y="408"/>
                </a:moveTo>
                <a:lnTo>
                  <a:pt x="540" y="436"/>
                </a:lnTo>
                <a:lnTo>
                  <a:pt x="567" y="408"/>
                </a:lnTo>
                <a:lnTo>
                  <a:pt x="540" y="380"/>
                </a:lnTo>
                <a:lnTo>
                  <a:pt x="512" y="408"/>
                </a:lnTo>
                <a:close/>
                <a:moveTo>
                  <a:pt x="512" y="468"/>
                </a:moveTo>
                <a:lnTo>
                  <a:pt x="540" y="496"/>
                </a:lnTo>
                <a:lnTo>
                  <a:pt x="567" y="468"/>
                </a:lnTo>
                <a:lnTo>
                  <a:pt x="540" y="441"/>
                </a:lnTo>
                <a:lnTo>
                  <a:pt x="512" y="468"/>
                </a:lnTo>
                <a:close/>
                <a:moveTo>
                  <a:pt x="512" y="529"/>
                </a:moveTo>
                <a:lnTo>
                  <a:pt x="540" y="558"/>
                </a:lnTo>
                <a:lnTo>
                  <a:pt x="567" y="529"/>
                </a:lnTo>
                <a:lnTo>
                  <a:pt x="540" y="501"/>
                </a:lnTo>
                <a:lnTo>
                  <a:pt x="512" y="529"/>
                </a:lnTo>
                <a:close/>
                <a:moveTo>
                  <a:pt x="509" y="533"/>
                </a:moveTo>
                <a:lnTo>
                  <a:pt x="483" y="559"/>
                </a:lnTo>
                <a:lnTo>
                  <a:pt x="509" y="587"/>
                </a:lnTo>
                <a:lnTo>
                  <a:pt x="538" y="559"/>
                </a:lnTo>
                <a:lnTo>
                  <a:pt x="509" y="533"/>
                </a:lnTo>
                <a:close/>
                <a:moveTo>
                  <a:pt x="507" y="529"/>
                </a:moveTo>
                <a:lnTo>
                  <a:pt x="479" y="501"/>
                </a:lnTo>
                <a:lnTo>
                  <a:pt x="450" y="529"/>
                </a:lnTo>
                <a:lnTo>
                  <a:pt x="479" y="558"/>
                </a:lnTo>
                <a:lnTo>
                  <a:pt x="507" y="529"/>
                </a:lnTo>
                <a:close/>
                <a:moveTo>
                  <a:pt x="449" y="533"/>
                </a:moveTo>
                <a:lnTo>
                  <a:pt x="421" y="559"/>
                </a:lnTo>
                <a:lnTo>
                  <a:pt x="449" y="587"/>
                </a:lnTo>
                <a:lnTo>
                  <a:pt x="475" y="559"/>
                </a:lnTo>
                <a:lnTo>
                  <a:pt x="449" y="533"/>
                </a:lnTo>
                <a:close/>
                <a:moveTo>
                  <a:pt x="445" y="529"/>
                </a:moveTo>
                <a:lnTo>
                  <a:pt x="417" y="501"/>
                </a:lnTo>
                <a:lnTo>
                  <a:pt x="390" y="529"/>
                </a:lnTo>
                <a:lnTo>
                  <a:pt x="417" y="558"/>
                </a:lnTo>
                <a:lnTo>
                  <a:pt x="445" y="529"/>
                </a:lnTo>
                <a:close/>
                <a:moveTo>
                  <a:pt x="388" y="533"/>
                </a:moveTo>
                <a:lnTo>
                  <a:pt x="359" y="559"/>
                </a:lnTo>
                <a:lnTo>
                  <a:pt x="388" y="587"/>
                </a:lnTo>
                <a:lnTo>
                  <a:pt x="416" y="559"/>
                </a:lnTo>
                <a:lnTo>
                  <a:pt x="388" y="533"/>
                </a:lnTo>
                <a:close/>
                <a:moveTo>
                  <a:pt x="384" y="529"/>
                </a:moveTo>
                <a:lnTo>
                  <a:pt x="357" y="501"/>
                </a:lnTo>
                <a:lnTo>
                  <a:pt x="329" y="529"/>
                </a:lnTo>
                <a:lnTo>
                  <a:pt x="357" y="558"/>
                </a:lnTo>
                <a:lnTo>
                  <a:pt x="384" y="529"/>
                </a:lnTo>
                <a:close/>
                <a:moveTo>
                  <a:pt x="325" y="533"/>
                </a:moveTo>
                <a:lnTo>
                  <a:pt x="299" y="559"/>
                </a:lnTo>
                <a:lnTo>
                  <a:pt x="325" y="587"/>
                </a:lnTo>
                <a:lnTo>
                  <a:pt x="353" y="559"/>
                </a:lnTo>
                <a:lnTo>
                  <a:pt x="325" y="533"/>
                </a:lnTo>
                <a:close/>
                <a:moveTo>
                  <a:pt x="323" y="529"/>
                </a:moveTo>
                <a:lnTo>
                  <a:pt x="295" y="501"/>
                </a:lnTo>
                <a:lnTo>
                  <a:pt x="267" y="529"/>
                </a:lnTo>
                <a:lnTo>
                  <a:pt x="295" y="558"/>
                </a:lnTo>
                <a:lnTo>
                  <a:pt x="323" y="529"/>
                </a:lnTo>
                <a:close/>
                <a:moveTo>
                  <a:pt x="266" y="533"/>
                </a:moveTo>
                <a:lnTo>
                  <a:pt x="238" y="559"/>
                </a:lnTo>
                <a:lnTo>
                  <a:pt x="266" y="587"/>
                </a:lnTo>
                <a:lnTo>
                  <a:pt x="294" y="559"/>
                </a:lnTo>
                <a:lnTo>
                  <a:pt x="266" y="533"/>
                </a:lnTo>
                <a:close/>
                <a:moveTo>
                  <a:pt x="262" y="529"/>
                </a:moveTo>
                <a:lnTo>
                  <a:pt x="235" y="501"/>
                </a:lnTo>
                <a:lnTo>
                  <a:pt x="207" y="529"/>
                </a:lnTo>
                <a:lnTo>
                  <a:pt x="235" y="558"/>
                </a:lnTo>
                <a:lnTo>
                  <a:pt x="262" y="529"/>
                </a:lnTo>
                <a:close/>
                <a:moveTo>
                  <a:pt x="204" y="533"/>
                </a:moveTo>
                <a:lnTo>
                  <a:pt x="177" y="559"/>
                </a:lnTo>
                <a:lnTo>
                  <a:pt x="204" y="587"/>
                </a:lnTo>
                <a:lnTo>
                  <a:pt x="232" y="559"/>
                </a:lnTo>
                <a:lnTo>
                  <a:pt x="204" y="533"/>
                </a:lnTo>
                <a:close/>
                <a:moveTo>
                  <a:pt x="201" y="529"/>
                </a:moveTo>
                <a:lnTo>
                  <a:pt x="173" y="501"/>
                </a:lnTo>
                <a:lnTo>
                  <a:pt x="145" y="529"/>
                </a:lnTo>
                <a:lnTo>
                  <a:pt x="173" y="558"/>
                </a:lnTo>
                <a:lnTo>
                  <a:pt x="201" y="529"/>
                </a:lnTo>
                <a:close/>
                <a:moveTo>
                  <a:pt x="144" y="533"/>
                </a:moveTo>
                <a:lnTo>
                  <a:pt x="116" y="559"/>
                </a:lnTo>
                <a:lnTo>
                  <a:pt x="144" y="587"/>
                </a:lnTo>
                <a:lnTo>
                  <a:pt x="169" y="559"/>
                </a:lnTo>
                <a:lnTo>
                  <a:pt x="144" y="533"/>
                </a:lnTo>
                <a:close/>
                <a:moveTo>
                  <a:pt x="140" y="529"/>
                </a:moveTo>
                <a:lnTo>
                  <a:pt x="112" y="501"/>
                </a:lnTo>
                <a:lnTo>
                  <a:pt x="85" y="529"/>
                </a:lnTo>
                <a:lnTo>
                  <a:pt x="112" y="558"/>
                </a:lnTo>
                <a:lnTo>
                  <a:pt x="140" y="529"/>
                </a:lnTo>
                <a:close/>
                <a:moveTo>
                  <a:pt x="110" y="500"/>
                </a:moveTo>
                <a:lnTo>
                  <a:pt x="82" y="472"/>
                </a:lnTo>
                <a:lnTo>
                  <a:pt x="54" y="500"/>
                </a:lnTo>
                <a:lnTo>
                  <a:pt x="82" y="525"/>
                </a:lnTo>
                <a:lnTo>
                  <a:pt x="110" y="500"/>
                </a:lnTo>
                <a:close/>
                <a:moveTo>
                  <a:pt x="110" y="437"/>
                </a:moveTo>
                <a:lnTo>
                  <a:pt x="82" y="409"/>
                </a:lnTo>
                <a:lnTo>
                  <a:pt x="54" y="437"/>
                </a:lnTo>
                <a:lnTo>
                  <a:pt x="82" y="465"/>
                </a:lnTo>
                <a:lnTo>
                  <a:pt x="110" y="437"/>
                </a:lnTo>
                <a:close/>
                <a:moveTo>
                  <a:pt x="110" y="378"/>
                </a:moveTo>
                <a:lnTo>
                  <a:pt x="82" y="350"/>
                </a:lnTo>
                <a:lnTo>
                  <a:pt x="54" y="378"/>
                </a:lnTo>
                <a:lnTo>
                  <a:pt x="82" y="404"/>
                </a:lnTo>
                <a:lnTo>
                  <a:pt x="110" y="378"/>
                </a:lnTo>
                <a:close/>
                <a:moveTo>
                  <a:pt x="110" y="316"/>
                </a:moveTo>
                <a:lnTo>
                  <a:pt x="82" y="287"/>
                </a:lnTo>
                <a:lnTo>
                  <a:pt x="54" y="316"/>
                </a:lnTo>
                <a:lnTo>
                  <a:pt x="82" y="344"/>
                </a:lnTo>
                <a:lnTo>
                  <a:pt x="110" y="316"/>
                </a:lnTo>
                <a:close/>
                <a:moveTo>
                  <a:pt x="110" y="254"/>
                </a:moveTo>
                <a:lnTo>
                  <a:pt x="82" y="229"/>
                </a:lnTo>
                <a:lnTo>
                  <a:pt x="54" y="254"/>
                </a:lnTo>
                <a:lnTo>
                  <a:pt x="82" y="282"/>
                </a:lnTo>
                <a:lnTo>
                  <a:pt x="110" y="254"/>
                </a:lnTo>
                <a:close/>
                <a:moveTo>
                  <a:pt x="110" y="195"/>
                </a:moveTo>
                <a:lnTo>
                  <a:pt x="82" y="167"/>
                </a:lnTo>
                <a:lnTo>
                  <a:pt x="54" y="195"/>
                </a:lnTo>
                <a:lnTo>
                  <a:pt x="82" y="221"/>
                </a:lnTo>
                <a:lnTo>
                  <a:pt x="110" y="195"/>
                </a:lnTo>
                <a:close/>
                <a:moveTo>
                  <a:pt x="110" y="132"/>
                </a:moveTo>
                <a:lnTo>
                  <a:pt x="82" y="107"/>
                </a:lnTo>
                <a:lnTo>
                  <a:pt x="54" y="132"/>
                </a:lnTo>
                <a:lnTo>
                  <a:pt x="82" y="160"/>
                </a:lnTo>
                <a:lnTo>
                  <a:pt x="110" y="132"/>
                </a:lnTo>
                <a:close/>
                <a:moveTo>
                  <a:pt x="112" y="131"/>
                </a:moveTo>
                <a:lnTo>
                  <a:pt x="140" y="103"/>
                </a:lnTo>
                <a:lnTo>
                  <a:pt x="112" y="75"/>
                </a:lnTo>
                <a:lnTo>
                  <a:pt x="85" y="103"/>
                </a:lnTo>
                <a:lnTo>
                  <a:pt x="112" y="131"/>
                </a:lnTo>
                <a:close/>
                <a:moveTo>
                  <a:pt x="116" y="132"/>
                </a:moveTo>
                <a:lnTo>
                  <a:pt x="144" y="160"/>
                </a:lnTo>
                <a:lnTo>
                  <a:pt x="169" y="132"/>
                </a:lnTo>
                <a:lnTo>
                  <a:pt x="144" y="107"/>
                </a:lnTo>
                <a:lnTo>
                  <a:pt x="116" y="132"/>
                </a:lnTo>
                <a:close/>
                <a:moveTo>
                  <a:pt x="173" y="131"/>
                </a:moveTo>
                <a:lnTo>
                  <a:pt x="201" y="103"/>
                </a:lnTo>
                <a:lnTo>
                  <a:pt x="173" y="75"/>
                </a:lnTo>
                <a:lnTo>
                  <a:pt x="145" y="103"/>
                </a:lnTo>
                <a:lnTo>
                  <a:pt x="173" y="131"/>
                </a:lnTo>
                <a:close/>
                <a:moveTo>
                  <a:pt x="177" y="132"/>
                </a:moveTo>
                <a:lnTo>
                  <a:pt x="204" y="160"/>
                </a:lnTo>
                <a:lnTo>
                  <a:pt x="232" y="132"/>
                </a:lnTo>
                <a:lnTo>
                  <a:pt x="204" y="107"/>
                </a:lnTo>
                <a:lnTo>
                  <a:pt x="177" y="132"/>
                </a:lnTo>
                <a:close/>
                <a:moveTo>
                  <a:pt x="235" y="131"/>
                </a:moveTo>
                <a:lnTo>
                  <a:pt x="262" y="103"/>
                </a:lnTo>
                <a:lnTo>
                  <a:pt x="235" y="75"/>
                </a:lnTo>
                <a:lnTo>
                  <a:pt x="207" y="103"/>
                </a:lnTo>
                <a:lnTo>
                  <a:pt x="235" y="131"/>
                </a:lnTo>
                <a:close/>
                <a:moveTo>
                  <a:pt x="238" y="132"/>
                </a:moveTo>
                <a:lnTo>
                  <a:pt x="266" y="160"/>
                </a:lnTo>
                <a:lnTo>
                  <a:pt x="294" y="132"/>
                </a:lnTo>
                <a:lnTo>
                  <a:pt x="266" y="107"/>
                </a:lnTo>
                <a:lnTo>
                  <a:pt x="238" y="132"/>
                </a:lnTo>
                <a:close/>
                <a:moveTo>
                  <a:pt x="295" y="131"/>
                </a:moveTo>
                <a:lnTo>
                  <a:pt x="323" y="103"/>
                </a:lnTo>
                <a:lnTo>
                  <a:pt x="295" y="75"/>
                </a:lnTo>
                <a:lnTo>
                  <a:pt x="267" y="103"/>
                </a:lnTo>
                <a:lnTo>
                  <a:pt x="295" y="131"/>
                </a:lnTo>
                <a:close/>
                <a:moveTo>
                  <a:pt x="299" y="132"/>
                </a:moveTo>
                <a:lnTo>
                  <a:pt x="325" y="160"/>
                </a:lnTo>
                <a:lnTo>
                  <a:pt x="353" y="132"/>
                </a:lnTo>
                <a:lnTo>
                  <a:pt x="325" y="107"/>
                </a:lnTo>
                <a:lnTo>
                  <a:pt x="299" y="132"/>
                </a:lnTo>
                <a:close/>
                <a:moveTo>
                  <a:pt x="357" y="131"/>
                </a:moveTo>
                <a:lnTo>
                  <a:pt x="384" y="103"/>
                </a:lnTo>
                <a:lnTo>
                  <a:pt x="357" y="75"/>
                </a:lnTo>
                <a:lnTo>
                  <a:pt x="329" y="103"/>
                </a:lnTo>
                <a:lnTo>
                  <a:pt x="357" y="131"/>
                </a:lnTo>
                <a:close/>
                <a:moveTo>
                  <a:pt x="359" y="132"/>
                </a:moveTo>
                <a:lnTo>
                  <a:pt x="388" y="160"/>
                </a:lnTo>
                <a:lnTo>
                  <a:pt x="416" y="132"/>
                </a:lnTo>
                <a:lnTo>
                  <a:pt x="388" y="107"/>
                </a:lnTo>
                <a:lnTo>
                  <a:pt x="359" y="132"/>
                </a:lnTo>
                <a:close/>
                <a:moveTo>
                  <a:pt x="417" y="131"/>
                </a:moveTo>
                <a:lnTo>
                  <a:pt x="445" y="103"/>
                </a:lnTo>
                <a:lnTo>
                  <a:pt x="417" y="75"/>
                </a:lnTo>
                <a:lnTo>
                  <a:pt x="390" y="103"/>
                </a:lnTo>
                <a:lnTo>
                  <a:pt x="417" y="131"/>
                </a:lnTo>
                <a:close/>
                <a:moveTo>
                  <a:pt x="421" y="132"/>
                </a:moveTo>
                <a:lnTo>
                  <a:pt x="449" y="160"/>
                </a:lnTo>
                <a:lnTo>
                  <a:pt x="475" y="132"/>
                </a:lnTo>
                <a:lnTo>
                  <a:pt x="449" y="107"/>
                </a:lnTo>
                <a:lnTo>
                  <a:pt x="421" y="132"/>
                </a:lnTo>
                <a:close/>
                <a:moveTo>
                  <a:pt x="479" y="131"/>
                </a:moveTo>
                <a:lnTo>
                  <a:pt x="507" y="103"/>
                </a:lnTo>
                <a:lnTo>
                  <a:pt x="479" y="75"/>
                </a:lnTo>
                <a:lnTo>
                  <a:pt x="450" y="103"/>
                </a:lnTo>
                <a:lnTo>
                  <a:pt x="479" y="131"/>
                </a:lnTo>
                <a:close/>
                <a:moveTo>
                  <a:pt x="483" y="132"/>
                </a:moveTo>
                <a:lnTo>
                  <a:pt x="509" y="160"/>
                </a:lnTo>
                <a:lnTo>
                  <a:pt x="538" y="132"/>
                </a:lnTo>
                <a:lnTo>
                  <a:pt x="509" y="107"/>
                </a:lnTo>
                <a:lnTo>
                  <a:pt x="483" y="132"/>
                </a:lnTo>
                <a:close/>
                <a:moveTo>
                  <a:pt x="540" y="131"/>
                </a:moveTo>
                <a:lnTo>
                  <a:pt x="567" y="103"/>
                </a:lnTo>
                <a:lnTo>
                  <a:pt x="540" y="75"/>
                </a:lnTo>
                <a:lnTo>
                  <a:pt x="512" y="103"/>
                </a:lnTo>
                <a:lnTo>
                  <a:pt x="540" y="131"/>
                </a:lnTo>
                <a:close/>
                <a:moveTo>
                  <a:pt x="543" y="132"/>
                </a:moveTo>
                <a:lnTo>
                  <a:pt x="571" y="160"/>
                </a:lnTo>
                <a:lnTo>
                  <a:pt x="599" y="132"/>
                </a:lnTo>
                <a:lnTo>
                  <a:pt x="571" y="107"/>
                </a:lnTo>
                <a:lnTo>
                  <a:pt x="543" y="132"/>
                </a:lnTo>
                <a:close/>
                <a:moveTo>
                  <a:pt x="543" y="195"/>
                </a:moveTo>
                <a:lnTo>
                  <a:pt x="571" y="221"/>
                </a:lnTo>
                <a:lnTo>
                  <a:pt x="599" y="195"/>
                </a:lnTo>
                <a:lnTo>
                  <a:pt x="571" y="167"/>
                </a:lnTo>
                <a:lnTo>
                  <a:pt x="543" y="195"/>
                </a:lnTo>
                <a:close/>
                <a:moveTo>
                  <a:pt x="543" y="254"/>
                </a:moveTo>
                <a:lnTo>
                  <a:pt x="571" y="282"/>
                </a:lnTo>
                <a:lnTo>
                  <a:pt x="599" y="254"/>
                </a:lnTo>
                <a:lnTo>
                  <a:pt x="571" y="229"/>
                </a:lnTo>
                <a:lnTo>
                  <a:pt x="543" y="254"/>
                </a:lnTo>
                <a:close/>
                <a:moveTo>
                  <a:pt x="543" y="316"/>
                </a:moveTo>
                <a:lnTo>
                  <a:pt x="571" y="344"/>
                </a:lnTo>
                <a:lnTo>
                  <a:pt x="599" y="316"/>
                </a:lnTo>
                <a:lnTo>
                  <a:pt x="571" y="287"/>
                </a:lnTo>
                <a:lnTo>
                  <a:pt x="543" y="316"/>
                </a:lnTo>
                <a:close/>
                <a:moveTo>
                  <a:pt x="543" y="378"/>
                </a:moveTo>
                <a:lnTo>
                  <a:pt x="571" y="404"/>
                </a:lnTo>
                <a:lnTo>
                  <a:pt x="599" y="378"/>
                </a:lnTo>
                <a:lnTo>
                  <a:pt x="571" y="350"/>
                </a:lnTo>
                <a:lnTo>
                  <a:pt x="543" y="378"/>
                </a:lnTo>
                <a:close/>
                <a:moveTo>
                  <a:pt x="543" y="437"/>
                </a:moveTo>
                <a:lnTo>
                  <a:pt x="571" y="465"/>
                </a:lnTo>
                <a:lnTo>
                  <a:pt x="599" y="437"/>
                </a:lnTo>
                <a:lnTo>
                  <a:pt x="571" y="409"/>
                </a:lnTo>
                <a:lnTo>
                  <a:pt x="543" y="437"/>
                </a:lnTo>
                <a:close/>
                <a:moveTo>
                  <a:pt x="543" y="500"/>
                </a:moveTo>
                <a:lnTo>
                  <a:pt x="571" y="525"/>
                </a:lnTo>
                <a:lnTo>
                  <a:pt x="599" y="500"/>
                </a:lnTo>
                <a:lnTo>
                  <a:pt x="571" y="472"/>
                </a:lnTo>
                <a:lnTo>
                  <a:pt x="543" y="500"/>
                </a:lnTo>
                <a:close/>
                <a:moveTo>
                  <a:pt x="543" y="559"/>
                </a:moveTo>
                <a:lnTo>
                  <a:pt x="571" y="587"/>
                </a:lnTo>
                <a:lnTo>
                  <a:pt x="599" y="559"/>
                </a:lnTo>
                <a:lnTo>
                  <a:pt x="571" y="533"/>
                </a:lnTo>
                <a:lnTo>
                  <a:pt x="543" y="559"/>
                </a:lnTo>
                <a:close/>
                <a:moveTo>
                  <a:pt x="540" y="563"/>
                </a:moveTo>
                <a:lnTo>
                  <a:pt x="512" y="591"/>
                </a:lnTo>
                <a:lnTo>
                  <a:pt x="540" y="618"/>
                </a:lnTo>
                <a:lnTo>
                  <a:pt x="567" y="591"/>
                </a:lnTo>
                <a:lnTo>
                  <a:pt x="540" y="563"/>
                </a:lnTo>
                <a:close/>
                <a:moveTo>
                  <a:pt x="509" y="594"/>
                </a:moveTo>
                <a:lnTo>
                  <a:pt x="483" y="622"/>
                </a:lnTo>
                <a:lnTo>
                  <a:pt x="509" y="650"/>
                </a:lnTo>
                <a:lnTo>
                  <a:pt x="538" y="622"/>
                </a:lnTo>
                <a:lnTo>
                  <a:pt x="509" y="594"/>
                </a:lnTo>
                <a:close/>
                <a:moveTo>
                  <a:pt x="507" y="591"/>
                </a:moveTo>
                <a:lnTo>
                  <a:pt x="479" y="563"/>
                </a:lnTo>
                <a:lnTo>
                  <a:pt x="450" y="591"/>
                </a:lnTo>
                <a:lnTo>
                  <a:pt x="479" y="618"/>
                </a:lnTo>
                <a:lnTo>
                  <a:pt x="507" y="591"/>
                </a:lnTo>
                <a:close/>
                <a:moveTo>
                  <a:pt x="449" y="594"/>
                </a:moveTo>
                <a:lnTo>
                  <a:pt x="421" y="622"/>
                </a:lnTo>
                <a:lnTo>
                  <a:pt x="449" y="650"/>
                </a:lnTo>
                <a:lnTo>
                  <a:pt x="475" y="622"/>
                </a:lnTo>
                <a:lnTo>
                  <a:pt x="449" y="594"/>
                </a:lnTo>
                <a:close/>
                <a:moveTo>
                  <a:pt x="445" y="591"/>
                </a:moveTo>
                <a:lnTo>
                  <a:pt x="417" y="563"/>
                </a:lnTo>
                <a:lnTo>
                  <a:pt x="390" y="591"/>
                </a:lnTo>
                <a:lnTo>
                  <a:pt x="417" y="618"/>
                </a:lnTo>
                <a:lnTo>
                  <a:pt x="445" y="591"/>
                </a:lnTo>
                <a:close/>
                <a:moveTo>
                  <a:pt x="388" y="594"/>
                </a:moveTo>
                <a:lnTo>
                  <a:pt x="359" y="622"/>
                </a:lnTo>
                <a:lnTo>
                  <a:pt x="388" y="650"/>
                </a:lnTo>
                <a:lnTo>
                  <a:pt x="416" y="622"/>
                </a:lnTo>
                <a:lnTo>
                  <a:pt x="388" y="594"/>
                </a:lnTo>
                <a:close/>
                <a:moveTo>
                  <a:pt x="384" y="591"/>
                </a:moveTo>
                <a:lnTo>
                  <a:pt x="357" y="563"/>
                </a:lnTo>
                <a:lnTo>
                  <a:pt x="329" y="591"/>
                </a:lnTo>
                <a:lnTo>
                  <a:pt x="357" y="618"/>
                </a:lnTo>
                <a:lnTo>
                  <a:pt x="384" y="591"/>
                </a:lnTo>
                <a:close/>
                <a:moveTo>
                  <a:pt x="325" y="594"/>
                </a:moveTo>
                <a:lnTo>
                  <a:pt x="299" y="622"/>
                </a:lnTo>
                <a:lnTo>
                  <a:pt x="325" y="650"/>
                </a:lnTo>
                <a:lnTo>
                  <a:pt x="353" y="622"/>
                </a:lnTo>
                <a:lnTo>
                  <a:pt x="325" y="594"/>
                </a:lnTo>
                <a:close/>
                <a:moveTo>
                  <a:pt x="323" y="591"/>
                </a:moveTo>
                <a:lnTo>
                  <a:pt x="295" y="563"/>
                </a:lnTo>
                <a:lnTo>
                  <a:pt x="267" y="591"/>
                </a:lnTo>
                <a:lnTo>
                  <a:pt x="295" y="618"/>
                </a:lnTo>
                <a:lnTo>
                  <a:pt x="323" y="591"/>
                </a:lnTo>
                <a:close/>
                <a:moveTo>
                  <a:pt x="266" y="594"/>
                </a:moveTo>
                <a:lnTo>
                  <a:pt x="238" y="622"/>
                </a:lnTo>
                <a:lnTo>
                  <a:pt x="266" y="650"/>
                </a:lnTo>
                <a:lnTo>
                  <a:pt x="294" y="622"/>
                </a:lnTo>
                <a:lnTo>
                  <a:pt x="266" y="594"/>
                </a:lnTo>
                <a:close/>
                <a:moveTo>
                  <a:pt x="262" y="591"/>
                </a:moveTo>
                <a:lnTo>
                  <a:pt x="235" y="563"/>
                </a:lnTo>
                <a:lnTo>
                  <a:pt x="207" y="591"/>
                </a:lnTo>
                <a:lnTo>
                  <a:pt x="235" y="618"/>
                </a:lnTo>
                <a:lnTo>
                  <a:pt x="262" y="591"/>
                </a:lnTo>
                <a:close/>
                <a:moveTo>
                  <a:pt x="204" y="594"/>
                </a:moveTo>
                <a:lnTo>
                  <a:pt x="177" y="622"/>
                </a:lnTo>
                <a:lnTo>
                  <a:pt x="204" y="650"/>
                </a:lnTo>
                <a:lnTo>
                  <a:pt x="232" y="622"/>
                </a:lnTo>
                <a:lnTo>
                  <a:pt x="204" y="594"/>
                </a:lnTo>
                <a:close/>
                <a:moveTo>
                  <a:pt x="201" y="591"/>
                </a:moveTo>
                <a:lnTo>
                  <a:pt x="173" y="563"/>
                </a:lnTo>
                <a:lnTo>
                  <a:pt x="145" y="591"/>
                </a:lnTo>
                <a:lnTo>
                  <a:pt x="173" y="618"/>
                </a:lnTo>
                <a:lnTo>
                  <a:pt x="201" y="591"/>
                </a:lnTo>
                <a:close/>
                <a:moveTo>
                  <a:pt x="144" y="594"/>
                </a:moveTo>
                <a:lnTo>
                  <a:pt x="116" y="622"/>
                </a:lnTo>
                <a:lnTo>
                  <a:pt x="144" y="650"/>
                </a:lnTo>
                <a:lnTo>
                  <a:pt x="169" y="622"/>
                </a:lnTo>
                <a:lnTo>
                  <a:pt x="144" y="594"/>
                </a:lnTo>
                <a:close/>
                <a:moveTo>
                  <a:pt x="140" y="591"/>
                </a:moveTo>
                <a:lnTo>
                  <a:pt x="112" y="563"/>
                </a:lnTo>
                <a:lnTo>
                  <a:pt x="85" y="591"/>
                </a:lnTo>
                <a:lnTo>
                  <a:pt x="112" y="618"/>
                </a:lnTo>
                <a:lnTo>
                  <a:pt x="140" y="591"/>
                </a:lnTo>
                <a:close/>
                <a:moveTo>
                  <a:pt x="82" y="587"/>
                </a:moveTo>
                <a:lnTo>
                  <a:pt x="110" y="559"/>
                </a:lnTo>
                <a:lnTo>
                  <a:pt x="82" y="533"/>
                </a:lnTo>
                <a:lnTo>
                  <a:pt x="54" y="559"/>
                </a:lnTo>
                <a:lnTo>
                  <a:pt x="82" y="587"/>
                </a:lnTo>
                <a:close/>
                <a:moveTo>
                  <a:pt x="23" y="529"/>
                </a:moveTo>
                <a:lnTo>
                  <a:pt x="51" y="558"/>
                </a:lnTo>
                <a:lnTo>
                  <a:pt x="78" y="529"/>
                </a:lnTo>
                <a:lnTo>
                  <a:pt x="51" y="501"/>
                </a:lnTo>
                <a:lnTo>
                  <a:pt x="23" y="529"/>
                </a:lnTo>
                <a:close/>
                <a:moveTo>
                  <a:pt x="23" y="468"/>
                </a:moveTo>
                <a:lnTo>
                  <a:pt x="51" y="496"/>
                </a:lnTo>
                <a:lnTo>
                  <a:pt x="78" y="468"/>
                </a:lnTo>
                <a:lnTo>
                  <a:pt x="51" y="441"/>
                </a:lnTo>
                <a:lnTo>
                  <a:pt x="23" y="468"/>
                </a:lnTo>
                <a:close/>
                <a:moveTo>
                  <a:pt x="23" y="408"/>
                </a:moveTo>
                <a:lnTo>
                  <a:pt x="51" y="436"/>
                </a:lnTo>
                <a:lnTo>
                  <a:pt x="78" y="408"/>
                </a:lnTo>
                <a:lnTo>
                  <a:pt x="51" y="380"/>
                </a:lnTo>
                <a:lnTo>
                  <a:pt x="23" y="408"/>
                </a:lnTo>
                <a:close/>
                <a:moveTo>
                  <a:pt x="23" y="346"/>
                </a:moveTo>
                <a:lnTo>
                  <a:pt x="51" y="374"/>
                </a:lnTo>
                <a:lnTo>
                  <a:pt x="78" y="346"/>
                </a:lnTo>
                <a:lnTo>
                  <a:pt x="51" y="320"/>
                </a:lnTo>
                <a:lnTo>
                  <a:pt x="23" y="346"/>
                </a:lnTo>
                <a:close/>
                <a:moveTo>
                  <a:pt x="23" y="286"/>
                </a:moveTo>
                <a:lnTo>
                  <a:pt x="51" y="313"/>
                </a:lnTo>
                <a:lnTo>
                  <a:pt x="78" y="286"/>
                </a:lnTo>
                <a:lnTo>
                  <a:pt x="51" y="258"/>
                </a:lnTo>
                <a:lnTo>
                  <a:pt x="23" y="286"/>
                </a:lnTo>
                <a:close/>
                <a:moveTo>
                  <a:pt x="23" y="225"/>
                </a:moveTo>
                <a:lnTo>
                  <a:pt x="51" y="253"/>
                </a:lnTo>
                <a:lnTo>
                  <a:pt x="78" y="225"/>
                </a:lnTo>
                <a:lnTo>
                  <a:pt x="51" y="197"/>
                </a:lnTo>
                <a:lnTo>
                  <a:pt x="23" y="225"/>
                </a:lnTo>
                <a:close/>
                <a:moveTo>
                  <a:pt x="23" y="163"/>
                </a:moveTo>
                <a:lnTo>
                  <a:pt x="51" y="191"/>
                </a:lnTo>
                <a:lnTo>
                  <a:pt x="78" y="163"/>
                </a:lnTo>
                <a:lnTo>
                  <a:pt x="51" y="136"/>
                </a:lnTo>
                <a:lnTo>
                  <a:pt x="23" y="163"/>
                </a:lnTo>
                <a:close/>
                <a:moveTo>
                  <a:pt x="23" y="103"/>
                </a:moveTo>
                <a:lnTo>
                  <a:pt x="51" y="131"/>
                </a:lnTo>
                <a:lnTo>
                  <a:pt x="78" y="103"/>
                </a:lnTo>
                <a:lnTo>
                  <a:pt x="51" y="75"/>
                </a:lnTo>
                <a:lnTo>
                  <a:pt x="23" y="103"/>
                </a:lnTo>
                <a:close/>
                <a:moveTo>
                  <a:pt x="51" y="15"/>
                </a:moveTo>
                <a:lnTo>
                  <a:pt x="23" y="42"/>
                </a:lnTo>
                <a:lnTo>
                  <a:pt x="51" y="70"/>
                </a:lnTo>
                <a:lnTo>
                  <a:pt x="78" y="42"/>
                </a:lnTo>
                <a:lnTo>
                  <a:pt x="51" y="15"/>
                </a:lnTo>
                <a:close/>
                <a:moveTo>
                  <a:pt x="54" y="74"/>
                </a:moveTo>
                <a:lnTo>
                  <a:pt x="82" y="99"/>
                </a:lnTo>
                <a:lnTo>
                  <a:pt x="110" y="74"/>
                </a:lnTo>
                <a:lnTo>
                  <a:pt x="82" y="46"/>
                </a:lnTo>
                <a:lnTo>
                  <a:pt x="54" y="74"/>
                </a:lnTo>
                <a:close/>
                <a:moveTo>
                  <a:pt x="112" y="15"/>
                </a:moveTo>
                <a:lnTo>
                  <a:pt x="85" y="42"/>
                </a:lnTo>
                <a:lnTo>
                  <a:pt x="112" y="70"/>
                </a:lnTo>
                <a:lnTo>
                  <a:pt x="140" y="42"/>
                </a:lnTo>
                <a:lnTo>
                  <a:pt x="112" y="15"/>
                </a:lnTo>
                <a:close/>
                <a:moveTo>
                  <a:pt x="116" y="74"/>
                </a:moveTo>
                <a:lnTo>
                  <a:pt x="144" y="99"/>
                </a:lnTo>
                <a:lnTo>
                  <a:pt x="169" y="74"/>
                </a:lnTo>
                <a:lnTo>
                  <a:pt x="144" y="46"/>
                </a:lnTo>
                <a:lnTo>
                  <a:pt x="116" y="74"/>
                </a:lnTo>
                <a:close/>
                <a:moveTo>
                  <a:pt x="173" y="15"/>
                </a:moveTo>
                <a:lnTo>
                  <a:pt x="145" y="42"/>
                </a:lnTo>
                <a:lnTo>
                  <a:pt x="173" y="70"/>
                </a:lnTo>
                <a:lnTo>
                  <a:pt x="201" y="42"/>
                </a:lnTo>
                <a:lnTo>
                  <a:pt x="173" y="15"/>
                </a:lnTo>
                <a:close/>
                <a:moveTo>
                  <a:pt x="177" y="74"/>
                </a:moveTo>
                <a:lnTo>
                  <a:pt x="204" y="99"/>
                </a:lnTo>
                <a:lnTo>
                  <a:pt x="232" y="74"/>
                </a:lnTo>
                <a:lnTo>
                  <a:pt x="204" y="46"/>
                </a:lnTo>
                <a:lnTo>
                  <a:pt x="177" y="74"/>
                </a:lnTo>
                <a:close/>
                <a:moveTo>
                  <a:pt x="235" y="15"/>
                </a:moveTo>
                <a:lnTo>
                  <a:pt x="207" y="42"/>
                </a:lnTo>
                <a:lnTo>
                  <a:pt x="235" y="70"/>
                </a:lnTo>
                <a:lnTo>
                  <a:pt x="262" y="42"/>
                </a:lnTo>
                <a:lnTo>
                  <a:pt x="235" y="15"/>
                </a:lnTo>
                <a:close/>
                <a:moveTo>
                  <a:pt x="238" y="74"/>
                </a:moveTo>
                <a:lnTo>
                  <a:pt x="266" y="99"/>
                </a:lnTo>
                <a:lnTo>
                  <a:pt x="294" y="74"/>
                </a:lnTo>
                <a:lnTo>
                  <a:pt x="266" y="46"/>
                </a:lnTo>
                <a:lnTo>
                  <a:pt x="238" y="74"/>
                </a:lnTo>
                <a:close/>
                <a:moveTo>
                  <a:pt x="295" y="15"/>
                </a:moveTo>
                <a:lnTo>
                  <a:pt x="267" y="42"/>
                </a:lnTo>
                <a:lnTo>
                  <a:pt x="295" y="70"/>
                </a:lnTo>
                <a:lnTo>
                  <a:pt x="323" y="42"/>
                </a:lnTo>
                <a:lnTo>
                  <a:pt x="295" y="15"/>
                </a:lnTo>
                <a:close/>
                <a:moveTo>
                  <a:pt x="299" y="74"/>
                </a:moveTo>
                <a:lnTo>
                  <a:pt x="325" y="99"/>
                </a:lnTo>
                <a:lnTo>
                  <a:pt x="353" y="74"/>
                </a:lnTo>
                <a:lnTo>
                  <a:pt x="325" y="46"/>
                </a:lnTo>
                <a:lnTo>
                  <a:pt x="299" y="74"/>
                </a:lnTo>
                <a:close/>
                <a:moveTo>
                  <a:pt x="357" y="15"/>
                </a:moveTo>
                <a:lnTo>
                  <a:pt x="329" y="42"/>
                </a:lnTo>
                <a:lnTo>
                  <a:pt x="357" y="70"/>
                </a:lnTo>
                <a:lnTo>
                  <a:pt x="384" y="42"/>
                </a:lnTo>
                <a:lnTo>
                  <a:pt x="357" y="15"/>
                </a:lnTo>
                <a:close/>
                <a:moveTo>
                  <a:pt x="359" y="74"/>
                </a:moveTo>
                <a:lnTo>
                  <a:pt x="388" y="99"/>
                </a:lnTo>
                <a:lnTo>
                  <a:pt x="416" y="74"/>
                </a:lnTo>
                <a:lnTo>
                  <a:pt x="388" y="46"/>
                </a:lnTo>
                <a:lnTo>
                  <a:pt x="359" y="74"/>
                </a:lnTo>
                <a:close/>
                <a:moveTo>
                  <a:pt x="417" y="15"/>
                </a:moveTo>
                <a:lnTo>
                  <a:pt x="390" y="42"/>
                </a:lnTo>
                <a:lnTo>
                  <a:pt x="417" y="70"/>
                </a:lnTo>
                <a:lnTo>
                  <a:pt x="445" y="42"/>
                </a:lnTo>
                <a:lnTo>
                  <a:pt x="417" y="15"/>
                </a:lnTo>
                <a:close/>
                <a:moveTo>
                  <a:pt x="421" y="74"/>
                </a:moveTo>
                <a:lnTo>
                  <a:pt x="449" y="99"/>
                </a:lnTo>
                <a:lnTo>
                  <a:pt x="475" y="74"/>
                </a:lnTo>
                <a:lnTo>
                  <a:pt x="449" y="46"/>
                </a:lnTo>
                <a:lnTo>
                  <a:pt x="421" y="74"/>
                </a:lnTo>
                <a:close/>
                <a:moveTo>
                  <a:pt x="479" y="15"/>
                </a:moveTo>
                <a:lnTo>
                  <a:pt x="450" y="42"/>
                </a:lnTo>
                <a:lnTo>
                  <a:pt x="479" y="70"/>
                </a:lnTo>
                <a:lnTo>
                  <a:pt x="507" y="42"/>
                </a:lnTo>
                <a:lnTo>
                  <a:pt x="479" y="15"/>
                </a:lnTo>
                <a:close/>
                <a:moveTo>
                  <a:pt x="483" y="74"/>
                </a:moveTo>
                <a:lnTo>
                  <a:pt x="509" y="99"/>
                </a:lnTo>
                <a:lnTo>
                  <a:pt x="538" y="74"/>
                </a:lnTo>
                <a:lnTo>
                  <a:pt x="509" y="46"/>
                </a:lnTo>
                <a:lnTo>
                  <a:pt x="483" y="74"/>
                </a:lnTo>
                <a:close/>
                <a:moveTo>
                  <a:pt x="540" y="15"/>
                </a:moveTo>
                <a:lnTo>
                  <a:pt x="512" y="42"/>
                </a:lnTo>
                <a:lnTo>
                  <a:pt x="540" y="70"/>
                </a:lnTo>
                <a:lnTo>
                  <a:pt x="567" y="42"/>
                </a:lnTo>
                <a:lnTo>
                  <a:pt x="540" y="15"/>
                </a:lnTo>
                <a:close/>
                <a:moveTo>
                  <a:pt x="543" y="74"/>
                </a:moveTo>
                <a:lnTo>
                  <a:pt x="571" y="99"/>
                </a:lnTo>
                <a:lnTo>
                  <a:pt x="599" y="74"/>
                </a:lnTo>
                <a:lnTo>
                  <a:pt x="571" y="46"/>
                </a:lnTo>
                <a:lnTo>
                  <a:pt x="543" y="74"/>
                </a:lnTo>
                <a:close/>
                <a:moveTo>
                  <a:pt x="629" y="42"/>
                </a:moveTo>
                <a:lnTo>
                  <a:pt x="600" y="15"/>
                </a:lnTo>
                <a:lnTo>
                  <a:pt x="572" y="42"/>
                </a:lnTo>
                <a:lnTo>
                  <a:pt x="600" y="70"/>
                </a:lnTo>
                <a:lnTo>
                  <a:pt x="629" y="42"/>
                </a:lnTo>
                <a:close/>
                <a:moveTo>
                  <a:pt x="629" y="103"/>
                </a:moveTo>
                <a:lnTo>
                  <a:pt x="600" y="75"/>
                </a:lnTo>
                <a:lnTo>
                  <a:pt x="572" y="103"/>
                </a:lnTo>
                <a:lnTo>
                  <a:pt x="600" y="131"/>
                </a:lnTo>
                <a:lnTo>
                  <a:pt x="629" y="103"/>
                </a:lnTo>
                <a:close/>
                <a:moveTo>
                  <a:pt x="629" y="163"/>
                </a:moveTo>
                <a:lnTo>
                  <a:pt x="600" y="136"/>
                </a:lnTo>
                <a:lnTo>
                  <a:pt x="572" y="163"/>
                </a:lnTo>
                <a:lnTo>
                  <a:pt x="600" y="191"/>
                </a:lnTo>
                <a:lnTo>
                  <a:pt x="629" y="163"/>
                </a:lnTo>
                <a:close/>
                <a:moveTo>
                  <a:pt x="629" y="225"/>
                </a:moveTo>
                <a:lnTo>
                  <a:pt x="600" y="197"/>
                </a:lnTo>
                <a:lnTo>
                  <a:pt x="572" y="225"/>
                </a:lnTo>
                <a:lnTo>
                  <a:pt x="600" y="253"/>
                </a:lnTo>
                <a:lnTo>
                  <a:pt x="629" y="225"/>
                </a:lnTo>
                <a:close/>
                <a:moveTo>
                  <a:pt x="629" y="286"/>
                </a:moveTo>
                <a:lnTo>
                  <a:pt x="600" y="258"/>
                </a:lnTo>
                <a:lnTo>
                  <a:pt x="572" y="286"/>
                </a:lnTo>
                <a:lnTo>
                  <a:pt x="600" y="313"/>
                </a:lnTo>
                <a:lnTo>
                  <a:pt x="629" y="286"/>
                </a:lnTo>
                <a:close/>
                <a:moveTo>
                  <a:pt x="629" y="346"/>
                </a:moveTo>
                <a:lnTo>
                  <a:pt x="600" y="320"/>
                </a:lnTo>
                <a:lnTo>
                  <a:pt x="572" y="346"/>
                </a:lnTo>
                <a:lnTo>
                  <a:pt x="600" y="374"/>
                </a:lnTo>
                <a:lnTo>
                  <a:pt x="629" y="346"/>
                </a:lnTo>
                <a:close/>
                <a:moveTo>
                  <a:pt x="629" y="408"/>
                </a:moveTo>
                <a:lnTo>
                  <a:pt x="600" y="380"/>
                </a:lnTo>
                <a:lnTo>
                  <a:pt x="572" y="408"/>
                </a:lnTo>
                <a:lnTo>
                  <a:pt x="600" y="436"/>
                </a:lnTo>
                <a:lnTo>
                  <a:pt x="629" y="408"/>
                </a:lnTo>
                <a:close/>
                <a:moveTo>
                  <a:pt x="629" y="468"/>
                </a:moveTo>
                <a:lnTo>
                  <a:pt x="600" y="441"/>
                </a:lnTo>
                <a:lnTo>
                  <a:pt x="572" y="468"/>
                </a:lnTo>
                <a:lnTo>
                  <a:pt x="600" y="496"/>
                </a:lnTo>
                <a:lnTo>
                  <a:pt x="629" y="468"/>
                </a:lnTo>
                <a:close/>
                <a:moveTo>
                  <a:pt x="629" y="529"/>
                </a:moveTo>
                <a:lnTo>
                  <a:pt x="600" y="501"/>
                </a:lnTo>
                <a:lnTo>
                  <a:pt x="572" y="529"/>
                </a:lnTo>
                <a:lnTo>
                  <a:pt x="600" y="558"/>
                </a:lnTo>
                <a:lnTo>
                  <a:pt x="629" y="529"/>
                </a:lnTo>
                <a:close/>
                <a:moveTo>
                  <a:pt x="629" y="591"/>
                </a:moveTo>
                <a:lnTo>
                  <a:pt x="600" y="563"/>
                </a:lnTo>
                <a:lnTo>
                  <a:pt x="572" y="591"/>
                </a:lnTo>
                <a:lnTo>
                  <a:pt x="600" y="618"/>
                </a:lnTo>
                <a:lnTo>
                  <a:pt x="629" y="591"/>
                </a:lnTo>
                <a:close/>
                <a:moveTo>
                  <a:pt x="599" y="622"/>
                </a:moveTo>
                <a:lnTo>
                  <a:pt x="571" y="594"/>
                </a:lnTo>
                <a:lnTo>
                  <a:pt x="543" y="622"/>
                </a:lnTo>
                <a:lnTo>
                  <a:pt x="571" y="650"/>
                </a:lnTo>
                <a:lnTo>
                  <a:pt x="599" y="622"/>
                </a:lnTo>
                <a:close/>
                <a:moveTo>
                  <a:pt x="571" y="709"/>
                </a:moveTo>
                <a:lnTo>
                  <a:pt x="599" y="683"/>
                </a:lnTo>
                <a:lnTo>
                  <a:pt x="571" y="655"/>
                </a:lnTo>
                <a:lnTo>
                  <a:pt x="543" y="683"/>
                </a:lnTo>
                <a:lnTo>
                  <a:pt x="571" y="709"/>
                </a:lnTo>
                <a:close/>
                <a:moveTo>
                  <a:pt x="567" y="651"/>
                </a:moveTo>
                <a:lnTo>
                  <a:pt x="540" y="624"/>
                </a:lnTo>
                <a:lnTo>
                  <a:pt x="512" y="651"/>
                </a:lnTo>
                <a:lnTo>
                  <a:pt x="540" y="679"/>
                </a:lnTo>
                <a:lnTo>
                  <a:pt x="567" y="651"/>
                </a:lnTo>
                <a:close/>
                <a:moveTo>
                  <a:pt x="509" y="709"/>
                </a:moveTo>
                <a:lnTo>
                  <a:pt x="538" y="683"/>
                </a:lnTo>
                <a:lnTo>
                  <a:pt x="509" y="655"/>
                </a:lnTo>
                <a:lnTo>
                  <a:pt x="483" y="683"/>
                </a:lnTo>
                <a:lnTo>
                  <a:pt x="509" y="709"/>
                </a:lnTo>
                <a:close/>
                <a:moveTo>
                  <a:pt x="507" y="651"/>
                </a:moveTo>
                <a:lnTo>
                  <a:pt x="479" y="624"/>
                </a:lnTo>
                <a:lnTo>
                  <a:pt x="450" y="651"/>
                </a:lnTo>
                <a:lnTo>
                  <a:pt x="479" y="679"/>
                </a:lnTo>
                <a:lnTo>
                  <a:pt x="507" y="651"/>
                </a:lnTo>
                <a:close/>
                <a:moveTo>
                  <a:pt x="449" y="709"/>
                </a:moveTo>
                <a:lnTo>
                  <a:pt x="475" y="683"/>
                </a:lnTo>
                <a:lnTo>
                  <a:pt x="449" y="655"/>
                </a:lnTo>
                <a:lnTo>
                  <a:pt x="421" y="683"/>
                </a:lnTo>
                <a:lnTo>
                  <a:pt x="449" y="709"/>
                </a:lnTo>
                <a:close/>
                <a:moveTo>
                  <a:pt x="445" y="651"/>
                </a:moveTo>
                <a:lnTo>
                  <a:pt x="417" y="624"/>
                </a:lnTo>
                <a:lnTo>
                  <a:pt x="390" y="651"/>
                </a:lnTo>
                <a:lnTo>
                  <a:pt x="417" y="679"/>
                </a:lnTo>
                <a:lnTo>
                  <a:pt x="445" y="651"/>
                </a:lnTo>
                <a:close/>
                <a:moveTo>
                  <a:pt x="388" y="709"/>
                </a:moveTo>
                <a:lnTo>
                  <a:pt x="416" y="683"/>
                </a:lnTo>
                <a:lnTo>
                  <a:pt x="388" y="655"/>
                </a:lnTo>
                <a:lnTo>
                  <a:pt x="359" y="683"/>
                </a:lnTo>
                <a:lnTo>
                  <a:pt x="388" y="709"/>
                </a:lnTo>
                <a:close/>
                <a:moveTo>
                  <a:pt x="384" y="651"/>
                </a:moveTo>
                <a:lnTo>
                  <a:pt x="357" y="624"/>
                </a:lnTo>
                <a:lnTo>
                  <a:pt x="329" y="651"/>
                </a:lnTo>
                <a:lnTo>
                  <a:pt x="357" y="679"/>
                </a:lnTo>
                <a:lnTo>
                  <a:pt x="384" y="651"/>
                </a:lnTo>
                <a:close/>
                <a:moveTo>
                  <a:pt x="325" y="709"/>
                </a:moveTo>
                <a:lnTo>
                  <a:pt x="353" y="683"/>
                </a:lnTo>
                <a:lnTo>
                  <a:pt x="325" y="655"/>
                </a:lnTo>
                <a:lnTo>
                  <a:pt x="299" y="683"/>
                </a:lnTo>
                <a:lnTo>
                  <a:pt x="325" y="709"/>
                </a:lnTo>
                <a:close/>
                <a:moveTo>
                  <a:pt x="323" y="651"/>
                </a:moveTo>
                <a:lnTo>
                  <a:pt x="295" y="624"/>
                </a:lnTo>
                <a:lnTo>
                  <a:pt x="267" y="651"/>
                </a:lnTo>
                <a:lnTo>
                  <a:pt x="295" y="679"/>
                </a:lnTo>
                <a:lnTo>
                  <a:pt x="323" y="651"/>
                </a:lnTo>
                <a:close/>
                <a:moveTo>
                  <a:pt x="266" y="709"/>
                </a:moveTo>
                <a:lnTo>
                  <a:pt x="294" y="683"/>
                </a:lnTo>
                <a:lnTo>
                  <a:pt x="266" y="655"/>
                </a:lnTo>
                <a:lnTo>
                  <a:pt x="238" y="683"/>
                </a:lnTo>
                <a:lnTo>
                  <a:pt x="266" y="709"/>
                </a:lnTo>
                <a:close/>
                <a:moveTo>
                  <a:pt x="262" y="651"/>
                </a:moveTo>
                <a:lnTo>
                  <a:pt x="235" y="624"/>
                </a:lnTo>
                <a:lnTo>
                  <a:pt x="207" y="651"/>
                </a:lnTo>
                <a:lnTo>
                  <a:pt x="235" y="679"/>
                </a:lnTo>
                <a:lnTo>
                  <a:pt x="262" y="651"/>
                </a:lnTo>
                <a:close/>
                <a:moveTo>
                  <a:pt x="204" y="709"/>
                </a:moveTo>
                <a:lnTo>
                  <a:pt x="232" y="683"/>
                </a:lnTo>
                <a:lnTo>
                  <a:pt x="204" y="655"/>
                </a:lnTo>
                <a:lnTo>
                  <a:pt x="177" y="683"/>
                </a:lnTo>
                <a:lnTo>
                  <a:pt x="204" y="709"/>
                </a:lnTo>
                <a:close/>
                <a:moveTo>
                  <a:pt x="201" y="651"/>
                </a:moveTo>
                <a:lnTo>
                  <a:pt x="173" y="624"/>
                </a:lnTo>
                <a:lnTo>
                  <a:pt x="145" y="651"/>
                </a:lnTo>
                <a:lnTo>
                  <a:pt x="173" y="679"/>
                </a:lnTo>
                <a:lnTo>
                  <a:pt x="201" y="651"/>
                </a:lnTo>
                <a:close/>
                <a:moveTo>
                  <a:pt x="144" y="709"/>
                </a:moveTo>
                <a:lnTo>
                  <a:pt x="169" y="683"/>
                </a:lnTo>
                <a:lnTo>
                  <a:pt x="144" y="655"/>
                </a:lnTo>
                <a:lnTo>
                  <a:pt x="116" y="683"/>
                </a:lnTo>
                <a:lnTo>
                  <a:pt x="144" y="709"/>
                </a:lnTo>
                <a:close/>
                <a:moveTo>
                  <a:pt x="140" y="651"/>
                </a:moveTo>
                <a:lnTo>
                  <a:pt x="112" y="624"/>
                </a:lnTo>
                <a:lnTo>
                  <a:pt x="85" y="651"/>
                </a:lnTo>
                <a:lnTo>
                  <a:pt x="112" y="679"/>
                </a:lnTo>
                <a:lnTo>
                  <a:pt x="140" y="651"/>
                </a:lnTo>
                <a:close/>
                <a:moveTo>
                  <a:pt x="82" y="709"/>
                </a:moveTo>
                <a:lnTo>
                  <a:pt x="110" y="683"/>
                </a:lnTo>
                <a:lnTo>
                  <a:pt x="82" y="655"/>
                </a:lnTo>
                <a:lnTo>
                  <a:pt x="54" y="683"/>
                </a:lnTo>
                <a:lnTo>
                  <a:pt x="82"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3" name="Freeform 1275"/>
          <p:cNvSpPr>
            <a:spLocks noEditPoints="1"/>
          </p:cNvSpPr>
          <p:nvPr/>
        </p:nvSpPr>
        <p:spPr bwMode="auto">
          <a:xfrm>
            <a:off x="9103320" y="5227638"/>
            <a:ext cx="1033463" cy="1166813"/>
          </a:xfrm>
          <a:custGeom>
            <a:avLst/>
            <a:gdLst>
              <a:gd name="T0" fmla="*/ 633 w 651"/>
              <a:gd name="T1" fmla="*/ 464 h 735"/>
              <a:gd name="T2" fmla="*/ 634 w 651"/>
              <a:gd name="T3" fmla="*/ 286 h 735"/>
              <a:gd name="T4" fmla="*/ 647 w 651"/>
              <a:gd name="T5" fmla="*/ 122 h 735"/>
              <a:gd name="T6" fmla="*/ 541 w 651"/>
              <a:gd name="T7" fmla="*/ 11 h 735"/>
              <a:gd name="T8" fmla="*/ 414 w 651"/>
              <a:gd name="T9" fmla="*/ 11 h 735"/>
              <a:gd name="T10" fmla="*/ 225 w 651"/>
              <a:gd name="T11" fmla="*/ 0 h 735"/>
              <a:gd name="T12" fmla="*/ 60 w 651"/>
              <a:gd name="T13" fmla="*/ 0 h 735"/>
              <a:gd name="T14" fmla="*/ 5 w 651"/>
              <a:gd name="T15" fmla="*/ 146 h 735"/>
              <a:gd name="T16" fmla="*/ 47 w 651"/>
              <a:gd name="T17" fmla="*/ 316 h 735"/>
              <a:gd name="T18" fmla="*/ 17 w 651"/>
              <a:gd name="T19" fmla="*/ 475 h 735"/>
              <a:gd name="T20" fmla="*/ 79 w 651"/>
              <a:gd name="T21" fmla="*/ 713 h 735"/>
              <a:gd name="T22" fmla="*/ 206 w 651"/>
              <a:gd name="T23" fmla="*/ 713 h 735"/>
              <a:gd name="T24" fmla="*/ 407 w 651"/>
              <a:gd name="T25" fmla="*/ 735 h 735"/>
              <a:gd name="T26" fmla="*/ 549 w 651"/>
              <a:gd name="T27" fmla="*/ 735 h 735"/>
              <a:gd name="T28" fmla="*/ 177 w 651"/>
              <a:gd name="T29" fmla="*/ 378 h 735"/>
              <a:gd name="T30" fmla="*/ 328 w 651"/>
              <a:gd name="T31" fmla="*/ 346 h 735"/>
              <a:gd name="T32" fmla="*/ 478 w 651"/>
              <a:gd name="T33" fmla="*/ 258 h 735"/>
              <a:gd name="T34" fmla="*/ 385 w 651"/>
              <a:gd name="T35" fmla="*/ 286 h 735"/>
              <a:gd name="T36" fmla="*/ 230 w 651"/>
              <a:gd name="T37" fmla="*/ 316 h 735"/>
              <a:gd name="T38" fmla="*/ 202 w 651"/>
              <a:gd name="T39" fmla="*/ 465 h 735"/>
              <a:gd name="T40" fmla="*/ 327 w 651"/>
              <a:gd name="T41" fmla="*/ 409 h 735"/>
              <a:gd name="T42" fmla="*/ 478 w 651"/>
              <a:gd name="T43" fmla="*/ 380 h 735"/>
              <a:gd name="T44" fmla="*/ 508 w 651"/>
              <a:gd name="T45" fmla="*/ 282 h 735"/>
              <a:gd name="T46" fmla="*/ 356 w 651"/>
              <a:gd name="T47" fmla="*/ 253 h 735"/>
              <a:gd name="T48" fmla="*/ 234 w 651"/>
              <a:gd name="T49" fmla="*/ 197 h 735"/>
              <a:gd name="T50" fmla="*/ 169 w 651"/>
              <a:gd name="T51" fmla="*/ 316 h 735"/>
              <a:gd name="T52" fmla="*/ 230 w 651"/>
              <a:gd name="T53" fmla="*/ 500 h 735"/>
              <a:gd name="T54" fmla="*/ 299 w 651"/>
              <a:gd name="T55" fmla="*/ 500 h 735"/>
              <a:gd name="T56" fmla="*/ 450 w 651"/>
              <a:gd name="T57" fmla="*/ 468 h 735"/>
              <a:gd name="T58" fmla="*/ 567 w 651"/>
              <a:gd name="T59" fmla="*/ 346 h 735"/>
              <a:gd name="T60" fmla="*/ 536 w 651"/>
              <a:gd name="T61" fmla="*/ 195 h 735"/>
              <a:gd name="T62" fmla="*/ 328 w 651"/>
              <a:gd name="T63" fmla="*/ 163 h 735"/>
              <a:gd name="T64" fmla="*/ 261 w 651"/>
              <a:gd name="T65" fmla="*/ 163 h 735"/>
              <a:gd name="T66" fmla="*/ 139 w 651"/>
              <a:gd name="T67" fmla="*/ 225 h 735"/>
              <a:gd name="T68" fmla="*/ 84 w 651"/>
              <a:gd name="T69" fmla="*/ 468 h 735"/>
              <a:gd name="T70" fmla="*/ 202 w 651"/>
              <a:gd name="T71" fmla="*/ 533 h 735"/>
              <a:gd name="T72" fmla="*/ 356 w 651"/>
              <a:gd name="T73" fmla="*/ 501 h 735"/>
              <a:gd name="T74" fmla="*/ 478 w 651"/>
              <a:gd name="T75" fmla="*/ 558 h 735"/>
              <a:gd name="T76" fmla="*/ 541 w 651"/>
              <a:gd name="T77" fmla="*/ 378 h 735"/>
              <a:gd name="T78" fmla="*/ 598 w 651"/>
              <a:gd name="T79" fmla="*/ 132 h 735"/>
              <a:gd name="T80" fmla="*/ 474 w 651"/>
              <a:gd name="T81" fmla="*/ 132 h 735"/>
              <a:gd name="T82" fmla="*/ 268 w 651"/>
              <a:gd name="T83" fmla="*/ 103 h 735"/>
              <a:gd name="T84" fmla="*/ 201 w 651"/>
              <a:gd name="T85" fmla="*/ 103 h 735"/>
              <a:gd name="T86" fmla="*/ 108 w 651"/>
              <a:gd name="T87" fmla="*/ 254 h 735"/>
              <a:gd name="T88" fmla="*/ 52 w 651"/>
              <a:gd name="T89" fmla="*/ 500 h 735"/>
              <a:gd name="T90" fmla="*/ 144 w 651"/>
              <a:gd name="T91" fmla="*/ 591 h 735"/>
              <a:gd name="T92" fmla="*/ 352 w 651"/>
              <a:gd name="T93" fmla="*/ 622 h 735"/>
              <a:gd name="T94" fmla="*/ 419 w 651"/>
              <a:gd name="T95" fmla="*/ 622 h 735"/>
              <a:gd name="T96" fmla="*/ 629 w 651"/>
              <a:gd name="T97" fmla="*/ 529 h 735"/>
              <a:gd name="T98" fmla="*/ 574 w 651"/>
              <a:gd name="T99" fmla="*/ 286 h 735"/>
              <a:gd name="T100" fmla="*/ 600 w 651"/>
              <a:gd name="T101" fmla="*/ 15 h 735"/>
              <a:gd name="T102" fmla="*/ 447 w 651"/>
              <a:gd name="T103" fmla="*/ 99 h 735"/>
              <a:gd name="T104" fmla="*/ 327 w 651"/>
              <a:gd name="T105" fmla="*/ 46 h 735"/>
              <a:gd name="T106" fmla="*/ 173 w 651"/>
              <a:gd name="T107" fmla="*/ 15 h 735"/>
              <a:gd name="T108" fmla="*/ 79 w 651"/>
              <a:gd name="T109" fmla="*/ 42 h 735"/>
              <a:gd name="T110" fmla="*/ 22 w 651"/>
              <a:gd name="T111" fmla="*/ 286 h 735"/>
              <a:gd name="T112" fmla="*/ 51 w 651"/>
              <a:gd name="T113" fmla="*/ 563 h 735"/>
              <a:gd name="T114" fmla="*/ 169 w 651"/>
              <a:gd name="T115" fmla="*/ 683 h 735"/>
              <a:gd name="T116" fmla="*/ 268 w 651"/>
              <a:gd name="T117" fmla="*/ 651 h 735"/>
              <a:gd name="T118" fmla="*/ 445 w 651"/>
              <a:gd name="T119" fmla="*/ 651 h 735"/>
              <a:gd name="T120" fmla="*/ 512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625" y="662"/>
                </a:moveTo>
                <a:lnTo>
                  <a:pt x="625" y="656"/>
                </a:lnTo>
                <a:lnTo>
                  <a:pt x="600" y="679"/>
                </a:lnTo>
                <a:lnTo>
                  <a:pt x="574" y="651"/>
                </a:lnTo>
                <a:lnTo>
                  <a:pt x="600" y="624"/>
                </a:lnTo>
                <a:lnTo>
                  <a:pt x="625" y="647"/>
                </a:lnTo>
                <a:lnTo>
                  <a:pt x="625" y="642"/>
                </a:lnTo>
                <a:lnTo>
                  <a:pt x="604" y="622"/>
                </a:lnTo>
                <a:lnTo>
                  <a:pt x="626" y="599"/>
                </a:lnTo>
                <a:lnTo>
                  <a:pt x="626" y="591"/>
                </a:lnTo>
                <a:lnTo>
                  <a:pt x="600" y="618"/>
                </a:lnTo>
                <a:lnTo>
                  <a:pt x="574" y="591"/>
                </a:lnTo>
                <a:lnTo>
                  <a:pt x="600" y="563"/>
                </a:lnTo>
                <a:lnTo>
                  <a:pt x="626" y="590"/>
                </a:lnTo>
                <a:lnTo>
                  <a:pt x="626" y="584"/>
                </a:lnTo>
                <a:lnTo>
                  <a:pt x="604" y="559"/>
                </a:lnTo>
                <a:lnTo>
                  <a:pt x="629" y="535"/>
                </a:lnTo>
                <a:lnTo>
                  <a:pt x="630" y="525"/>
                </a:lnTo>
                <a:lnTo>
                  <a:pt x="604" y="500"/>
                </a:lnTo>
                <a:lnTo>
                  <a:pt x="633" y="472"/>
                </a:lnTo>
                <a:lnTo>
                  <a:pt x="633" y="472"/>
                </a:lnTo>
                <a:lnTo>
                  <a:pt x="633" y="464"/>
                </a:lnTo>
                <a:lnTo>
                  <a:pt x="633" y="465"/>
                </a:lnTo>
                <a:lnTo>
                  <a:pt x="604" y="437"/>
                </a:lnTo>
                <a:lnTo>
                  <a:pt x="633" y="409"/>
                </a:lnTo>
                <a:lnTo>
                  <a:pt x="634" y="413"/>
                </a:lnTo>
                <a:lnTo>
                  <a:pt x="634" y="408"/>
                </a:lnTo>
                <a:lnTo>
                  <a:pt x="634" y="408"/>
                </a:lnTo>
                <a:lnTo>
                  <a:pt x="634" y="408"/>
                </a:lnTo>
                <a:lnTo>
                  <a:pt x="634" y="400"/>
                </a:lnTo>
                <a:lnTo>
                  <a:pt x="633" y="404"/>
                </a:lnTo>
                <a:lnTo>
                  <a:pt x="604" y="378"/>
                </a:lnTo>
                <a:lnTo>
                  <a:pt x="633" y="350"/>
                </a:lnTo>
                <a:lnTo>
                  <a:pt x="635" y="356"/>
                </a:lnTo>
                <a:lnTo>
                  <a:pt x="638" y="350"/>
                </a:lnTo>
                <a:lnTo>
                  <a:pt x="634" y="346"/>
                </a:lnTo>
                <a:lnTo>
                  <a:pt x="638" y="344"/>
                </a:lnTo>
                <a:lnTo>
                  <a:pt x="638" y="337"/>
                </a:lnTo>
                <a:lnTo>
                  <a:pt x="633" y="344"/>
                </a:lnTo>
                <a:lnTo>
                  <a:pt x="604" y="316"/>
                </a:lnTo>
                <a:lnTo>
                  <a:pt x="633" y="287"/>
                </a:lnTo>
                <a:lnTo>
                  <a:pt x="639" y="295"/>
                </a:lnTo>
                <a:lnTo>
                  <a:pt x="639" y="290"/>
                </a:lnTo>
                <a:lnTo>
                  <a:pt x="634" y="286"/>
                </a:lnTo>
                <a:lnTo>
                  <a:pt x="639" y="281"/>
                </a:lnTo>
                <a:lnTo>
                  <a:pt x="639" y="273"/>
                </a:lnTo>
                <a:lnTo>
                  <a:pt x="633" y="282"/>
                </a:lnTo>
                <a:lnTo>
                  <a:pt x="604" y="254"/>
                </a:lnTo>
                <a:lnTo>
                  <a:pt x="633" y="229"/>
                </a:lnTo>
                <a:lnTo>
                  <a:pt x="642" y="238"/>
                </a:lnTo>
                <a:lnTo>
                  <a:pt x="642" y="231"/>
                </a:lnTo>
                <a:lnTo>
                  <a:pt x="634" y="225"/>
                </a:lnTo>
                <a:lnTo>
                  <a:pt x="643" y="217"/>
                </a:lnTo>
                <a:lnTo>
                  <a:pt x="643" y="210"/>
                </a:lnTo>
                <a:lnTo>
                  <a:pt x="633" y="221"/>
                </a:lnTo>
                <a:lnTo>
                  <a:pt x="604" y="195"/>
                </a:lnTo>
                <a:lnTo>
                  <a:pt x="633" y="167"/>
                </a:lnTo>
                <a:lnTo>
                  <a:pt x="643" y="179"/>
                </a:lnTo>
                <a:lnTo>
                  <a:pt x="643" y="174"/>
                </a:lnTo>
                <a:lnTo>
                  <a:pt x="634" y="163"/>
                </a:lnTo>
                <a:lnTo>
                  <a:pt x="645" y="154"/>
                </a:lnTo>
                <a:lnTo>
                  <a:pt x="645" y="146"/>
                </a:lnTo>
                <a:lnTo>
                  <a:pt x="633" y="160"/>
                </a:lnTo>
                <a:lnTo>
                  <a:pt x="604" y="132"/>
                </a:lnTo>
                <a:lnTo>
                  <a:pt x="633" y="107"/>
                </a:lnTo>
                <a:lnTo>
                  <a:pt x="647" y="122"/>
                </a:lnTo>
                <a:lnTo>
                  <a:pt x="647" y="116"/>
                </a:lnTo>
                <a:lnTo>
                  <a:pt x="634" y="103"/>
                </a:lnTo>
                <a:lnTo>
                  <a:pt x="647" y="90"/>
                </a:lnTo>
                <a:lnTo>
                  <a:pt x="649" y="83"/>
                </a:lnTo>
                <a:lnTo>
                  <a:pt x="633" y="99"/>
                </a:lnTo>
                <a:lnTo>
                  <a:pt x="604" y="74"/>
                </a:lnTo>
                <a:lnTo>
                  <a:pt x="633" y="46"/>
                </a:lnTo>
                <a:lnTo>
                  <a:pt x="649" y="62"/>
                </a:lnTo>
                <a:lnTo>
                  <a:pt x="649" y="56"/>
                </a:lnTo>
                <a:lnTo>
                  <a:pt x="634" y="42"/>
                </a:lnTo>
                <a:lnTo>
                  <a:pt x="651" y="27"/>
                </a:lnTo>
                <a:lnTo>
                  <a:pt x="651" y="19"/>
                </a:lnTo>
                <a:lnTo>
                  <a:pt x="633" y="39"/>
                </a:lnTo>
                <a:lnTo>
                  <a:pt x="604" y="11"/>
                </a:lnTo>
                <a:lnTo>
                  <a:pt x="615" y="0"/>
                </a:lnTo>
                <a:lnTo>
                  <a:pt x="610" y="0"/>
                </a:lnTo>
                <a:lnTo>
                  <a:pt x="600" y="8"/>
                </a:lnTo>
                <a:lnTo>
                  <a:pt x="591" y="0"/>
                </a:lnTo>
                <a:lnTo>
                  <a:pt x="586" y="0"/>
                </a:lnTo>
                <a:lnTo>
                  <a:pt x="598" y="11"/>
                </a:lnTo>
                <a:lnTo>
                  <a:pt x="570" y="39"/>
                </a:lnTo>
                <a:lnTo>
                  <a:pt x="541" y="11"/>
                </a:lnTo>
                <a:lnTo>
                  <a:pt x="555" y="0"/>
                </a:lnTo>
                <a:lnTo>
                  <a:pt x="548" y="0"/>
                </a:lnTo>
                <a:lnTo>
                  <a:pt x="540" y="8"/>
                </a:lnTo>
                <a:lnTo>
                  <a:pt x="531" y="0"/>
                </a:lnTo>
                <a:lnTo>
                  <a:pt x="525" y="0"/>
                </a:lnTo>
                <a:lnTo>
                  <a:pt x="536" y="11"/>
                </a:lnTo>
                <a:lnTo>
                  <a:pt x="508" y="39"/>
                </a:lnTo>
                <a:lnTo>
                  <a:pt x="482" y="11"/>
                </a:lnTo>
                <a:lnTo>
                  <a:pt x="493" y="0"/>
                </a:lnTo>
                <a:lnTo>
                  <a:pt x="488" y="0"/>
                </a:lnTo>
                <a:lnTo>
                  <a:pt x="478" y="8"/>
                </a:lnTo>
                <a:lnTo>
                  <a:pt x="469" y="0"/>
                </a:lnTo>
                <a:lnTo>
                  <a:pt x="464" y="0"/>
                </a:lnTo>
                <a:lnTo>
                  <a:pt x="474" y="11"/>
                </a:lnTo>
                <a:lnTo>
                  <a:pt x="447" y="39"/>
                </a:lnTo>
                <a:lnTo>
                  <a:pt x="419" y="11"/>
                </a:lnTo>
                <a:lnTo>
                  <a:pt x="431" y="0"/>
                </a:lnTo>
                <a:lnTo>
                  <a:pt x="426" y="0"/>
                </a:lnTo>
                <a:lnTo>
                  <a:pt x="417" y="8"/>
                </a:lnTo>
                <a:lnTo>
                  <a:pt x="409" y="0"/>
                </a:lnTo>
                <a:lnTo>
                  <a:pt x="401" y="0"/>
                </a:lnTo>
                <a:lnTo>
                  <a:pt x="414" y="11"/>
                </a:lnTo>
                <a:lnTo>
                  <a:pt x="386" y="39"/>
                </a:lnTo>
                <a:lnTo>
                  <a:pt x="358" y="11"/>
                </a:lnTo>
                <a:lnTo>
                  <a:pt x="371" y="0"/>
                </a:lnTo>
                <a:lnTo>
                  <a:pt x="366" y="0"/>
                </a:lnTo>
                <a:lnTo>
                  <a:pt x="356" y="8"/>
                </a:lnTo>
                <a:lnTo>
                  <a:pt x="347" y="0"/>
                </a:lnTo>
                <a:lnTo>
                  <a:pt x="342" y="0"/>
                </a:lnTo>
                <a:lnTo>
                  <a:pt x="352" y="11"/>
                </a:lnTo>
                <a:lnTo>
                  <a:pt x="327" y="39"/>
                </a:lnTo>
                <a:lnTo>
                  <a:pt x="299" y="11"/>
                </a:lnTo>
                <a:lnTo>
                  <a:pt x="309" y="0"/>
                </a:lnTo>
                <a:lnTo>
                  <a:pt x="304" y="0"/>
                </a:lnTo>
                <a:lnTo>
                  <a:pt x="295" y="8"/>
                </a:lnTo>
                <a:lnTo>
                  <a:pt x="285" y="0"/>
                </a:lnTo>
                <a:lnTo>
                  <a:pt x="280" y="0"/>
                </a:lnTo>
                <a:lnTo>
                  <a:pt x="292" y="11"/>
                </a:lnTo>
                <a:lnTo>
                  <a:pt x="264" y="39"/>
                </a:lnTo>
                <a:lnTo>
                  <a:pt x="236" y="11"/>
                </a:lnTo>
                <a:lnTo>
                  <a:pt x="249" y="0"/>
                </a:lnTo>
                <a:lnTo>
                  <a:pt x="242" y="0"/>
                </a:lnTo>
                <a:lnTo>
                  <a:pt x="234" y="8"/>
                </a:lnTo>
                <a:lnTo>
                  <a:pt x="225" y="0"/>
                </a:lnTo>
                <a:lnTo>
                  <a:pt x="220" y="0"/>
                </a:lnTo>
                <a:lnTo>
                  <a:pt x="230" y="11"/>
                </a:lnTo>
                <a:lnTo>
                  <a:pt x="202" y="39"/>
                </a:lnTo>
                <a:lnTo>
                  <a:pt x="177" y="11"/>
                </a:lnTo>
                <a:lnTo>
                  <a:pt x="187" y="0"/>
                </a:lnTo>
                <a:lnTo>
                  <a:pt x="182" y="0"/>
                </a:lnTo>
                <a:lnTo>
                  <a:pt x="173" y="8"/>
                </a:lnTo>
                <a:lnTo>
                  <a:pt x="163" y="0"/>
                </a:lnTo>
                <a:lnTo>
                  <a:pt x="158" y="0"/>
                </a:lnTo>
                <a:lnTo>
                  <a:pt x="169" y="11"/>
                </a:lnTo>
                <a:lnTo>
                  <a:pt x="142" y="39"/>
                </a:lnTo>
                <a:lnTo>
                  <a:pt x="114" y="11"/>
                </a:lnTo>
                <a:lnTo>
                  <a:pt x="126" y="0"/>
                </a:lnTo>
                <a:lnTo>
                  <a:pt x="120" y="0"/>
                </a:lnTo>
                <a:lnTo>
                  <a:pt x="111" y="8"/>
                </a:lnTo>
                <a:lnTo>
                  <a:pt x="103" y="0"/>
                </a:lnTo>
                <a:lnTo>
                  <a:pt x="97" y="0"/>
                </a:lnTo>
                <a:lnTo>
                  <a:pt x="108" y="11"/>
                </a:lnTo>
                <a:lnTo>
                  <a:pt x="80" y="39"/>
                </a:lnTo>
                <a:lnTo>
                  <a:pt x="52" y="11"/>
                </a:lnTo>
                <a:lnTo>
                  <a:pt x="65" y="0"/>
                </a:lnTo>
                <a:lnTo>
                  <a:pt x="60" y="0"/>
                </a:lnTo>
                <a:lnTo>
                  <a:pt x="51" y="8"/>
                </a:lnTo>
                <a:lnTo>
                  <a:pt x="41" y="0"/>
                </a:lnTo>
                <a:lnTo>
                  <a:pt x="36" y="0"/>
                </a:lnTo>
                <a:lnTo>
                  <a:pt x="47" y="11"/>
                </a:lnTo>
                <a:lnTo>
                  <a:pt x="20" y="39"/>
                </a:lnTo>
                <a:lnTo>
                  <a:pt x="0" y="19"/>
                </a:lnTo>
                <a:lnTo>
                  <a:pt x="0" y="27"/>
                </a:lnTo>
                <a:lnTo>
                  <a:pt x="17" y="42"/>
                </a:lnTo>
                <a:lnTo>
                  <a:pt x="1" y="56"/>
                </a:lnTo>
                <a:lnTo>
                  <a:pt x="1" y="64"/>
                </a:lnTo>
                <a:lnTo>
                  <a:pt x="20" y="46"/>
                </a:lnTo>
                <a:lnTo>
                  <a:pt x="47" y="74"/>
                </a:lnTo>
                <a:lnTo>
                  <a:pt x="20" y="99"/>
                </a:lnTo>
                <a:lnTo>
                  <a:pt x="1" y="83"/>
                </a:lnTo>
                <a:lnTo>
                  <a:pt x="1" y="88"/>
                </a:lnTo>
                <a:lnTo>
                  <a:pt x="17" y="103"/>
                </a:lnTo>
                <a:lnTo>
                  <a:pt x="4" y="116"/>
                </a:lnTo>
                <a:lnTo>
                  <a:pt x="4" y="122"/>
                </a:lnTo>
                <a:lnTo>
                  <a:pt x="20" y="107"/>
                </a:lnTo>
                <a:lnTo>
                  <a:pt x="47" y="132"/>
                </a:lnTo>
                <a:lnTo>
                  <a:pt x="20" y="160"/>
                </a:lnTo>
                <a:lnTo>
                  <a:pt x="5" y="146"/>
                </a:lnTo>
                <a:lnTo>
                  <a:pt x="5" y="151"/>
                </a:lnTo>
                <a:lnTo>
                  <a:pt x="17" y="163"/>
                </a:lnTo>
                <a:lnTo>
                  <a:pt x="5" y="174"/>
                </a:lnTo>
                <a:lnTo>
                  <a:pt x="5" y="179"/>
                </a:lnTo>
                <a:lnTo>
                  <a:pt x="20" y="167"/>
                </a:lnTo>
                <a:lnTo>
                  <a:pt x="47" y="195"/>
                </a:lnTo>
                <a:lnTo>
                  <a:pt x="20" y="221"/>
                </a:lnTo>
                <a:lnTo>
                  <a:pt x="8" y="210"/>
                </a:lnTo>
                <a:lnTo>
                  <a:pt x="8" y="215"/>
                </a:lnTo>
                <a:lnTo>
                  <a:pt x="17" y="225"/>
                </a:lnTo>
                <a:lnTo>
                  <a:pt x="8" y="234"/>
                </a:lnTo>
                <a:lnTo>
                  <a:pt x="8" y="239"/>
                </a:lnTo>
                <a:lnTo>
                  <a:pt x="20" y="229"/>
                </a:lnTo>
                <a:lnTo>
                  <a:pt x="47" y="254"/>
                </a:lnTo>
                <a:lnTo>
                  <a:pt x="20" y="282"/>
                </a:lnTo>
                <a:lnTo>
                  <a:pt x="9" y="273"/>
                </a:lnTo>
                <a:lnTo>
                  <a:pt x="9" y="278"/>
                </a:lnTo>
                <a:lnTo>
                  <a:pt x="17" y="286"/>
                </a:lnTo>
                <a:lnTo>
                  <a:pt x="9" y="291"/>
                </a:lnTo>
                <a:lnTo>
                  <a:pt x="10" y="297"/>
                </a:lnTo>
                <a:lnTo>
                  <a:pt x="20" y="287"/>
                </a:lnTo>
                <a:lnTo>
                  <a:pt x="47" y="316"/>
                </a:lnTo>
                <a:lnTo>
                  <a:pt x="20" y="344"/>
                </a:lnTo>
                <a:lnTo>
                  <a:pt x="10" y="334"/>
                </a:lnTo>
                <a:lnTo>
                  <a:pt x="10" y="342"/>
                </a:lnTo>
                <a:lnTo>
                  <a:pt x="17" y="346"/>
                </a:lnTo>
                <a:lnTo>
                  <a:pt x="13" y="352"/>
                </a:lnTo>
                <a:lnTo>
                  <a:pt x="13" y="357"/>
                </a:lnTo>
                <a:lnTo>
                  <a:pt x="20" y="350"/>
                </a:lnTo>
                <a:lnTo>
                  <a:pt x="47" y="378"/>
                </a:lnTo>
                <a:lnTo>
                  <a:pt x="20" y="404"/>
                </a:lnTo>
                <a:lnTo>
                  <a:pt x="13" y="398"/>
                </a:lnTo>
                <a:lnTo>
                  <a:pt x="14" y="404"/>
                </a:lnTo>
                <a:lnTo>
                  <a:pt x="17" y="408"/>
                </a:lnTo>
                <a:lnTo>
                  <a:pt x="14" y="409"/>
                </a:lnTo>
                <a:lnTo>
                  <a:pt x="14" y="416"/>
                </a:lnTo>
                <a:lnTo>
                  <a:pt x="20" y="409"/>
                </a:lnTo>
                <a:lnTo>
                  <a:pt x="47" y="437"/>
                </a:lnTo>
                <a:lnTo>
                  <a:pt x="20" y="465"/>
                </a:lnTo>
                <a:lnTo>
                  <a:pt x="17" y="463"/>
                </a:lnTo>
                <a:lnTo>
                  <a:pt x="17" y="468"/>
                </a:lnTo>
                <a:lnTo>
                  <a:pt x="17" y="468"/>
                </a:lnTo>
                <a:lnTo>
                  <a:pt x="17" y="469"/>
                </a:lnTo>
                <a:lnTo>
                  <a:pt x="17" y="475"/>
                </a:lnTo>
                <a:lnTo>
                  <a:pt x="20" y="472"/>
                </a:lnTo>
                <a:lnTo>
                  <a:pt x="47" y="500"/>
                </a:lnTo>
                <a:lnTo>
                  <a:pt x="20" y="525"/>
                </a:lnTo>
                <a:lnTo>
                  <a:pt x="18" y="525"/>
                </a:lnTo>
                <a:lnTo>
                  <a:pt x="18" y="533"/>
                </a:lnTo>
                <a:lnTo>
                  <a:pt x="20" y="533"/>
                </a:lnTo>
                <a:lnTo>
                  <a:pt x="47" y="559"/>
                </a:lnTo>
                <a:lnTo>
                  <a:pt x="20" y="587"/>
                </a:lnTo>
                <a:lnTo>
                  <a:pt x="20" y="595"/>
                </a:lnTo>
                <a:lnTo>
                  <a:pt x="47" y="622"/>
                </a:lnTo>
                <a:lnTo>
                  <a:pt x="22" y="646"/>
                </a:lnTo>
                <a:lnTo>
                  <a:pt x="22" y="651"/>
                </a:lnTo>
                <a:lnTo>
                  <a:pt x="51" y="624"/>
                </a:lnTo>
                <a:lnTo>
                  <a:pt x="79" y="651"/>
                </a:lnTo>
                <a:lnTo>
                  <a:pt x="51" y="679"/>
                </a:lnTo>
                <a:lnTo>
                  <a:pt x="22" y="651"/>
                </a:lnTo>
                <a:lnTo>
                  <a:pt x="24" y="659"/>
                </a:lnTo>
                <a:lnTo>
                  <a:pt x="47" y="683"/>
                </a:lnTo>
                <a:lnTo>
                  <a:pt x="24" y="703"/>
                </a:lnTo>
                <a:lnTo>
                  <a:pt x="26" y="711"/>
                </a:lnTo>
                <a:lnTo>
                  <a:pt x="51" y="684"/>
                </a:lnTo>
                <a:lnTo>
                  <a:pt x="79" y="713"/>
                </a:lnTo>
                <a:lnTo>
                  <a:pt x="55" y="735"/>
                </a:lnTo>
                <a:lnTo>
                  <a:pt x="61" y="735"/>
                </a:lnTo>
                <a:lnTo>
                  <a:pt x="80" y="715"/>
                </a:lnTo>
                <a:lnTo>
                  <a:pt x="101" y="735"/>
                </a:lnTo>
                <a:lnTo>
                  <a:pt x="107" y="735"/>
                </a:lnTo>
                <a:lnTo>
                  <a:pt x="84" y="713"/>
                </a:lnTo>
                <a:lnTo>
                  <a:pt x="111" y="684"/>
                </a:lnTo>
                <a:lnTo>
                  <a:pt x="139" y="713"/>
                </a:lnTo>
                <a:lnTo>
                  <a:pt x="116" y="735"/>
                </a:lnTo>
                <a:lnTo>
                  <a:pt x="122" y="735"/>
                </a:lnTo>
                <a:lnTo>
                  <a:pt x="142" y="715"/>
                </a:lnTo>
                <a:lnTo>
                  <a:pt x="160" y="735"/>
                </a:lnTo>
                <a:lnTo>
                  <a:pt x="169" y="735"/>
                </a:lnTo>
                <a:lnTo>
                  <a:pt x="144" y="713"/>
                </a:lnTo>
                <a:lnTo>
                  <a:pt x="173" y="684"/>
                </a:lnTo>
                <a:lnTo>
                  <a:pt x="201" y="713"/>
                </a:lnTo>
                <a:lnTo>
                  <a:pt x="178" y="735"/>
                </a:lnTo>
                <a:lnTo>
                  <a:pt x="183" y="735"/>
                </a:lnTo>
                <a:lnTo>
                  <a:pt x="202" y="715"/>
                </a:lnTo>
                <a:lnTo>
                  <a:pt x="224" y="735"/>
                </a:lnTo>
                <a:lnTo>
                  <a:pt x="229" y="735"/>
                </a:lnTo>
                <a:lnTo>
                  <a:pt x="206" y="713"/>
                </a:lnTo>
                <a:lnTo>
                  <a:pt x="234" y="684"/>
                </a:lnTo>
                <a:lnTo>
                  <a:pt x="261" y="713"/>
                </a:lnTo>
                <a:lnTo>
                  <a:pt x="238" y="735"/>
                </a:lnTo>
                <a:lnTo>
                  <a:pt x="244" y="735"/>
                </a:lnTo>
                <a:lnTo>
                  <a:pt x="264" y="715"/>
                </a:lnTo>
                <a:lnTo>
                  <a:pt x="285" y="735"/>
                </a:lnTo>
                <a:lnTo>
                  <a:pt x="291" y="735"/>
                </a:lnTo>
                <a:lnTo>
                  <a:pt x="268" y="713"/>
                </a:lnTo>
                <a:lnTo>
                  <a:pt x="295" y="684"/>
                </a:lnTo>
                <a:lnTo>
                  <a:pt x="323" y="713"/>
                </a:lnTo>
                <a:lnTo>
                  <a:pt x="300" y="735"/>
                </a:lnTo>
                <a:lnTo>
                  <a:pt x="305" y="735"/>
                </a:lnTo>
                <a:lnTo>
                  <a:pt x="327" y="715"/>
                </a:lnTo>
                <a:lnTo>
                  <a:pt x="346" y="735"/>
                </a:lnTo>
                <a:lnTo>
                  <a:pt x="351" y="735"/>
                </a:lnTo>
                <a:lnTo>
                  <a:pt x="328" y="713"/>
                </a:lnTo>
                <a:lnTo>
                  <a:pt x="356" y="684"/>
                </a:lnTo>
                <a:lnTo>
                  <a:pt x="385" y="713"/>
                </a:lnTo>
                <a:lnTo>
                  <a:pt x="360" y="735"/>
                </a:lnTo>
                <a:lnTo>
                  <a:pt x="367" y="735"/>
                </a:lnTo>
                <a:lnTo>
                  <a:pt x="386" y="715"/>
                </a:lnTo>
                <a:lnTo>
                  <a:pt x="407" y="735"/>
                </a:lnTo>
                <a:lnTo>
                  <a:pt x="413" y="735"/>
                </a:lnTo>
                <a:lnTo>
                  <a:pt x="390" y="713"/>
                </a:lnTo>
                <a:lnTo>
                  <a:pt x="417" y="684"/>
                </a:lnTo>
                <a:lnTo>
                  <a:pt x="445" y="713"/>
                </a:lnTo>
                <a:lnTo>
                  <a:pt x="422" y="735"/>
                </a:lnTo>
                <a:lnTo>
                  <a:pt x="427" y="735"/>
                </a:lnTo>
                <a:lnTo>
                  <a:pt x="447" y="715"/>
                </a:lnTo>
                <a:lnTo>
                  <a:pt x="466" y="735"/>
                </a:lnTo>
                <a:lnTo>
                  <a:pt x="473" y="735"/>
                </a:lnTo>
                <a:lnTo>
                  <a:pt x="450" y="713"/>
                </a:lnTo>
                <a:lnTo>
                  <a:pt x="478" y="684"/>
                </a:lnTo>
                <a:lnTo>
                  <a:pt x="506" y="713"/>
                </a:lnTo>
                <a:lnTo>
                  <a:pt x="484" y="735"/>
                </a:lnTo>
                <a:lnTo>
                  <a:pt x="489" y="735"/>
                </a:lnTo>
                <a:lnTo>
                  <a:pt x="508" y="715"/>
                </a:lnTo>
                <a:lnTo>
                  <a:pt x="529" y="735"/>
                </a:lnTo>
                <a:lnTo>
                  <a:pt x="535" y="735"/>
                </a:lnTo>
                <a:lnTo>
                  <a:pt x="512" y="713"/>
                </a:lnTo>
                <a:lnTo>
                  <a:pt x="540" y="684"/>
                </a:lnTo>
                <a:lnTo>
                  <a:pt x="567" y="713"/>
                </a:lnTo>
                <a:lnTo>
                  <a:pt x="544" y="735"/>
                </a:lnTo>
                <a:lnTo>
                  <a:pt x="549" y="735"/>
                </a:lnTo>
                <a:lnTo>
                  <a:pt x="570" y="715"/>
                </a:lnTo>
                <a:lnTo>
                  <a:pt x="588" y="735"/>
                </a:lnTo>
                <a:lnTo>
                  <a:pt x="596" y="735"/>
                </a:lnTo>
                <a:lnTo>
                  <a:pt x="574" y="713"/>
                </a:lnTo>
                <a:lnTo>
                  <a:pt x="600" y="684"/>
                </a:lnTo>
                <a:lnTo>
                  <a:pt x="623" y="706"/>
                </a:lnTo>
                <a:lnTo>
                  <a:pt x="623" y="699"/>
                </a:lnTo>
                <a:lnTo>
                  <a:pt x="604" y="683"/>
                </a:lnTo>
                <a:lnTo>
                  <a:pt x="625" y="662"/>
                </a:lnTo>
                <a:close/>
                <a:moveTo>
                  <a:pt x="598" y="622"/>
                </a:moveTo>
                <a:lnTo>
                  <a:pt x="570" y="650"/>
                </a:lnTo>
                <a:lnTo>
                  <a:pt x="541" y="622"/>
                </a:lnTo>
                <a:lnTo>
                  <a:pt x="570" y="594"/>
                </a:lnTo>
                <a:lnTo>
                  <a:pt x="598" y="622"/>
                </a:lnTo>
                <a:close/>
                <a:moveTo>
                  <a:pt x="206" y="346"/>
                </a:moveTo>
                <a:lnTo>
                  <a:pt x="234" y="320"/>
                </a:lnTo>
                <a:lnTo>
                  <a:pt x="261" y="346"/>
                </a:lnTo>
                <a:lnTo>
                  <a:pt x="234" y="374"/>
                </a:lnTo>
                <a:lnTo>
                  <a:pt x="206" y="346"/>
                </a:lnTo>
                <a:close/>
                <a:moveTo>
                  <a:pt x="230" y="378"/>
                </a:moveTo>
                <a:lnTo>
                  <a:pt x="202" y="404"/>
                </a:lnTo>
                <a:lnTo>
                  <a:pt x="177" y="378"/>
                </a:lnTo>
                <a:lnTo>
                  <a:pt x="202" y="350"/>
                </a:lnTo>
                <a:lnTo>
                  <a:pt x="230" y="378"/>
                </a:lnTo>
                <a:close/>
                <a:moveTo>
                  <a:pt x="264" y="350"/>
                </a:moveTo>
                <a:lnTo>
                  <a:pt x="292" y="378"/>
                </a:lnTo>
                <a:lnTo>
                  <a:pt x="264" y="404"/>
                </a:lnTo>
                <a:lnTo>
                  <a:pt x="236" y="378"/>
                </a:lnTo>
                <a:lnTo>
                  <a:pt x="264" y="350"/>
                </a:lnTo>
                <a:close/>
                <a:moveTo>
                  <a:pt x="268" y="346"/>
                </a:moveTo>
                <a:lnTo>
                  <a:pt x="295" y="320"/>
                </a:lnTo>
                <a:lnTo>
                  <a:pt x="323" y="346"/>
                </a:lnTo>
                <a:lnTo>
                  <a:pt x="295" y="374"/>
                </a:lnTo>
                <a:lnTo>
                  <a:pt x="268" y="346"/>
                </a:lnTo>
                <a:close/>
                <a:moveTo>
                  <a:pt x="327" y="350"/>
                </a:moveTo>
                <a:lnTo>
                  <a:pt x="352" y="378"/>
                </a:lnTo>
                <a:lnTo>
                  <a:pt x="327" y="404"/>
                </a:lnTo>
                <a:lnTo>
                  <a:pt x="299" y="378"/>
                </a:lnTo>
                <a:lnTo>
                  <a:pt x="327" y="350"/>
                </a:lnTo>
                <a:close/>
                <a:moveTo>
                  <a:pt x="328" y="346"/>
                </a:moveTo>
                <a:lnTo>
                  <a:pt x="356" y="320"/>
                </a:lnTo>
                <a:lnTo>
                  <a:pt x="385" y="346"/>
                </a:lnTo>
                <a:lnTo>
                  <a:pt x="356" y="374"/>
                </a:lnTo>
                <a:lnTo>
                  <a:pt x="328" y="346"/>
                </a:lnTo>
                <a:close/>
                <a:moveTo>
                  <a:pt x="386" y="350"/>
                </a:moveTo>
                <a:lnTo>
                  <a:pt x="414" y="378"/>
                </a:lnTo>
                <a:lnTo>
                  <a:pt x="386" y="404"/>
                </a:lnTo>
                <a:lnTo>
                  <a:pt x="358" y="378"/>
                </a:lnTo>
                <a:lnTo>
                  <a:pt x="386" y="350"/>
                </a:lnTo>
                <a:close/>
                <a:moveTo>
                  <a:pt x="390" y="346"/>
                </a:moveTo>
                <a:lnTo>
                  <a:pt x="417" y="320"/>
                </a:lnTo>
                <a:lnTo>
                  <a:pt x="445" y="346"/>
                </a:lnTo>
                <a:lnTo>
                  <a:pt x="417" y="374"/>
                </a:lnTo>
                <a:lnTo>
                  <a:pt x="390" y="346"/>
                </a:lnTo>
                <a:close/>
                <a:moveTo>
                  <a:pt x="447" y="350"/>
                </a:moveTo>
                <a:lnTo>
                  <a:pt x="474" y="378"/>
                </a:lnTo>
                <a:lnTo>
                  <a:pt x="447" y="404"/>
                </a:lnTo>
                <a:lnTo>
                  <a:pt x="419" y="378"/>
                </a:lnTo>
                <a:lnTo>
                  <a:pt x="447" y="350"/>
                </a:lnTo>
                <a:close/>
                <a:moveTo>
                  <a:pt x="450" y="346"/>
                </a:moveTo>
                <a:lnTo>
                  <a:pt x="478" y="320"/>
                </a:lnTo>
                <a:lnTo>
                  <a:pt x="506" y="346"/>
                </a:lnTo>
                <a:lnTo>
                  <a:pt x="478" y="374"/>
                </a:lnTo>
                <a:lnTo>
                  <a:pt x="450" y="346"/>
                </a:lnTo>
                <a:close/>
                <a:moveTo>
                  <a:pt x="450" y="286"/>
                </a:moveTo>
                <a:lnTo>
                  <a:pt x="478" y="258"/>
                </a:lnTo>
                <a:lnTo>
                  <a:pt x="506" y="286"/>
                </a:lnTo>
                <a:lnTo>
                  <a:pt x="478" y="313"/>
                </a:lnTo>
                <a:lnTo>
                  <a:pt x="450" y="286"/>
                </a:lnTo>
                <a:close/>
                <a:moveTo>
                  <a:pt x="474" y="316"/>
                </a:moveTo>
                <a:lnTo>
                  <a:pt x="447" y="344"/>
                </a:lnTo>
                <a:lnTo>
                  <a:pt x="419" y="316"/>
                </a:lnTo>
                <a:lnTo>
                  <a:pt x="447" y="287"/>
                </a:lnTo>
                <a:lnTo>
                  <a:pt x="474" y="316"/>
                </a:lnTo>
                <a:close/>
                <a:moveTo>
                  <a:pt x="417" y="313"/>
                </a:moveTo>
                <a:lnTo>
                  <a:pt x="390" y="286"/>
                </a:lnTo>
                <a:lnTo>
                  <a:pt x="417" y="258"/>
                </a:lnTo>
                <a:lnTo>
                  <a:pt x="445" y="286"/>
                </a:lnTo>
                <a:lnTo>
                  <a:pt x="417" y="313"/>
                </a:lnTo>
                <a:close/>
                <a:moveTo>
                  <a:pt x="414" y="316"/>
                </a:moveTo>
                <a:lnTo>
                  <a:pt x="386" y="344"/>
                </a:lnTo>
                <a:lnTo>
                  <a:pt x="358" y="316"/>
                </a:lnTo>
                <a:lnTo>
                  <a:pt x="386" y="287"/>
                </a:lnTo>
                <a:lnTo>
                  <a:pt x="414" y="316"/>
                </a:lnTo>
                <a:close/>
                <a:moveTo>
                  <a:pt x="356" y="313"/>
                </a:moveTo>
                <a:lnTo>
                  <a:pt x="328" y="286"/>
                </a:lnTo>
                <a:lnTo>
                  <a:pt x="356" y="258"/>
                </a:lnTo>
                <a:lnTo>
                  <a:pt x="385" y="286"/>
                </a:lnTo>
                <a:lnTo>
                  <a:pt x="356" y="313"/>
                </a:lnTo>
                <a:close/>
                <a:moveTo>
                  <a:pt x="352" y="316"/>
                </a:moveTo>
                <a:lnTo>
                  <a:pt x="327" y="344"/>
                </a:lnTo>
                <a:lnTo>
                  <a:pt x="299" y="316"/>
                </a:lnTo>
                <a:lnTo>
                  <a:pt x="327" y="287"/>
                </a:lnTo>
                <a:lnTo>
                  <a:pt x="352" y="316"/>
                </a:lnTo>
                <a:close/>
                <a:moveTo>
                  <a:pt x="295" y="313"/>
                </a:moveTo>
                <a:lnTo>
                  <a:pt x="268" y="286"/>
                </a:lnTo>
                <a:lnTo>
                  <a:pt x="295" y="258"/>
                </a:lnTo>
                <a:lnTo>
                  <a:pt x="323" y="286"/>
                </a:lnTo>
                <a:lnTo>
                  <a:pt x="295" y="313"/>
                </a:lnTo>
                <a:close/>
                <a:moveTo>
                  <a:pt x="292" y="316"/>
                </a:moveTo>
                <a:lnTo>
                  <a:pt x="264" y="344"/>
                </a:lnTo>
                <a:lnTo>
                  <a:pt x="236" y="316"/>
                </a:lnTo>
                <a:lnTo>
                  <a:pt x="264" y="287"/>
                </a:lnTo>
                <a:lnTo>
                  <a:pt x="292" y="316"/>
                </a:lnTo>
                <a:close/>
                <a:moveTo>
                  <a:pt x="234" y="313"/>
                </a:moveTo>
                <a:lnTo>
                  <a:pt x="206" y="286"/>
                </a:lnTo>
                <a:lnTo>
                  <a:pt x="234" y="258"/>
                </a:lnTo>
                <a:lnTo>
                  <a:pt x="261" y="286"/>
                </a:lnTo>
                <a:lnTo>
                  <a:pt x="234" y="313"/>
                </a:lnTo>
                <a:close/>
                <a:moveTo>
                  <a:pt x="230" y="316"/>
                </a:moveTo>
                <a:lnTo>
                  <a:pt x="202" y="344"/>
                </a:lnTo>
                <a:lnTo>
                  <a:pt x="177" y="316"/>
                </a:lnTo>
                <a:lnTo>
                  <a:pt x="202" y="287"/>
                </a:lnTo>
                <a:lnTo>
                  <a:pt x="230" y="316"/>
                </a:lnTo>
                <a:close/>
                <a:moveTo>
                  <a:pt x="173" y="313"/>
                </a:moveTo>
                <a:lnTo>
                  <a:pt x="144" y="286"/>
                </a:lnTo>
                <a:lnTo>
                  <a:pt x="173" y="258"/>
                </a:lnTo>
                <a:lnTo>
                  <a:pt x="201" y="286"/>
                </a:lnTo>
                <a:lnTo>
                  <a:pt x="173" y="313"/>
                </a:lnTo>
                <a:close/>
                <a:moveTo>
                  <a:pt x="201" y="346"/>
                </a:moveTo>
                <a:lnTo>
                  <a:pt x="173" y="374"/>
                </a:lnTo>
                <a:lnTo>
                  <a:pt x="144" y="346"/>
                </a:lnTo>
                <a:lnTo>
                  <a:pt x="173" y="320"/>
                </a:lnTo>
                <a:lnTo>
                  <a:pt x="201" y="346"/>
                </a:lnTo>
                <a:close/>
                <a:moveTo>
                  <a:pt x="201" y="408"/>
                </a:moveTo>
                <a:lnTo>
                  <a:pt x="173" y="436"/>
                </a:lnTo>
                <a:lnTo>
                  <a:pt x="144" y="408"/>
                </a:lnTo>
                <a:lnTo>
                  <a:pt x="173" y="380"/>
                </a:lnTo>
                <a:lnTo>
                  <a:pt x="201" y="408"/>
                </a:lnTo>
                <a:close/>
                <a:moveTo>
                  <a:pt x="202" y="409"/>
                </a:moveTo>
                <a:lnTo>
                  <a:pt x="230" y="437"/>
                </a:lnTo>
                <a:lnTo>
                  <a:pt x="202" y="465"/>
                </a:lnTo>
                <a:lnTo>
                  <a:pt x="177" y="437"/>
                </a:lnTo>
                <a:lnTo>
                  <a:pt x="202" y="409"/>
                </a:lnTo>
                <a:close/>
                <a:moveTo>
                  <a:pt x="206" y="408"/>
                </a:moveTo>
                <a:lnTo>
                  <a:pt x="234" y="380"/>
                </a:lnTo>
                <a:lnTo>
                  <a:pt x="261" y="408"/>
                </a:lnTo>
                <a:lnTo>
                  <a:pt x="234" y="436"/>
                </a:lnTo>
                <a:lnTo>
                  <a:pt x="206" y="408"/>
                </a:lnTo>
                <a:close/>
                <a:moveTo>
                  <a:pt x="264" y="409"/>
                </a:moveTo>
                <a:lnTo>
                  <a:pt x="292" y="437"/>
                </a:lnTo>
                <a:lnTo>
                  <a:pt x="264" y="465"/>
                </a:lnTo>
                <a:lnTo>
                  <a:pt x="236" y="437"/>
                </a:lnTo>
                <a:lnTo>
                  <a:pt x="264" y="409"/>
                </a:lnTo>
                <a:close/>
                <a:moveTo>
                  <a:pt x="268" y="408"/>
                </a:moveTo>
                <a:lnTo>
                  <a:pt x="295" y="380"/>
                </a:lnTo>
                <a:lnTo>
                  <a:pt x="323" y="408"/>
                </a:lnTo>
                <a:lnTo>
                  <a:pt x="295" y="436"/>
                </a:lnTo>
                <a:lnTo>
                  <a:pt x="268" y="408"/>
                </a:lnTo>
                <a:close/>
                <a:moveTo>
                  <a:pt x="327" y="409"/>
                </a:moveTo>
                <a:lnTo>
                  <a:pt x="352" y="437"/>
                </a:lnTo>
                <a:lnTo>
                  <a:pt x="327" y="465"/>
                </a:lnTo>
                <a:lnTo>
                  <a:pt x="299" y="437"/>
                </a:lnTo>
                <a:lnTo>
                  <a:pt x="327" y="409"/>
                </a:lnTo>
                <a:close/>
                <a:moveTo>
                  <a:pt x="328" y="408"/>
                </a:moveTo>
                <a:lnTo>
                  <a:pt x="356" y="380"/>
                </a:lnTo>
                <a:lnTo>
                  <a:pt x="385" y="408"/>
                </a:lnTo>
                <a:lnTo>
                  <a:pt x="356" y="436"/>
                </a:lnTo>
                <a:lnTo>
                  <a:pt x="328" y="408"/>
                </a:lnTo>
                <a:close/>
                <a:moveTo>
                  <a:pt x="386" y="409"/>
                </a:moveTo>
                <a:lnTo>
                  <a:pt x="414" y="437"/>
                </a:lnTo>
                <a:lnTo>
                  <a:pt x="386" y="465"/>
                </a:lnTo>
                <a:lnTo>
                  <a:pt x="358" y="437"/>
                </a:lnTo>
                <a:lnTo>
                  <a:pt x="386" y="409"/>
                </a:lnTo>
                <a:close/>
                <a:moveTo>
                  <a:pt x="390" y="408"/>
                </a:moveTo>
                <a:lnTo>
                  <a:pt x="417" y="380"/>
                </a:lnTo>
                <a:lnTo>
                  <a:pt x="445" y="408"/>
                </a:lnTo>
                <a:lnTo>
                  <a:pt x="417" y="436"/>
                </a:lnTo>
                <a:lnTo>
                  <a:pt x="390" y="408"/>
                </a:lnTo>
                <a:close/>
                <a:moveTo>
                  <a:pt x="447" y="409"/>
                </a:moveTo>
                <a:lnTo>
                  <a:pt x="474" y="437"/>
                </a:lnTo>
                <a:lnTo>
                  <a:pt x="447" y="465"/>
                </a:lnTo>
                <a:lnTo>
                  <a:pt x="419" y="437"/>
                </a:lnTo>
                <a:lnTo>
                  <a:pt x="447" y="409"/>
                </a:lnTo>
                <a:close/>
                <a:moveTo>
                  <a:pt x="450" y="408"/>
                </a:moveTo>
                <a:lnTo>
                  <a:pt x="478" y="380"/>
                </a:lnTo>
                <a:lnTo>
                  <a:pt x="506" y="408"/>
                </a:lnTo>
                <a:lnTo>
                  <a:pt x="478" y="436"/>
                </a:lnTo>
                <a:lnTo>
                  <a:pt x="450" y="408"/>
                </a:lnTo>
                <a:close/>
                <a:moveTo>
                  <a:pt x="508" y="409"/>
                </a:moveTo>
                <a:lnTo>
                  <a:pt x="536" y="437"/>
                </a:lnTo>
                <a:lnTo>
                  <a:pt x="508" y="465"/>
                </a:lnTo>
                <a:lnTo>
                  <a:pt x="482" y="437"/>
                </a:lnTo>
                <a:lnTo>
                  <a:pt x="508" y="409"/>
                </a:lnTo>
                <a:close/>
                <a:moveTo>
                  <a:pt x="482" y="378"/>
                </a:moveTo>
                <a:lnTo>
                  <a:pt x="508" y="350"/>
                </a:lnTo>
                <a:lnTo>
                  <a:pt x="536" y="378"/>
                </a:lnTo>
                <a:lnTo>
                  <a:pt x="508" y="404"/>
                </a:lnTo>
                <a:lnTo>
                  <a:pt x="482" y="378"/>
                </a:lnTo>
                <a:close/>
                <a:moveTo>
                  <a:pt x="482" y="316"/>
                </a:moveTo>
                <a:lnTo>
                  <a:pt x="508" y="287"/>
                </a:lnTo>
                <a:lnTo>
                  <a:pt x="536" y="316"/>
                </a:lnTo>
                <a:lnTo>
                  <a:pt x="508" y="344"/>
                </a:lnTo>
                <a:lnTo>
                  <a:pt x="482" y="316"/>
                </a:lnTo>
                <a:close/>
                <a:moveTo>
                  <a:pt x="482" y="254"/>
                </a:moveTo>
                <a:lnTo>
                  <a:pt x="508" y="229"/>
                </a:lnTo>
                <a:lnTo>
                  <a:pt x="536" y="254"/>
                </a:lnTo>
                <a:lnTo>
                  <a:pt x="508" y="282"/>
                </a:lnTo>
                <a:lnTo>
                  <a:pt x="482" y="254"/>
                </a:lnTo>
                <a:close/>
                <a:moveTo>
                  <a:pt x="478" y="253"/>
                </a:moveTo>
                <a:lnTo>
                  <a:pt x="450" y="225"/>
                </a:lnTo>
                <a:lnTo>
                  <a:pt x="478" y="197"/>
                </a:lnTo>
                <a:lnTo>
                  <a:pt x="506" y="225"/>
                </a:lnTo>
                <a:lnTo>
                  <a:pt x="478" y="253"/>
                </a:lnTo>
                <a:close/>
                <a:moveTo>
                  <a:pt x="474" y="254"/>
                </a:moveTo>
                <a:lnTo>
                  <a:pt x="447" y="282"/>
                </a:lnTo>
                <a:lnTo>
                  <a:pt x="419" y="254"/>
                </a:lnTo>
                <a:lnTo>
                  <a:pt x="447" y="229"/>
                </a:lnTo>
                <a:lnTo>
                  <a:pt x="474" y="254"/>
                </a:lnTo>
                <a:close/>
                <a:moveTo>
                  <a:pt x="417" y="253"/>
                </a:moveTo>
                <a:lnTo>
                  <a:pt x="390" y="225"/>
                </a:lnTo>
                <a:lnTo>
                  <a:pt x="417" y="197"/>
                </a:lnTo>
                <a:lnTo>
                  <a:pt x="445" y="225"/>
                </a:lnTo>
                <a:lnTo>
                  <a:pt x="417" y="253"/>
                </a:lnTo>
                <a:close/>
                <a:moveTo>
                  <a:pt x="414" y="254"/>
                </a:moveTo>
                <a:lnTo>
                  <a:pt x="386" y="282"/>
                </a:lnTo>
                <a:lnTo>
                  <a:pt x="358" y="254"/>
                </a:lnTo>
                <a:lnTo>
                  <a:pt x="386" y="229"/>
                </a:lnTo>
                <a:lnTo>
                  <a:pt x="414" y="254"/>
                </a:lnTo>
                <a:close/>
                <a:moveTo>
                  <a:pt x="356" y="253"/>
                </a:moveTo>
                <a:lnTo>
                  <a:pt x="328" y="225"/>
                </a:lnTo>
                <a:lnTo>
                  <a:pt x="356" y="197"/>
                </a:lnTo>
                <a:lnTo>
                  <a:pt x="385" y="225"/>
                </a:lnTo>
                <a:lnTo>
                  <a:pt x="356" y="253"/>
                </a:lnTo>
                <a:close/>
                <a:moveTo>
                  <a:pt x="352" y="254"/>
                </a:moveTo>
                <a:lnTo>
                  <a:pt x="327" y="282"/>
                </a:lnTo>
                <a:lnTo>
                  <a:pt x="299" y="254"/>
                </a:lnTo>
                <a:lnTo>
                  <a:pt x="327" y="229"/>
                </a:lnTo>
                <a:lnTo>
                  <a:pt x="352" y="254"/>
                </a:lnTo>
                <a:close/>
                <a:moveTo>
                  <a:pt x="295" y="253"/>
                </a:moveTo>
                <a:lnTo>
                  <a:pt x="268" y="225"/>
                </a:lnTo>
                <a:lnTo>
                  <a:pt x="295" y="197"/>
                </a:lnTo>
                <a:lnTo>
                  <a:pt x="323" y="225"/>
                </a:lnTo>
                <a:lnTo>
                  <a:pt x="295" y="253"/>
                </a:lnTo>
                <a:close/>
                <a:moveTo>
                  <a:pt x="292" y="254"/>
                </a:moveTo>
                <a:lnTo>
                  <a:pt x="264" y="282"/>
                </a:lnTo>
                <a:lnTo>
                  <a:pt x="236" y="254"/>
                </a:lnTo>
                <a:lnTo>
                  <a:pt x="264" y="229"/>
                </a:lnTo>
                <a:lnTo>
                  <a:pt x="292" y="254"/>
                </a:lnTo>
                <a:close/>
                <a:moveTo>
                  <a:pt x="234" y="253"/>
                </a:moveTo>
                <a:lnTo>
                  <a:pt x="206" y="225"/>
                </a:lnTo>
                <a:lnTo>
                  <a:pt x="234" y="197"/>
                </a:lnTo>
                <a:lnTo>
                  <a:pt x="261" y="225"/>
                </a:lnTo>
                <a:lnTo>
                  <a:pt x="234" y="253"/>
                </a:lnTo>
                <a:close/>
                <a:moveTo>
                  <a:pt x="230" y="254"/>
                </a:moveTo>
                <a:lnTo>
                  <a:pt x="202" y="282"/>
                </a:lnTo>
                <a:lnTo>
                  <a:pt x="177" y="254"/>
                </a:lnTo>
                <a:lnTo>
                  <a:pt x="202" y="229"/>
                </a:lnTo>
                <a:lnTo>
                  <a:pt x="230" y="254"/>
                </a:lnTo>
                <a:close/>
                <a:moveTo>
                  <a:pt x="173" y="253"/>
                </a:moveTo>
                <a:lnTo>
                  <a:pt x="144" y="225"/>
                </a:lnTo>
                <a:lnTo>
                  <a:pt x="173" y="197"/>
                </a:lnTo>
                <a:lnTo>
                  <a:pt x="201" y="225"/>
                </a:lnTo>
                <a:lnTo>
                  <a:pt x="173" y="253"/>
                </a:lnTo>
                <a:close/>
                <a:moveTo>
                  <a:pt x="169" y="254"/>
                </a:moveTo>
                <a:lnTo>
                  <a:pt x="142" y="282"/>
                </a:lnTo>
                <a:lnTo>
                  <a:pt x="114" y="254"/>
                </a:lnTo>
                <a:lnTo>
                  <a:pt x="142" y="229"/>
                </a:lnTo>
                <a:lnTo>
                  <a:pt x="169" y="254"/>
                </a:lnTo>
                <a:close/>
                <a:moveTo>
                  <a:pt x="169" y="316"/>
                </a:moveTo>
                <a:lnTo>
                  <a:pt x="142" y="344"/>
                </a:lnTo>
                <a:lnTo>
                  <a:pt x="114" y="316"/>
                </a:lnTo>
                <a:lnTo>
                  <a:pt x="142" y="287"/>
                </a:lnTo>
                <a:lnTo>
                  <a:pt x="169" y="316"/>
                </a:lnTo>
                <a:close/>
                <a:moveTo>
                  <a:pt x="169" y="378"/>
                </a:moveTo>
                <a:lnTo>
                  <a:pt x="142" y="404"/>
                </a:lnTo>
                <a:lnTo>
                  <a:pt x="114" y="378"/>
                </a:lnTo>
                <a:lnTo>
                  <a:pt x="142" y="350"/>
                </a:lnTo>
                <a:lnTo>
                  <a:pt x="169" y="378"/>
                </a:lnTo>
                <a:close/>
                <a:moveTo>
                  <a:pt x="169" y="437"/>
                </a:moveTo>
                <a:lnTo>
                  <a:pt x="142" y="465"/>
                </a:lnTo>
                <a:lnTo>
                  <a:pt x="114" y="437"/>
                </a:lnTo>
                <a:lnTo>
                  <a:pt x="142" y="409"/>
                </a:lnTo>
                <a:lnTo>
                  <a:pt x="169" y="437"/>
                </a:lnTo>
                <a:close/>
                <a:moveTo>
                  <a:pt x="169" y="500"/>
                </a:moveTo>
                <a:lnTo>
                  <a:pt x="142" y="525"/>
                </a:lnTo>
                <a:lnTo>
                  <a:pt x="114" y="500"/>
                </a:lnTo>
                <a:lnTo>
                  <a:pt x="142" y="472"/>
                </a:lnTo>
                <a:lnTo>
                  <a:pt x="169" y="500"/>
                </a:lnTo>
                <a:close/>
                <a:moveTo>
                  <a:pt x="144" y="468"/>
                </a:moveTo>
                <a:lnTo>
                  <a:pt x="173" y="441"/>
                </a:lnTo>
                <a:lnTo>
                  <a:pt x="201" y="468"/>
                </a:lnTo>
                <a:lnTo>
                  <a:pt x="173" y="496"/>
                </a:lnTo>
                <a:lnTo>
                  <a:pt x="144" y="468"/>
                </a:lnTo>
                <a:close/>
                <a:moveTo>
                  <a:pt x="202" y="472"/>
                </a:moveTo>
                <a:lnTo>
                  <a:pt x="230" y="500"/>
                </a:lnTo>
                <a:lnTo>
                  <a:pt x="202" y="525"/>
                </a:lnTo>
                <a:lnTo>
                  <a:pt x="177" y="500"/>
                </a:lnTo>
                <a:lnTo>
                  <a:pt x="202" y="472"/>
                </a:lnTo>
                <a:close/>
                <a:moveTo>
                  <a:pt x="206" y="468"/>
                </a:moveTo>
                <a:lnTo>
                  <a:pt x="234" y="441"/>
                </a:lnTo>
                <a:lnTo>
                  <a:pt x="261" y="468"/>
                </a:lnTo>
                <a:lnTo>
                  <a:pt x="234" y="496"/>
                </a:lnTo>
                <a:lnTo>
                  <a:pt x="206" y="468"/>
                </a:lnTo>
                <a:close/>
                <a:moveTo>
                  <a:pt x="264" y="472"/>
                </a:moveTo>
                <a:lnTo>
                  <a:pt x="292" y="500"/>
                </a:lnTo>
                <a:lnTo>
                  <a:pt x="264" y="525"/>
                </a:lnTo>
                <a:lnTo>
                  <a:pt x="236" y="500"/>
                </a:lnTo>
                <a:lnTo>
                  <a:pt x="264" y="472"/>
                </a:lnTo>
                <a:close/>
                <a:moveTo>
                  <a:pt x="268" y="468"/>
                </a:moveTo>
                <a:lnTo>
                  <a:pt x="295" y="441"/>
                </a:lnTo>
                <a:lnTo>
                  <a:pt x="323" y="468"/>
                </a:lnTo>
                <a:lnTo>
                  <a:pt x="295" y="496"/>
                </a:lnTo>
                <a:lnTo>
                  <a:pt x="268" y="468"/>
                </a:lnTo>
                <a:close/>
                <a:moveTo>
                  <a:pt x="327" y="472"/>
                </a:moveTo>
                <a:lnTo>
                  <a:pt x="352" y="500"/>
                </a:lnTo>
                <a:lnTo>
                  <a:pt x="327" y="525"/>
                </a:lnTo>
                <a:lnTo>
                  <a:pt x="299" y="500"/>
                </a:lnTo>
                <a:lnTo>
                  <a:pt x="327" y="472"/>
                </a:lnTo>
                <a:close/>
                <a:moveTo>
                  <a:pt x="328" y="468"/>
                </a:moveTo>
                <a:lnTo>
                  <a:pt x="356" y="441"/>
                </a:lnTo>
                <a:lnTo>
                  <a:pt x="385" y="468"/>
                </a:lnTo>
                <a:lnTo>
                  <a:pt x="356" y="496"/>
                </a:lnTo>
                <a:lnTo>
                  <a:pt x="328" y="468"/>
                </a:lnTo>
                <a:close/>
                <a:moveTo>
                  <a:pt x="386" y="472"/>
                </a:moveTo>
                <a:lnTo>
                  <a:pt x="414" y="500"/>
                </a:lnTo>
                <a:lnTo>
                  <a:pt x="386" y="525"/>
                </a:lnTo>
                <a:lnTo>
                  <a:pt x="358" y="500"/>
                </a:lnTo>
                <a:lnTo>
                  <a:pt x="386" y="472"/>
                </a:lnTo>
                <a:close/>
                <a:moveTo>
                  <a:pt x="390" y="468"/>
                </a:moveTo>
                <a:lnTo>
                  <a:pt x="417" y="441"/>
                </a:lnTo>
                <a:lnTo>
                  <a:pt x="445" y="468"/>
                </a:lnTo>
                <a:lnTo>
                  <a:pt x="417" y="496"/>
                </a:lnTo>
                <a:lnTo>
                  <a:pt x="390" y="468"/>
                </a:lnTo>
                <a:close/>
                <a:moveTo>
                  <a:pt x="447" y="472"/>
                </a:moveTo>
                <a:lnTo>
                  <a:pt x="474" y="500"/>
                </a:lnTo>
                <a:lnTo>
                  <a:pt x="447" y="525"/>
                </a:lnTo>
                <a:lnTo>
                  <a:pt x="419" y="500"/>
                </a:lnTo>
                <a:lnTo>
                  <a:pt x="447" y="472"/>
                </a:lnTo>
                <a:close/>
                <a:moveTo>
                  <a:pt x="450" y="468"/>
                </a:moveTo>
                <a:lnTo>
                  <a:pt x="478" y="441"/>
                </a:lnTo>
                <a:lnTo>
                  <a:pt x="506" y="468"/>
                </a:lnTo>
                <a:lnTo>
                  <a:pt x="478" y="496"/>
                </a:lnTo>
                <a:lnTo>
                  <a:pt x="450" y="468"/>
                </a:lnTo>
                <a:close/>
                <a:moveTo>
                  <a:pt x="508" y="472"/>
                </a:moveTo>
                <a:lnTo>
                  <a:pt x="536" y="500"/>
                </a:lnTo>
                <a:lnTo>
                  <a:pt x="508" y="525"/>
                </a:lnTo>
                <a:lnTo>
                  <a:pt x="482" y="500"/>
                </a:lnTo>
                <a:lnTo>
                  <a:pt x="508" y="472"/>
                </a:lnTo>
                <a:close/>
                <a:moveTo>
                  <a:pt x="512" y="468"/>
                </a:moveTo>
                <a:lnTo>
                  <a:pt x="540" y="441"/>
                </a:lnTo>
                <a:lnTo>
                  <a:pt x="567" y="468"/>
                </a:lnTo>
                <a:lnTo>
                  <a:pt x="540" y="496"/>
                </a:lnTo>
                <a:lnTo>
                  <a:pt x="512" y="468"/>
                </a:lnTo>
                <a:close/>
                <a:moveTo>
                  <a:pt x="512" y="408"/>
                </a:moveTo>
                <a:lnTo>
                  <a:pt x="540" y="380"/>
                </a:lnTo>
                <a:lnTo>
                  <a:pt x="567" y="408"/>
                </a:lnTo>
                <a:lnTo>
                  <a:pt x="540" y="436"/>
                </a:lnTo>
                <a:lnTo>
                  <a:pt x="512" y="408"/>
                </a:lnTo>
                <a:close/>
                <a:moveTo>
                  <a:pt x="512" y="346"/>
                </a:moveTo>
                <a:lnTo>
                  <a:pt x="540" y="320"/>
                </a:lnTo>
                <a:lnTo>
                  <a:pt x="567" y="346"/>
                </a:lnTo>
                <a:lnTo>
                  <a:pt x="540" y="374"/>
                </a:lnTo>
                <a:lnTo>
                  <a:pt x="512" y="346"/>
                </a:lnTo>
                <a:close/>
                <a:moveTo>
                  <a:pt x="512" y="286"/>
                </a:moveTo>
                <a:lnTo>
                  <a:pt x="540" y="258"/>
                </a:lnTo>
                <a:lnTo>
                  <a:pt x="567" y="286"/>
                </a:lnTo>
                <a:lnTo>
                  <a:pt x="540" y="313"/>
                </a:lnTo>
                <a:lnTo>
                  <a:pt x="512" y="286"/>
                </a:lnTo>
                <a:close/>
                <a:moveTo>
                  <a:pt x="512" y="225"/>
                </a:moveTo>
                <a:lnTo>
                  <a:pt x="540" y="197"/>
                </a:lnTo>
                <a:lnTo>
                  <a:pt x="567" y="225"/>
                </a:lnTo>
                <a:lnTo>
                  <a:pt x="540" y="253"/>
                </a:lnTo>
                <a:lnTo>
                  <a:pt x="512" y="225"/>
                </a:lnTo>
                <a:close/>
                <a:moveTo>
                  <a:pt x="512" y="163"/>
                </a:moveTo>
                <a:lnTo>
                  <a:pt x="540" y="136"/>
                </a:lnTo>
                <a:lnTo>
                  <a:pt x="567" y="163"/>
                </a:lnTo>
                <a:lnTo>
                  <a:pt x="540" y="191"/>
                </a:lnTo>
                <a:lnTo>
                  <a:pt x="512" y="163"/>
                </a:lnTo>
                <a:close/>
                <a:moveTo>
                  <a:pt x="536" y="195"/>
                </a:moveTo>
                <a:lnTo>
                  <a:pt x="508" y="221"/>
                </a:lnTo>
                <a:lnTo>
                  <a:pt x="482" y="195"/>
                </a:lnTo>
                <a:lnTo>
                  <a:pt x="508" y="167"/>
                </a:lnTo>
                <a:lnTo>
                  <a:pt x="536" y="195"/>
                </a:lnTo>
                <a:close/>
                <a:moveTo>
                  <a:pt x="478" y="191"/>
                </a:moveTo>
                <a:lnTo>
                  <a:pt x="450" y="163"/>
                </a:lnTo>
                <a:lnTo>
                  <a:pt x="478" y="136"/>
                </a:lnTo>
                <a:lnTo>
                  <a:pt x="506" y="163"/>
                </a:lnTo>
                <a:lnTo>
                  <a:pt x="478" y="191"/>
                </a:lnTo>
                <a:close/>
                <a:moveTo>
                  <a:pt x="474" y="195"/>
                </a:moveTo>
                <a:lnTo>
                  <a:pt x="447" y="221"/>
                </a:lnTo>
                <a:lnTo>
                  <a:pt x="419" y="195"/>
                </a:lnTo>
                <a:lnTo>
                  <a:pt x="447" y="167"/>
                </a:lnTo>
                <a:lnTo>
                  <a:pt x="474" y="195"/>
                </a:lnTo>
                <a:close/>
                <a:moveTo>
                  <a:pt x="417" y="191"/>
                </a:moveTo>
                <a:lnTo>
                  <a:pt x="390" y="163"/>
                </a:lnTo>
                <a:lnTo>
                  <a:pt x="417" y="136"/>
                </a:lnTo>
                <a:lnTo>
                  <a:pt x="445" y="163"/>
                </a:lnTo>
                <a:lnTo>
                  <a:pt x="417" y="191"/>
                </a:lnTo>
                <a:close/>
                <a:moveTo>
                  <a:pt x="414" y="195"/>
                </a:moveTo>
                <a:lnTo>
                  <a:pt x="386" y="221"/>
                </a:lnTo>
                <a:lnTo>
                  <a:pt x="358" y="195"/>
                </a:lnTo>
                <a:lnTo>
                  <a:pt x="386" y="167"/>
                </a:lnTo>
                <a:lnTo>
                  <a:pt x="414" y="195"/>
                </a:lnTo>
                <a:close/>
                <a:moveTo>
                  <a:pt x="356" y="191"/>
                </a:moveTo>
                <a:lnTo>
                  <a:pt x="328" y="163"/>
                </a:lnTo>
                <a:lnTo>
                  <a:pt x="356" y="136"/>
                </a:lnTo>
                <a:lnTo>
                  <a:pt x="385" y="163"/>
                </a:lnTo>
                <a:lnTo>
                  <a:pt x="356" y="191"/>
                </a:lnTo>
                <a:close/>
                <a:moveTo>
                  <a:pt x="352" y="195"/>
                </a:moveTo>
                <a:lnTo>
                  <a:pt x="327" y="221"/>
                </a:lnTo>
                <a:lnTo>
                  <a:pt x="299" y="195"/>
                </a:lnTo>
                <a:lnTo>
                  <a:pt x="327" y="167"/>
                </a:lnTo>
                <a:lnTo>
                  <a:pt x="352" y="195"/>
                </a:lnTo>
                <a:close/>
                <a:moveTo>
                  <a:pt x="295" y="191"/>
                </a:moveTo>
                <a:lnTo>
                  <a:pt x="268" y="163"/>
                </a:lnTo>
                <a:lnTo>
                  <a:pt x="295" y="136"/>
                </a:lnTo>
                <a:lnTo>
                  <a:pt x="323" y="163"/>
                </a:lnTo>
                <a:lnTo>
                  <a:pt x="295" y="191"/>
                </a:lnTo>
                <a:close/>
                <a:moveTo>
                  <a:pt x="292" y="195"/>
                </a:moveTo>
                <a:lnTo>
                  <a:pt x="264" y="221"/>
                </a:lnTo>
                <a:lnTo>
                  <a:pt x="236" y="195"/>
                </a:lnTo>
                <a:lnTo>
                  <a:pt x="264" y="167"/>
                </a:lnTo>
                <a:lnTo>
                  <a:pt x="292" y="195"/>
                </a:lnTo>
                <a:close/>
                <a:moveTo>
                  <a:pt x="234" y="191"/>
                </a:moveTo>
                <a:lnTo>
                  <a:pt x="206" y="163"/>
                </a:lnTo>
                <a:lnTo>
                  <a:pt x="234" y="136"/>
                </a:lnTo>
                <a:lnTo>
                  <a:pt x="261" y="163"/>
                </a:lnTo>
                <a:lnTo>
                  <a:pt x="234" y="191"/>
                </a:lnTo>
                <a:close/>
                <a:moveTo>
                  <a:pt x="230" y="195"/>
                </a:moveTo>
                <a:lnTo>
                  <a:pt x="202" y="221"/>
                </a:lnTo>
                <a:lnTo>
                  <a:pt x="177" y="195"/>
                </a:lnTo>
                <a:lnTo>
                  <a:pt x="202" y="167"/>
                </a:lnTo>
                <a:lnTo>
                  <a:pt x="230" y="195"/>
                </a:lnTo>
                <a:close/>
                <a:moveTo>
                  <a:pt x="173" y="191"/>
                </a:moveTo>
                <a:lnTo>
                  <a:pt x="144" y="163"/>
                </a:lnTo>
                <a:lnTo>
                  <a:pt x="173" y="136"/>
                </a:lnTo>
                <a:lnTo>
                  <a:pt x="201" y="163"/>
                </a:lnTo>
                <a:lnTo>
                  <a:pt x="173" y="191"/>
                </a:lnTo>
                <a:close/>
                <a:moveTo>
                  <a:pt x="169" y="195"/>
                </a:moveTo>
                <a:lnTo>
                  <a:pt x="142" y="221"/>
                </a:lnTo>
                <a:lnTo>
                  <a:pt x="114" y="195"/>
                </a:lnTo>
                <a:lnTo>
                  <a:pt x="142" y="167"/>
                </a:lnTo>
                <a:lnTo>
                  <a:pt x="169" y="195"/>
                </a:lnTo>
                <a:close/>
                <a:moveTo>
                  <a:pt x="111" y="191"/>
                </a:moveTo>
                <a:lnTo>
                  <a:pt x="84" y="163"/>
                </a:lnTo>
                <a:lnTo>
                  <a:pt x="111" y="136"/>
                </a:lnTo>
                <a:lnTo>
                  <a:pt x="139" y="163"/>
                </a:lnTo>
                <a:lnTo>
                  <a:pt x="111" y="191"/>
                </a:lnTo>
                <a:close/>
                <a:moveTo>
                  <a:pt x="139" y="225"/>
                </a:moveTo>
                <a:lnTo>
                  <a:pt x="111" y="253"/>
                </a:lnTo>
                <a:lnTo>
                  <a:pt x="84" y="225"/>
                </a:lnTo>
                <a:lnTo>
                  <a:pt x="111" y="197"/>
                </a:lnTo>
                <a:lnTo>
                  <a:pt x="139" y="225"/>
                </a:lnTo>
                <a:close/>
                <a:moveTo>
                  <a:pt x="139" y="286"/>
                </a:moveTo>
                <a:lnTo>
                  <a:pt x="111" y="313"/>
                </a:lnTo>
                <a:lnTo>
                  <a:pt x="84" y="286"/>
                </a:lnTo>
                <a:lnTo>
                  <a:pt x="111" y="258"/>
                </a:lnTo>
                <a:lnTo>
                  <a:pt x="139" y="286"/>
                </a:lnTo>
                <a:close/>
                <a:moveTo>
                  <a:pt x="139" y="346"/>
                </a:moveTo>
                <a:lnTo>
                  <a:pt x="111" y="374"/>
                </a:lnTo>
                <a:lnTo>
                  <a:pt x="84" y="346"/>
                </a:lnTo>
                <a:lnTo>
                  <a:pt x="111" y="320"/>
                </a:lnTo>
                <a:lnTo>
                  <a:pt x="139" y="346"/>
                </a:lnTo>
                <a:close/>
                <a:moveTo>
                  <a:pt x="139" y="408"/>
                </a:moveTo>
                <a:lnTo>
                  <a:pt x="111" y="436"/>
                </a:lnTo>
                <a:lnTo>
                  <a:pt x="84" y="408"/>
                </a:lnTo>
                <a:lnTo>
                  <a:pt x="111" y="380"/>
                </a:lnTo>
                <a:lnTo>
                  <a:pt x="139" y="408"/>
                </a:lnTo>
                <a:close/>
                <a:moveTo>
                  <a:pt x="139" y="468"/>
                </a:moveTo>
                <a:lnTo>
                  <a:pt x="111" y="496"/>
                </a:lnTo>
                <a:lnTo>
                  <a:pt x="84" y="468"/>
                </a:lnTo>
                <a:lnTo>
                  <a:pt x="111" y="441"/>
                </a:lnTo>
                <a:lnTo>
                  <a:pt x="139" y="468"/>
                </a:lnTo>
                <a:close/>
                <a:moveTo>
                  <a:pt x="139" y="529"/>
                </a:moveTo>
                <a:lnTo>
                  <a:pt x="111" y="558"/>
                </a:lnTo>
                <a:lnTo>
                  <a:pt x="84" y="529"/>
                </a:lnTo>
                <a:lnTo>
                  <a:pt x="111" y="501"/>
                </a:lnTo>
                <a:lnTo>
                  <a:pt x="139" y="529"/>
                </a:lnTo>
                <a:close/>
                <a:moveTo>
                  <a:pt x="142" y="533"/>
                </a:moveTo>
                <a:lnTo>
                  <a:pt x="169" y="559"/>
                </a:lnTo>
                <a:lnTo>
                  <a:pt x="142" y="587"/>
                </a:lnTo>
                <a:lnTo>
                  <a:pt x="114" y="559"/>
                </a:lnTo>
                <a:lnTo>
                  <a:pt x="142" y="533"/>
                </a:lnTo>
                <a:close/>
                <a:moveTo>
                  <a:pt x="144" y="529"/>
                </a:moveTo>
                <a:lnTo>
                  <a:pt x="173" y="501"/>
                </a:lnTo>
                <a:lnTo>
                  <a:pt x="201" y="529"/>
                </a:lnTo>
                <a:lnTo>
                  <a:pt x="173" y="558"/>
                </a:lnTo>
                <a:lnTo>
                  <a:pt x="144" y="529"/>
                </a:lnTo>
                <a:close/>
                <a:moveTo>
                  <a:pt x="202" y="533"/>
                </a:moveTo>
                <a:lnTo>
                  <a:pt x="230" y="559"/>
                </a:lnTo>
                <a:lnTo>
                  <a:pt x="202" y="587"/>
                </a:lnTo>
                <a:lnTo>
                  <a:pt x="177" y="559"/>
                </a:lnTo>
                <a:lnTo>
                  <a:pt x="202" y="533"/>
                </a:lnTo>
                <a:close/>
                <a:moveTo>
                  <a:pt x="206" y="529"/>
                </a:moveTo>
                <a:lnTo>
                  <a:pt x="234" y="501"/>
                </a:lnTo>
                <a:lnTo>
                  <a:pt x="261" y="529"/>
                </a:lnTo>
                <a:lnTo>
                  <a:pt x="234" y="558"/>
                </a:lnTo>
                <a:lnTo>
                  <a:pt x="206" y="529"/>
                </a:lnTo>
                <a:close/>
                <a:moveTo>
                  <a:pt x="264" y="533"/>
                </a:moveTo>
                <a:lnTo>
                  <a:pt x="292" y="559"/>
                </a:lnTo>
                <a:lnTo>
                  <a:pt x="264" y="587"/>
                </a:lnTo>
                <a:lnTo>
                  <a:pt x="236" y="559"/>
                </a:lnTo>
                <a:lnTo>
                  <a:pt x="264" y="533"/>
                </a:lnTo>
                <a:close/>
                <a:moveTo>
                  <a:pt x="268" y="529"/>
                </a:moveTo>
                <a:lnTo>
                  <a:pt x="295" y="501"/>
                </a:lnTo>
                <a:lnTo>
                  <a:pt x="323" y="529"/>
                </a:lnTo>
                <a:lnTo>
                  <a:pt x="295" y="558"/>
                </a:lnTo>
                <a:lnTo>
                  <a:pt x="268" y="529"/>
                </a:lnTo>
                <a:close/>
                <a:moveTo>
                  <a:pt x="327" y="533"/>
                </a:moveTo>
                <a:lnTo>
                  <a:pt x="352" y="559"/>
                </a:lnTo>
                <a:lnTo>
                  <a:pt x="327" y="587"/>
                </a:lnTo>
                <a:lnTo>
                  <a:pt x="299" y="559"/>
                </a:lnTo>
                <a:lnTo>
                  <a:pt x="327" y="533"/>
                </a:lnTo>
                <a:close/>
                <a:moveTo>
                  <a:pt x="328" y="529"/>
                </a:moveTo>
                <a:lnTo>
                  <a:pt x="356" y="501"/>
                </a:lnTo>
                <a:lnTo>
                  <a:pt x="385" y="529"/>
                </a:lnTo>
                <a:lnTo>
                  <a:pt x="356" y="558"/>
                </a:lnTo>
                <a:lnTo>
                  <a:pt x="328" y="529"/>
                </a:lnTo>
                <a:close/>
                <a:moveTo>
                  <a:pt x="386" y="533"/>
                </a:moveTo>
                <a:lnTo>
                  <a:pt x="414" y="559"/>
                </a:lnTo>
                <a:lnTo>
                  <a:pt x="386" y="587"/>
                </a:lnTo>
                <a:lnTo>
                  <a:pt x="358" y="559"/>
                </a:lnTo>
                <a:lnTo>
                  <a:pt x="386" y="533"/>
                </a:lnTo>
                <a:close/>
                <a:moveTo>
                  <a:pt x="390" y="529"/>
                </a:moveTo>
                <a:lnTo>
                  <a:pt x="417" y="501"/>
                </a:lnTo>
                <a:lnTo>
                  <a:pt x="445" y="529"/>
                </a:lnTo>
                <a:lnTo>
                  <a:pt x="417" y="558"/>
                </a:lnTo>
                <a:lnTo>
                  <a:pt x="390" y="529"/>
                </a:lnTo>
                <a:close/>
                <a:moveTo>
                  <a:pt x="447" y="533"/>
                </a:moveTo>
                <a:lnTo>
                  <a:pt x="474" y="559"/>
                </a:lnTo>
                <a:lnTo>
                  <a:pt x="447" y="587"/>
                </a:lnTo>
                <a:lnTo>
                  <a:pt x="419" y="559"/>
                </a:lnTo>
                <a:lnTo>
                  <a:pt x="447" y="533"/>
                </a:lnTo>
                <a:close/>
                <a:moveTo>
                  <a:pt x="450" y="529"/>
                </a:moveTo>
                <a:lnTo>
                  <a:pt x="478" y="501"/>
                </a:lnTo>
                <a:lnTo>
                  <a:pt x="506" y="529"/>
                </a:lnTo>
                <a:lnTo>
                  <a:pt x="478" y="558"/>
                </a:lnTo>
                <a:lnTo>
                  <a:pt x="450" y="529"/>
                </a:lnTo>
                <a:close/>
                <a:moveTo>
                  <a:pt x="508" y="533"/>
                </a:moveTo>
                <a:lnTo>
                  <a:pt x="536" y="559"/>
                </a:lnTo>
                <a:lnTo>
                  <a:pt x="508" y="587"/>
                </a:lnTo>
                <a:lnTo>
                  <a:pt x="482" y="559"/>
                </a:lnTo>
                <a:lnTo>
                  <a:pt x="508" y="533"/>
                </a:lnTo>
                <a:close/>
                <a:moveTo>
                  <a:pt x="512" y="529"/>
                </a:moveTo>
                <a:lnTo>
                  <a:pt x="540" y="501"/>
                </a:lnTo>
                <a:lnTo>
                  <a:pt x="567" y="529"/>
                </a:lnTo>
                <a:lnTo>
                  <a:pt x="540" y="558"/>
                </a:lnTo>
                <a:lnTo>
                  <a:pt x="512" y="529"/>
                </a:lnTo>
                <a:close/>
                <a:moveTo>
                  <a:pt x="541" y="500"/>
                </a:moveTo>
                <a:lnTo>
                  <a:pt x="570" y="472"/>
                </a:lnTo>
                <a:lnTo>
                  <a:pt x="598" y="500"/>
                </a:lnTo>
                <a:lnTo>
                  <a:pt x="570" y="525"/>
                </a:lnTo>
                <a:lnTo>
                  <a:pt x="541" y="500"/>
                </a:lnTo>
                <a:close/>
                <a:moveTo>
                  <a:pt x="541" y="437"/>
                </a:moveTo>
                <a:lnTo>
                  <a:pt x="570" y="409"/>
                </a:lnTo>
                <a:lnTo>
                  <a:pt x="598" y="437"/>
                </a:lnTo>
                <a:lnTo>
                  <a:pt x="570" y="465"/>
                </a:lnTo>
                <a:lnTo>
                  <a:pt x="541" y="437"/>
                </a:lnTo>
                <a:close/>
                <a:moveTo>
                  <a:pt x="541" y="378"/>
                </a:moveTo>
                <a:lnTo>
                  <a:pt x="570" y="350"/>
                </a:lnTo>
                <a:lnTo>
                  <a:pt x="598" y="378"/>
                </a:lnTo>
                <a:lnTo>
                  <a:pt x="570" y="404"/>
                </a:lnTo>
                <a:lnTo>
                  <a:pt x="541" y="378"/>
                </a:lnTo>
                <a:close/>
                <a:moveTo>
                  <a:pt x="541" y="316"/>
                </a:moveTo>
                <a:lnTo>
                  <a:pt x="570" y="287"/>
                </a:lnTo>
                <a:lnTo>
                  <a:pt x="598" y="316"/>
                </a:lnTo>
                <a:lnTo>
                  <a:pt x="570" y="344"/>
                </a:lnTo>
                <a:lnTo>
                  <a:pt x="541" y="316"/>
                </a:lnTo>
                <a:close/>
                <a:moveTo>
                  <a:pt x="541" y="254"/>
                </a:moveTo>
                <a:lnTo>
                  <a:pt x="570" y="229"/>
                </a:lnTo>
                <a:lnTo>
                  <a:pt x="598" y="254"/>
                </a:lnTo>
                <a:lnTo>
                  <a:pt x="570" y="282"/>
                </a:lnTo>
                <a:lnTo>
                  <a:pt x="541" y="254"/>
                </a:lnTo>
                <a:close/>
                <a:moveTo>
                  <a:pt x="541" y="195"/>
                </a:moveTo>
                <a:lnTo>
                  <a:pt x="570" y="167"/>
                </a:lnTo>
                <a:lnTo>
                  <a:pt x="598" y="195"/>
                </a:lnTo>
                <a:lnTo>
                  <a:pt x="570" y="221"/>
                </a:lnTo>
                <a:lnTo>
                  <a:pt x="541" y="195"/>
                </a:lnTo>
                <a:close/>
                <a:moveTo>
                  <a:pt x="541" y="132"/>
                </a:moveTo>
                <a:lnTo>
                  <a:pt x="570" y="107"/>
                </a:lnTo>
                <a:lnTo>
                  <a:pt x="598" y="132"/>
                </a:lnTo>
                <a:lnTo>
                  <a:pt x="570" y="160"/>
                </a:lnTo>
                <a:lnTo>
                  <a:pt x="541" y="132"/>
                </a:lnTo>
                <a:close/>
                <a:moveTo>
                  <a:pt x="540" y="131"/>
                </a:moveTo>
                <a:lnTo>
                  <a:pt x="512" y="103"/>
                </a:lnTo>
                <a:lnTo>
                  <a:pt x="540" y="75"/>
                </a:lnTo>
                <a:lnTo>
                  <a:pt x="567" y="103"/>
                </a:lnTo>
                <a:lnTo>
                  <a:pt x="540" y="131"/>
                </a:lnTo>
                <a:close/>
                <a:moveTo>
                  <a:pt x="536" y="132"/>
                </a:moveTo>
                <a:lnTo>
                  <a:pt x="508" y="160"/>
                </a:lnTo>
                <a:lnTo>
                  <a:pt x="482" y="132"/>
                </a:lnTo>
                <a:lnTo>
                  <a:pt x="508" y="107"/>
                </a:lnTo>
                <a:lnTo>
                  <a:pt x="536" y="132"/>
                </a:lnTo>
                <a:close/>
                <a:moveTo>
                  <a:pt x="478" y="131"/>
                </a:moveTo>
                <a:lnTo>
                  <a:pt x="450" y="103"/>
                </a:lnTo>
                <a:lnTo>
                  <a:pt x="478" y="75"/>
                </a:lnTo>
                <a:lnTo>
                  <a:pt x="506" y="103"/>
                </a:lnTo>
                <a:lnTo>
                  <a:pt x="478" y="131"/>
                </a:lnTo>
                <a:close/>
                <a:moveTo>
                  <a:pt x="474" y="132"/>
                </a:moveTo>
                <a:lnTo>
                  <a:pt x="447" y="160"/>
                </a:lnTo>
                <a:lnTo>
                  <a:pt x="419" y="132"/>
                </a:lnTo>
                <a:lnTo>
                  <a:pt x="447" y="107"/>
                </a:lnTo>
                <a:lnTo>
                  <a:pt x="474" y="132"/>
                </a:lnTo>
                <a:close/>
                <a:moveTo>
                  <a:pt x="417" y="131"/>
                </a:moveTo>
                <a:lnTo>
                  <a:pt x="390" y="103"/>
                </a:lnTo>
                <a:lnTo>
                  <a:pt x="417" y="75"/>
                </a:lnTo>
                <a:lnTo>
                  <a:pt x="445" y="103"/>
                </a:lnTo>
                <a:lnTo>
                  <a:pt x="417" y="131"/>
                </a:lnTo>
                <a:close/>
                <a:moveTo>
                  <a:pt x="414" y="132"/>
                </a:moveTo>
                <a:lnTo>
                  <a:pt x="386" y="160"/>
                </a:lnTo>
                <a:lnTo>
                  <a:pt x="358" y="132"/>
                </a:lnTo>
                <a:lnTo>
                  <a:pt x="386" y="107"/>
                </a:lnTo>
                <a:lnTo>
                  <a:pt x="414" y="132"/>
                </a:lnTo>
                <a:close/>
                <a:moveTo>
                  <a:pt x="356" y="131"/>
                </a:moveTo>
                <a:lnTo>
                  <a:pt x="328" y="103"/>
                </a:lnTo>
                <a:lnTo>
                  <a:pt x="356" y="75"/>
                </a:lnTo>
                <a:lnTo>
                  <a:pt x="385" y="103"/>
                </a:lnTo>
                <a:lnTo>
                  <a:pt x="356" y="131"/>
                </a:lnTo>
                <a:close/>
                <a:moveTo>
                  <a:pt x="352" y="132"/>
                </a:moveTo>
                <a:lnTo>
                  <a:pt x="327" y="160"/>
                </a:lnTo>
                <a:lnTo>
                  <a:pt x="299" y="132"/>
                </a:lnTo>
                <a:lnTo>
                  <a:pt x="327" y="107"/>
                </a:lnTo>
                <a:lnTo>
                  <a:pt x="352" y="132"/>
                </a:lnTo>
                <a:close/>
                <a:moveTo>
                  <a:pt x="295" y="131"/>
                </a:moveTo>
                <a:lnTo>
                  <a:pt x="268" y="103"/>
                </a:lnTo>
                <a:lnTo>
                  <a:pt x="295" y="75"/>
                </a:lnTo>
                <a:lnTo>
                  <a:pt x="323" y="103"/>
                </a:lnTo>
                <a:lnTo>
                  <a:pt x="295" y="131"/>
                </a:lnTo>
                <a:close/>
                <a:moveTo>
                  <a:pt x="292" y="132"/>
                </a:moveTo>
                <a:lnTo>
                  <a:pt x="264" y="160"/>
                </a:lnTo>
                <a:lnTo>
                  <a:pt x="236" y="132"/>
                </a:lnTo>
                <a:lnTo>
                  <a:pt x="264" y="107"/>
                </a:lnTo>
                <a:lnTo>
                  <a:pt x="292" y="132"/>
                </a:lnTo>
                <a:close/>
                <a:moveTo>
                  <a:pt x="234" y="131"/>
                </a:moveTo>
                <a:lnTo>
                  <a:pt x="206" y="103"/>
                </a:lnTo>
                <a:lnTo>
                  <a:pt x="234" y="75"/>
                </a:lnTo>
                <a:lnTo>
                  <a:pt x="261" y="103"/>
                </a:lnTo>
                <a:lnTo>
                  <a:pt x="234" y="131"/>
                </a:lnTo>
                <a:close/>
                <a:moveTo>
                  <a:pt x="230" y="132"/>
                </a:moveTo>
                <a:lnTo>
                  <a:pt x="202" y="160"/>
                </a:lnTo>
                <a:lnTo>
                  <a:pt x="177" y="132"/>
                </a:lnTo>
                <a:lnTo>
                  <a:pt x="202" y="107"/>
                </a:lnTo>
                <a:lnTo>
                  <a:pt x="230" y="132"/>
                </a:lnTo>
                <a:close/>
                <a:moveTo>
                  <a:pt x="173" y="131"/>
                </a:moveTo>
                <a:lnTo>
                  <a:pt x="144" y="103"/>
                </a:lnTo>
                <a:lnTo>
                  <a:pt x="173" y="75"/>
                </a:lnTo>
                <a:lnTo>
                  <a:pt x="201" y="103"/>
                </a:lnTo>
                <a:lnTo>
                  <a:pt x="173" y="131"/>
                </a:lnTo>
                <a:close/>
                <a:moveTo>
                  <a:pt x="169" y="132"/>
                </a:moveTo>
                <a:lnTo>
                  <a:pt x="142" y="160"/>
                </a:lnTo>
                <a:lnTo>
                  <a:pt x="114" y="132"/>
                </a:lnTo>
                <a:lnTo>
                  <a:pt x="142" y="107"/>
                </a:lnTo>
                <a:lnTo>
                  <a:pt x="169" y="132"/>
                </a:lnTo>
                <a:close/>
                <a:moveTo>
                  <a:pt x="111" y="131"/>
                </a:moveTo>
                <a:lnTo>
                  <a:pt x="84" y="103"/>
                </a:lnTo>
                <a:lnTo>
                  <a:pt x="111" y="75"/>
                </a:lnTo>
                <a:lnTo>
                  <a:pt x="139" y="103"/>
                </a:lnTo>
                <a:lnTo>
                  <a:pt x="111" y="131"/>
                </a:lnTo>
                <a:close/>
                <a:moveTo>
                  <a:pt x="108" y="132"/>
                </a:moveTo>
                <a:lnTo>
                  <a:pt x="80" y="160"/>
                </a:lnTo>
                <a:lnTo>
                  <a:pt x="52" y="132"/>
                </a:lnTo>
                <a:lnTo>
                  <a:pt x="80" y="107"/>
                </a:lnTo>
                <a:lnTo>
                  <a:pt x="108" y="132"/>
                </a:lnTo>
                <a:close/>
                <a:moveTo>
                  <a:pt x="108" y="195"/>
                </a:moveTo>
                <a:lnTo>
                  <a:pt x="80" y="221"/>
                </a:lnTo>
                <a:lnTo>
                  <a:pt x="52" y="195"/>
                </a:lnTo>
                <a:lnTo>
                  <a:pt x="80" y="167"/>
                </a:lnTo>
                <a:lnTo>
                  <a:pt x="108" y="195"/>
                </a:lnTo>
                <a:close/>
                <a:moveTo>
                  <a:pt x="108" y="254"/>
                </a:moveTo>
                <a:lnTo>
                  <a:pt x="80" y="282"/>
                </a:lnTo>
                <a:lnTo>
                  <a:pt x="52" y="254"/>
                </a:lnTo>
                <a:lnTo>
                  <a:pt x="80" y="229"/>
                </a:lnTo>
                <a:lnTo>
                  <a:pt x="108" y="254"/>
                </a:lnTo>
                <a:close/>
                <a:moveTo>
                  <a:pt x="108" y="316"/>
                </a:moveTo>
                <a:lnTo>
                  <a:pt x="80" y="344"/>
                </a:lnTo>
                <a:lnTo>
                  <a:pt x="52" y="316"/>
                </a:lnTo>
                <a:lnTo>
                  <a:pt x="80" y="287"/>
                </a:lnTo>
                <a:lnTo>
                  <a:pt x="108" y="316"/>
                </a:lnTo>
                <a:close/>
                <a:moveTo>
                  <a:pt x="108" y="378"/>
                </a:moveTo>
                <a:lnTo>
                  <a:pt x="80" y="404"/>
                </a:lnTo>
                <a:lnTo>
                  <a:pt x="52" y="378"/>
                </a:lnTo>
                <a:lnTo>
                  <a:pt x="80" y="350"/>
                </a:lnTo>
                <a:lnTo>
                  <a:pt x="108" y="378"/>
                </a:lnTo>
                <a:close/>
                <a:moveTo>
                  <a:pt x="108" y="437"/>
                </a:moveTo>
                <a:lnTo>
                  <a:pt x="80" y="465"/>
                </a:lnTo>
                <a:lnTo>
                  <a:pt x="52" y="437"/>
                </a:lnTo>
                <a:lnTo>
                  <a:pt x="80" y="409"/>
                </a:lnTo>
                <a:lnTo>
                  <a:pt x="108" y="437"/>
                </a:lnTo>
                <a:close/>
                <a:moveTo>
                  <a:pt x="108" y="500"/>
                </a:moveTo>
                <a:lnTo>
                  <a:pt x="80" y="525"/>
                </a:lnTo>
                <a:lnTo>
                  <a:pt x="52" y="500"/>
                </a:lnTo>
                <a:lnTo>
                  <a:pt x="80" y="472"/>
                </a:lnTo>
                <a:lnTo>
                  <a:pt x="108" y="500"/>
                </a:lnTo>
                <a:close/>
                <a:moveTo>
                  <a:pt x="108" y="559"/>
                </a:moveTo>
                <a:lnTo>
                  <a:pt x="80" y="587"/>
                </a:lnTo>
                <a:lnTo>
                  <a:pt x="52" y="559"/>
                </a:lnTo>
                <a:lnTo>
                  <a:pt x="80" y="533"/>
                </a:lnTo>
                <a:lnTo>
                  <a:pt x="108" y="559"/>
                </a:lnTo>
                <a:close/>
                <a:moveTo>
                  <a:pt x="111" y="563"/>
                </a:moveTo>
                <a:lnTo>
                  <a:pt x="139" y="591"/>
                </a:lnTo>
                <a:lnTo>
                  <a:pt x="111" y="618"/>
                </a:lnTo>
                <a:lnTo>
                  <a:pt x="84" y="591"/>
                </a:lnTo>
                <a:lnTo>
                  <a:pt x="111" y="563"/>
                </a:lnTo>
                <a:close/>
                <a:moveTo>
                  <a:pt x="142" y="594"/>
                </a:moveTo>
                <a:lnTo>
                  <a:pt x="169" y="622"/>
                </a:lnTo>
                <a:lnTo>
                  <a:pt x="142" y="650"/>
                </a:lnTo>
                <a:lnTo>
                  <a:pt x="114" y="622"/>
                </a:lnTo>
                <a:lnTo>
                  <a:pt x="142" y="594"/>
                </a:lnTo>
                <a:close/>
                <a:moveTo>
                  <a:pt x="144" y="591"/>
                </a:moveTo>
                <a:lnTo>
                  <a:pt x="173" y="563"/>
                </a:lnTo>
                <a:lnTo>
                  <a:pt x="201" y="591"/>
                </a:lnTo>
                <a:lnTo>
                  <a:pt x="173" y="618"/>
                </a:lnTo>
                <a:lnTo>
                  <a:pt x="144" y="591"/>
                </a:lnTo>
                <a:close/>
                <a:moveTo>
                  <a:pt x="202" y="594"/>
                </a:moveTo>
                <a:lnTo>
                  <a:pt x="230" y="622"/>
                </a:lnTo>
                <a:lnTo>
                  <a:pt x="202" y="650"/>
                </a:lnTo>
                <a:lnTo>
                  <a:pt x="177" y="622"/>
                </a:lnTo>
                <a:lnTo>
                  <a:pt x="202" y="594"/>
                </a:lnTo>
                <a:close/>
                <a:moveTo>
                  <a:pt x="206" y="591"/>
                </a:moveTo>
                <a:lnTo>
                  <a:pt x="234" y="563"/>
                </a:lnTo>
                <a:lnTo>
                  <a:pt x="261" y="591"/>
                </a:lnTo>
                <a:lnTo>
                  <a:pt x="234" y="618"/>
                </a:lnTo>
                <a:lnTo>
                  <a:pt x="206" y="591"/>
                </a:lnTo>
                <a:close/>
                <a:moveTo>
                  <a:pt x="264" y="594"/>
                </a:moveTo>
                <a:lnTo>
                  <a:pt x="292" y="622"/>
                </a:lnTo>
                <a:lnTo>
                  <a:pt x="264" y="650"/>
                </a:lnTo>
                <a:lnTo>
                  <a:pt x="236" y="622"/>
                </a:lnTo>
                <a:lnTo>
                  <a:pt x="264" y="594"/>
                </a:lnTo>
                <a:close/>
                <a:moveTo>
                  <a:pt x="268" y="591"/>
                </a:moveTo>
                <a:lnTo>
                  <a:pt x="295" y="563"/>
                </a:lnTo>
                <a:lnTo>
                  <a:pt x="323" y="591"/>
                </a:lnTo>
                <a:lnTo>
                  <a:pt x="295" y="618"/>
                </a:lnTo>
                <a:lnTo>
                  <a:pt x="268" y="591"/>
                </a:lnTo>
                <a:close/>
                <a:moveTo>
                  <a:pt x="327" y="594"/>
                </a:moveTo>
                <a:lnTo>
                  <a:pt x="352" y="622"/>
                </a:lnTo>
                <a:lnTo>
                  <a:pt x="327" y="650"/>
                </a:lnTo>
                <a:lnTo>
                  <a:pt x="299" y="622"/>
                </a:lnTo>
                <a:lnTo>
                  <a:pt x="327" y="594"/>
                </a:lnTo>
                <a:close/>
                <a:moveTo>
                  <a:pt x="328" y="591"/>
                </a:moveTo>
                <a:lnTo>
                  <a:pt x="356" y="563"/>
                </a:lnTo>
                <a:lnTo>
                  <a:pt x="385" y="591"/>
                </a:lnTo>
                <a:lnTo>
                  <a:pt x="356" y="618"/>
                </a:lnTo>
                <a:lnTo>
                  <a:pt x="328" y="591"/>
                </a:lnTo>
                <a:close/>
                <a:moveTo>
                  <a:pt x="386" y="594"/>
                </a:moveTo>
                <a:lnTo>
                  <a:pt x="414" y="622"/>
                </a:lnTo>
                <a:lnTo>
                  <a:pt x="386" y="650"/>
                </a:lnTo>
                <a:lnTo>
                  <a:pt x="358" y="622"/>
                </a:lnTo>
                <a:lnTo>
                  <a:pt x="386" y="594"/>
                </a:lnTo>
                <a:close/>
                <a:moveTo>
                  <a:pt x="390" y="591"/>
                </a:moveTo>
                <a:lnTo>
                  <a:pt x="417" y="563"/>
                </a:lnTo>
                <a:lnTo>
                  <a:pt x="445" y="591"/>
                </a:lnTo>
                <a:lnTo>
                  <a:pt x="417" y="618"/>
                </a:lnTo>
                <a:lnTo>
                  <a:pt x="390" y="591"/>
                </a:lnTo>
                <a:close/>
                <a:moveTo>
                  <a:pt x="447" y="594"/>
                </a:moveTo>
                <a:lnTo>
                  <a:pt x="474" y="622"/>
                </a:lnTo>
                <a:lnTo>
                  <a:pt x="447" y="650"/>
                </a:lnTo>
                <a:lnTo>
                  <a:pt x="419" y="622"/>
                </a:lnTo>
                <a:lnTo>
                  <a:pt x="447" y="594"/>
                </a:lnTo>
                <a:close/>
                <a:moveTo>
                  <a:pt x="450" y="591"/>
                </a:moveTo>
                <a:lnTo>
                  <a:pt x="478" y="563"/>
                </a:lnTo>
                <a:lnTo>
                  <a:pt x="506" y="591"/>
                </a:lnTo>
                <a:lnTo>
                  <a:pt x="478" y="618"/>
                </a:lnTo>
                <a:lnTo>
                  <a:pt x="450" y="591"/>
                </a:lnTo>
                <a:close/>
                <a:moveTo>
                  <a:pt x="508" y="594"/>
                </a:moveTo>
                <a:lnTo>
                  <a:pt x="536" y="622"/>
                </a:lnTo>
                <a:lnTo>
                  <a:pt x="508" y="650"/>
                </a:lnTo>
                <a:lnTo>
                  <a:pt x="482" y="622"/>
                </a:lnTo>
                <a:lnTo>
                  <a:pt x="508" y="594"/>
                </a:lnTo>
                <a:close/>
                <a:moveTo>
                  <a:pt x="512" y="591"/>
                </a:moveTo>
                <a:lnTo>
                  <a:pt x="540" y="563"/>
                </a:lnTo>
                <a:lnTo>
                  <a:pt x="567" y="591"/>
                </a:lnTo>
                <a:lnTo>
                  <a:pt x="540" y="618"/>
                </a:lnTo>
                <a:lnTo>
                  <a:pt x="512" y="591"/>
                </a:lnTo>
                <a:close/>
                <a:moveTo>
                  <a:pt x="570" y="587"/>
                </a:moveTo>
                <a:lnTo>
                  <a:pt x="541" y="559"/>
                </a:lnTo>
                <a:lnTo>
                  <a:pt x="570" y="533"/>
                </a:lnTo>
                <a:lnTo>
                  <a:pt x="598" y="559"/>
                </a:lnTo>
                <a:lnTo>
                  <a:pt x="570" y="587"/>
                </a:lnTo>
                <a:close/>
                <a:moveTo>
                  <a:pt x="629" y="529"/>
                </a:moveTo>
                <a:lnTo>
                  <a:pt x="600" y="558"/>
                </a:lnTo>
                <a:lnTo>
                  <a:pt x="574" y="529"/>
                </a:lnTo>
                <a:lnTo>
                  <a:pt x="600" y="501"/>
                </a:lnTo>
                <a:lnTo>
                  <a:pt x="629" y="529"/>
                </a:lnTo>
                <a:close/>
                <a:moveTo>
                  <a:pt x="629" y="468"/>
                </a:moveTo>
                <a:lnTo>
                  <a:pt x="600" y="496"/>
                </a:lnTo>
                <a:lnTo>
                  <a:pt x="574" y="468"/>
                </a:lnTo>
                <a:lnTo>
                  <a:pt x="600" y="441"/>
                </a:lnTo>
                <a:lnTo>
                  <a:pt x="629" y="468"/>
                </a:lnTo>
                <a:close/>
                <a:moveTo>
                  <a:pt x="629" y="408"/>
                </a:moveTo>
                <a:lnTo>
                  <a:pt x="600" y="436"/>
                </a:lnTo>
                <a:lnTo>
                  <a:pt x="574" y="408"/>
                </a:lnTo>
                <a:lnTo>
                  <a:pt x="600" y="380"/>
                </a:lnTo>
                <a:lnTo>
                  <a:pt x="629" y="408"/>
                </a:lnTo>
                <a:close/>
                <a:moveTo>
                  <a:pt x="629" y="346"/>
                </a:moveTo>
                <a:lnTo>
                  <a:pt x="600" y="374"/>
                </a:lnTo>
                <a:lnTo>
                  <a:pt x="574" y="346"/>
                </a:lnTo>
                <a:lnTo>
                  <a:pt x="600" y="320"/>
                </a:lnTo>
                <a:lnTo>
                  <a:pt x="629" y="346"/>
                </a:lnTo>
                <a:close/>
                <a:moveTo>
                  <a:pt x="629" y="286"/>
                </a:moveTo>
                <a:lnTo>
                  <a:pt x="600" y="313"/>
                </a:lnTo>
                <a:lnTo>
                  <a:pt x="574" y="286"/>
                </a:lnTo>
                <a:lnTo>
                  <a:pt x="600" y="258"/>
                </a:lnTo>
                <a:lnTo>
                  <a:pt x="629" y="286"/>
                </a:lnTo>
                <a:close/>
                <a:moveTo>
                  <a:pt x="629" y="225"/>
                </a:moveTo>
                <a:lnTo>
                  <a:pt x="600" y="253"/>
                </a:lnTo>
                <a:lnTo>
                  <a:pt x="574" y="225"/>
                </a:lnTo>
                <a:lnTo>
                  <a:pt x="600" y="197"/>
                </a:lnTo>
                <a:lnTo>
                  <a:pt x="629" y="225"/>
                </a:lnTo>
                <a:close/>
                <a:moveTo>
                  <a:pt x="629" y="163"/>
                </a:moveTo>
                <a:lnTo>
                  <a:pt x="600" y="191"/>
                </a:lnTo>
                <a:lnTo>
                  <a:pt x="574" y="163"/>
                </a:lnTo>
                <a:lnTo>
                  <a:pt x="600" y="136"/>
                </a:lnTo>
                <a:lnTo>
                  <a:pt x="629" y="163"/>
                </a:lnTo>
                <a:close/>
                <a:moveTo>
                  <a:pt x="629" y="103"/>
                </a:moveTo>
                <a:lnTo>
                  <a:pt x="600" y="131"/>
                </a:lnTo>
                <a:lnTo>
                  <a:pt x="574" y="103"/>
                </a:lnTo>
                <a:lnTo>
                  <a:pt x="600" y="75"/>
                </a:lnTo>
                <a:lnTo>
                  <a:pt x="629" y="103"/>
                </a:lnTo>
                <a:close/>
                <a:moveTo>
                  <a:pt x="600" y="15"/>
                </a:moveTo>
                <a:lnTo>
                  <a:pt x="629" y="42"/>
                </a:lnTo>
                <a:lnTo>
                  <a:pt x="600" y="70"/>
                </a:lnTo>
                <a:lnTo>
                  <a:pt x="574" y="42"/>
                </a:lnTo>
                <a:lnTo>
                  <a:pt x="600" y="15"/>
                </a:lnTo>
                <a:close/>
                <a:moveTo>
                  <a:pt x="598" y="74"/>
                </a:moveTo>
                <a:lnTo>
                  <a:pt x="570" y="99"/>
                </a:lnTo>
                <a:lnTo>
                  <a:pt x="541" y="74"/>
                </a:lnTo>
                <a:lnTo>
                  <a:pt x="570" y="46"/>
                </a:lnTo>
                <a:lnTo>
                  <a:pt x="598" y="74"/>
                </a:lnTo>
                <a:close/>
                <a:moveTo>
                  <a:pt x="540" y="15"/>
                </a:moveTo>
                <a:lnTo>
                  <a:pt x="567" y="42"/>
                </a:lnTo>
                <a:lnTo>
                  <a:pt x="540" y="70"/>
                </a:lnTo>
                <a:lnTo>
                  <a:pt x="512" y="42"/>
                </a:lnTo>
                <a:lnTo>
                  <a:pt x="540" y="15"/>
                </a:lnTo>
                <a:close/>
                <a:moveTo>
                  <a:pt x="536" y="74"/>
                </a:moveTo>
                <a:lnTo>
                  <a:pt x="508" y="99"/>
                </a:lnTo>
                <a:lnTo>
                  <a:pt x="482" y="74"/>
                </a:lnTo>
                <a:lnTo>
                  <a:pt x="508" y="46"/>
                </a:lnTo>
                <a:lnTo>
                  <a:pt x="536" y="74"/>
                </a:lnTo>
                <a:close/>
                <a:moveTo>
                  <a:pt x="478" y="15"/>
                </a:moveTo>
                <a:lnTo>
                  <a:pt x="506" y="42"/>
                </a:lnTo>
                <a:lnTo>
                  <a:pt x="478" y="70"/>
                </a:lnTo>
                <a:lnTo>
                  <a:pt x="450" y="42"/>
                </a:lnTo>
                <a:lnTo>
                  <a:pt x="478" y="15"/>
                </a:lnTo>
                <a:close/>
                <a:moveTo>
                  <a:pt x="474" y="74"/>
                </a:moveTo>
                <a:lnTo>
                  <a:pt x="447" y="99"/>
                </a:lnTo>
                <a:lnTo>
                  <a:pt x="419" y="74"/>
                </a:lnTo>
                <a:lnTo>
                  <a:pt x="447" y="46"/>
                </a:lnTo>
                <a:lnTo>
                  <a:pt x="474" y="74"/>
                </a:lnTo>
                <a:close/>
                <a:moveTo>
                  <a:pt x="417" y="15"/>
                </a:moveTo>
                <a:lnTo>
                  <a:pt x="445" y="42"/>
                </a:lnTo>
                <a:lnTo>
                  <a:pt x="417" y="70"/>
                </a:lnTo>
                <a:lnTo>
                  <a:pt x="390" y="42"/>
                </a:lnTo>
                <a:lnTo>
                  <a:pt x="417" y="15"/>
                </a:lnTo>
                <a:close/>
                <a:moveTo>
                  <a:pt x="414" y="74"/>
                </a:moveTo>
                <a:lnTo>
                  <a:pt x="386" y="99"/>
                </a:lnTo>
                <a:lnTo>
                  <a:pt x="358" y="74"/>
                </a:lnTo>
                <a:lnTo>
                  <a:pt x="386" y="46"/>
                </a:lnTo>
                <a:lnTo>
                  <a:pt x="414" y="74"/>
                </a:lnTo>
                <a:close/>
                <a:moveTo>
                  <a:pt x="356" y="15"/>
                </a:moveTo>
                <a:lnTo>
                  <a:pt x="385" y="42"/>
                </a:lnTo>
                <a:lnTo>
                  <a:pt x="356" y="70"/>
                </a:lnTo>
                <a:lnTo>
                  <a:pt x="328" y="42"/>
                </a:lnTo>
                <a:lnTo>
                  <a:pt x="356" y="15"/>
                </a:lnTo>
                <a:close/>
                <a:moveTo>
                  <a:pt x="352" y="74"/>
                </a:moveTo>
                <a:lnTo>
                  <a:pt x="327" y="99"/>
                </a:lnTo>
                <a:lnTo>
                  <a:pt x="299" y="74"/>
                </a:lnTo>
                <a:lnTo>
                  <a:pt x="327" y="46"/>
                </a:lnTo>
                <a:lnTo>
                  <a:pt x="352" y="74"/>
                </a:lnTo>
                <a:close/>
                <a:moveTo>
                  <a:pt x="295" y="15"/>
                </a:moveTo>
                <a:lnTo>
                  <a:pt x="323" y="42"/>
                </a:lnTo>
                <a:lnTo>
                  <a:pt x="295" y="70"/>
                </a:lnTo>
                <a:lnTo>
                  <a:pt x="268" y="42"/>
                </a:lnTo>
                <a:lnTo>
                  <a:pt x="295" y="15"/>
                </a:lnTo>
                <a:close/>
                <a:moveTo>
                  <a:pt x="292" y="74"/>
                </a:moveTo>
                <a:lnTo>
                  <a:pt x="264" y="99"/>
                </a:lnTo>
                <a:lnTo>
                  <a:pt x="236" y="74"/>
                </a:lnTo>
                <a:lnTo>
                  <a:pt x="264" y="46"/>
                </a:lnTo>
                <a:lnTo>
                  <a:pt x="292" y="74"/>
                </a:lnTo>
                <a:close/>
                <a:moveTo>
                  <a:pt x="234" y="15"/>
                </a:moveTo>
                <a:lnTo>
                  <a:pt x="261" y="42"/>
                </a:lnTo>
                <a:lnTo>
                  <a:pt x="234" y="70"/>
                </a:lnTo>
                <a:lnTo>
                  <a:pt x="206" y="42"/>
                </a:lnTo>
                <a:lnTo>
                  <a:pt x="234" y="15"/>
                </a:lnTo>
                <a:close/>
                <a:moveTo>
                  <a:pt x="230" y="74"/>
                </a:moveTo>
                <a:lnTo>
                  <a:pt x="202" y="99"/>
                </a:lnTo>
                <a:lnTo>
                  <a:pt x="177" y="74"/>
                </a:lnTo>
                <a:lnTo>
                  <a:pt x="202" y="46"/>
                </a:lnTo>
                <a:lnTo>
                  <a:pt x="230" y="74"/>
                </a:lnTo>
                <a:close/>
                <a:moveTo>
                  <a:pt x="173" y="15"/>
                </a:moveTo>
                <a:lnTo>
                  <a:pt x="201" y="42"/>
                </a:lnTo>
                <a:lnTo>
                  <a:pt x="173" y="70"/>
                </a:lnTo>
                <a:lnTo>
                  <a:pt x="144" y="42"/>
                </a:lnTo>
                <a:lnTo>
                  <a:pt x="173" y="15"/>
                </a:lnTo>
                <a:close/>
                <a:moveTo>
                  <a:pt x="169" y="74"/>
                </a:moveTo>
                <a:lnTo>
                  <a:pt x="142" y="99"/>
                </a:lnTo>
                <a:lnTo>
                  <a:pt x="114" y="74"/>
                </a:lnTo>
                <a:lnTo>
                  <a:pt x="142" y="46"/>
                </a:lnTo>
                <a:lnTo>
                  <a:pt x="169" y="74"/>
                </a:lnTo>
                <a:close/>
                <a:moveTo>
                  <a:pt x="111" y="15"/>
                </a:moveTo>
                <a:lnTo>
                  <a:pt x="139" y="42"/>
                </a:lnTo>
                <a:lnTo>
                  <a:pt x="111" y="70"/>
                </a:lnTo>
                <a:lnTo>
                  <a:pt x="84" y="42"/>
                </a:lnTo>
                <a:lnTo>
                  <a:pt x="111" y="15"/>
                </a:lnTo>
                <a:close/>
                <a:moveTo>
                  <a:pt x="108" y="74"/>
                </a:moveTo>
                <a:lnTo>
                  <a:pt x="80" y="99"/>
                </a:lnTo>
                <a:lnTo>
                  <a:pt x="52" y="74"/>
                </a:lnTo>
                <a:lnTo>
                  <a:pt x="80" y="46"/>
                </a:lnTo>
                <a:lnTo>
                  <a:pt x="108" y="74"/>
                </a:lnTo>
                <a:close/>
                <a:moveTo>
                  <a:pt x="22" y="42"/>
                </a:moveTo>
                <a:lnTo>
                  <a:pt x="51" y="15"/>
                </a:lnTo>
                <a:lnTo>
                  <a:pt x="79" y="42"/>
                </a:lnTo>
                <a:lnTo>
                  <a:pt x="51" y="70"/>
                </a:lnTo>
                <a:lnTo>
                  <a:pt x="22" y="42"/>
                </a:lnTo>
                <a:close/>
                <a:moveTo>
                  <a:pt x="22" y="103"/>
                </a:moveTo>
                <a:lnTo>
                  <a:pt x="51" y="75"/>
                </a:lnTo>
                <a:lnTo>
                  <a:pt x="79" y="103"/>
                </a:lnTo>
                <a:lnTo>
                  <a:pt x="51" y="131"/>
                </a:lnTo>
                <a:lnTo>
                  <a:pt x="22" y="103"/>
                </a:lnTo>
                <a:close/>
                <a:moveTo>
                  <a:pt x="22" y="163"/>
                </a:moveTo>
                <a:lnTo>
                  <a:pt x="51" y="136"/>
                </a:lnTo>
                <a:lnTo>
                  <a:pt x="79" y="163"/>
                </a:lnTo>
                <a:lnTo>
                  <a:pt x="51" y="191"/>
                </a:lnTo>
                <a:lnTo>
                  <a:pt x="22" y="163"/>
                </a:lnTo>
                <a:close/>
                <a:moveTo>
                  <a:pt x="22" y="225"/>
                </a:moveTo>
                <a:lnTo>
                  <a:pt x="51" y="197"/>
                </a:lnTo>
                <a:lnTo>
                  <a:pt x="79" y="225"/>
                </a:lnTo>
                <a:lnTo>
                  <a:pt x="51" y="253"/>
                </a:lnTo>
                <a:lnTo>
                  <a:pt x="22" y="225"/>
                </a:lnTo>
                <a:close/>
                <a:moveTo>
                  <a:pt x="22" y="286"/>
                </a:moveTo>
                <a:lnTo>
                  <a:pt x="51" y="258"/>
                </a:lnTo>
                <a:lnTo>
                  <a:pt x="79" y="286"/>
                </a:lnTo>
                <a:lnTo>
                  <a:pt x="51" y="313"/>
                </a:lnTo>
                <a:lnTo>
                  <a:pt x="22" y="286"/>
                </a:lnTo>
                <a:close/>
                <a:moveTo>
                  <a:pt x="22" y="346"/>
                </a:moveTo>
                <a:lnTo>
                  <a:pt x="51" y="320"/>
                </a:lnTo>
                <a:lnTo>
                  <a:pt x="79" y="346"/>
                </a:lnTo>
                <a:lnTo>
                  <a:pt x="51" y="374"/>
                </a:lnTo>
                <a:lnTo>
                  <a:pt x="22" y="346"/>
                </a:lnTo>
                <a:close/>
                <a:moveTo>
                  <a:pt x="22" y="408"/>
                </a:moveTo>
                <a:lnTo>
                  <a:pt x="51" y="380"/>
                </a:lnTo>
                <a:lnTo>
                  <a:pt x="79" y="408"/>
                </a:lnTo>
                <a:lnTo>
                  <a:pt x="51" y="436"/>
                </a:lnTo>
                <a:lnTo>
                  <a:pt x="22" y="408"/>
                </a:lnTo>
                <a:close/>
                <a:moveTo>
                  <a:pt x="22" y="468"/>
                </a:moveTo>
                <a:lnTo>
                  <a:pt x="51" y="441"/>
                </a:lnTo>
                <a:lnTo>
                  <a:pt x="79" y="468"/>
                </a:lnTo>
                <a:lnTo>
                  <a:pt x="51" y="496"/>
                </a:lnTo>
                <a:lnTo>
                  <a:pt x="22" y="468"/>
                </a:lnTo>
                <a:close/>
                <a:moveTo>
                  <a:pt x="22" y="529"/>
                </a:moveTo>
                <a:lnTo>
                  <a:pt x="51" y="501"/>
                </a:lnTo>
                <a:lnTo>
                  <a:pt x="79" y="529"/>
                </a:lnTo>
                <a:lnTo>
                  <a:pt x="51" y="558"/>
                </a:lnTo>
                <a:lnTo>
                  <a:pt x="22" y="529"/>
                </a:lnTo>
                <a:close/>
                <a:moveTo>
                  <a:pt x="22" y="591"/>
                </a:moveTo>
                <a:lnTo>
                  <a:pt x="51" y="563"/>
                </a:lnTo>
                <a:lnTo>
                  <a:pt x="79" y="591"/>
                </a:lnTo>
                <a:lnTo>
                  <a:pt x="51" y="618"/>
                </a:lnTo>
                <a:lnTo>
                  <a:pt x="22" y="591"/>
                </a:lnTo>
                <a:close/>
                <a:moveTo>
                  <a:pt x="52" y="622"/>
                </a:moveTo>
                <a:lnTo>
                  <a:pt x="80" y="594"/>
                </a:lnTo>
                <a:lnTo>
                  <a:pt x="108" y="622"/>
                </a:lnTo>
                <a:lnTo>
                  <a:pt x="80" y="650"/>
                </a:lnTo>
                <a:lnTo>
                  <a:pt x="52" y="622"/>
                </a:lnTo>
                <a:close/>
                <a:moveTo>
                  <a:pt x="80" y="709"/>
                </a:moveTo>
                <a:lnTo>
                  <a:pt x="52" y="683"/>
                </a:lnTo>
                <a:lnTo>
                  <a:pt x="80" y="655"/>
                </a:lnTo>
                <a:lnTo>
                  <a:pt x="108" y="683"/>
                </a:lnTo>
                <a:lnTo>
                  <a:pt x="80" y="709"/>
                </a:lnTo>
                <a:close/>
                <a:moveTo>
                  <a:pt x="84" y="651"/>
                </a:moveTo>
                <a:lnTo>
                  <a:pt x="111" y="624"/>
                </a:lnTo>
                <a:lnTo>
                  <a:pt x="139" y="651"/>
                </a:lnTo>
                <a:lnTo>
                  <a:pt x="111" y="679"/>
                </a:lnTo>
                <a:lnTo>
                  <a:pt x="84" y="651"/>
                </a:lnTo>
                <a:close/>
                <a:moveTo>
                  <a:pt x="142" y="709"/>
                </a:moveTo>
                <a:lnTo>
                  <a:pt x="114" y="683"/>
                </a:lnTo>
                <a:lnTo>
                  <a:pt x="142" y="655"/>
                </a:lnTo>
                <a:lnTo>
                  <a:pt x="169" y="683"/>
                </a:lnTo>
                <a:lnTo>
                  <a:pt x="142" y="709"/>
                </a:lnTo>
                <a:close/>
                <a:moveTo>
                  <a:pt x="144" y="651"/>
                </a:moveTo>
                <a:lnTo>
                  <a:pt x="173" y="624"/>
                </a:lnTo>
                <a:lnTo>
                  <a:pt x="201" y="651"/>
                </a:lnTo>
                <a:lnTo>
                  <a:pt x="173" y="679"/>
                </a:lnTo>
                <a:lnTo>
                  <a:pt x="144" y="651"/>
                </a:lnTo>
                <a:close/>
                <a:moveTo>
                  <a:pt x="202" y="709"/>
                </a:moveTo>
                <a:lnTo>
                  <a:pt x="177" y="683"/>
                </a:lnTo>
                <a:lnTo>
                  <a:pt x="202" y="655"/>
                </a:lnTo>
                <a:lnTo>
                  <a:pt x="230" y="683"/>
                </a:lnTo>
                <a:lnTo>
                  <a:pt x="202" y="709"/>
                </a:lnTo>
                <a:close/>
                <a:moveTo>
                  <a:pt x="206" y="651"/>
                </a:moveTo>
                <a:lnTo>
                  <a:pt x="234" y="624"/>
                </a:lnTo>
                <a:lnTo>
                  <a:pt x="261" y="651"/>
                </a:lnTo>
                <a:lnTo>
                  <a:pt x="234" y="679"/>
                </a:lnTo>
                <a:lnTo>
                  <a:pt x="206" y="651"/>
                </a:lnTo>
                <a:close/>
                <a:moveTo>
                  <a:pt x="264" y="709"/>
                </a:moveTo>
                <a:lnTo>
                  <a:pt x="236" y="683"/>
                </a:lnTo>
                <a:lnTo>
                  <a:pt x="264" y="655"/>
                </a:lnTo>
                <a:lnTo>
                  <a:pt x="292" y="683"/>
                </a:lnTo>
                <a:lnTo>
                  <a:pt x="264" y="709"/>
                </a:lnTo>
                <a:close/>
                <a:moveTo>
                  <a:pt x="268" y="651"/>
                </a:moveTo>
                <a:lnTo>
                  <a:pt x="295" y="624"/>
                </a:lnTo>
                <a:lnTo>
                  <a:pt x="323" y="651"/>
                </a:lnTo>
                <a:lnTo>
                  <a:pt x="295" y="679"/>
                </a:lnTo>
                <a:lnTo>
                  <a:pt x="268" y="651"/>
                </a:lnTo>
                <a:close/>
                <a:moveTo>
                  <a:pt x="327" y="709"/>
                </a:moveTo>
                <a:lnTo>
                  <a:pt x="299" y="683"/>
                </a:lnTo>
                <a:lnTo>
                  <a:pt x="327" y="655"/>
                </a:lnTo>
                <a:lnTo>
                  <a:pt x="352" y="683"/>
                </a:lnTo>
                <a:lnTo>
                  <a:pt x="327" y="709"/>
                </a:lnTo>
                <a:close/>
                <a:moveTo>
                  <a:pt x="328" y="651"/>
                </a:moveTo>
                <a:lnTo>
                  <a:pt x="356" y="624"/>
                </a:lnTo>
                <a:lnTo>
                  <a:pt x="385" y="651"/>
                </a:lnTo>
                <a:lnTo>
                  <a:pt x="356" y="679"/>
                </a:lnTo>
                <a:lnTo>
                  <a:pt x="328" y="651"/>
                </a:lnTo>
                <a:close/>
                <a:moveTo>
                  <a:pt x="386" y="709"/>
                </a:moveTo>
                <a:lnTo>
                  <a:pt x="358" y="683"/>
                </a:lnTo>
                <a:lnTo>
                  <a:pt x="386" y="655"/>
                </a:lnTo>
                <a:lnTo>
                  <a:pt x="414" y="683"/>
                </a:lnTo>
                <a:lnTo>
                  <a:pt x="386" y="709"/>
                </a:lnTo>
                <a:close/>
                <a:moveTo>
                  <a:pt x="390" y="651"/>
                </a:moveTo>
                <a:lnTo>
                  <a:pt x="417" y="624"/>
                </a:lnTo>
                <a:lnTo>
                  <a:pt x="445" y="651"/>
                </a:lnTo>
                <a:lnTo>
                  <a:pt x="417" y="679"/>
                </a:lnTo>
                <a:lnTo>
                  <a:pt x="390" y="651"/>
                </a:lnTo>
                <a:close/>
                <a:moveTo>
                  <a:pt x="447" y="709"/>
                </a:moveTo>
                <a:lnTo>
                  <a:pt x="419" y="683"/>
                </a:lnTo>
                <a:lnTo>
                  <a:pt x="447" y="655"/>
                </a:lnTo>
                <a:lnTo>
                  <a:pt x="474" y="683"/>
                </a:lnTo>
                <a:lnTo>
                  <a:pt x="447" y="709"/>
                </a:lnTo>
                <a:close/>
                <a:moveTo>
                  <a:pt x="450" y="651"/>
                </a:moveTo>
                <a:lnTo>
                  <a:pt x="478" y="624"/>
                </a:lnTo>
                <a:lnTo>
                  <a:pt x="506" y="651"/>
                </a:lnTo>
                <a:lnTo>
                  <a:pt x="478" y="679"/>
                </a:lnTo>
                <a:lnTo>
                  <a:pt x="450" y="651"/>
                </a:lnTo>
                <a:close/>
                <a:moveTo>
                  <a:pt x="508" y="709"/>
                </a:moveTo>
                <a:lnTo>
                  <a:pt x="482" y="683"/>
                </a:lnTo>
                <a:lnTo>
                  <a:pt x="508" y="655"/>
                </a:lnTo>
                <a:lnTo>
                  <a:pt x="536" y="683"/>
                </a:lnTo>
                <a:lnTo>
                  <a:pt x="508" y="709"/>
                </a:lnTo>
                <a:close/>
                <a:moveTo>
                  <a:pt x="512" y="651"/>
                </a:moveTo>
                <a:lnTo>
                  <a:pt x="540" y="624"/>
                </a:lnTo>
                <a:lnTo>
                  <a:pt x="567" y="651"/>
                </a:lnTo>
                <a:lnTo>
                  <a:pt x="540" y="679"/>
                </a:lnTo>
                <a:lnTo>
                  <a:pt x="512" y="651"/>
                </a:lnTo>
                <a:close/>
                <a:moveTo>
                  <a:pt x="570" y="709"/>
                </a:moveTo>
                <a:lnTo>
                  <a:pt x="541" y="683"/>
                </a:lnTo>
                <a:lnTo>
                  <a:pt x="570" y="655"/>
                </a:lnTo>
                <a:lnTo>
                  <a:pt x="598" y="683"/>
                </a:lnTo>
                <a:lnTo>
                  <a:pt x="570"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4" name="Freeform 1276"/>
          <p:cNvSpPr>
            <a:spLocks noEditPoints="1"/>
          </p:cNvSpPr>
          <p:nvPr/>
        </p:nvSpPr>
        <p:spPr bwMode="auto">
          <a:xfrm>
            <a:off x="9976445" y="5227638"/>
            <a:ext cx="1031875" cy="1166813"/>
          </a:xfrm>
          <a:custGeom>
            <a:avLst/>
            <a:gdLst>
              <a:gd name="T0" fmla="*/ 18 w 650"/>
              <a:gd name="T1" fmla="*/ 464 h 735"/>
              <a:gd name="T2" fmla="*/ 17 w 650"/>
              <a:gd name="T3" fmla="*/ 286 h 735"/>
              <a:gd name="T4" fmla="*/ 4 w 650"/>
              <a:gd name="T5" fmla="*/ 122 h 735"/>
              <a:gd name="T6" fmla="*/ 109 w 650"/>
              <a:gd name="T7" fmla="*/ 11 h 735"/>
              <a:gd name="T8" fmla="*/ 237 w 650"/>
              <a:gd name="T9" fmla="*/ 11 h 735"/>
              <a:gd name="T10" fmla="*/ 425 w 650"/>
              <a:gd name="T11" fmla="*/ 0 h 735"/>
              <a:gd name="T12" fmla="*/ 590 w 650"/>
              <a:gd name="T13" fmla="*/ 0 h 735"/>
              <a:gd name="T14" fmla="*/ 645 w 650"/>
              <a:gd name="T15" fmla="*/ 146 h 735"/>
              <a:gd name="T16" fmla="*/ 603 w 650"/>
              <a:gd name="T17" fmla="*/ 316 h 735"/>
              <a:gd name="T18" fmla="*/ 633 w 650"/>
              <a:gd name="T19" fmla="*/ 475 h 735"/>
              <a:gd name="T20" fmla="*/ 571 w 650"/>
              <a:gd name="T21" fmla="*/ 713 h 735"/>
              <a:gd name="T22" fmla="*/ 444 w 650"/>
              <a:gd name="T23" fmla="*/ 713 h 735"/>
              <a:gd name="T24" fmla="*/ 243 w 650"/>
              <a:gd name="T25" fmla="*/ 735 h 735"/>
              <a:gd name="T26" fmla="*/ 101 w 650"/>
              <a:gd name="T27" fmla="*/ 735 h 735"/>
              <a:gd name="T28" fmla="*/ 474 w 650"/>
              <a:gd name="T29" fmla="*/ 378 h 735"/>
              <a:gd name="T30" fmla="*/ 322 w 650"/>
              <a:gd name="T31" fmla="*/ 346 h 735"/>
              <a:gd name="T32" fmla="*/ 172 w 650"/>
              <a:gd name="T33" fmla="*/ 258 h 735"/>
              <a:gd name="T34" fmla="*/ 266 w 650"/>
              <a:gd name="T35" fmla="*/ 286 h 735"/>
              <a:gd name="T36" fmla="*/ 420 w 650"/>
              <a:gd name="T37" fmla="*/ 316 h 735"/>
              <a:gd name="T38" fmla="*/ 448 w 650"/>
              <a:gd name="T39" fmla="*/ 465 h 735"/>
              <a:gd name="T40" fmla="*/ 324 w 650"/>
              <a:gd name="T41" fmla="*/ 409 h 735"/>
              <a:gd name="T42" fmla="*/ 172 w 650"/>
              <a:gd name="T43" fmla="*/ 380 h 735"/>
              <a:gd name="T44" fmla="*/ 143 w 650"/>
              <a:gd name="T45" fmla="*/ 282 h 735"/>
              <a:gd name="T46" fmla="*/ 294 w 650"/>
              <a:gd name="T47" fmla="*/ 253 h 735"/>
              <a:gd name="T48" fmla="*/ 416 w 650"/>
              <a:gd name="T49" fmla="*/ 197 h 735"/>
              <a:gd name="T50" fmla="*/ 482 w 650"/>
              <a:gd name="T51" fmla="*/ 316 h 735"/>
              <a:gd name="T52" fmla="*/ 420 w 650"/>
              <a:gd name="T53" fmla="*/ 500 h 735"/>
              <a:gd name="T54" fmla="*/ 352 w 650"/>
              <a:gd name="T55" fmla="*/ 500 h 735"/>
              <a:gd name="T56" fmla="*/ 201 w 650"/>
              <a:gd name="T57" fmla="*/ 468 h 735"/>
              <a:gd name="T58" fmla="*/ 84 w 650"/>
              <a:gd name="T59" fmla="*/ 346 h 735"/>
              <a:gd name="T60" fmla="*/ 115 w 650"/>
              <a:gd name="T61" fmla="*/ 195 h 735"/>
              <a:gd name="T62" fmla="*/ 322 w 650"/>
              <a:gd name="T63" fmla="*/ 163 h 735"/>
              <a:gd name="T64" fmla="*/ 389 w 650"/>
              <a:gd name="T65" fmla="*/ 163 h 735"/>
              <a:gd name="T66" fmla="*/ 511 w 650"/>
              <a:gd name="T67" fmla="*/ 225 h 735"/>
              <a:gd name="T68" fmla="*/ 566 w 650"/>
              <a:gd name="T69" fmla="*/ 468 h 735"/>
              <a:gd name="T70" fmla="*/ 448 w 650"/>
              <a:gd name="T71" fmla="*/ 533 h 735"/>
              <a:gd name="T72" fmla="*/ 294 w 650"/>
              <a:gd name="T73" fmla="*/ 501 h 735"/>
              <a:gd name="T74" fmla="*/ 172 w 650"/>
              <a:gd name="T75" fmla="*/ 558 h 735"/>
              <a:gd name="T76" fmla="*/ 109 w 650"/>
              <a:gd name="T77" fmla="*/ 378 h 735"/>
              <a:gd name="T78" fmla="*/ 53 w 650"/>
              <a:gd name="T79" fmla="*/ 132 h 735"/>
              <a:gd name="T80" fmla="*/ 176 w 650"/>
              <a:gd name="T81" fmla="*/ 132 h 735"/>
              <a:gd name="T82" fmla="*/ 383 w 650"/>
              <a:gd name="T83" fmla="*/ 103 h 735"/>
              <a:gd name="T84" fmla="*/ 450 w 650"/>
              <a:gd name="T85" fmla="*/ 103 h 735"/>
              <a:gd name="T86" fmla="*/ 542 w 650"/>
              <a:gd name="T87" fmla="*/ 254 h 735"/>
              <a:gd name="T88" fmla="*/ 598 w 650"/>
              <a:gd name="T89" fmla="*/ 500 h 735"/>
              <a:gd name="T90" fmla="*/ 506 w 650"/>
              <a:gd name="T91" fmla="*/ 591 h 735"/>
              <a:gd name="T92" fmla="*/ 298 w 650"/>
              <a:gd name="T93" fmla="*/ 622 h 735"/>
              <a:gd name="T94" fmla="*/ 231 w 650"/>
              <a:gd name="T95" fmla="*/ 622 h 735"/>
              <a:gd name="T96" fmla="*/ 22 w 650"/>
              <a:gd name="T97" fmla="*/ 529 h 735"/>
              <a:gd name="T98" fmla="*/ 77 w 650"/>
              <a:gd name="T99" fmla="*/ 286 h 735"/>
              <a:gd name="T100" fmla="*/ 51 w 650"/>
              <a:gd name="T101" fmla="*/ 15 h 735"/>
              <a:gd name="T102" fmla="*/ 203 w 650"/>
              <a:gd name="T103" fmla="*/ 99 h 735"/>
              <a:gd name="T104" fmla="*/ 324 w 650"/>
              <a:gd name="T105" fmla="*/ 46 h 735"/>
              <a:gd name="T106" fmla="*/ 478 w 650"/>
              <a:gd name="T107" fmla="*/ 15 h 735"/>
              <a:gd name="T108" fmla="*/ 571 w 650"/>
              <a:gd name="T109" fmla="*/ 42 h 735"/>
              <a:gd name="T110" fmla="*/ 628 w 650"/>
              <a:gd name="T111" fmla="*/ 286 h 735"/>
              <a:gd name="T112" fmla="*/ 599 w 650"/>
              <a:gd name="T113" fmla="*/ 563 h 735"/>
              <a:gd name="T114" fmla="*/ 482 w 650"/>
              <a:gd name="T115" fmla="*/ 683 h 735"/>
              <a:gd name="T116" fmla="*/ 383 w 650"/>
              <a:gd name="T117" fmla="*/ 651 h 735"/>
              <a:gd name="T118" fmla="*/ 206 w 650"/>
              <a:gd name="T119" fmla="*/ 651 h 735"/>
              <a:gd name="T120" fmla="*/ 139 w 650"/>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735">
                <a:moveTo>
                  <a:pt x="26" y="662"/>
                </a:moveTo>
                <a:lnTo>
                  <a:pt x="26" y="656"/>
                </a:lnTo>
                <a:lnTo>
                  <a:pt x="51" y="679"/>
                </a:lnTo>
                <a:lnTo>
                  <a:pt x="77" y="651"/>
                </a:lnTo>
                <a:lnTo>
                  <a:pt x="51" y="624"/>
                </a:lnTo>
                <a:lnTo>
                  <a:pt x="26" y="647"/>
                </a:lnTo>
                <a:lnTo>
                  <a:pt x="26" y="642"/>
                </a:lnTo>
                <a:lnTo>
                  <a:pt x="47" y="622"/>
                </a:lnTo>
                <a:lnTo>
                  <a:pt x="25" y="599"/>
                </a:lnTo>
                <a:lnTo>
                  <a:pt x="25" y="591"/>
                </a:lnTo>
                <a:lnTo>
                  <a:pt x="51" y="618"/>
                </a:lnTo>
                <a:lnTo>
                  <a:pt x="77" y="591"/>
                </a:lnTo>
                <a:lnTo>
                  <a:pt x="51" y="563"/>
                </a:lnTo>
                <a:lnTo>
                  <a:pt x="25" y="590"/>
                </a:lnTo>
                <a:lnTo>
                  <a:pt x="25" y="584"/>
                </a:lnTo>
                <a:lnTo>
                  <a:pt x="47" y="559"/>
                </a:lnTo>
                <a:lnTo>
                  <a:pt x="22" y="535"/>
                </a:lnTo>
                <a:lnTo>
                  <a:pt x="21" y="525"/>
                </a:lnTo>
                <a:lnTo>
                  <a:pt x="47" y="500"/>
                </a:lnTo>
                <a:lnTo>
                  <a:pt x="18" y="472"/>
                </a:lnTo>
                <a:lnTo>
                  <a:pt x="18" y="472"/>
                </a:lnTo>
                <a:lnTo>
                  <a:pt x="18" y="464"/>
                </a:lnTo>
                <a:lnTo>
                  <a:pt x="18" y="465"/>
                </a:lnTo>
                <a:lnTo>
                  <a:pt x="47" y="437"/>
                </a:lnTo>
                <a:lnTo>
                  <a:pt x="18" y="409"/>
                </a:lnTo>
                <a:lnTo>
                  <a:pt x="17" y="413"/>
                </a:lnTo>
                <a:lnTo>
                  <a:pt x="17" y="408"/>
                </a:lnTo>
                <a:lnTo>
                  <a:pt x="17" y="408"/>
                </a:lnTo>
                <a:lnTo>
                  <a:pt x="17" y="408"/>
                </a:lnTo>
                <a:lnTo>
                  <a:pt x="17" y="400"/>
                </a:lnTo>
                <a:lnTo>
                  <a:pt x="18" y="404"/>
                </a:lnTo>
                <a:lnTo>
                  <a:pt x="47" y="378"/>
                </a:lnTo>
                <a:lnTo>
                  <a:pt x="18" y="350"/>
                </a:lnTo>
                <a:lnTo>
                  <a:pt x="16" y="356"/>
                </a:lnTo>
                <a:lnTo>
                  <a:pt x="13" y="350"/>
                </a:lnTo>
                <a:lnTo>
                  <a:pt x="17" y="346"/>
                </a:lnTo>
                <a:lnTo>
                  <a:pt x="13" y="344"/>
                </a:lnTo>
                <a:lnTo>
                  <a:pt x="13" y="337"/>
                </a:lnTo>
                <a:lnTo>
                  <a:pt x="18" y="344"/>
                </a:lnTo>
                <a:lnTo>
                  <a:pt x="47" y="316"/>
                </a:lnTo>
                <a:lnTo>
                  <a:pt x="18" y="287"/>
                </a:lnTo>
                <a:lnTo>
                  <a:pt x="12" y="295"/>
                </a:lnTo>
                <a:lnTo>
                  <a:pt x="12" y="290"/>
                </a:lnTo>
                <a:lnTo>
                  <a:pt x="17" y="286"/>
                </a:lnTo>
                <a:lnTo>
                  <a:pt x="12" y="281"/>
                </a:lnTo>
                <a:lnTo>
                  <a:pt x="12" y="273"/>
                </a:lnTo>
                <a:lnTo>
                  <a:pt x="18" y="282"/>
                </a:lnTo>
                <a:lnTo>
                  <a:pt x="47" y="254"/>
                </a:lnTo>
                <a:lnTo>
                  <a:pt x="18" y="229"/>
                </a:lnTo>
                <a:lnTo>
                  <a:pt x="9" y="238"/>
                </a:lnTo>
                <a:lnTo>
                  <a:pt x="9" y="231"/>
                </a:lnTo>
                <a:lnTo>
                  <a:pt x="17" y="225"/>
                </a:lnTo>
                <a:lnTo>
                  <a:pt x="8" y="217"/>
                </a:lnTo>
                <a:lnTo>
                  <a:pt x="8" y="210"/>
                </a:lnTo>
                <a:lnTo>
                  <a:pt x="18" y="221"/>
                </a:lnTo>
                <a:lnTo>
                  <a:pt x="47" y="195"/>
                </a:lnTo>
                <a:lnTo>
                  <a:pt x="18" y="167"/>
                </a:lnTo>
                <a:lnTo>
                  <a:pt x="8" y="179"/>
                </a:lnTo>
                <a:lnTo>
                  <a:pt x="8" y="174"/>
                </a:lnTo>
                <a:lnTo>
                  <a:pt x="17" y="163"/>
                </a:lnTo>
                <a:lnTo>
                  <a:pt x="6" y="154"/>
                </a:lnTo>
                <a:lnTo>
                  <a:pt x="6" y="146"/>
                </a:lnTo>
                <a:lnTo>
                  <a:pt x="18" y="160"/>
                </a:lnTo>
                <a:lnTo>
                  <a:pt x="47" y="132"/>
                </a:lnTo>
                <a:lnTo>
                  <a:pt x="18" y="107"/>
                </a:lnTo>
                <a:lnTo>
                  <a:pt x="4" y="122"/>
                </a:lnTo>
                <a:lnTo>
                  <a:pt x="4" y="116"/>
                </a:lnTo>
                <a:lnTo>
                  <a:pt x="17" y="103"/>
                </a:lnTo>
                <a:lnTo>
                  <a:pt x="4" y="90"/>
                </a:lnTo>
                <a:lnTo>
                  <a:pt x="2" y="83"/>
                </a:lnTo>
                <a:lnTo>
                  <a:pt x="18" y="99"/>
                </a:lnTo>
                <a:lnTo>
                  <a:pt x="47" y="74"/>
                </a:lnTo>
                <a:lnTo>
                  <a:pt x="18" y="46"/>
                </a:lnTo>
                <a:lnTo>
                  <a:pt x="2" y="62"/>
                </a:lnTo>
                <a:lnTo>
                  <a:pt x="2" y="56"/>
                </a:lnTo>
                <a:lnTo>
                  <a:pt x="17" y="42"/>
                </a:lnTo>
                <a:lnTo>
                  <a:pt x="0" y="27"/>
                </a:lnTo>
                <a:lnTo>
                  <a:pt x="0" y="19"/>
                </a:lnTo>
                <a:lnTo>
                  <a:pt x="18" y="39"/>
                </a:lnTo>
                <a:lnTo>
                  <a:pt x="47" y="11"/>
                </a:lnTo>
                <a:lnTo>
                  <a:pt x="36" y="0"/>
                </a:lnTo>
                <a:lnTo>
                  <a:pt x="41" y="0"/>
                </a:lnTo>
                <a:lnTo>
                  <a:pt x="51" y="8"/>
                </a:lnTo>
                <a:lnTo>
                  <a:pt x="60" y="0"/>
                </a:lnTo>
                <a:lnTo>
                  <a:pt x="65" y="0"/>
                </a:lnTo>
                <a:lnTo>
                  <a:pt x="53" y="11"/>
                </a:lnTo>
                <a:lnTo>
                  <a:pt x="81" y="39"/>
                </a:lnTo>
                <a:lnTo>
                  <a:pt x="109" y="11"/>
                </a:lnTo>
                <a:lnTo>
                  <a:pt x="96" y="0"/>
                </a:lnTo>
                <a:lnTo>
                  <a:pt x="103" y="0"/>
                </a:lnTo>
                <a:lnTo>
                  <a:pt x="111" y="8"/>
                </a:lnTo>
                <a:lnTo>
                  <a:pt x="120" y="0"/>
                </a:lnTo>
                <a:lnTo>
                  <a:pt x="126" y="0"/>
                </a:lnTo>
                <a:lnTo>
                  <a:pt x="115" y="11"/>
                </a:lnTo>
                <a:lnTo>
                  <a:pt x="143" y="39"/>
                </a:lnTo>
                <a:lnTo>
                  <a:pt x="168" y="11"/>
                </a:lnTo>
                <a:lnTo>
                  <a:pt x="158" y="0"/>
                </a:lnTo>
                <a:lnTo>
                  <a:pt x="163" y="0"/>
                </a:lnTo>
                <a:lnTo>
                  <a:pt x="172" y="8"/>
                </a:lnTo>
                <a:lnTo>
                  <a:pt x="182" y="0"/>
                </a:lnTo>
                <a:lnTo>
                  <a:pt x="187" y="0"/>
                </a:lnTo>
                <a:lnTo>
                  <a:pt x="176" y="11"/>
                </a:lnTo>
                <a:lnTo>
                  <a:pt x="203" y="39"/>
                </a:lnTo>
                <a:lnTo>
                  <a:pt x="231" y="11"/>
                </a:lnTo>
                <a:lnTo>
                  <a:pt x="219" y="0"/>
                </a:lnTo>
                <a:lnTo>
                  <a:pt x="225" y="0"/>
                </a:lnTo>
                <a:lnTo>
                  <a:pt x="234" y="8"/>
                </a:lnTo>
                <a:lnTo>
                  <a:pt x="242" y="0"/>
                </a:lnTo>
                <a:lnTo>
                  <a:pt x="250" y="0"/>
                </a:lnTo>
                <a:lnTo>
                  <a:pt x="237" y="11"/>
                </a:lnTo>
                <a:lnTo>
                  <a:pt x="265" y="39"/>
                </a:lnTo>
                <a:lnTo>
                  <a:pt x="293" y="11"/>
                </a:lnTo>
                <a:lnTo>
                  <a:pt x="280" y="0"/>
                </a:lnTo>
                <a:lnTo>
                  <a:pt x="285" y="0"/>
                </a:lnTo>
                <a:lnTo>
                  <a:pt x="294" y="8"/>
                </a:lnTo>
                <a:lnTo>
                  <a:pt x="304" y="0"/>
                </a:lnTo>
                <a:lnTo>
                  <a:pt x="309" y="0"/>
                </a:lnTo>
                <a:lnTo>
                  <a:pt x="298" y="11"/>
                </a:lnTo>
                <a:lnTo>
                  <a:pt x="324" y="39"/>
                </a:lnTo>
                <a:lnTo>
                  <a:pt x="352" y="11"/>
                </a:lnTo>
                <a:lnTo>
                  <a:pt x="341" y="0"/>
                </a:lnTo>
                <a:lnTo>
                  <a:pt x="346" y="0"/>
                </a:lnTo>
                <a:lnTo>
                  <a:pt x="356" y="8"/>
                </a:lnTo>
                <a:lnTo>
                  <a:pt x="365" y="0"/>
                </a:lnTo>
                <a:lnTo>
                  <a:pt x="371" y="0"/>
                </a:lnTo>
                <a:lnTo>
                  <a:pt x="359" y="11"/>
                </a:lnTo>
                <a:lnTo>
                  <a:pt x="387" y="39"/>
                </a:lnTo>
                <a:lnTo>
                  <a:pt x="415" y="11"/>
                </a:lnTo>
                <a:lnTo>
                  <a:pt x="401" y="0"/>
                </a:lnTo>
                <a:lnTo>
                  <a:pt x="408" y="0"/>
                </a:lnTo>
                <a:lnTo>
                  <a:pt x="416" y="8"/>
                </a:lnTo>
                <a:lnTo>
                  <a:pt x="425" y="0"/>
                </a:lnTo>
                <a:lnTo>
                  <a:pt x="431" y="0"/>
                </a:lnTo>
                <a:lnTo>
                  <a:pt x="420" y="11"/>
                </a:lnTo>
                <a:lnTo>
                  <a:pt x="448" y="39"/>
                </a:lnTo>
                <a:lnTo>
                  <a:pt x="474" y="11"/>
                </a:lnTo>
                <a:lnTo>
                  <a:pt x="463" y="0"/>
                </a:lnTo>
                <a:lnTo>
                  <a:pt x="468" y="0"/>
                </a:lnTo>
                <a:lnTo>
                  <a:pt x="478" y="8"/>
                </a:lnTo>
                <a:lnTo>
                  <a:pt x="487" y="0"/>
                </a:lnTo>
                <a:lnTo>
                  <a:pt x="492" y="0"/>
                </a:lnTo>
                <a:lnTo>
                  <a:pt x="482" y="11"/>
                </a:lnTo>
                <a:lnTo>
                  <a:pt x="508" y="39"/>
                </a:lnTo>
                <a:lnTo>
                  <a:pt x="537" y="11"/>
                </a:lnTo>
                <a:lnTo>
                  <a:pt x="525" y="0"/>
                </a:lnTo>
                <a:lnTo>
                  <a:pt x="530" y="0"/>
                </a:lnTo>
                <a:lnTo>
                  <a:pt x="539" y="8"/>
                </a:lnTo>
                <a:lnTo>
                  <a:pt x="547" y="0"/>
                </a:lnTo>
                <a:lnTo>
                  <a:pt x="553" y="0"/>
                </a:lnTo>
                <a:lnTo>
                  <a:pt x="542" y="11"/>
                </a:lnTo>
                <a:lnTo>
                  <a:pt x="570" y="39"/>
                </a:lnTo>
                <a:lnTo>
                  <a:pt x="598" y="11"/>
                </a:lnTo>
                <a:lnTo>
                  <a:pt x="585" y="0"/>
                </a:lnTo>
                <a:lnTo>
                  <a:pt x="590" y="0"/>
                </a:lnTo>
                <a:lnTo>
                  <a:pt x="599" y="8"/>
                </a:lnTo>
                <a:lnTo>
                  <a:pt x="609" y="0"/>
                </a:lnTo>
                <a:lnTo>
                  <a:pt x="614" y="0"/>
                </a:lnTo>
                <a:lnTo>
                  <a:pt x="603" y="11"/>
                </a:lnTo>
                <a:lnTo>
                  <a:pt x="630" y="39"/>
                </a:lnTo>
                <a:lnTo>
                  <a:pt x="650" y="19"/>
                </a:lnTo>
                <a:lnTo>
                  <a:pt x="650" y="27"/>
                </a:lnTo>
                <a:lnTo>
                  <a:pt x="633" y="42"/>
                </a:lnTo>
                <a:lnTo>
                  <a:pt x="649" y="56"/>
                </a:lnTo>
                <a:lnTo>
                  <a:pt x="649" y="64"/>
                </a:lnTo>
                <a:lnTo>
                  <a:pt x="630" y="46"/>
                </a:lnTo>
                <a:lnTo>
                  <a:pt x="603" y="74"/>
                </a:lnTo>
                <a:lnTo>
                  <a:pt x="630" y="99"/>
                </a:lnTo>
                <a:lnTo>
                  <a:pt x="649" y="83"/>
                </a:lnTo>
                <a:lnTo>
                  <a:pt x="649" y="88"/>
                </a:lnTo>
                <a:lnTo>
                  <a:pt x="633" y="103"/>
                </a:lnTo>
                <a:lnTo>
                  <a:pt x="646" y="116"/>
                </a:lnTo>
                <a:lnTo>
                  <a:pt x="646" y="122"/>
                </a:lnTo>
                <a:lnTo>
                  <a:pt x="630" y="107"/>
                </a:lnTo>
                <a:lnTo>
                  <a:pt x="603" y="132"/>
                </a:lnTo>
                <a:lnTo>
                  <a:pt x="630" y="160"/>
                </a:lnTo>
                <a:lnTo>
                  <a:pt x="645" y="146"/>
                </a:lnTo>
                <a:lnTo>
                  <a:pt x="645" y="151"/>
                </a:lnTo>
                <a:lnTo>
                  <a:pt x="633" y="163"/>
                </a:lnTo>
                <a:lnTo>
                  <a:pt x="645" y="174"/>
                </a:lnTo>
                <a:lnTo>
                  <a:pt x="645" y="179"/>
                </a:lnTo>
                <a:lnTo>
                  <a:pt x="630" y="167"/>
                </a:lnTo>
                <a:lnTo>
                  <a:pt x="603" y="195"/>
                </a:lnTo>
                <a:lnTo>
                  <a:pt x="630" y="221"/>
                </a:lnTo>
                <a:lnTo>
                  <a:pt x="642" y="210"/>
                </a:lnTo>
                <a:lnTo>
                  <a:pt x="642" y="215"/>
                </a:lnTo>
                <a:lnTo>
                  <a:pt x="633" y="225"/>
                </a:lnTo>
                <a:lnTo>
                  <a:pt x="642" y="234"/>
                </a:lnTo>
                <a:lnTo>
                  <a:pt x="642" y="239"/>
                </a:lnTo>
                <a:lnTo>
                  <a:pt x="630" y="229"/>
                </a:lnTo>
                <a:lnTo>
                  <a:pt x="603" y="254"/>
                </a:lnTo>
                <a:lnTo>
                  <a:pt x="630" y="282"/>
                </a:lnTo>
                <a:lnTo>
                  <a:pt x="641" y="273"/>
                </a:lnTo>
                <a:lnTo>
                  <a:pt x="641" y="278"/>
                </a:lnTo>
                <a:lnTo>
                  <a:pt x="633" y="286"/>
                </a:lnTo>
                <a:lnTo>
                  <a:pt x="641" y="291"/>
                </a:lnTo>
                <a:lnTo>
                  <a:pt x="640" y="297"/>
                </a:lnTo>
                <a:lnTo>
                  <a:pt x="630" y="287"/>
                </a:lnTo>
                <a:lnTo>
                  <a:pt x="603" y="316"/>
                </a:lnTo>
                <a:lnTo>
                  <a:pt x="630" y="344"/>
                </a:lnTo>
                <a:lnTo>
                  <a:pt x="640" y="334"/>
                </a:lnTo>
                <a:lnTo>
                  <a:pt x="640" y="342"/>
                </a:lnTo>
                <a:lnTo>
                  <a:pt x="633" y="346"/>
                </a:lnTo>
                <a:lnTo>
                  <a:pt x="637" y="352"/>
                </a:lnTo>
                <a:lnTo>
                  <a:pt x="637" y="357"/>
                </a:lnTo>
                <a:lnTo>
                  <a:pt x="630" y="350"/>
                </a:lnTo>
                <a:lnTo>
                  <a:pt x="603" y="378"/>
                </a:lnTo>
                <a:lnTo>
                  <a:pt x="630" y="404"/>
                </a:lnTo>
                <a:lnTo>
                  <a:pt x="637" y="398"/>
                </a:lnTo>
                <a:lnTo>
                  <a:pt x="636" y="404"/>
                </a:lnTo>
                <a:lnTo>
                  <a:pt x="633" y="408"/>
                </a:lnTo>
                <a:lnTo>
                  <a:pt x="636" y="409"/>
                </a:lnTo>
                <a:lnTo>
                  <a:pt x="636" y="416"/>
                </a:lnTo>
                <a:lnTo>
                  <a:pt x="630" y="409"/>
                </a:lnTo>
                <a:lnTo>
                  <a:pt x="603" y="437"/>
                </a:lnTo>
                <a:lnTo>
                  <a:pt x="630" y="465"/>
                </a:lnTo>
                <a:lnTo>
                  <a:pt x="633" y="463"/>
                </a:lnTo>
                <a:lnTo>
                  <a:pt x="633" y="468"/>
                </a:lnTo>
                <a:lnTo>
                  <a:pt x="633" y="468"/>
                </a:lnTo>
                <a:lnTo>
                  <a:pt x="633" y="469"/>
                </a:lnTo>
                <a:lnTo>
                  <a:pt x="633" y="475"/>
                </a:lnTo>
                <a:lnTo>
                  <a:pt x="630" y="472"/>
                </a:lnTo>
                <a:lnTo>
                  <a:pt x="603" y="500"/>
                </a:lnTo>
                <a:lnTo>
                  <a:pt x="630" y="525"/>
                </a:lnTo>
                <a:lnTo>
                  <a:pt x="632" y="525"/>
                </a:lnTo>
                <a:lnTo>
                  <a:pt x="632" y="533"/>
                </a:lnTo>
                <a:lnTo>
                  <a:pt x="630" y="533"/>
                </a:lnTo>
                <a:lnTo>
                  <a:pt x="603" y="559"/>
                </a:lnTo>
                <a:lnTo>
                  <a:pt x="630" y="587"/>
                </a:lnTo>
                <a:lnTo>
                  <a:pt x="630" y="595"/>
                </a:lnTo>
                <a:lnTo>
                  <a:pt x="603" y="622"/>
                </a:lnTo>
                <a:lnTo>
                  <a:pt x="628" y="646"/>
                </a:lnTo>
                <a:lnTo>
                  <a:pt x="628" y="651"/>
                </a:lnTo>
                <a:lnTo>
                  <a:pt x="599" y="624"/>
                </a:lnTo>
                <a:lnTo>
                  <a:pt x="571" y="651"/>
                </a:lnTo>
                <a:lnTo>
                  <a:pt x="599" y="679"/>
                </a:lnTo>
                <a:lnTo>
                  <a:pt x="628" y="651"/>
                </a:lnTo>
                <a:lnTo>
                  <a:pt x="626" y="659"/>
                </a:lnTo>
                <a:lnTo>
                  <a:pt x="603" y="683"/>
                </a:lnTo>
                <a:lnTo>
                  <a:pt x="626" y="703"/>
                </a:lnTo>
                <a:lnTo>
                  <a:pt x="624" y="711"/>
                </a:lnTo>
                <a:lnTo>
                  <a:pt x="599" y="684"/>
                </a:lnTo>
                <a:lnTo>
                  <a:pt x="571" y="713"/>
                </a:lnTo>
                <a:lnTo>
                  <a:pt x="595" y="735"/>
                </a:lnTo>
                <a:lnTo>
                  <a:pt x="589" y="735"/>
                </a:lnTo>
                <a:lnTo>
                  <a:pt x="570" y="715"/>
                </a:lnTo>
                <a:lnTo>
                  <a:pt x="549" y="735"/>
                </a:lnTo>
                <a:lnTo>
                  <a:pt x="543" y="735"/>
                </a:lnTo>
                <a:lnTo>
                  <a:pt x="566" y="713"/>
                </a:lnTo>
                <a:lnTo>
                  <a:pt x="539" y="684"/>
                </a:lnTo>
                <a:lnTo>
                  <a:pt x="511" y="713"/>
                </a:lnTo>
                <a:lnTo>
                  <a:pt x="534" y="735"/>
                </a:lnTo>
                <a:lnTo>
                  <a:pt x="529" y="735"/>
                </a:lnTo>
                <a:lnTo>
                  <a:pt x="508" y="715"/>
                </a:lnTo>
                <a:lnTo>
                  <a:pt x="490" y="735"/>
                </a:lnTo>
                <a:lnTo>
                  <a:pt x="482" y="735"/>
                </a:lnTo>
                <a:lnTo>
                  <a:pt x="506" y="713"/>
                </a:lnTo>
                <a:lnTo>
                  <a:pt x="478" y="684"/>
                </a:lnTo>
                <a:lnTo>
                  <a:pt x="450" y="713"/>
                </a:lnTo>
                <a:lnTo>
                  <a:pt x="472" y="735"/>
                </a:lnTo>
                <a:lnTo>
                  <a:pt x="467" y="735"/>
                </a:lnTo>
                <a:lnTo>
                  <a:pt x="448" y="715"/>
                </a:lnTo>
                <a:lnTo>
                  <a:pt x="427" y="735"/>
                </a:lnTo>
                <a:lnTo>
                  <a:pt x="421" y="735"/>
                </a:lnTo>
                <a:lnTo>
                  <a:pt x="444" y="713"/>
                </a:lnTo>
                <a:lnTo>
                  <a:pt x="416" y="684"/>
                </a:lnTo>
                <a:lnTo>
                  <a:pt x="389" y="713"/>
                </a:lnTo>
                <a:lnTo>
                  <a:pt x="412" y="735"/>
                </a:lnTo>
                <a:lnTo>
                  <a:pt x="407" y="735"/>
                </a:lnTo>
                <a:lnTo>
                  <a:pt x="387" y="715"/>
                </a:lnTo>
                <a:lnTo>
                  <a:pt x="365" y="735"/>
                </a:lnTo>
                <a:lnTo>
                  <a:pt x="360" y="735"/>
                </a:lnTo>
                <a:lnTo>
                  <a:pt x="383" y="713"/>
                </a:lnTo>
                <a:lnTo>
                  <a:pt x="356" y="684"/>
                </a:lnTo>
                <a:lnTo>
                  <a:pt x="328" y="713"/>
                </a:lnTo>
                <a:lnTo>
                  <a:pt x="351" y="735"/>
                </a:lnTo>
                <a:lnTo>
                  <a:pt x="345" y="735"/>
                </a:lnTo>
                <a:lnTo>
                  <a:pt x="324" y="715"/>
                </a:lnTo>
                <a:lnTo>
                  <a:pt x="305" y="735"/>
                </a:lnTo>
                <a:lnTo>
                  <a:pt x="300" y="735"/>
                </a:lnTo>
                <a:lnTo>
                  <a:pt x="322" y="713"/>
                </a:lnTo>
                <a:lnTo>
                  <a:pt x="294" y="684"/>
                </a:lnTo>
                <a:lnTo>
                  <a:pt x="266" y="713"/>
                </a:lnTo>
                <a:lnTo>
                  <a:pt x="290" y="735"/>
                </a:lnTo>
                <a:lnTo>
                  <a:pt x="284" y="735"/>
                </a:lnTo>
                <a:lnTo>
                  <a:pt x="265" y="715"/>
                </a:lnTo>
                <a:lnTo>
                  <a:pt x="243" y="735"/>
                </a:lnTo>
                <a:lnTo>
                  <a:pt x="238" y="735"/>
                </a:lnTo>
                <a:lnTo>
                  <a:pt x="261" y="713"/>
                </a:lnTo>
                <a:lnTo>
                  <a:pt x="234" y="684"/>
                </a:lnTo>
                <a:lnTo>
                  <a:pt x="206" y="713"/>
                </a:lnTo>
                <a:lnTo>
                  <a:pt x="229" y="735"/>
                </a:lnTo>
                <a:lnTo>
                  <a:pt x="223" y="735"/>
                </a:lnTo>
                <a:lnTo>
                  <a:pt x="203" y="715"/>
                </a:lnTo>
                <a:lnTo>
                  <a:pt x="184" y="735"/>
                </a:lnTo>
                <a:lnTo>
                  <a:pt x="178" y="735"/>
                </a:lnTo>
                <a:lnTo>
                  <a:pt x="201" y="713"/>
                </a:lnTo>
                <a:lnTo>
                  <a:pt x="172" y="684"/>
                </a:lnTo>
                <a:lnTo>
                  <a:pt x="144" y="713"/>
                </a:lnTo>
                <a:lnTo>
                  <a:pt x="167" y="735"/>
                </a:lnTo>
                <a:lnTo>
                  <a:pt x="162" y="735"/>
                </a:lnTo>
                <a:lnTo>
                  <a:pt x="143" y="715"/>
                </a:lnTo>
                <a:lnTo>
                  <a:pt x="122" y="735"/>
                </a:lnTo>
                <a:lnTo>
                  <a:pt x="116" y="735"/>
                </a:lnTo>
                <a:lnTo>
                  <a:pt x="139" y="713"/>
                </a:lnTo>
                <a:lnTo>
                  <a:pt x="111" y="684"/>
                </a:lnTo>
                <a:lnTo>
                  <a:pt x="84" y="713"/>
                </a:lnTo>
                <a:lnTo>
                  <a:pt x="107" y="735"/>
                </a:lnTo>
                <a:lnTo>
                  <a:pt x="101" y="735"/>
                </a:lnTo>
                <a:lnTo>
                  <a:pt x="81" y="715"/>
                </a:lnTo>
                <a:lnTo>
                  <a:pt x="63" y="735"/>
                </a:lnTo>
                <a:lnTo>
                  <a:pt x="55" y="735"/>
                </a:lnTo>
                <a:lnTo>
                  <a:pt x="77" y="713"/>
                </a:lnTo>
                <a:lnTo>
                  <a:pt x="51" y="684"/>
                </a:lnTo>
                <a:lnTo>
                  <a:pt x="28" y="706"/>
                </a:lnTo>
                <a:lnTo>
                  <a:pt x="28" y="699"/>
                </a:lnTo>
                <a:lnTo>
                  <a:pt x="47" y="683"/>
                </a:lnTo>
                <a:lnTo>
                  <a:pt x="26" y="662"/>
                </a:lnTo>
                <a:close/>
                <a:moveTo>
                  <a:pt x="53" y="622"/>
                </a:moveTo>
                <a:lnTo>
                  <a:pt x="81" y="650"/>
                </a:lnTo>
                <a:lnTo>
                  <a:pt x="109" y="622"/>
                </a:lnTo>
                <a:lnTo>
                  <a:pt x="81" y="594"/>
                </a:lnTo>
                <a:lnTo>
                  <a:pt x="53" y="622"/>
                </a:lnTo>
                <a:close/>
                <a:moveTo>
                  <a:pt x="444" y="346"/>
                </a:moveTo>
                <a:lnTo>
                  <a:pt x="416" y="320"/>
                </a:lnTo>
                <a:lnTo>
                  <a:pt x="389" y="346"/>
                </a:lnTo>
                <a:lnTo>
                  <a:pt x="416" y="374"/>
                </a:lnTo>
                <a:lnTo>
                  <a:pt x="444" y="346"/>
                </a:lnTo>
                <a:close/>
                <a:moveTo>
                  <a:pt x="420" y="378"/>
                </a:moveTo>
                <a:lnTo>
                  <a:pt x="448" y="404"/>
                </a:lnTo>
                <a:lnTo>
                  <a:pt x="474" y="378"/>
                </a:lnTo>
                <a:lnTo>
                  <a:pt x="448" y="350"/>
                </a:lnTo>
                <a:lnTo>
                  <a:pt x="420" y="378"/>
                </a:lnTo>
                <a:close/>
                <a:moveTo>
                  <a:pt x="387" y="350"/>
                </a:moveTo>
                <a:lnTo>
                  <a:pt x="359" y="378"/>
                </a:lnTo>
                <a:lnTo>
                  <a:pt x="387" y="404"/>
                </a:lnTo>
                <a:lnTo>
                  <a:pt x="415" y="378"/>
                </a:lnTo>
                <a:lnTo>
                  <a:pt x="387" y="350"/>
                </a:lnTo>
                <a:close/>
                <a:moveTo>
                  <a:pt x="383" y="346"/>
                </a:moveTo>
                <a:lnTo>
                  <a:pt x="356" y="320"/>
                </a:lnTo>
                <a:lnTo>
                  <a:pt x="328" y="346"/>
                </a:lnTo>
                <a:lnTo>
                  <a:pt x="356" y="374"/>
                </a:lnTo>
                <a:lnTo>
                  <a:pt x="383" y="346"/>
                </a:lnTo>
                <a:close/>
                <a:moveTo>
                  <a:pt x="324" y="350"/>
                </a:moveTo>
                <a:lnTo>
                  <a:pt x="298" y="378"/>
                </a:lnTo>
                <a:lnTo>
                  <a:pt x="324" y="404"/>
                </a:lnTo>
                <a:lnTo>
                  <a:pt x="352" y="378"/>
                </a:lnTo>
                <a:lnTo>
                  <a:pt x="324" y="350"/>
                </a:lnTo>
                <a:close/>
                <a:moveTo>
                  <a:pt x="322" y="346"/>
                </a:moveTo>
                <a:lnTo>
                  <a:pt x="294" y="320"/>
                </a:lnTo>
                <a:lnTo>
                  <a:pt x="266" y="346"/>
                </a:lnTo>
                <a:lnTo>
                  <a:pt x="294" y="374"/>
                </a:lnTo>
                <a:lnTo>
                  <a:pt x="322" y="346"/>
                </a:lnTo>
                <a:close/>
                <a:moveTo>
                  <a:pt x="265" y="350"/>
                </a:moveTo>
                <a:lnTo>
                  <a:pt x="237" y="378"/>
                </a:lnTo>
                <a:lnTo>
                  <a:pt x="265" y="404"/>
                </a:lnTo>
                <a:lnTo>
                  <a:pt x="293" y="378"/>
                </a:lnTo>
                <a:lnTo>
                  <a:pt x="265" y="350"/>
                </a:lnTo>
                <a:close/>
                <a:moveTo>
                  <a:pt x="261" y="346"/>
                </a:moveTo>
                <a:lnTo>
                  <a:pt x="234" y="320"/>
                </a:lnTo>
                <a:lnTo>
                  <a:pt x="206" y="346"/>
                </a:lnTo>
                <a:lnTo>
                  <a:pt x="234" y="374"/>
                </a:lnTo>
                <a:lnTo>
                  <a:pt x="261" y="346"/>
                </a:lnTo>
                <a:close/>
                <a:moveTo>
                  <a:pt x="203" y="350"/>
                </a:moveTo>
                <a:lnTo>
                  <a:pt x="176" y="378"/>
                </a:lnTo>
                <a:lnTo>
                  <a:pt x="203" y="404"/>
                </a:lnTo>
                <a:lnTo>
                  <a:pt x="231" y="378"/>
                </a:lnTo>
                <a:lnTo>
                  <a:pt x="203" y="350"/>
                </a:lnTo>
                <a:close/>
                <a:moveTo>
                  <a:pt x="201" y="346"/>
                </a:moveTo>
                <a:lnTo>
                  <a:pt x="172" y="320"/>
                </a:lnTo>
                <a:lnTo>
                  <a:pt x="144" y="346"/>
                </a:lnTo>
                <a:lnTo>
                  <a:pt x="172" y="374"/>
                </a:lnTo>
                <a:lnTo>
                  <a:pt x="201" y="346"/>
                </a:lnTo>
                <a:close/>
                <a:moveTo>
                  <a:pt x="201" y="286"/>
                </a:moveTo>
                <a:lnTo>
                  <a:pt x="172" y="258"/>
                </a:lnTo>
                <a:lnTo>
                  <a:pt x="144" y="286"/>
                </a:lnTo>
                <a:lnTo>
                  <a:pt x="172" y="313"/>
                </a:lnTo>
                <a:lnTo>
                  <a:pt x="201" y="286"/>
                </a:lnTo>
                <a:close/>
                <a:moveTo>
                  <a:pt x="176" y="316"/>
                </a:moveTo>
                <a:lnTo>
                  <a:pt x="203" y="344"/>
                </a:lnTo>
                <a:lnTo>
                  <a:pt x="231" y="316"/>
                </a:lnTo>
                <a:lnTo>
                  <a:pt x="203" y="287"/>
                </a:lnTo>
                <a:lnTo>
                  <a:pt x="176" y="316"/>
                </a:lnTo>
                <a:close/>
                <a:moveTo>
                  <a:pt x="234" y="313"/>
                </a:moveTo>
                <a:lnTo>
                  <a:pt x="261" y="286"/>
                </a:lnTo>
                <a:lnTo>
                  <a:pt x="234" y="258"/>
                </a:lnTo>
                <a:lnTo>
                  <a:pt x="206" y="286"/>
                </a:lnTo>
                <a:lnTo>
                  <a:pt x="234" y="313"/>
                </a:lnTo>
                <a:close/>
                <a:moveTo>
                  <a:pt x="237" y="316"/>
                </a:moveTo>
                <a:lnTo>
                  <a:pt x="265" y="344"/>
                </a:lnTo>
                <a:lnTo>
                  <a:pt x="293" y="316"/>
                </a:lnTo>
                <a:lnTo>
                  <a:pt x="265" y="287"/>
                </a:lnTo>
                <a:lnTo>
                  <a:pt x="237" y="316"/>
                </a:lnTo>
                <a:close/>
                <a:moveTo>
                  <a:pt x="294" y="313"/>
                </a:moveTo>
                <a:lnTo>
                  <a:pt x="322" y="286"/>
                </a:lnTo>
                <a:lnTo>
                  <a:pt x="294" y="258"/>
                </a:lnTo>
                <a:lnTo>
                  <a:pt x="266" y="286"/>
                </a:lnTo>
                <a:lnTo>
                  <a:pt x="294" y="313"/>
                </a:lnTo>
                <a:close/>
                <a:moveTo>
                  <a:pt x="298" y="316"/>
                </a:moveTo>
                <a:lnTo>
                  <a:pt x="324" y="344"/>
                </a:lnTo>
                <a:lnTo>
                  <a:pt x="352" y="316"/>
                </a:lnTo>
                <a:lnTo>
                  <a:pt x="324" y="287"/>
                </a:lnTo>
                <a:lnTo>
                  <a:pt x="298" y="316"/>
                </a:lnTo>
                <a:close/>
                <a:moveTo>
                  <a:pt x="356" y="313"/>
                </a:moveTo>
                <a:lnTo>
                  <a:pt x="383" y="286"/>
                </a:lnTo>
                <a:lnTo>
                  <a:pt x="356" y="258"/>
                </a:lnTo>
                <a:lnTo>
                  <a:pt x="328" y="286"/>
                </a:lnTo>
                <a:lnTo>
                  <a:pt x="356" y="313"/>
                </a:lnTo>
                <a:close/>
                <a:moveTo>
                  <a:pt x="359" y="316"/>
                </a:moveTo>
                <a:lnTo>
                  <a:pt x="387" y="344"/>
                </a:lnTo>
                <a:lnTo>
                  <a:pt x="415" y="316"/>
                </a:lnTo>
                <a:lnTo>
                  <a:pt x="387" y="287"/>
                </a:lnTo>
                <a:lnTo>
                  <a:pt x="359" y="316"/>
                </a:lnTo>
                <a:close/>
                <a:moveTo>
                  <a:pt x="416" y="313"/>
                </a:moveTo>
                <a:lnTo>
                  <a:pt x="444" y="286"/>
                </a:lnTo>
                <a:lnTo>
                  <a:pt x="416" y="258"/>
                </a:lnTo>
                <a:lnTo>
                  <a:pt x="389" y="286"/>
                </a:lnTo>
                <a:lnTo>
                  <a:pt x="416" y="313"/>
                </a:lnTo>
                <a:close/>
                <a:moveTo>
                  <a:pt x="420" y="316"/>
                </a:moveTo>
                <a:lnTo>
                  <a:pt x="448" y="344"/>
                </a:lnTo>
                <a:lnTo>
                  <a:pt x="474" y="316"/>
                </a:lnTo>
                <a:lnTo>
                  <a:pt x="448" y="287"/>
                </a:lnTo>
                <a:lnTo>
                  <a:pt x="420" y="316"/>
                </a:lnTo>
                <a:close/>
                <a:moveTo>
                  <a:pt x="478" y="313"/>
                </a:moveTo>
                <a:lnTo>
                  <a:pt x="506" y="286"/>
                </a:lnTo>
                <a:lnTo>
                  <a:pt x="478" y="258"/>
                </a:lnTo>
                <a:lnTo>
                  <a:pt x="450" y="286"/>
                </a:lnTo>
                <a:lnTo>
                  <a:pt x="478" y="313"/>
                </a:lnTo>
                <a:close/>
                <a:moveTo>
                  <a:pt x="450" y="346"/>
                </a:moveTo>
                <a:lnTo>
                  <a:pt x="478" y="374"/>
                </a:lnTo>
                <a:lnTo>
                  <a:pt x="506" y="346"/>
                </a:lnTo>
                <a:lnTo>
                  <a:pt x="478" y="320"/>
                </a:lnTo>
                <a:lnTo>
                  <a:pt x="450" y="346"/>
                </a:lnTo>
                <a:close/>
                <a:moveTo>
                  <a:pt x="450" y="408"/>
                </a:moveTo>
                <a:lnTo>
                  <a:pt x="478" y="436"/>
                </a:lnTo>
                <a:lnTo>
                  <a:pt x="506" y="408"/>
                </a:lnTo>
                <a:lnTo>
                  <a:pt x="478" y="380"/>
                </a:lnTo>
                <a:lnTo>
                  <a:pt x="450" y="408"/>
                </a:lnTo>
                <a:close/>
                <a:moveTo>
                  <a:pt x="448" y="409"/>
                </a:moveTo>
                <a:lnTo>
                  <a:pt x="420" y="437"/>
                </a:lnTo>
                <a:lnTo>
                  <a:pt x="448" y="465"/>
                </a:lnTo>
                <a:lnTo>
                  <a:pt x="474" y="437"/>
                </a:lnTo>
                <a:lnTo>
                  <a:pt x="448" y="409"/>
                </a:lnTo>
                <a:close/>
                <a:moveTo>
                  <a:pt x="444" y="408"/>
                </a:moveTo>
                <a:lnTo>
                  <a:pt x="416" y="380"/>
                </a:lnTo>
                <a:lnTo>
                  <a:pt x="389" y="408"/>
                </a:lnTo>
                <a:lnTo>
                  <a:pt x="416" y="436"/>
                </a:lnTo>
                <a:lnTo>
                  <a:pt x="444" y="408"/>
                </a:lnTo>
                <a:close/>
                <a:moveTo>
                  <a:pt x="387" y="409"/>
                </a:moveTo>
                <a:lnTo>
                  <a:pt x="359" y="437"/>
                </a:lnTo>
                <a:lnTo>
                  <a:pt x="387" y="465"/>
                </a:lnTo>
                <a:lnTo>
                  <a:pt x="415" y="437"/>
                </a:lnTo>
                <a:lnTo>
                  <a:pt x="387" y="409"/>
                </a:lnTo>
                <a:close/>
                <a:moveTo>
                  <a:pt x="383" y="408"/>
                </a:moveTo>
                <a:lnTo>
                  <a:pt x="356" y="380"/>
                </a:lnTo>
                <a:lnTo>
                  <a:pt x="328" y="408"/>
                </a:lnTo>
                <a:lnTo>
                  <a:pt x="356" y="436"/>
                </a:lnTo>
                <a:lnTo>
                  <a:pt x="383" y="408"/>
                </a:lnTo>
                <a:close/>
                <a:moveTo>
                  <a:pt x="324" y="409"/>
                </a:moveTo>
                <a:lnTo>
                  <a:pt x="298" y="437"/>
                </a:lnTo>
                <a:lnTo>
                  <a:pt x="324" y="465"/>
                </a:lnTo>
                <a:lnTo>
                  <a:pt x="352" y="437"/>
                </a:lnTo>
                <a:lnTo>
                  <a:pt x="324" y="409"/>
                </a:lnTo>
                <a:close/>
                <a:moveTo>
                  <a:pt x="322" y="408"/>
                </a:moveTo>
                <a:lnTo>
                  <a:pt x="294" y="380"/>
                </a:lnTo>
                <a:lnTo>
                  <a:pt x="266" y="408"/>
                </a:lnTo>
                <a:lnTo>
                  <a:pt x="294" y="436"/>
                </a:lnTo>
                <a:lnTo>
                  <a:pt x="322" y="408"/>
                </a:lnTo>
                <a:close/>
                <a:moveTo>
                  <a:pt x="265" y="409"/>
                </a:moveTo>
                <a:lnTo>
                  <a:pt x="237" y="437"/>
                </a:lnTo>
                <a:lnTo>
                  <a:pt x="265" y="465"/>
                </a:lnTo>
                <a:lnTo>
                  <a:pt x="293" y="437"/>
                </a:lnTo>
                <a:lnTo>
                  <a:pt x="265" y="409"/>
                </a:lnTo>
                <a:close/>
                <a:moveTo>
                  <a:pt x="261" y="408"/>
                </a:moveTo>
                <a:lnTo>
                  <a:pt x="234" y="380"/>
                </a:lnTo>
                <a:lnTo>
                  <a:pt x="206" y="408"/>
                </a:lnTo>
                <a:lnTo>
                  <a:pt x="234" y="436"/>
                </a:lnTo>
                <a:lnTo>
                  <a:pt x="261" y="408"/>
                </a:lnTo>
                <a:close/>
                <a:moveTo>
                  <a:pt x="203" y="409"/>
                </a:moveTo>
                <a:lnTo>
                  <a:pt x="176" y="437"/>
                </a:lnTo>
                <a:lnTo>
                  <a:pt x="203" y="465"/>
                </a:lnTo>
                <a:lnTo>
                  <a:pt x="231" y="437"/>
                </a:lnTo>
                <a:lnTo>
                  <a:pt x="203" y="409"/>
                </a:lnTo>
                <a:close/>
                <a:moveTo>
                  <a:pt x="201" y="408"/>
                </a:moveTo>
                <a:lnTo>
                  <a:pt x="172" y="380"/>
                </a:lnTo>
                <a:lnTo>
                  <a:pt x="144" y="408"/>
                </a:lnTo>
                <a:lnTo>
                  <a:pt x="172" y="436"/>
                </a:lnTo>
                <a:lnTo>
                  <a:pt x="201" y="408"/>
                </a:lnTo>
                <a:close/>
                <a:moveTo>
                  <a:pt x="143" y="409"/>
                </a:moveTo>
                <a:lnTo>
                  <a:pt x="115" y="437"/>
                </a:lnTo>
                <a:lnTo>
                  <a:pt x="143" y="465"/>
                </a:lnTo>
                <a:lnTo>
                  <a:pt x="168" y="437"/>
                </a:lnTo>
                <a:lnTo>
                  <a:pt x="143" y="409"/>
                </a:lnTo>
                <a:close/>
                <a:moveTo>
                  <a:pt x="168" y="378"/>
                </a:moveTo>
                <a:lnTo>
                  <a:pt x="143" y="350"/>
                </a:lnTo>
                <a:lnTo>
                  <a:pt x="115" y="378"/>
                </a:lnTo>
                <a:lnTo>
                  <a:pt x="143" y="404"/>
                </a:lnTo>
                <a:lnTo>
                  <a:pt x="168" y="378"/>
                </a:lnTo>
                <a:close/>
                <a:moveTo>
                  <a:pt x="168" y="316"/>
                </a:moveTo>
                <a:lnTo>
                  <a:pt x="143" y="287"/>
                </a:lnTo>
                <a:lnTo>
                  <a:pt x="115" y="316"/>
                </a:lnTo>
                <a:lnTo>
                  <a:pt x="143" y="344"/>
                </a:lnTo>
                <a:lnTo>
                  <a:pt x="168" y="316"/>
                </a:lnTo>
                <a:close/>
                <a:moveTo>
                  <a:pt x="168" y="254"/>
                </a:moveTo>
                <a:lnTo>
                  <a:pt x="143" y="229"/>
                </a:lnTo>
                <a:lnTo>
                  <a:pt x="115" y="254"/>
                </a:lnTo>
                <a:lnTo>
                  <a:pt x="143" y="282"/>
                </a:lnTo>
                <a:lnTo>
                  <a:pt x="168" y="254"/>
                </a:lnTo>
                <a:close/>
                <a:moveTo>
                  <a:pt x="172" y="253"/>
                </a:moveTo>
                <a:lnTo>
                  <a:pt x="201" y="225"/>
                </a:lnTo>
                <a:lnTo>
                  <a:pt x="172" y="197"/>
                </a:lnTo>
                <a:lnTo>
                  <a:pt x="144" y="225"/>
                </a:lnTo>
                <a:lnTo>
                  <a:pt x="172" y="253"/>
                </a:lnTo>
                <a:close/>
                <a:moveTo>
                  <a:pt x="176" y="254"/>
                </a:moveTo>
                <a:lnTo>
                  <a:pt x="203" y="282"/>
                </a:lnTo>
                <a:lnTo>
                  <a:pt x="231" y="254"/>
                </a:lnTo>
                <a:lnTo>
                  <a:pt x="203" y="229"/>
                </a:lnTo>
                <a:lnTo>
                  <a:pt x="176" y="254"/>
                </a:lnTo>
                <a:close/>
                <a:moveTo>
                  <a:pt x="234" y="253"/>
                </a:moveTo>
                <a:lnTo>
                  <a:pt x="261" y="225"/>
                </a:lnTo>
                <a:lnTo>
                  <a:pt x="234" y="197"/>
                </a:lnTo>
                <a:lnTo>
                  <a:pt x="206" y="225"/>
                </a:lnTo>
                <a:lnTo>
                  <a:pt x="234" y="253"/>
                </a:lnTo>
                <a:close/>
                <a:moveTo>
                  <a:pt x="237" y="254"/>
                </a:moveTo>
                <a:lnTo>
                  <a:pt x="265" y="282"/>
                </a:lnTo>
                <a:lnTo>
                  <a:pt x="293" y="254"/>
                </a:lnTo>
                <a:lnTo>
                  <a:pt x="265" y="229"/>
                </a:lnTo>
                <a:lnTo>
                  <a:pt x="237" y="254"/>
                </a:lnTo>
                <a:close/>
                <a:moveTo>
                  <a:pt x="294" y="253"/>
                </a:moveTo>
                <a:lnTo>
                  <a:pt x="322" y="225"/>
                </a:lnTo>
                <a:lnTo>
                  <a:pt x="294" y="197"/>
                </a:lnTo>
                <a:lnTo>
                  <a:pt x="266" y="225"/>
                </a:lnTo>
                <a:lnTo>
                  <a:pt x="294" y="253"/>
                </a:lnTo>
                <a:close/>
                <a:moveTo>
                  <a:pt x="298" y="254"/>
                </a:moveTo>
                <a:lnTo>
                  <a:pt x="324" y="282"/>
                </a:lnTo>
                <a:lnTo>
                  <a:pt x="352" y="254"/>
                </a:lnTo>
                <a:lnTo>
                  <a:pt x="324" y="229"/>
                </a:lnTo>
                <a:lnTo>
                  <a:pt x="298" y="254"/>
                </a:lnTo>
                <a:close/>
                <a:moveTo>
                  <a:pt x="356" y="253"/>
                </a:moveTo>
                <a:lnTo>
                  <a:pt x="383" y="225"/>
                </a:lnTo>
                <a:lnTo>
                  <a:pt x="356" y="197"/>
                </a:lnTo>
                <a:lnTo>
                  <a:pt x="328" y="225"/>
                </a:lnTo>
                <a:lnTo>
                  <a:pt x="356" y="253"/>
                </a:lnTo>
                <a:close/>
                <a:moveTo>
                  <a:pt x="359" y="254"/>
                </a:moveTo>
                <a:lnTo>
                  <a:pt x="387" y="282"/>
                </a:lnTo>
                <a:lnTo>
                  <a:pt x="415" y="254"/>
                </a:lnTo>
                <a:lnTo>
                  <a:pt x="387" y="229"/>
                </a:lnTo>
                <a:lnTo>
                  <a:pt x="359" y="254"/>
                </a:lnTo>
                <a:close/>
                <a:moveTo>
                  <a:pt x="416" y="253"/>
                </a:moveTo>
                <a:lnTo>
                  <a:pt x="444" y="225"/>
                </a:lnTo>
                <a:lnTo>
                  <a:pt x="416" y="197"/>
                </a:lnTo>
                <a:lnTo>
                  <a:pt x="389" y="225"/>
                </a:lnTo>
                <a:lnTo>
                  <a:pt x="416" y="253"/>
                </a:lnTo>
                <a:close/>
                <a:moveTo>
                  <a:pt x="420" y="254"/>
                </a:moveTo>
                <a:lnTo>
                  <a:pt x="448" y="282"/>
                </a:lnTo>
                <a:lnTo>
                  <a:pt x="474" y="254"/>
                </a:lnTo>
                <a:lnTo>
                  <a:pt x="448" y="229"/>
                </a:lnTo>
                <a:lnTo>
                  <a:pt x="420" y="254"/>
                </a:lnTo>
                <a:close/>
                <a:moveTo>
                  <a:pt x="478" y="253"/>
                </a:moveTo>
                <a:lnTo>
                  <a:pt x="506" y="225"/>
                </a:lnTo>
                <a:lnTo>
                  <a:pt x="478" y="197"/>
                </a:lnTo>
                <a:lnTo>
                  <a:pt x="450" y="225"/>
                </a:lnTo>
                <a:lnTo>
                  <a:pt x="478" y="253"/>
                </a:lnTo>
                <a:close/>
                <a:moveTo>
                  <a:pt x="482" y="254"/>
                </a:moveTo>
                <a:lnTo>
                  <a:pt x="508" y="282"/>
                </a:lnTo>
                <a:lnTo>
                  <a:pt x="537" y="254"/>
                </a:lnTo>
                <a:lnTo>
                  <a:pt x="508" y="229"/>
                </a:lnTo>
                <a:lnTo>
                  <a:pt x="482" y="254"/>
                </a:lnTo>
                <a:close/>
                <a:moveTo>
                  <a:pt x="482" y="316"/>
                </a:moveTo>
                <a:lnTo>
                  <a:pt x="508" y="344"/>
                </a:lnTo>
                <a:lnTo>
                  <a:pt x="537" y="316"/>
                </a:lnTo>
                <a:lnTo>
                  <a:pt x="508" y="287"/>
                </a:lnTo>
                <a:lnTo>
                  <a:pt x="482" y="316"/>
                </a:lnTo>
                <a:close/>
                <a:moveTo>
                  <a:pt x="482" y="378"/>
                </a:moveTo>
                <a:lnTo>
                  <a:pt x="508" y="404"/>
                </a:lnTo>
                <a:lnTo>
                  <a:pt x="537" y="378"/>
                </a:lnTo>
                <a:lnTo>
                  <a:pt x="508" y="350"/>
                </a:lnTo>
                <a:lnTo>
                  <a:pt x="482" y="378"/>
                </a:lnTo>
                <a:close/>
                <a:moveTo>
                  <a:pt x="482" y="437"/>
                </a:moveTo>
                <a:lnTo>
                  <a:pt x="508" y="465"/>
                </a:lnTo>
                <a:lnTo>
                  <a:pt x="537" y="437"/>
                </a:lnTo>
                <a:lnTo>
                  <a:pt x="508" y="409"/>
                </a:lnTo>
                <a:lnTo>
                  <a:pt x="482" y="437"/>
                </a:lnTo>
                <a:close/>
                <a:moveTo>
                  <a:pt x="482" y="500"/>
                </a:moveTo>
                <a:lnTo>
                  <a:pt x="508" y="525"/>
                </a:lnTo>
                <a:lnTo>
                  <a:pt x="537" y="500"/>
                </a:lnTo>
                <a:lnTo>
                  <a:pt x="508" y="472"/>
                </a:lnTo>
                <a:lnTo>
                  <a:pt x="482" y="500"/>
                </a:lnTo>
                <a:close/>
                <a:moveTo>
                  <a:pt x="506" y="468"/>
                </a:moveTo>
                <a:lnTo>
                  <a:pt x="478" y="441"/>
                </a:lnTo>
                <a:lnTo>
                  <a:pt x="450" y="468"/>
                </a:lnTo>
                <a:lnTo>
                  <a:pt x="478" y="496"/>
                </a:lnTo>
                <a:lnTo>
                  <a:pt x="506" y="468"/>
                </a:lnTo>
                <a:close/>
                <a:moveTo>
                  <a:pt x="448" y="472"/>
                </a:moveTo>
                <a:lnTo>
                  <a:pt x="420" y="500"/>
                </a:lnTo>
                <a:lnTo>
                  <a:pt x="448" y="525"/>
                </a:lnTo>
                <a:lnTo>
                  <a:pt x="474" y="500"/>
                </a:lnTo>
                <a:lnTo>
                  <a:pt x="448" y="472"/>
                </a:lnTo>
                <a:close/>
                <a:moveTo>
                  <a:pt x="444" y="468"/>
                </a:moveTo>
                <a:lnTo>
                  <a:pt x="416" y="441"/>
                </a:lnTo>
                <a:lnTo>
                  <a:pt x="389" y="468"/>
                </a:lnTo>
                <a:lnTo>
                  <a:pt x="416" y="496"/>
                </a:lnTo>
                <a:lnTo>
                  <a:pt x="444" y="468"/>
                </a:lnTo>
                <a:close/>
                <a:moveTo>
                  <a:pt x="387" y="472"/>
                </a:moveTo>
                <a:lnTo>
                  <a:pt x="359" y="500"/>
                </a:lnTo>
                <a:lnTo>
                  <a:pt x="387" y="525"/>
                </a:lnTo>
                <a:lnTo>
                  <a:pt x="415" y="500"/>
                </a:lnTo>
                <a:lnTo>
                  <a:pt x="387" y="472"/>
                </a:lnTo>
                <a:close/>
                <a:moveTo>
                  <a:pt x="383" y="468"/>
                </a:moveTo>
                <a:lnTo>
                  <a:pt x="356" y="441"/>
                </a:lnTo>
                <a:lnTo>
                  <a:pt x="328" y="468"/>
                </a:lnTo>
                <a:lnTo>
                  <a:pt x="356" y="496"/>
                </a:lnTo>
                <a:lnTo>
                  <a:pt x="383" y="468"/>
                </a:lnTo>
                <a:close/>
                <a:moveTo>
                  <a:pt x="324" y="472"/>
                </a:moveTo>
                <a:lnTo>
                  <a:pt x="298" y="500"/>
                </a:lnTo>
                <a:lnTo>
                  <a:pt x="324" y="525"/>
                </a:lnTo>
                <a:lnTo>
                  <a:pt x="352" y="500"/>
                </a:lnTo>
                <a:lnTo>
                  <a:pt x="324" y="472"/>
                </a:lnTo>
                <a:close/>
                <a:moveTo>
                  <a:pt x="322" y="468"/>
                </a:moveTo>
                <a:lnTo>
                  <a:pt x="294" y="441"/>
                </a:lnTo>
                <a:lnTo>
                  <a:pt x="266" y="468"/>
                </a:lnTo>
                <a:lnTo>
                  <a:pt x="294" y="496"/>
                </a:lnTo>
                <a:lnTo>
                  <a:pt x="322" y="468"/>
                </a:lnTo>
                <a:close/>
                <a:moveTo>
                  <a:pt x="265" y="472"/>
                </a:moveTo>
                <a:lnTo>
                  <a:pt x="237" y="500"/>
                </a:lnTo>
                <a:lnTo>
                  <a:pt x="265" y="525"/>
                </a:lnTo>
                <a:lnTo>
                  <a:pt x="293" y="500"/>
                </a:lnTo>
                <a:lnTo>
                  <a:pt x="265" y="472"/>
                </a:lnTo>
                <a:close/>
                <a:moveTo>
                  <a:pt x="261" y="468"/>
                </a:moveTo>
                <a:lnTo>
                  <a:pt x="234" y="441"/>
                </a:lnTo>
                <a:lnTo>
                  <a:pt x="206" y="468"/>
                </a:lnTo>
                <a:lnTo>
                  <a:pt x="234" y="496"/>
                </a:lnTo>
                <a:lnTo>
                  <a:pt x="261" y="468"/>
                </a:lnTo>
                <a:close/>
                <a:moveTo>
                  <a:pt x="203" y="472"/>
                </a:moveTo>
                <a:lnTo>
                  <a:pt x="176" y="500"/>
                </a:lnTo>
                <a:lnTo>
                  <a:pt x="203" y="525"/>
                </a:lnTo>
                <a:lnTo>
                  <a:pt x="231" y="500"/>
                </a:lnTo>
                <a:lnTo>
                  <a:pt x="203" y="472"/>
                </a:lnTo>
                <a:close/>
                <a:moveTo>
                  <a:pt x="201" y="468"/>
                </a:moveTo>
                <a:lnTo>
                  <a:pt x="172" y="441"/>
                </a:lnTo>
                <a:lnTo>
                  <a:pt x="144" y="468"/>
                </a:lnTo>
                <a:lnTo>
                  <a:pt x="172" y="496"/>
                </a:lnTo>
                <a:lnTo>
                  <a:pt x="201" y="468"/>
                </a:lnTo>
                <a:close/>
                <a:moveTo>
                  <a:pt x="143" y="472"/>
                </a:moveTo>
                <a:lnTo>
                  <a:pt x="115" y="500"/>
                </a:lnTo>
                <a:lnTo>
                  <a:pt x="143" y="525"/>
                </a:lnTo>
                <a:lnTo>
                  <a:pt x="168" y="500"/>
                </a:lnTo>
                <a:lnTo>
                  <a:pt x="143" y="472"/>
                </a:lnTo>
                <a:close/>
                <a:moveTo>
                  <a:pt x="139" y="468"/>
                </a:moveTo>
                <a:lnTo>
                  <a:pt x="111" y="441"/>
                </a:lnTo>
                <a:lnTo>
                  <a:pt x="84" y="468"/>
                </a:lnTo>
                <a:lnTo>
                  <a:pt x="111" y="496"/>
                </a:lnTo>
                <a:lnTo>
                  <a:pt x="139" y="468"/>
                </a:lnTo>
                <a:close/>
                <a:moveTo>
                  <a:pt x="139" y="408"/>
                </a:moveTo>
                <a:lnTo>
                  <a:pt x="111" y="380"/>
                </a:lnTo>
                <a:lnTo>
                  <a:pt x="84" y="408"/>
                </a:lnTo>
                <a:lnTo>
                  <a:pt x="111" y="436"/>
                </a:lnTo>
                <a:lnTo>
                  <a:pt x="139" y="408"/>
                </a:lnTo>
                <a:close/>
                <a:moveTo>
                  <a:pt x="139" y="346"/>
                </a:moveTo>
                <a:lnTo>
                  <a:pt x="111" y="320"/>
                </a:lnTo>
                <a:lnTo>
                  <a:pt x="84" y="346"/>
                </a:lnTo>
                <a:lnTo>
                  <a:pt x="111" y="374"/>
                </a:lnTo>
                <a:lnTo>
                  <a:pt x="139" y="346"/>
                </a:lnTo>
                <a:close/>
                <a:moveTo>
                  <a:pt x="139" y="286"/>
                </a:moveTo>
                <a:lnTo>
                  <a:pt x="111" y="258"/>
                </a:lnTo>
                <a:lnTo>
                  <a:pt x="84" y="286"/>
                </a:lnTo>
                <a:lnTo>
                  <a:pt x="111" y="313"/>
                </a:lnTo>
                <a:lnTo>
                  <a:pt x="139" y="286"/>
                </a:lnTo>
                <a:close/>
                <a:moveTo>
                  <a:pt x="139" y="225"/>
                </a:moveTo>
                <a:lnTo>
                  <a:pt x="111" y="197"/>
                </a:lnTo>
                <a:lnTo>
                  <a:pt x="84" y="225"/>
                </a:lnTo>
                <a:lnTo>
                  <a:pt x="111" y="253"/>
                </a:lnTo>
                <a:lnTo>
                  <a:pt x="139" y="225"/>
                </a:lnTo>
                <a:close/>
                <a:moveTo>
                  <a:pt x="139" y="163"/>
                </a:moveTo>
                <a:lnTo>
                  <a:pt x="111" y="136"/>
                </a:lnTo>
                <a:lnTo>
                  <a:pt x="84" y="163"/>
                </a:lnTo>
                <a:lnTo>
                  <a:pt x="111" y="191"/>
                </a:lnTo>
                <a:lnTo>
                  <a:pt x="139" y="163"/>
                </a:lnTo>
                <a:close/>
                <a:moveTo>
                  <a:pt x="115" y="195"/>
                </a:moveTo>
                <a:lnTo>
                  <a:pt x="143" y="221"/>
                </a:lnTo>
                <a:lnTo>
                  <a:pt x="168" y="195"/>
                </a:lnTo>
                <a:lnTo>
                  <a:pt x="143" y="167"/>
                </a:lnTo>
                <a:lnTo>
                  <a:pt x="115" y="195"/>
                </a:lnTo>
                <a:close/>
                <a:moveTo>
                  <a:pt x="172" y="191"/>
                </a:moveTo>
                <a:lnTo>
                  <a:pt x="201" y="163"/>
                </a:lnTo>
                <a:lnTo>
                  <a:pt x="172" y="136"/>
                </a:lnTo>
                <a:lnTo>
                  <a:pt x="144" y="163"/>
                </a:lnTo>
                <a:lnTo>
                  <a:pt x="172" y="191"/>
                </a:lnTo>
                <a:close/>
                <a:moveTo>
                  <a:pt x="176" y="195"/>
                </a:moveTo>
                <a:lnTo>
                  <a:pt x="203" y="221"/>
                </a:lnTo>
                <a:lnTo>
                  <a:pt x="231" y="195"/>
                </a:lnTo>
                <a:lnTo>
                  <a:pt x="203" y="167"/>
                </a:lnTo>
                <a:lnTo>
                  <a:pt x="176" y="195"/>
                </a:lnTo>
                <a:close/>
                <a:moveTo>
                  <a:pt x="234" y="191"/>
                </a:moveTo>
                <a:lnTo>
                  <a:pt x="261" y="163"/>
                </a:lnTo>
                <a:lnTo>
                  <a:pt x="234" y="136"/>
                </a:lnTo>
                <a:lnTo>
                  <a:pt x="206" y="163"/>
                </a:lnTo>
                <a:lnTo>
                  <a:pt x="234" y="191"/>
                </a:lnTo>
                <a:close/>
                <a:moveTo>
                  <a:pt x="237" y="195"/>
                </a:moveTo>
                <a:lnTo>
                  <a:pt x="265" y="221"/>
                </a:lnTo>
                <a:lnTo>
                  <a:pt x="293" y="195"/>
                </a:lnTo>
                <a:lnTo>
                  <a:pt x="265" y="167"/>
                </a:lnTo>
                <a:lnTo>
                  <a:pt x="237" y="195"/>
                </a:lnTo>
                <a:close/>
                <a:moveTo>
                  <a:pt x="294" y="191"/>
                </a:moveTo>
                <a:lnTo>
                  <a:pt x="322" y="163"/>
                </a:lnTo>
                <a:lnTo>
                  <a:pt x="294" y="136"/>
                </a:lnTo>
                <a:lnTo>
                  <a:pt x="266" y="163"/>
                </a:lnTo>
                <a:lnTo>
                  <a:pt x="294" y="191"/>
                </a:lnTo>
                <a:close/>
                <a:moveTo>
                  <a:pt x="298" y="195"/>
                </a:moveTo>
                <a:lnTo>
                  <a:pt x="324" y="221"/>
                </a:lnTo>
                <a:lnTo>
                  <a:pt x="352" y="195"/>
                </a:lnTo>
                <a:lnTo>
                  <a:pt x="324" y="167"/>
                </a:lnTo>
                <a:lnTo>
                  <a:pt x="298" y="195"/>
                </a:lnTo>
                <a:close/>
                <a:moveTo>
                  <a:pt x="356" y="191"/>
                </a:moveTo>
                <a:lnTo>
                  <a:pt x="383" y="163"/>
                </a:lnTo>
                <a:lnTo>
                  <a:pt x="356" y="136"/>
                </a:lnTo>
                <a:lnTo>
                  <a:pt x="328" y="163"/>
                </a:lnTo>
                <a:lnTo>
                  <a:pt x="356" y="191"/>
                </a:lnTo>
                <a:close/>
                <a:moveTo>
                  <a:pt x="359" y="195"/>
                </a:moveTo>
                <a:lnTo>
                  <a:pt x="387" y="221"/>
                </a:lnTo>
                <a:lnTo>
                  <a:pt x="415" y="195"/>
                </a:lnTo>
                <a:lnTo>
                  <a:pt x="387" y="167"/>
                </a:lnTo>
                <a:lnTo>
                  <a:pt x="359" y="195"/>
                </a:lnTo>
                <a:close/>
                <a:moveTo>
                  <a:pt x="416" y="191"/>
                </a:moveTo>
                <a:lnTo>
                  <a:pt x="444" y="163"/>
                </a:lnTo>
                <a:lnTo>
                  <a:pt x="416" y="136"/>
                </a:lnTo>
                <a:lnTo>
                  <a:pt x="389" y="163"/>
                </a:lnTo>
                <a:lnTo>
                  <a:pt x="416" y="191"/>
                </a:lnTo>
                <a:close/>
                <a:moveTo>
                  <a:pt x="420" y="195"/>
                </a:moveTo>
                <a:lnTo>
                  <a:pt x="448" y="221"/>
                </a:lnTo>
                <a:lnTo>
                  <a:pt x="474" y="195"/>
                </a:lnTo>
                <a:lnTo>
                  <a:pt x="448" y="167"/>
                </a:lnTo>
                <a:lnTo>
                  <a:pt x="420" y="195"/>
                </a:lnTo>
                <a:close/>
                <a:moveTo>
                  <a:pt x="478" y="191"/>
                </a:moveTo>
                <a:lnTo>
                  <a:pt x="506" y="163"/>
                </a:lnTo>
                <a:lnTo>
                  <a:pt x="478" y="136"/>
                </a:lnTo>
                <a:lnTo>
                  <a:pt x="450" y="163"/>
                </a:lnTo>
                <a:lnTo>
                  <a:pt x="478" y="191"/>
                </a:lnTo>
                <a:close/>
                <a:moveTo>
                  <a:pt x="482" y="195"/>
                </a:moveTo>
                <a:lnTo>
                  <a:pt x="508" y="221"/>
                </a:lnTo>
                <a:lnTo>
                  <a:pt x="537" y="195"/>
                </a:lnTo>
                <a:lnTo>
                  <a:pt x="508" y="167"/>
                </a:lnTo>
                <a:lnTo>
                  <a:pt x="482" y="195"/>
                </a:lnTo>
                <a:close/>
                <a:moveTo>
                  <a:pt x="539" y="191"/>
                </a:moveTo>
                <a:lnTo>
                  <a:pt x="566" y="163"/>
                </a:lnTo>
                <a:lnTo>
                  <a:pt x="539" y="136"/>
                </a:lnTo>
                <a:lnTo>
                  <a:pt x="511" y="163"/>
                </a:lnTo>
                <a:lnTo>
                  <a:pt x="539" y="191"/>
                </a:lnTo>
                <a:close/>
                <a:moveTo>
                  <a:pt x="511" y="225"/>
                </a:moveTo>
                <a:lnTo>
                  <a:pt x="539" y="253"/>
                </a:lnTo>
                <a:lnTo>
                  <a:pt x="566" y="225"/>
                </a:lnTo>
                <a:lnTo>
                  <a:pt x="539" y="197"/>
                </a:lnTo>
                <a:lnTo>
                  <a:pt x="511" y="225"/>
                </a:lnTo>
                <a:close/>
                <a:moveTo>
                  <a:pt x="511" y="286"/>
                </a:moveTo>
                <a:lnTo>
                  <a:pt x="539" y="313"/>
                </a:lnTo>
                <a:lnTo>
                  <a:pt x="566" y="286"/>
                </a:lnTo>
                <a:lnTo>
                  <a:pt x="539" y="258"/>
                </a:lnTo>
                <a:lnTo>
                  <a:pt x="511" y="286"/>
                </a:lnTo>
                <a:close/>
                <a:moveTo>
                  <a:pt x="511" y="346"/>
                </a:moveTo>
                <a:lnTo>
                  <a:pt x="539" y="374"/>
                </a:lnTo>
                <a:lnTo>
                  <a:pt x="566" y="346"/>
                </a:lnTo>
                <a:lnTo>
                  <a:pt x="539" y="320"/>
                </a:lnTo>
                <a:lnTo>
                  <a:pt x="511" y="346"/>
                </a:lnTo>
                <a:close/>
                <a:moveTo>
                  <a:pt x="511" y="408"/>
                </a:moveTo>
                <a:lnTo>
                  <a:pt x="539" y="436"/>
                </a:lnTo>
                <a:lnTo>
                  <a:pt x="566" y="408"/>
                </a:lnTo>
                <a:lnTo>
                  <a:pt x="539" y="380"/>
                </a:lnTo>
                <a:lnTo>
                  <a:pt x="511" y="408"/>
                </a:lnTo>
                <a:close/>
                <a:moveTo>
                  <a:pt x="511" y="468"/>
                </a:moveTo>
                <a:lnTo>
                  <a:pt x="539" y="496"/>
                </a:lnTo>
                <a:lnTo>
                  <a:pt x="566" y="468"/>
                </a:lnTo>
                <a:lnTo>
                  <a:pt x="539" y="441"/>
                </a:lnTo>
                <a:lnTo>
                  <a:pt x="511" y="468"/>
                </a:lnTo>
                <a:close/>
                <a:moveTo>
                  <a:pt x="511" y="529"/>
                </a:moveTo>
                <a:lnTo>
                  <a:pt x="539" y="558"/>
                </a:lnTo>
                <a:lnTo>
                  <a:pt x="566" y="529"/>
                </a:lnTo>
                <a:lnTo>
                  <a:pt x="539" y="501"/>
                </a:lnTo>
                <a:lnTo>
                  <a:pt x="511" y="529"/>
                </a:lnTo>
                <a:close/>
                <a:moveTo>
                  <a:pt x="508" y="533"/>
                </a:moveTo>
                <a:lnTo>
                  <a:pt x="482" y="559"/>
                </a:lnTo>
                <a:lnTo>
                  <a:pt x="508" y="587"/>
                </a:lnTo>
                <a:lnTo>
                  <a:pt x="537" y="559"/>
                </a:lnTo>
                <a:lnTo>
                  <a:pt x="508" y="533"/>
                </a:lnTo>
                <a:close/>
                <a:moveTo>
                  <a:pt x="506" y="529"/>
                </a:moveTo>
                <a:lnTo>
                  <a:pt x="478" y="501"/>
                </a:lnTo>
                <a:lnTo>
                  <a:pt x="450" y="529"/>
                </a:lnTo>
                <a:lnTo>
                  <a:pt x="478" y="558"/>
                </a:lnTo>
                <a:lnTo>
                  <a:pt x="506" y="529"/>
                </a:lnTo>
                <a:close/>
                <a:moveTo>
                  <a:pt x="448" y="533"/>
                </a:moveTo>
                <a:lnTo>
                  <a:pt x="420" y="559"/>
                </a:lnTo>
                <a:lnTo>
                  <a:pt x="448" y="587"/>
                </a:lnTo>
                <a:lnTo>
                  <a:pt x="474" y="559"/>
                </a:lnTo>
                <a:lnTo>
                  <a:pt x="448" y="533"/>
                </a:lnTo>
                <a:close/>
                <a:moveTo>
                  <a:pt x="444" y="529"/>
                </a:moveTo>
                <a:lnTo>
                  <a:pt x="416" y="501"/>
                </a:lnTo>
                <a:lnTo>
                  <a:pt x="389" y="529"/>
                </a:lnTo>
                <a:lnTo>
                  <a:pt x="416" y="558"/>
                </a:lnTo>
                <a:lnTo>
                  <a:pt x="444" y="529"/>
                </a:lnTo>
                <a:close/>
                <a:moveTo>
                  <a:pt x="387" y="533"/>
                </a:moveTo>
                <a:lnTo>
                  <a:pt x="359" y="559"/>
                </a:lnTo>
                <a:lnTo>
                  <a:pt x="387" y="587"/>
                </a:lnTo>
                <a:lnTo>
                  <a:pt x="415" y="559"/>
                </a:lnTo>
                <a:lnTo>
                  <a:pt x="387" y="533"/>
                </a:lnTo>
                <a:close/>
                <a:moveTo>
                  <a:pt x="383" y="529"/>
                </a:moveTo>
                <a:lnTo>
                  <a:pt x="356" y="501"/>
                </a:lnTo>
                <a:lnTo>
                  <a:pt x="328" y="529"/>
                </a:lnTo>
                <a:lnTo>
                  <a:pt x="356" y="558"/>
                </a:lnTo>
                <a:lnTo>
                  <a:pt x="383" y="529"/>
                </a:lnTo>
                <a:close/>
                <a:moveTo>
                  <a:pt x="324" y="533"/>
                </a:moveTo>
                <a:lnTo>
                  <a:pt x="298" y="559"/>
                </a:lnTo>
                <a:lnTo>
                  <a:pt x="324" y="587"/>
                </a:lnTo>
                <a:lnTo>
                  <a:pt x="352" y="559"/>
                </a:lnTo>
                <a:lnTo>
                  <a:pt x="324" y="533"/>
                </a:lnTo>
                <a:close/>
                <a:moveTo>
                  <a:pt x="322" y="529"/>
                </a:moveTo>
                <a:lnTo>
                  <a:pt x="294" y="501"/>
                </a:lnTo>
                <a:lnTo>
                  <a:pt x="266" y="529"/>
                </a:lnTo>
                <a:lnTo>
                  <a:pt x="294" y="558"/>
                </a:lnTo>
                <a:lnTo>
                  <a:pt x="322" y="529"/>
                </a:lnTo>
                <a:close/>
                <a:moveTo>
                  <a:pt x="265" y="533"/>
                </a:moveTo>
                <a:lnTo>
                  <a:pt x="237" y="559"/>
                </a:lnTo>
                <a:lnTo>
                  <a:pt x="265" y="587"/>
                </a:lnTo>
                <a:lnTo>
                  <a:pt x="293" y="559"/>
                </a:lnTo>
                <a:lnTo>
                  <a:pt x="265" y="533"/>
                </a:lnTo>
                <a:close/>
                <a:moveTo>
                  <a:pt x="261" y="529"/>
                </a:moveTo>
                <a:lnTo>
                  <a:pt x="234" y="501"/>
                </a:lnTo>
                <a:lnTo>
                  <a:pt x="206" y="529"/>
                </a:lnTo>
                <a:lnTo>
                  <a:pt x="234" y="558"/>
                </a:lnTo>
                <a:lnTo>
                  <a:pt x="261" y="529"/>
                </a:lnTo>
                <a:close/>
                <a:moveTo>
                  <a:pt x="203" y="533"/>
                </a:moveTo>
                <a:lnTo>
                  <a:pt x="176" y="559"/>
                </a:lnTo>
                <a:lnTo>
                  <a:pt x="203" y="587"/>
                </a:lnTo>
                <a:lnTo>
                  <a:pt x="231" y="559"/>
                </a:lnTo>
                <a:lnTo>
                  <a:pt x="203" y="533"/>
                </a:lnTo>
                <a:close/>
                <a:moveTo>
                  <a:pt x="201" y="529"/>
                </a:moveTo>
                <a:lnTo>
                  <a:pt x="172" y="501"/>
                </a:lnTo>
                <a:lnTo>
                  <a:pt x="144" y="529"/>
                </a:lnTo>
                <a:lnTo>
                  <a:pt x="172" y="558"/>
                </a:lnTo>
                <a:lnTo>
                  <a:pt x="201" y="529"/>
                </a:lnTo>
                <a:close/>
                <a:moveTo>
                  <a:pt x="143" y="533"/>
                </a:moveTo>
                <a:lnTo>
                  <a:pt x="115" y="559"/>
                </a:lnTo>
                <a:lnTo>
                  <a:pt x="143" y="587"/>
                </a:lnTo>
                <a:lnTo>
                  <a:pt x="168" y="559"/>
                </a:lnTo>
                <a:lnTo>
                  <a:pt x="143" y="533"/>
                </a:lnTo>
                <a:close/>
                <a:moveTo>
                  <a:pt x="139" y="529"/>
                </a:moveTo>
                <a:lnTo>
                  <a:pt x="111" y="501"/>
                </a:lnTo>
                <a:lnTo>
                  <a:pt x="84" y="529"/>
                </a:lnTo>
                <a:lnTo>
                  <a:pt x="111" y="558"/>
                </a:lnTo>
                <a:lnTo>
                  <a:pt x="139" y="529"/>
                </a:lnTo>
                <a:close/>
                <a:moveTo>
                  <a:pt x="109" y="500"/>
                </a:moveTo>
                <a:lnTo>
                  <a:pt x="81" y="472"/>
                </a:lnTo>
                <a:lnTo>
                  <a:pt x="53" y="500"/>
                </a:lnTo>
                <a:lnTo>
                  <a:pt x="81" y="525"/>
                </a:lnTo>
                <a:lnTo>
                  <a:pt x="109" y="500"/>
                </a:lnTo>
                <a:close/>
                <a:moveTo>
                  <a:pt x="109" y="437"/>
                </a:moveTo>
                <a:lnTo>
                  <a:pt x="81" y="409"/>
                </a:lnTo>
                <a:lnTo>
                  <a:pt x="53" y="437"/>
                </a:lnTo>
                <a:lnTo>
                  <a:pt x="81" y="465"/>
                </a:lnTo>
                <a:lnTo>
                  <a:pt x="109" y="437"/>
                </a:lnTo>
                <a:close/>
                <a:moveTo>
                  <a:pt x="109" y="378"/>
                </a:moveTo>
                <a:lnTo>
                  <a:pt x="81" y="350"/>
                </a:lnTo>
                <a:lnTo>
                  <a:pt x="53" y="378"/>
                </a:lnTo>
                <a:lnTo>
                  <a:pt x="81" y="404"/>
                </a:lnTo>
                <a:lnTo>
                  <a:pt x="109" y="378"/>
                </a:lnTo>
                <a:close/>
                <a:moveTo>
                  <a:pt x="109" y="316"/>
                </a:moveTo>
                <a:lnTo>
                  <a:pt x="81" y="287"/>
                </a:lnTo>
                <a:lnTo>
                  <a:pt x="53" y="316"/>
                </a:lnTo>
                <a:lnTo>
                  <a:pt x="81" y="344"/>
                </a:lnTo>
                <a:lnTo>
                  <a:pt x="109" y="316"/>
                </a:lnTo>
                <a:close/>
                <a:moveTo>
                  <a:pt x="109" y="254"/>
                </a:moveTo>
                <a:lnTo>
                  <a:pt x="81" y="229"/>
                </a:lnTo>
                <a:lnTo>
                  <a:pt x="53" y="254"/>
                </a:lnTo>
                <a:lnTo>
                  <a:pt x="81" y="282"/>
                </a:lnTo>
                <a:lnTo>
                  <a:pt x="109" y="254"/>
                </a:lnTo>
                <a:close/>
                <a:moveTo>
                  <a:pt x="109" y="195"/>
                </a:moveTo>
                <a:lnTo>
                  <a:pt x="81" y="167"/>
                </a:lnTo>
                <a:lnTo>
                  <a:pt x="53" y="195"/>
                </a:lnTo>
                <a:lnTo>
                  <a:pt x="81" y="221"/>
                </a:lnTo>
                <a:lnTo>
                  <a:pt x="109" y="195"/>
                </a:lnTo>
                <a:close/>
                <a:moveTo>
                  <a:pt x="109" y="132"/>
                </a:moveTo>
                <a:lnTo>
                  <a:pt x="81" y="107"/>
                </a:lnTo>
                <a:lnTo>
                  <a:pt x="53" y="132"/>
                </a:lnTo>
                <a:lnTo>
                  <a:pt x="81" y="160"/>
                </a:lnTo>
                <a:lnTo>
                  <a:pt x="109" y="132"/>
                </a:lnTo>
                <a:close/>
                <a:moveTo>
                  <a:pt x="111" y="131"/>
                </a:moveTo>
                <a:lnTo>
                  <a:pt x="139" y="103"/>
                </a:lnTo>
                <a:lnTo>
                  <a:pt x="111" y="75"/>
                </a:lnTo>
                <a:lnTo>
                  <a:pt x="84" y="103"/>
                </a:lnTo>
                <a:lnTo>
                  <a:pt x="111" y="131"/>
                </a:lnTo>
                <a:close/>
                <a:moveTo>
                  <a:pt x="115" y="132"/>
                </a:moveTo>
                <a:lnTo>
                  <a:pt x="143" y="160"/>
                </a:lnTo>
                <a:lnTo>
                  <a:pt x="168" y="132"/>
                </a:lnTo>
                <a:lnTo>
                  <a:pt x="143" y="107"/>
                </a:lnTo>
                <a:lnTo>
                  <a:pt x="115" y="132"/>
                </a:lnTo>
                <a:close/>
                <a:moveTo>
                  <a:pt x="172" y="131"/>
                </a:moveTo>
                <a:lnTo>
                  <a:pt x="201" y="103"/>
                </a:lnTo>
                <a:lnTo>
                  <a:pt x="172" y="75"/>
                </a:lnTo>
                <a:lnTo>
                  <a:pt x="144" y="103"/>
                </a:lnTo>
                <a:lnTo>
                  <a:pt x="172" y="131"/>
                </a:lnTo>
                <a:close/>
                <a:moveTo>
                  <a:pt x="176" y="132"/>
                </a:moveTo>
                <a:lnTo>
                  <a:pt x="203" y="160"/>
                </a:lnTo>
                <a:lnTo>
                  <a:pt x="231" y="132"/>
                </a:lnTo>
                <a:lnTo>
                  <a:pt x="203" y="107"/>
                </a:lnTo>
                <a:lnTo>
                  <a:pt x="176" y="132"/>
                </a:lnTo>
                <a:close/>
                <a:moveTo>
                  <a:pt x="234" y="131"/>
                </a:moveTo>
                <a:lnTo>
                  <a:pt x="261" y="103"/>
                </a:lnTo>
                <a:lnTo>
                  <a:pt x="234" y="75"/>
                </a:lnTo>
                <a:lnTo>
                  <a:pt x="206" y="103"/>
                </a:lnTo>
                <a:lnTo>
                  <a:pt x="234" y="131"/>
                </a:lnTo>
                <a:close/>
                <a:moveTo>
                  <a:pt x="237" y="132"/>
                </a:moveTo>
                <a:lnTo>
                  <a:pt x="265" y="160"/>
                </a:lnTo>
                <a:lnTo>
                  <a:pt x="293" y="132"/>
                </a:lnTo>
                <a:lnTo>
                  <a:pt x="265" y="107"/>
                </a:lnTo>
                <a:lnTo>
                  <a:pt x="237" y="132"/>
                </a:lnTo>
                <a:close/>
                <a:moveTo>
                  <a:pt x="294" y="131"/>
                </a:moveTo>
                <a:lnTo>
                  <a:pt x="322" y="103"/>
                </a:lnTo>
                <a:lnTo>
                  <a:pt x="294" y="75"/>
                </a:lnTo>
                <a:lnTo>
                  <a:pt x="266" y="103"/>
                </a:lnTo>
                <a:lnTo>
                  <a:pt x="294" y="131"/>
                </a:lnTo>
                <a:close/>
                <a:moveTo>
                  <a:pt x="298" y="132"/>
                </a:moveTo>
                <a:lnTo>
                  <a:pt x="324" y="160"/>
                </a:lnTo>
                <a:lnTo>
                  <a:pt x="352" y="132"/>
                </a:lnTo>
                <a:lnTo>
                  <a:pt x="324" y="107"/>
                </a:lnTo>
                <a:lnTo>
                  <a:pt x="298" y="132"/>
                </a:lnTo>
                <a:close/>
                <a:moveTo>
                  <a:pt x="356" y="131"/>
                </a:moveTo>
                <a:lnTo>
                  <a:pt x="383" y="103"/>
                </a:lnTo>
                <a:lnTo>
                  <a:pt x="356" y="75"/>
                </a:lnTo>
                <a:lnTo>
                  <a:pt x="328" y="103"/>
                </a:lnTo>
                <a:lnTo>
                  <a:pt x="356" y="131"/>
                </a:lnTo>
                <a:close/>
                <a:moveTo>
                  <a:pt x="359" y="132"/>
                </a:moveTo>
                <a:lnTo>
                  <a:pt x="387" y="160"/>
                </a:lnTo>
                <a:lnTo>
                  <a:pt x="415" y="132"/>
                </a:lnTo>
                <a:lnTo>
                  <a:pt x="387" y="107"/>
                </a:lnTo>
                <a:lnTo>
                  <a:pt x="359" y="132"/>
                </a:lnTo>
                <a:close/>
                <a:moveTo>
                  <a:pt x="416" y="131"/>
                </a:moveTo>
                <a:lnTo>
                  <a:pt x="444" y="103"/>
                </a:lnTo>
                <a:lnTo>
                  <a:pt x="416" y="75"/>
                </a:lnTo>
                <a:lnTo>
                  <a:pt x="389" y="103"/>
                </a:lnTo>
                <a:lnTo>
                  <a:pt x="416" y="131"/>
                </a:lnTo>
                <a:close/>
                <a:moveTo>
                  <a:pt x="420" y="132"/>
                </a:moveTo>
                <a:lnTo>
                  <a:pt x="448" y="160"/>
                </a:lnTo>
                <a:lnTo>
                  <a:pt x="474" y="132"/>
                </a:lnTo>
                <a:lnTo>
                  <a:pt x="448" y="107"/>
                </a:lnTo>
                <a:lnTo>
                  <a:pt x="420" y="132"/>
                </a:lnTo>
                <a:close/>
                <a:moveTo>
                  <a:pt x="478" y="131"/>
                </a:moveTo>
                <a:lnTo>
                  <a:pt x="506" y="103"/>
                </a:lnTo>
                <a:lnTo>
                  <a:pt x="478" y="75"/>
                </a:lnTo>
                <a:lnTo>
                  <a:pt x="450" y="103"/>
                </a:lnTo>
                <a:lnTo>
                  <a:pt x="478" y="131"/>
                </a:lnTo>
                <a:close/>
                <a:moveTo>
                  <a:pt x="482" y="132"/>
                </a:moveTo>
                <a:lnTo>
                  <a:pt x="508" y="160"/>
                </a:lnTo>
                <a:lnTo>
                  <a:pt x="537" y="132"/>
                </a:lnTo>
                <a:lnTo>
                  <a:pt x="508" y="107"/>
                </a:lnTo>
                <a:lnTo>
                  <a:pt x="482" y="132"/>
                </a:lnTo>
                <a:close/>
                <a:moveTo>
                  <a:pt x="539" y="131"/>
                </a:moveTo>
                <a:lnTo>
                  <a:pt x="566" y="103"/>
                </a:lnTo>
                <a:lnTo>
                  <a:pt x="539" y="75"/>
                </a:lnTo>
                <a:lnTo>
                  <a:pt x="511" y="103"/>
                </a:lnTo>
                <a:lnTo>
                  <a:pt x="539" y="131"/>
                </a:lnTo>
                <a:close/>
                <a:moveTo>
                  <a:pt x="542" y="132"/>
                </a:moveTo>
                <a:lnTo>
                  <a:pt x="570" y="160"/>
                </a:lnTo>
                <a:lnTo>
                  <a:pt x="598" y="132"/>
                </a:lnTo>
                <a:lnTo>
                  <a:pt x="570" y="107"/>
                </a:lnTo>
                <a:lnTo>
                  <a:pt x="542" y="132"/>
                </a:lnTo>
                <a:close/>
                <a:moveTo>
                  <a:pt x="542" y="195"/>
                </a:moveTo>
                <a:lnTo>
                  <a:pt x="570" y="221"/>
                </a:lnTo>
                <a:lnTo>
                  <a:pt x="598" y="195"/>
                </a:lnTo>
                <a:lnTo>
                  <a:pt x="570" y="167"/>
                </a:lnTo>
                <a:lnTo>
                  <a:pt x="542" y="195"/>
                </a:lnTo>
                <a:close/>
                <a:moveTo>
                  <a:pt x="542" y="254"/>
                </a:moveTo>
                <a:lnTo>
                  <a:pt x="570" y="282"/>
                </a:lnTo>
                <a:lnTo>
                  <a:pt x="598" y="254"/>
                </a:lnTo>
                <a:lnTo>
                  <a:pt x="570" y="229"/>
                </a:lnTo>
                <a:lnTo>
                  <a:pt x="542" y="254"/>
                </a:lnTo>
                <a:close/>
                <a:moveTo>
                  <a:pt x="542" y="316"/>
                </a:moveTo>
                <a:lnTo>
                  <a:pt x="570" y="344"/>
                </a:lnTo>
                <a:lnTo>
                  <a:pt x="598" y="316"/>
                </a:lnTo>
                <a:lnTo>
                  <a:pt x="570" y="287"/>
                </a:lnTo>
                <a:lnTo>
                  <a:pt x="542" y="316"/>
                </a:lnTo>
                <a:close/>
                <a:moveTo>
                  <a:pt x="542" y="378"/>
                </a:moveTo>
                <a:lnTo>
                  <a:pt x="570" y="404"/>
                </a:lnTo>
                <a:lnTo>
                  <a:pt x="598" y="378"/>
                </a:lnTo>
                <a:lnTo>
                  <a:pt x="570" y="350"/>
                </a:lnTo>
                <a:lnTo>
                  <a:pt x="542" y="378"/>
                </a:lnTo>
                <a:close/>
                <a:moveTo>
                  <a:pt x="542" y="437"/>
                </a:moveTo>
                <a:lnTo>
                  <a:pt x="570" y="465"/>
                </a:lnTo>
                <a:lnTo>
                  <a:pt x="598" y="437"/>
                </a:lnTo>
                <a:lnTo>
                  <a:pt x="570" y="409"/>
                </a:lnTo>
                <a:lnTo>
                  <a:pt x="542" y="437"/>
                </a:lnTo>
                <a:close/>
                <a:moveTo>
                  <a:pt x="542" y="500"/>
                </a:moveTo>
                <a:lnTo>
                  <a:pt x="570" y="525"/>
                </a:lnTo>
                <a:lnTo>
                  <a:pt x="598" y="500"/>
                </a:lnTo>
                <a:lnTo>
                  <a:pt x="570" y="472"/>
                </a:lnTo>
                <a:lnTo>
                  <a:pt x="542" y="500"/>
                </a:lnTo>
                <a:close/>
                <a:moveTo>
                  <a:pt x="542" y="559"/>
                </a:moveTo>
                <a:lnTo>
                  <a:pt x="570" y="587"/>
                </a:lnTo>
                <a:lnTo>
                  <a:pt x="598" y="559"/>
                </a:lnTo>
                <a:lnTo>
                  <a:pt x="570" y="533"/>
                </a:lnTo>
                <a:lnTo>
                  <a:pt x="542" y="559"/>
                </a:lnTo>
                <a:close/>
                <a:moveTo>
                  <a:pt x="539" y="563"/>
                </a:moveTo>
                <a:lnTo>
                  <a:pt x="511" y="591"/>
                </a:lnTo>
                <a:lnTo>
                  <a:pt x="539" y="618"/>
                </a:lnTo>
                <a:lnTo>
                  <a:pt x="566" y="591"/>
                </a:lnTo>
                <a:lnTo>
                  <a:pt x="539" y="563"/>
                </a:lnTo>
                <a:close/>
                <a:moveTo>
                  <a:pt x="508" y="594"/>
                </a:moveTo>
                <a:lnTo>
                  <a:pt x="482" y="622"/>
                </a:lnTo>
                <a:lnTo>
                  <a:pt x="508" y="650"/>
                </a:lnTo>
                <a:lnTo>
                  <a:pt x="537" y="622"/>
                </a:lnTo>
                <a:lnTo>
                  <a:pt x="508" y="594"/>
                </a:lnTo>
                <a:close/>
                <a:moveTo>
                  <a:pt x="506" y="591"/>
                </a:moveTo>
                <a:lnTo>
                  <a:pt x="478" y="563"/>
                </a:lnTo>
                <a:lnTo>
                  <a:pt x="450" y="591"/>
                </a:lnTo>
                <a:lnTo>
                  <a:pt x="478" y="618"/>
                </a:lnTo>
                <a:lnTo>
                  <a:pt x="506" y="591"/>
                </a:lnTo>
                <a:close/>
                <a:moveTo>
                  <a:pt x="448" y="594"/>
                </a:moveTo>
                <a:lnTo>
                  <a:pt x="420" y="622"/>
                </a:lnTo>
                <a:lnTo>
                  <a:pt x="448" y="650"/>
                </a:lnTo>
                <a:lnTo>
                  <a:pt x="474" y="622"/>
                </a:lnTo>
                <a:lnTo>
                  <a:pt x="448" y="594"/>
                </a:lnTo>
                <a:close/>
                <a:moveTo>
                  <a:pt x="444" y="591"/>
                </a:moveTo>
                <a:lnTo>
                  <a:pt x="416" y="563"/>
                </a:lnTo>
                <a:lnTo>
                  <a:pt x="389" y="591"/>
                </a:lnTo>
                <a:lnTo>
                  <a:pt x="416" y="618"/>
                </a:lnTo>
                <a:lnTo>
                  <a:pt x="444" y="591"/>
                </a:lnTo>
                <a:close/>
                <a:moveTo>
                  <a:pt x="387" y="594"/>
                </a:moveTo>
                <a:lnTo>
                  <a:pt x="359" y="622"/>
                </a:lnTo>
                <a:lnTo>
                  <a:pt x="387" y="650"/>
                </a:lnTo>
                <a:lnTo>
                  <a:pt x="415" y="622"/>
                </a:lnTo>
                <a:lnTo>
                  <a:pt x="387" y="594"/>
                </a:lnTo>
                <a:close/>
                <a:moveTo>
                  <a:pt x="383" y="591"/>
                </a:moveTo>
                <a:lnTo>
                  <a:pt x="356" y="563"/>
                </a:lnTo>
                <a:lnTo>
                  <a:pt x="328" y="591"/>
                </a:lnTo>
                <a:lnTo>
                  <a:pt x="356" y="618"/>
                </a:lnTo>
                <a:lnTo>
                  <a:pt x="383" y="591"/>
                </a:lnTo>
                <a:close/>
                <a:moveTo>
                  <a:pt x="324" y="594"/>
                </a:moveTo>
                <a:lnTo>
                  <a:pt x="298" y="622"/>
                </a:lnTo>
                <a:lnTo>
                  <a:pt x="324" y="650"/>
                </a:lnTo>
                <a:lnTo>
                  <a:pt x="352" y="622"/>
                </a:lnTo>
                <a:lnTo>
                  <a:pt x="324" y="594"/>
                </a:lnTo>
                <a:close/>
                <a:moveTo>
                  <a:pt x="322" y="591"/>
                </a:moveTo>
                <a:lnTo>
                  <a:pt x="294" y="563"/>
                </a:lnTo>
                <a:lnTo>
                  <a:pt x="266" y="591"/>
                </a:lnTo>
                <a:lnTo>
                  <a:pt x="294" y="618"/>
                </a:lnTo>
                <a:lnTo>
                  <a:pt x="322" y="591"/>
                </a:lnTo>
                <a:close/>
                <a:moveTo>
                  <a:pt x="265" y="594"/>
                </a:moveTo>
                <a:lnTo>
                  <a:pt x="237" y="622"/>
                </a:lnTo>
                <a:lnTo>
                  <a:pt x="265" y="650"/>
                </a:lnTo>
                <a:lnTo>
                  <a:pt x="293" y="622"/>
                </a:lnTo>
                <a:lnTo>
                  <a:pt x="265" y="594"/>
                </a:lnTo>
                <a:close/>
                <a:moveTo>
                  <a:pt x="261" y="591"/>
                </a:moveTo>
                <a:lnTo>
                  <a:pt x="234" y="563"/>
                </a:lnTo>
                <a:lnTo>
                  <a:pt x="206" y="591"/>
                </a:lnTo>
                <a:lnTo>
                  <a:pt x="234" y="618"/>
                </a:lnTo>
                <a:lnTo>
                  <a:pt x="261" y="591"/>
                </a:lnTo>
                <a:close/>
                <a:moveTo>
                  <a:pt x="203" y="594"/>
                </a:moveTo>
                <a:lnTo>
                  <a:pt x="176" y="622"/>
                </a:lnTo>
                <a:lnTo>
                  <a:pt x="203" y="650"/>
                </a:lnTo>
                <a:lnTo>
                  <a:pt x="231" y="622"/>
                </a:lnTo>
                <a:lnTo>
                  <a:pt x="203" y="594"/>
                </a:lnTo>
                <a:close/>
                <a:moveTo>
                  <a:pt x="201" y="591"/>
                </a:moveTo>
                <a:lnTo>
                  <a:pt x="172" y="563"/>
                </a:lnTo>
                <a:lnTo>
                  <a:pt x="144" y="591"/>
                </a:lnTo>
                <a:lnTo>
                  <a:pt x="172" y="618"/>
                </a:lnTo>
                <a:lnTo>
                  <a:pt x="201" y="591"/>
                </a:lnTo>
                <a:close/>
                <a:moveTo>
                  <a:pt x="143" y="594"/>
                </a:moveTo>
                <a:lnTo>
                  <a:pt x="115" y="622"/>
                </a:lnTo>
                <a:lnTo>
                  <a:pt x="143" y="650"/>
                </a:lnTo>
                <a:lnTo>
                  <a:pt x="168" y="622"/>
                </a:lnTo>
                <a:lnTo>
                  <a:pt x="143" y="594"/>
                </a:lnTo>
                <a:close/>
                <a:moveTo>
                  <a:pt x="139" y="591"/>
                </a:moveTo>
                <a:lnTo>
                  <a:pt x="111" y="563"/>
                </a:lnTo>
                <a:lnTo>
                  <a:pt x="84" y="591"/>
                </a:lnTo>
                <a:lnTo>
                  <a:pt x="111" y="618"/>
                </a:lnTo>
                <a:lnTo>
                  <a:pt x="139" y="591"/>
                </a:lnTo>
                <a:close/>
                <a:moveTo>
                  <a:pt x="81" y="587"/>
                </a:moveTo>
                <a:lnTo>
                  <a:pt x="109" y="559"/>
                </a:lnTo>
                <a:lnTo>
                  <a:pt x="81" y="533"/>
                </a:lnTo>
                <a:lnTo>
                  <a:pt x="53" y="559"/>
                </a:lnTo>
                <a:lnTo>
                  <a:pt x="81" y="587"/>
                </a:lnTo>
                <a:close/>
                <a:moveTo>
                  <a:pt x="22" y="529"/>
                </a:moveTo>
                <a:lnTo>
                  <a:pt x="51" y="558"/>
                </a:lnTo>
                <a:lnTo>
                  <a:pt x="77" y="529"/>
                </a:lnTo>
                <a:lnTo>
                  <a:pt x="51" y="501"/>
                </a:lnTo>
                <a:lnTo>
                  <a:pt x="22" y="529"/>
                </a:lnTo>
                <a:close/>
                <a:moveTo>
                  <a:pt x="22" y="468"/>
                </a:moveTo>
                <a:lnTo>
                  <a:pt x="51" y="496"/>
                </a:lnTo>
                <a:lnTo>
                  <a:pt x="77" y="468"/>
                </a:lnTo>
                <a:lnTo>
                  <a:pt x="51" y="441"/>
                </a:lnTo>
                <a:lnTo>
                  <a:pt x="22" y="468"/>
                </a:lnTo>
                <a:close/>
                <a:moveTo>
                  <a:pt x="22" y="408"/>
                </a:moveTo>
                <a:lnTo>
                  <a:pt x="51" y="436"/>
                </a:lnTo>
                <a:lnTo>
                  <a:pt x="77" y="408"/>
                </a:lnTo>
                <a:lnTo>
                  <a:pt x="51" y="380"/>
                </a:lnTo>
                <a:lnTo>
                  <a:pt x="22" y="408"/>
                </a:lnTo>
                <a:close/>
                <a:moveTo>
                  <a:pt x="22" y="346"/>
                </a:moveTo>
                <a:lnTo>
                  <a:pt x="51" y="374"/>
                </a:lnTo>
                <a:lnTo>
                  <a:pt x="77" y="346"/>
                </a:lnTo>
                <a:lnTo>
                  <a:pt x="51" y="320"/>
                </a:lnTo>
                <a:lnTo>
                  <a:pt x="22" y="346"/>
                </a:lnTo>
                <a:close/>
                <a:moveTo>
                  <a:pt x="22" y="286"/>
                </a:moveTo>
                <a:lnTo>
                  <a:pt x="51" y="313"/>
                </a:lnTo>
                <a:lnTo>
                  <a:pt x="77" y="286"/>
                </a:lnTo>
                <a:lnTo>
                  <a:pt x="51" y="258"/>
                </a:lnTo>
                <a:lnTo>
                  <a:pt x="22" y="286"/>
                </a:lnTo>
                <a:close/>
                <a:moveTo>
                  <a:pt x="22" y="225"/>
                </a:moveTo>
                <a:lnTo>
                  <a:pt x="51" y="253"/>
                </a:lnTo>
                <a:lnTo>
                  <a:pt x="77" y="225"/>
                </a:lnTo>
                <a:lnTo>
                  <a:pt x="51" y="197"/>
                </a:lnTo>
                <a:lnTo>
                  <a:pt x="22" y="225"/>
                </a:lnTo>
                <a:close/>
                <a:moveTo>
                  <a:pt x="22" y="163"/>
                </a:moveTo>
                <a:lnTo>
                  <a:pt x="51" y="191"/>
                </a:lnTo>
                <a:lnTo>
                  <a:pt x="77" y="163"/>
                </a:lnTo>
                <a:lnTo>
                  <a:pt x="51" y="136"/>
                </a:lnTo>
                <a:lnTo>
                  <a:pt x="22" y="163"/>
                </a:lnTo>
                <a:close/>
                <a:moveTo>
                  <a:pt x="22" y="103"/>
                </a:moveTo>
                <a:lnTo>
                  <a:pt x="51" y="131"/>
                </a:lnTo>
                <a:lnTo>
                  <a:pt x="77" y="103"/>
                </a:lnTo>
                <a:lnTo>
                  <a:pt x="51" y="75"/>
                </a:lnTo>
                <a:lnTo>
                  <a:pt x="22" y="103"/>
                </a:lnTo>
                <a:close/>
                <a:moveTo>
                  <a:pt x="51" y="15"/>
                </a:moveTo>
                <a:lnTo>
                  <a:pt x="22" y="42"/>
                </a:lnTo>
                <a:lnTo>
                  <a:pt x="51" y="70"/>
                </a:lnTo>
                <a:lnTo>
                  <a:pt x="77" y="42"/>
                </a:lnTo>
                <a:lnTo>
                  <a:pt x="51" y="15"/>
                </a:lnTo>
                <a:close/>
                <a:moveTo>
                  <a:pt x="53" y="74"/>
                </a:moveTo>
                <a:lnTo>
                  <a:pt x="81" y="99"/>
                </a:lnTo>
                <a:lnTo>
                  <a:pt x="109" y="74"/>
                </a:lnTo>
                <a:lnTo>
                  <a:pt x="81" y="46"/>
                </a:lnTo>
                <a:lnTo>
                  <a:pt x="53" y="74"/>
                </a:lnTo>
                <a:close/>
                <a:moveTo>
                  <a:pt x="111" y="15"/>
                </a:moveTo>
                <a:lnTo>
                  <a:pt x="84" y="42"/>
                </a:lnTo>
                <a:lnTo>
                  <a:pt x="111" y="70"/>
                </a:lnTo>
                <a:lnTo>
                  <a:pt x="139" y="42"/>
                </a:lnTo>
                <a:lnTo>
                  <a:pt x="111" y="15"/>
                </a:lnTo>
                <a:close/>
                <a:moveTo>
                  <a:pt x="115" y="74"/>
                </a:moveTo>
                <a:lnTo>
                  <a:pt x="143" y="99"/>
                </a:lnTo>
                <a:lnTo>
                  <a:pt x="168" y="74"/>
                </a:lnTo>
                <a:lnTo>
                  <a:pt x="143" y="46"/>
                </a:lnTo>
                <a:lnTo>
                  <a:pt x="115" y="74"/>
                </a:lnTo>
                <a:close/>
                <a:moveTo>
                  <a:pt x="172" y="15"/>
                </a:moveTo>
                <a:lnTo>
                  <a:pt x="144" y="42"/>
                </a:lnTo>
                <a:lnTo>
                  <a:pt x="172" y="70"/>
                </a:lnTo>
                <a:lnTo>
                  <a:pt x="201" y="42"/>
                </a:lnTo>
                <a:lnTo>
                  <a:pt x="172" y="15"/>
                </a:lnTo>
                <a:close/>
                <a:moveTo>
                  <a:pt x="176" y="74"/>
                </a:moveTo>
                <a:lnTo>
                  <a:pt x="203" y="99"/>
                </a:lnTo>
                <a:lnTo>
                  <a:pt x="231" y="74"/>
                </a:lnTo>
                <a:lnTo>
                  <a:pt x="203" y="46"/>
                </a:lnTo>
                <a:lnTo>
                  <a:pt x="176" y="74"/>
                </a:lnTo>
                <a:close/>
                <a:moveTo>
                  <a:pt x="234" y="15"/>
                </a:moveTo>
                <a:lnTo>
                  <a:pt x="206" y="42"/>
                </a:lnTo>
                <a:lnTo>
                  <a:pt x="234" y="70"/>
                </a:lnTo>
                <a:lnTo>
                  <a:pt x="261" y="42"/>
                </a:lnTo>
                <a:lnTo>
                  <a:pt x="234" y="15"/>
                </a:lnTo>
                <a:close/>
                <a:moveTo>
                  <a:pt x="237" y="74"/>
                </a:moveTo>
                <a:lnTo>
                  <a:pt x="265" y="99"/>
                </a:lnTo>
                <a:lnTo>
                  <a:pt x="293" y="74"/>
                </a:lnTo>
                <a:lnTo>
                  <a:pt x="265" y="46"/>
                </a:lnTo>
                <a:lnTo>
                  <a:pt x="237" y="74"/>
                </a:lnTo>
                <a:close/>
                <a:moveTo>
                  <a:pt x="294" y="15"/>
                </a:moveTo>
                <a:lnTo>
                  <a:pt x="266" y="42"/>
                </a:lnTo>
                <a:lnTo>
                  <a:pt x="294" y="70"/>
                </a:lnTo>
                <a:lnTo>
                  <a:pt x="322" y="42"/>
                </a:lnTo>
                <a:lnTo>
                  <a:pt x="294" y="15"/>
                </a:lnTo>
                <a:close/>
                <a:moveTo>
                  <a:pt x="298" y="74"/>
                </a:moveTo>
                <a:lnTo>
                  <a:pt x="324" y="99"/>
                </a:lnTo>
                <a:lnTo>
                  <a:pt x="352" y="74"/>
                </a:lnTo>
                <a:lnTo>
                  <a:pt x="324" y="46"/>
                </a:lnTo>
                <a:lnTo>
                  <a:pt x="298" y="74"/>
                </a:lnTo>
                <a:close/>
                <a:moveTo>
                  <a:pt x="356" y="15"/>
                </a:moveTo>
                <a:lnTo>
                  <a:pt x="328" y="42"/>
                </a:lnTo>
                <a:lnTo>
                  <a:pt x="356" y="70"/>
                </a:lnTo>
                <a:lnTo>
                  <a:pt x="383" y="42"/>
                </a:lnTo>
                <a:lnTo>
                  <a:pt x="356" y="15"/>
                </a:lnTo>
                <a:close/>
                <a:moveTo>
                  <a:pt x="359" y="74"/>
                </a:moveTo>
                <a:lnTo>
                  <a:pt x="387" y="99"/>
                </a:lnTo>
                <a:lnTo>
                  <a:pt x="415" y="74"/>
                </a:lnTo>
                <a:lnTo>
                  <a:pt x="387" y="46"/>
                </a:lnTo>
                <a:lnTo>
                  <a:pt x="359" y="74"/>
                </a:lnTo>
                <a:close/>
                <a:moveTo>
                  <a:pt x="416" y="15"/>
                </a:moveTo>
                <a:lnTo>
                  <a:pt x="389" y="42"/>
                </a:lnTo>
                <a:lnTo>
                  <a:pt x="416" y="70"/>
                </a:lnTo>
                <a:lnTo>
                  <a:pt x="444" y="42"/>
                </a:lnTo>
                <a:lnTo>
                  <a:pt x="416" y="15"/>
                </a:lnTo>
                <a:close/>
                <a:moveTo>
                  <a:pt x="420" y="74"/>
                </a:moveTo>
                <a:lnTo>
                  <a:pt x="448" y="99"/>
                </a:lnTo>
                <a:lnTo>
                  <a:pt x="474" y="74"/>
                </a:lnTo>
                <a:lnTo>
                  <a:pt x="448" y="46"/>
                </a:lnTo>
                <a:lnTo>
                  <a:pt x="420" y="74"/>
                </a:lnTo>
                <a:close/>
                <a:moveTo>
                  <a:pt x="478" y="15"/>
                </a:moveTo>
                <a:lnTo>
                  <a:pt x="450" y="42"/>
                </a:lnTo>
                <a:lnTo>
                  <a:pt x="478" y="70"/>
                </a:lnTo>
                <a:lnTo>
                  <a:pt x="506" y="42"/>
                </a:lnTo>
                <a:lnTo>
                  <a:pt x="478" y="15"/>
                </a:lnTo>
                <a:close/>
                <a:moveTo>
                  <a:pt x="482" y="74"/>
                </a:moveTo>
                <a:lnTo>
                  <a:pt x="508" y="99"/>
                </a:lnTo>
                <a:lnTo>
                  <a:pt x="537" y="74"/>
                </a:lnTo>
                <a:lnTo>
                  <a:pt x="508" y="46"/>
                </a:lnTo>
                <a:lnTo>
                  <a:pt x="482" y="74"/>
                </a:lnTo>
                <a:close/>
                <a:moveTo>
                  <a:pt x="539" y="15"/>
                </a:moveTo>
                <a:lnTo>
                  <a:pt x="511" y="42"/>
                </a:lnTo>
                <a:lnTo>
                  <a:pt x="539" y="70"/>
                </a:lnTo>
                <a:lnTo>
                  <a:pt x="566" y="42"/>
                </a:lnTo>
                <a:lnTo>
                  <a:pt x="539" y="15"/>
                </a:lnTo>
                <a:close/>
                <a:moveTo>
                  <a:pt x="542" y="74"/>
                </a:moveTo>
                <a:lnTo>
                  <a:pt x="570" y="99"/>
                </a:lnTo>
                <a:lnTo>
                  <a:pt x="598" y="74"/>
                </a:lnTo>
                <a:lnTo>
                  <a:pt x="570" y="46"/>
                </a:lnTo>
                <a:lnTo>
                  <a:pt x="542" y="74"/>
                </a:lnTo>
                <a:close/>
                <a:moveTo>
                  <a:pt x="628" y="42"/>
                </a:moveTo>
                <a:lnTo>
                  <a:pt x="599" y="15"/>
                </a:lnTo>
                <a:lnTo>
                  <a:pt x="571" y="42"/>
                </a:lnTo>
                <a:lnTo>
                  <a:pt x="599" y="70"/>
                </a:lnTo>
                <a:lnTo>
                  <a:pt x="628" y="42"/>
                </a:lnTo>
                <a:close/>
                <a:moveTo>
                  <a:pt x="628" y="103"/>
                </a:moveTo>
                <a:lnTo>
                  <a:pt x="599" y="75"/>
                </a:lnTo>
                <a:lnTo>
                  <a:pt x="571" y="103"/>
                </a:lnTo>
                <a:lnTo>
                  <a:pt x="599" y="131"/>
                </a:lnTo>
                <a:lnTo>
                  <a:pt x="628" y="103"/>
                </a:lnTo>
                <a:close/>
                <a:moveTo>
                  <a:pt x="628" y="163"/>
                </a:moveTo>
                <a:lnTo>
                  <a:pt x="599" y="136"/>
                </a:lnTo>
                <a:lnTo>
                  <a:pt x="571" y="163"/>
                </a:lnTo>
                <a:lnTo>
                  <a:pt x="599" y="191"/>
                </a:lnTo>
                <a:lnTo>
                  <a:pt x="628" y="163"/>
                </a:lnTo>
                <a:close/>
                <a:moveTo>
                  <a:pt x="628" y="225"/>
                </a:moveTo>
                <a:lnTo>
                  <a:pt x="599" y="197"/>
                </a:lnTo>
                <a:lnTo>
                  <a:pt x="571" y="225"/>
                </a:lnTo>
                <a:lnTo>
                  <a:pt x="599" y="253"/>
                </a:lnTo>
                <a:lnTo>
                  <a:pt x="628" y="225"/>
                </a:lnTo>
                <a:close/>
                <a:moveTo>
                  <a:pt x="628" y="286"/>
                </a:moveTo>
                <a:lnTo>
                  <a:pt x="599" y="258"/>
                </a:lnTo>
                <a:lnTo>
                  <a:pt x="571" y="286"/>
                </a:lnTo>
                <a:lnTo>
                  <a:pt x="599" y="313"/>
                </a:lnTo>
                <a:lnTo>
                  <a:pt x="628" y="286"/>
                </a:lnTo>
                <a:close/>
                <a:moveTo>
                  <a:pt x="628" y="346"/>
                </a:moveTo>
                <a:lnTo>
                  <a:pt x="599" y="320"/>
                </a:lnTo>
                <a:lnTo>
                  <a:pt x="571" y="346"/>
                </a:lnTo>
                <a:lnTo>
                  <a:pt x="599" y="374"/>
                </a:lnTo>
                <a:lnTo>
                  <a:pt x="628" y="346"/>
                </a:lnTo>
                <a:close/>
                <a:moveTo>
                  <a:pt x="628" y="408"/>
                </a:moveTo>
                <a:lnTo>
                  <a:pt x="599" y="380"/>
                </a:lnTo>
                <a:lnTo>
                  <a:pt x="571" y="408"/>
                </a:lnTo>
                <a:lnTo>
                  <a:pt x="599" y="436"/>
                </a:lnTo>
                <a:lnTo>
                  <a:pt x="628" y="408"/>
                </a:lnTo>
                <a:close/>
                <a:moveTo>
                  <a:pt x="628" y="468"/>
                </a:moveTo>
                <a:lnTo>
                  <a:pt x="599" y="441"/>
                </a:lnTo>
                <a:lnTo>
                  <a:pt x="571" y="468"/>
                </a:lnTo>
                <a:lnTo>
                  <a:pt x="599" y="496"/>
                </a:lnTo>
                <a:lnTo>
                  <a:pt x="628" y="468"/>
                </a:lnTo>
                <a:close/>
                <a:moveTo>
                  <a:pt x="628" y="529"/>
                </a:moveTo>
                <a:lnTo>
                  <a:pt x="599" y="501"/>
                </a:lnTo>
                <a:lnTo>
                  <a:pt x="571" y="529"/>
                </a:lnTo>
                <a:lnTo>
                  <a:pt x="599" y="558"/>
                </a:lnTo>
                <a:lnTo>
                  <a:pt x="628" y="529"/>
                </a:lnTo>
                <a:close/>
                <a:moveTo>
                  <a:pt x="628" y="591"/>
                </a:moveTo>
                <a:lnTo>
                  <a:pt x="599" y="563"/>
                </a:lnTo>
                <a:lnTo>
                  <a:pt x="571" y="591"/>
                </a:lnTo>
                <a:lnTo>
                  <a:pt x="599" y="618"/>
                </a:lnTo>
                <a:lnTo>
                  <a:pt x="628" y="591"/>
                </a:lnTo>
                <a:close/>
                <a:moveTo>
                  <a:pt x="598" y="622"/>
                </a:moveTo>
                <a:lnTo>
                  <a:pt x="570" y="594"/>
                </a:lnTo>
                <a:lnTo>
                  <a:pt x="542" y="622"/>
                </a:lnTo>
                <a:lnTo>
                  <a:pt x="570" y="650"/>
                </a:lnTo>
                <a:lnTo>
                  <a:pt x="598" y="622"/>
                </a:lnTo>
                <a:close/>
                <a:moveTo>
                  <a:pt x="570" y="709"/>
                </a:moveTo>
                <a:lnTo>
                  <a:pt x="598" y="683"/>
                </a:lnTo>
                <a:lnTo>
                  <a:pt x="570" y="655"/>
                </a:lnTo>
                <a:lnTo>
                  <a:pt x="542" y="683"/>
                </a:lnTo>
                <a:lnTo>
                  <a:pt x="570" y="709"/>
                </a:lnTo>
                <a:close/>
                <a:moveTo>
                  <a:pt x="566" y="651"/>
                </a:moveTo>
                <a:lnTo>
                  <a:pt x="539" y="624"/>
                </a:lnTo>
                <a:lnTo>
                  <a:pt x="511" y="651"/>
                </a:lnTo>
                <a:lnTo>
                  <a:pt x="539" y="679"/>
                </a:lnTo>
                <a:lnTo>
                  <a:pt x="566" y="651"/>
                </a:lnTo>
                <a:close/>
                <a:moveTo>
                  <a:pt x="508" y="709"/>
                </a:moveTo>
                <a:lnTo>
                  <a:pt x="537" y="683"/>
                </a:lnTo>
                <a:lnTo>
                  <a:pt x="508" y="655"/>
                </a:lnTo>
                <a:lnTo>
                  <a:pt x="482" y="683"/>
                </a:lnTo>
                <a:lnTo>
                  <a:pt x="508" y="709"/>
                </a:lnTo>
                <a:close/>
                <a:moveTo>
                  <a:pt x="506" y="651"/>
                </a:moveTo>
                <a:lnTo>
                  <a:pt x="478" y="624"/>
                </a:lnTo>
                <a:lnTo>
                  <a:pt x="450" y="651"/>
                </a:lnTo>
                <a:lnTo>
                  <a:pt x="478" y="679"/>
                </a:lnTo>
                <a:lnTo>
                  <a:pt x="506" y="651"/>
                </a:lnTo>
                <a:close/>
                <a:moveTo>
                  <a:pt x="448" y="709"/>
                </a:moveTo>
                <a:lnTo>
                  <a:pt x="474" y="683"/>
                </a:lnTo>
                <a:lnTo>
                  <a:pt x="448" y="655"/>
                </a:lnTo>
                <a:lnTo>
                  <a:pt x="420" y="683"/>
                </a:lnTo>
                <a:lnTo>
                  <a:pt x="448" y="709"/>
                </a:lnTo>
                <a:close/>
                <a:moveTo>
                  <a:pt x="444" y="651"/>
                </a:moveTo>
                <a:lnTo>
                  <a:pt x="416" y="624"/>
                </a:lnTo>
                <a:lnTo>
                  <a:pt x="389" y="651"/>
                </a:lnTo>
                <a:lnTo>
                  <a:pt x="416" y="679"/>
                </a:lnTo>
                <a:lnTo>
                  <a:pt x="444" y="651"/>
                </a:lnTo>
                <a:close/>
                <a:moveTo>
                  <a:pt x="387" y="709"/>
                </a:moveTo>
                <a:lnTo>
                  <a:pt x="415" y="683"/>
                </a:lnTo>
                <a:lnTo>
                  <a:pt x="387" y="655"/>
                </a:lnTo>
                <a:lnTo>
                  <a:pt x="359" y="683"/>
                </a:lnTo>
                <a:lnTo>
                  <a:pt x="387" y="709"/>
                </a:lnTo>
                <a:close/>
                <a:moveTo>
                  <a:pt x="383" y="651"/>
                </a:moveTo>
                <a:lnTo>
                  <a:pt x="356" y="624"/>
                </a:lnTo>
                <a:lnTo>
                  <a:pt x="328" y="651"/>
                </a:lnTo>
                <a:lnTo>
                  <a:pt x="356" y="679"/>
                </a:lnTo>
                <a:lnTo>
                  <a:pt x="383" y="651"/>
                </a:lnTo>
                <a:close/>
                <a:moveTo>
                  <a:pt x="324" y="709"/>
                </a:moveTo>
                <a:lnTo>
                  <a:pt x="352" y="683"/>
                </a:lnTo>
                <a:lnTo>
                  <a:pt x="324" y="655"/>
                </a:lnTo>
                <a:lnTo>
                  <a:pt x="298" y="683"/>
                </a:lnTo>
                <a:lnTo>
                  <a:pt x="324" y="709"/>
                </a:lnTo>
                <a:close/>
                <a:moveTo>
                  <a:pt x="322" y="651"/>
                </a:moveTo>
                <a:lnTo>
                  <a:pt x="294" y="624"/>
                </a:lnTo>
                <a:lnTo>
                  <a:pt x="266" y="651"/>
                </a:lnTo>
                <a:lnTo>
                  <a:pt x="294" y="679"/>
                </a:lnTo>
                <a:lnTo>
                  <a:pt x="322" y="651"/>
                </a:lnTo>
                <a:close/>
                <a:moveTo>
                  <a:pt x="265" y="709"/>
                </a:moveTo>
                <a:lnTo>
                  <a:pt x="293" y="683"/>
                </a:lnTo>
                <a:lnTo>
                  <a:pt x="265" y="655"/>
                </a:lnTo>
                <a:lnTo>
                  <a:pt x="237" y="683"/>
                </a:lnTo>
                <a:lnTo>
                  <a:pt x="265" y="709"/>
                </a:lnTo>
                <a:close/>
                <a:moveTo>
                  <a:pt x="261" y="651"/>
                </a:moveTo>
                <a:lnTo>
                  <a:pt x="234" y="624"/>
                </a:lnTo>
                <a:lnTo>
                  <a:pt x="206" y="651"/>
                </a:lnTo>
                <a:lnTo>
                  <a:pt x="234" y="679"/>
                </a:lnTo>
                <a:lnTo>
                  <a:pt x="261" y="651"/>
                </a:lnTo>
                <a:close/>
                <a:moveTo>
                  <a:pt x="203" y="709"/>
                </a:moveTo>
                <a:lnTo>
                  <a:pt x="231" y="683"/>
                </a:lnTo>
                <a:lnTo>
                  <a:pt x="203" y="655"/>
                </a:lnTo>
                <a:lnTo>
                  <a:pt x="176" y="683"/>
                </a:lnTo>
                <a:lnTo>
                  <a:pt x="203" y="709"/>
                </a:lnTo>
                <a:close/>
                <a:moveTo>
                  <a:pt x="201" y="651"/>
                </a:moveTo>
                <a:lnTo>
                  <a:pt x="172" y="624"/>
                </a:lnTo>
                <a:lnTo>
                  <a:pt x="144" y="651"/>
                </a:lnTo>
                <a:lnTo>
                  <a:pt x="172" y="679"/>
                </a:lnTo>
                <a:lnTo>
                  <a:pt x="201" y="651"/>
                </a:lnTo>
                <a:close/>
                <a:moveTo>
                  <a:pt x="143" y="709"/>
                </a:moveTo>
                <a:lnTo>
                  <a:pt x="168" y="683"/>
                </a:lnTo>
                <a:lnTo>
                  <a:pt x="143" y="655"/>
                </a:lnTo>
                <a:lnTo>
                  <a:pt x="115" y="683"/>
                </a:lnTo>
                <a:lnTo>
                  <a:pt x="143" y="709"/>
                </a:lnTo>
                <a:close/>
                <a:moveTo>
                  <a:pt x="139" y="651"/>
                </a:moveTo>
                <a:lnTo>
                  <a:pt x="111" y="624"/>
                </a:lnTo>
                <a:lnTo>
                  <a:pt x="84" y="651"/>
                </a:lnTo>
                <a:lnTo>
                  <a:pt x="111" y="679"/>
                </a:lnTo>
                <a:lnTo>
                  <a:pt x="139" y="651"/>
                </a:lnTo>
                <a:close/>
                <a:moveTo>
                  <a:pt x="81" y="709"/>
                </a:moveTo>
                <a:lnTo>
                  <a:pt x="109" y="683"/>
                </a:lnTo>
                <a:lnTo>
                  <a:pt x="81" y="655"/>
                </a:lnTo>
                <a:lnTo>
                  <a:pt x="53" y="683"/>
                </a:lnTo>
                <a:lnTo>
                  <a:pt x="81"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5" name="Freeform 1277"/>
          <p:cNvSpPr>
            <a:spLocks noEditPoints="1"/>
          </p:cNvSpPr>
          <p:nvPr/>
        </p:nvSpPr>
        <p:spPr bwMode="auto">
          <a:xfrm>
            <a:off x="10849570" y="5227638"/>
            <a:ext cx="1033463" cy="1166813"/>
          </a:xfrm>
          <a:custGeom>
            <a:avLst/>
            <a:gdLst>
              <a:gd name="T0" fmla="*/ 18 w 651"/>
              <a:gd name="T1" fmla="*/ 464 h 735"/>
              <a:gd name="T2" fmla="*/ 17 w 651"/>
              <a:gd name="T3" fmla="*/ 286 h 735"/>
              <a:gd name="T4" fmla="*/ 4 w 651"/>
              <a:gd name="T5" fmla="*/ 122 h 735"/>
              <a:gd name="T6" fmla="*/ 110 w 651"/>
              <a:gd name="T7" fmla="*/ 11 h 735"/>
              <a:gd name="T8" fmla="*/ 237 w 651"/>
              <a:gd name="T9" fmla="*/ 11 h 735"/>
              <a:gd name="T10" fmla="*/ 426 w 651"/>
              <a:gd name="T11" fmla="*/ 0 h 735"/>
              <a:gd name="T12" fmla="*/ 591 w 651"/>
              <a:gd name="T13" fmla="*/ 0 h 735"/>
              <a:gd name="T14" fmla="*/ 646 w 651"/>
              <a:gd name="T15" fmla="*/ 146 h 735"/>
              <a:gd name="T16" fmla="*/ 604 w 651"/>
              <a:gd name="T17" fmla="*/ 316 h 735"/>
              <a:gd name="T18" fmla="*/ 634 w 651"/>
              <a:gd name="T19" fmla="*/ 475 h 735"/>
              <a:gd name="T20" fmla="*/ 572 w 651"/>
              <a:gd name="T21" fmla="*/ 713 h 735"/>
              <a:gd name="T22" fmla="*/ 445 w 651"/>
              <a:gd name="T23" fmla="*/ 713 h 735"/>
              <a:gd name="T24" fmla="*/ 244 w 651"/>
              <a:gd name="T25" fmla="*/ 735 h 735"/>
              <a:gd name="T26" fmla="*/ 102 w 651"/>
              <a:gd name="T27" fmla="*/ 735 h 735"/>
              <a:gd name="T28" fmla="*/ 474 w 651"/>
              <a:gd name="T29" fmla="*/ 378 h 735"/>
              <a:gd name="T30" fmla="*/ 323 w 651"/>
              <a:gd name="T31" fmla="*/ 346 h 735"/>
              <a:gd name="T32" fmla="*/ 173 w 651"/>
              <a:gd name="T33" fmla="*/ 258 h 735"/>
              <a:gd name="T34" fmla="*/ 266 w 651"/>
              <a:gd name="T35" fmla="*/ 286 h 735"/>
              <a:gd name="T36" fmla="*/ 421 w 651"/>
              <a:gd name="T37" fmla="*/ 316 h 735"/>
              <a:gd name="T38" fmla="*/ 449 w 651"/>
              <a:gd name="T39" fmla="*/ 465 h 735"/>
              <a:gd name="T40" fmla="*/ 324 w 651"/>
              <a:gd name="T41" fmla="*/ 409 h 735"/>
              <a:gd name="T42" fmla="*/ 173 w 651"/>
              <a:gd name="T43" fmla="*/ 380 h 735"/>
              <a:gd name="T44" fmla="*/ 143 w 651"/>
              <a:gd name="T45" fmla="*/ 282 h 735"/>
              <a:gd name="T46" fmla="*/ 295 w 651"/>
              <a:gd name="T47" fmla="*/ 253 h 735"/>
              <a:gd name="T48" fmla="*/ 417 w 651"/>
              <a:gd name="T49" fmla="*/ 197 h 735"/>
              <a:gd name="T50" fmla="*/ 482 w 651"/>
              <a:gd name="T51" fmla="*/ 316 h 735"/>
              <a:gd name="T52" fmla="*/ 421 w 651"/>
              <a:gd name="T53" fmla="*/ 500 h 735"/>
              <a:gd name="T54" fmla="*/ 352 w 651"/>
              <a:gd name="T55" fmla="*/ 500 h 735"/>
              <a:gd name="T56" fmla="*/ 201 w 651"/>
              <a:gd name="T57" fmla="*/ 468 h 735"/>
              <a:gd name="T58" fmla="*/ 84 w 651"/>
              <a:gd name="T59" fmla="*/ 346 h 735"/>
              <a:gd name="T60" fmla="*/ 115 w 651"/>
              <a:gd name="T61" fmla="*/ 195 h 735"/>
              <a:gd name="T62" fmla="*/ 323 w 651"/>
              <a:gd name="T63" fmla="*/ 163 h 735"/>
              <a:gd name="T64" fmla="*/ 390 w 651"/>
              <a:gd name="T65" fmla="*/ 163 h 735"/>
              <a:gd name="T66" fmla="*/ 512 w 651"/>
              <a:gd name="T67" fmla="*/ 225 h 735"/>
              <a:gd name="T68" fmla="*/ 567 w 651"/>
              <a:gd name="T69" fmla="*/ 468 h 735"/>
              <a:gd name="T70" fmla="*/ 449 w 651"/>
              <a:gd name="T71" fmla="*/ 533 h 735"/>
              <a:gd name="T72" fmla="*/ 295 w 651"/>
              <a:gd name="T73" fmla="*/ 501 h 735"/>
              <a:gd name="T74" fmla="*/ 173 w 651"/>
              <a:gd name="T75" fmla="*/ 558 h 735"/>
              <a:gd name="T76" fmla="*/ 110 w 651"/>
              <a:gd name="T77" fmla="*/ 378 h 735"/>
              <a:gd name="T78" fmla="*/ 53 w 651"/>
              <a:gd name="T79" fmla="*/ 132 h 735"/>
              <a:gd name="T80" fmla="*/ 177 w 651"/>
              <a:gd name="T81" fmla="*/ 132 h 735"/>
              <a:gd name="T82" fmla="*/ 383 w 651"/>
              <a:gd name="T83" fmla="*/ 103 h 735"/>
              <a:gd name="T84" fmla="*/ 450 w 651"/>
              <a:gd name="T85" fmla="*/ 103 h 735"/>
              <a:gd name="T86" fmla="*/ 543 w 651"/>
              <a:gd name="T87" fmla="*/ 254 h 735"/>
              <a:gd name="T88" fmla="*/ 599 w 651"/>
              <a:gd name="T89" fmla="*/ 500 h 735"/>
              <a:gd name="T90" fmla="*/ 507 w 651"/>
              <a:gd name="T91" fmla="*/ 591 h 735"/>
              <a:gd name="T92" fmla="*/ 299 w 651"/>
              <a:gd name="T93" fmla="*/ 622 h 735"/>
              <a:gd name="T94" fmla="*/ 232 w 651"/>
              <a:gd name="T95" fmla="*/ 622 h 735"/>
              <a:gd name="T96" fmla="*/ 22 w 651"/>
              <a:gd name="T97" fmla="*/ 529 h 735"/>
              <a:gd name="T98" fmla="*/ 77 w 651"/>
              <a:gd name="T99" fmla="*/ 286 h 735"/>
              <a:gd name="T100" fmla="*/ 51 w 651"/>
              <a:gd name="T101" fmla="*/ 15 h 735"/>
              <a:gd name="T102" fmla="*/ 203 w 651"/>
              <a:gd name="T103" fmla="*/ 99 h 735"/>
              <a:gd name="T104" fmla="*/ 324 w 651"/>
              <a:gd name="T105" fmla="*/ 46 h 735"/>
              <a:gd name="T106" fmla="*/ 478 w 651"/>
              <a:gd name="T107" fmla="*/ 15 h 735"/>
              <a:gd name="T108" fmla="*/ 572 w 651"/>
              <a:gd name="T109" fmla="*/ 42 h 735"/>
              <a:gd name="T110" fmla="*/ 629 w 651"/>
              <a:gd name="T111" fmla="*/ 286 h 735"/>
              <a:gd name="T112" fmla="*/ 600 w 651"/>
              <a:gd name="T113" fmla="*/ 563 h 735"/>
              <a:gd name="T114" fmla="*/ 482 w 651"/>
              <a:gd name="T115" fmla="*/ 683 h 735"/>
              <a:gd name="T116" fmla="*/ 383 w 651"/>
              <a:gd name="T117" fmla="*/ 651 h 735"/>
              <a:gd name="T118" fmla="*/ 206 w 651"/>
              <a:gd name="T119" fmla="*/ 651 h 735"/>
              <a:gd name="T120" fmla="*/ 139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26" y="662"/>
                </a:moveTo>
                <a:lnTo>
                  <a:pt x="26" y="656"/>
                </a:lnTo>
                <a:lnTo>
                  <a:pt x="51" y="679"/>
                </a:lnTo>
                <a:lnTo>
                  <a:pt x="77" y="651"/>
                </a:lnTo>
                <a:lnTo>
                  <a:pt x="51" y="624"/>
                </a:lnTo>
                <a:lnTo>
                  <a:pt x="26" y="647"/>
                </a:lnTo>
                <a:lnTo>
                  <a:pt x="26" y="642"/>
                </a:lnTo>
                <a:lnTo>
                  <a:pt x="47" y="622"/>
                </a:lnTo>
                <a:lnTo>
                  <a:pt x="25" y="599"/>
                </a:lnTo>
                <a:lnTo>
                  <a:pt x="25" y="591"/>
                </a:lnTo>
                <a:lnTo>
                  <a:pt x="51" y="618"/>
                </a:lnTo>
                <a:lnTo>
                  <a:pt x="77" y="591"/>
                </a:lnTo>
                <a:lnTo>
                  <a:pt x="51" y="563"/>
                </a:lnTo>
                <a:lnTo>
                  <a:pt x="25" y="590"/>
                </a:lnTo>
                <a:lnTo>
                  <a:pt x="25" y="584"/>
                </a:lnTo>
                <a:lnTo>
                  <a:pt x="47" y="559"/>
                </a:lnTo>
                <a:lnTo>
                  <a:pt x="22" y="535"/>
                </a:lnTo>
                <a:lnTo>
                  <a:pt x="21" y="525"/>
                </a:lnTo>
                <a:lnTo>
                  <a:pt x="47" y="500"/>
                </a:lnTo>
                <a:lnTo>
                  <a:pt x="18" y="472"/>
                </a:lnTo>
                <a:lnTo>
                  <a:pt x="18" y="472"/>
                </a:lnTo>
                <a:lnTo>
                  <a:pt x="18" y="464"/>
                </a:lnTo>
                <a:lnTo>
                  <a:pt x="18" y="465"/>
                </a:lnTo>
                <a:lnTo>
                  <a:pt x="47" y="437"/>
                </a:lnTo>
                <a:lnTo>
                  <a:pt x="18" y="409"/>
                </a:lnTo>
                <a:lnTo>
                  <a:pt x="17" y="413"/>
                </a:lnTo>
                <a:lnTo>
                  <a:pt x="17" y="408"/>
                </a:lnTo>
                <a:lnTo>
                  <a:pt x="17" y="408"/>
                </a:lnTo>
                <a:lnTo>
                  <a:pt x="17" y="408"/>
                </a:lnTo>
                <a:lnTo>
                  <a:pt x="17" y="400"/>
                </a:lnTo>
                <a:lnTo>
                  <a:pt x="18" y="404"/>
                </a:lnTo>
                <a:lnTo>
                  <a:pt x="47" y="378"/>
                </a:lnTo>
                <a:lnTo>
                  <a:pt x="18" y="350"/>
                </a:lnTo>
                <a:lnTo>
                  <a:pt x="16" y="356"/>
                </a:lnTo>
                <a:lnTo>
                  <a:pt x="13" y="350"/>
                </a:lnTo>
                <a:lnTo>
                  <a:pt x="17" y="346"/>
                </a:lnTo>
                <a:lnTo>
                  <a:pt x="13" y="344"/>
                </a:lnTo>
                <a:lnTo>
                  <a:pt x="13" y="337"/>
                </a:lnTo>
                <a:lnTo>
                  <a:pt x="18" y="344"/>
                </a:lnTo>
                <a:lnTo>
                  <a:pt x="47" y="316"/>
                </a:lnTo>
                <a:lnTo>
                  <a:pt x="18" y="287"/>
                </a:lnTo>
                <a:lnTo>
                  <a:pt x="12" y="295"/>
                </a:lnTo>
                <a:lnTo>
                  <a:pt x="12" y="290"/>
                </a:lnTo>
                <a:lnTo>
                  <a:pt x="17" y="286"/>
                </a:lnTo>
                <a:lnTo>
                  <a:pt x="12" y="281"/>
                </a:lnTo>
                <a:lnTo>
                  <a:pt x="12" y="273"/>
                </a:lnTo>
                <a:lnTo>
                  <a:pt x="18" y="282"/>
                </a:lnTo>
                <a:lnTo>
                  <a:pt x="47" y="254"/>
                </a:lnTo>
                <a:lnTo>
                  <a:pt x="18" y="229"/>
                </a:lnTo>
                <a:lnTo>
                  <a:pt x="9" y="238"/>
                </a:lnTo>
                <a:lnTo>
                  <a:pt x="9" y="231"/>
                </a:lnTo>
                <a:lnTo>
                  <a:pt x="17" y="225"/>
                </a:lnTo>
                <a:lnTo>
                  <a:pt x="8" y="217"/>
                </a:lnTo>
                <a:lnTo>
                  <a:pt x="8" y="210"/>
                </a:lnTo>
                <a:lnTo>
                  <a:pt x="18" y="221"/>
                </a:lnTo>
                <a:lnTo>
                  <a:pt x="47" y="195"/>
                </a:lnTo>
                <a:lnTo>
                  <a:pt x="18" y="167"/>
                </a:lnTo>
                <a:lnTo>
                  <a:pt x="8" y="179"/>
                </a:lnTo>
                <a:lnTo>
                  <a:pt x="8" y="174"/>
                </a:lnTo>
                <a:lnTo>
                  <a:pt x="17" y="163"/>
                </a:lnTo>
                <a:lnTo>
                  <a:pt x="6" y="154"/>
                </a:lnTo>
                <a:lnTo>
                  <a:pt x="6" y="146"/>
                </a:lnTo>
                <a:lnTo>
                  <a:pt x="18" y="160"/>
                </a:lnTo>
                <a:lnTo>
                  <a:pt x="47" y="132"/>
                </a:lnTo>
                <a:lnTo>
                  <a:pt x="18" y="107"/>
                </a:lnTo>
                <a:lnTo>
                  <a:pt x="4" y="122"/>
                </a:lnTo>
                <a:lnTo>
                  <a:pt x="4" y="116"/>
                </a:lnTo>
                <a:lnTo>
                  <a:pt x="17" y="103"/>
                </a:lnTo>
                <a:lnTo>
                  <a:pt x="4" y="90"/>
                </a:lnTo>
                <a:lnTo>
                  <a:pt x="2" y="83"/>
                </a:lnTo>
                <a:lnTo>
                  <a:pt x="18" y="99"/>
                </a:lnTo>
                <a:lnTo>
                  <a:pt x="47" y="74"/>
                </a:lnTo>
                <a:lnTo>
                  <a:pt x="18" y="46"/>
                </a:lnTo>
                <a:lnTo>
                  <a:pt x="2" y="62"/>
                </a:lnTo>
                <a:lnTo>
                  <a:pt x="2" y="56"/>
                </a:lnTo>
                <a:lnTo>
                  <a:pt x="17" y="42"/>
                </a:lnTo>
                <a:lnTo>
                  <a:pt x="0" y="27"/>
                </a:lnTo>
                <a:lnTo>
                  <a:pt x="0" y="19"/>
                </a:lnTo>
                <a:lnTo>
                  <a:pt x="18" y="39"/>
                </a:lnTo>
                <a:lnTo>
                  <a:pt x="47" y="11"/>
                </a:lnTo>
                <a:lnTo>
                  <a:pt x="36" y="0"/>
                </a:lnTo>
                <a:lnTo>
                  <a:pt x="41" y="0"/>
                </a:lnTo>
                <a:lnTo>
                  <a:pt x="51" y="8"/>
                </a:lnTo>
                <a:lnTo>
                  <a:pt x="60" y="0"/>
                </a:lnTo>
                <a:lnTo>
                  <a:pt x="65" y="0"/>
                </a:lnTo>
                <a:lnTo>
                  <a:pt x="53" y="11"/>
                </a:lnTo>
                <a:lnTo>
                  <a:pt x="81" y="39"/>
                </a:lnTo>
                <a:lnTo>
                  <a:pt x="110" y="11"/>
                </a:lnTo>
                <a:lnTo>
                  <a:pt x="96" y="0"/>
                </a:lnTo>
                <a:lnTo>
                  <a:pt x="103" y="0"/>
                </a:lnTo>
                <a:lnTo>
                  <a:pt x="111" y="8"/>
                </a:lnTo>
                <a:lnTo>
                  <a:pt x="120" y="0"/>
                </a:lnTo>
                <a:lnTo>
                  <a:pt x="126" y="0"/>
                </a:lnTo>
                <a:lnTo>
                  <a:pt x="115" y="11"/>
                </a:lnTo>
                <a:lnTo>
                  <a:pt x="143" y="39"/>
                </a:lnTo>
                <a:lnTo>
                  <a:pt x="169" y="11"/>
                </a:lnTo>
                <a:lnTo>
                  <a:pt x="158" y="0"/>
                </a:lnTo>
                <a:lnTo>
                  <a:pt x="163" y="0"/>
                </a:lnTo>
                <a:lnTo>
                  <a:pt x="173" y="8"/>
                </a:lnTo>
                <a:lnTo>
                  <a:pt x="182" y="0"/>
                </a:lnTo>
                <a:lnTo>
                  <a:pt x="187" y="0"/>
                </a:lnTo>
                <a:lnTo>
                  <a:pt x="177" y="11"/>
                </a:lnTo>
                <a:lnTo>
                  <a:pt x="203" y="39"/>
                </a:lnTo>
                <a:lnTo>
                  <a:pt x="232" y="11"/>
                </a:lnTo>
                <a:lnTo>
                  <a:pt x="220" y="0"/>
                </a:lnTo>
                <a:lnTo>
                  <a:pt x="225" y="0"/>
                </a:lnTo>
                <a:lnTo>
                  <a:pt x="234" y="8"/>
                </a:lnTo>
                <a:lnTo>
                  <a:pt x="242" y="0"/>
                </a:lnTo>
                <a:lnTo>
                  <a:pt x="250" y="0"/>
                </a:lnTo>
                <a:lnTo>
                  <a:pt x="237" y="11"/>
                </a:lnTo>
                <a:lnTo>
                  <a:pt x="265" y="39"/>
                </a:lnTo>
                <a:lnTo>
                  <a:pt x="293" y="11"/>
                </a:lnTo>
                <a:lnTo>
                  <a:pt x="280" y="0"/>
                </a:lnTo>
                <a:lnTo>
                  <a:pt x="285" y="0"/>
                </a:lnTo>
                <a:lnTo>
                  <a:pt x="295" y="8"/>
                </a:lnTo>
                <a:lnTo>
                  <a:pt x="304" y="0"/>
                </a:lnTo>
                <a:lnTo>
                  <a:pt x="309" y="0"/>
                </a:lnTo>
                <a:lnTo>
                  <a:pt x="299" y="11"/>
                </a:lnTo>
                <a:lnTo>
                  <a:pt x="324" y="39"/>
                </a:lnTo>
                <a:lnTo>
                  <a:pt x="352" y="11"/>
                </a:lnTo>
                <a:lnTo>
                  <a:pt x="342" y="0"/>
                </a:lnTo>
                <a:lnTo>
                  <a:pt x="347" y="0"/>
                </a:lnTo>
                <a:lnTo>
                  <a:pt x="356" y="8"/>
                </a:lnTo>
                <a:lnTo>
                  <a:pt x="366" y="0"/>
                </a:lnTo>
                <a:lnTo>
                  <a:pt x="371" y="0"/>
                </a:lnTo>
                <a:lnTo>
                  <a:pt x="359" y="11"/>
                </a:lnTo>
                <a:lnTo>
                  <a:pt x="387" y="39"/>
                </a:lnTo>
                <a:lnTo>
                  <a:pt x="415" y="11"/>
                </a:lnTo>
                <a:lnTo>
                  <a:pt x="402" y="0"/>
                </a:lnTo>
                <a:lnTo>
                  <a:pt x="409" y="0"/>
                </a:lnTo>
                <a:lnTo>
                  <a:pt x="417" y="8"/>
                </a:lnTo>
                <a:lnTo>
                  <a:pt x="426" y="0"/>
                </a:lnTo>
                <a:lnTo>
                  <a:pt x="431" y="0"/>
                </a:lnTo>
                <a:lnTo>
                  <a:pt x="421" y="11"/>
                </a:lnTo>
                <a:lnTo>
                  <a:pt x="449" y="39"/>
                </a:lnTo>
                <a:lnTo>
                  <a:pt x="474" y="11"/>
                </a:lnTo>
                <a:lnTo>
                  <a:pt x="464" y="0"/>
                </a:lnTo>
                <a:lnTo>
                  <a:pt x="469" y="0"/>
                </a:lnTo>
                <a:lnTo>
                  <a:pt x="478" y="8"/>
                </a:lnTo>
                <a:lnTo>
                  <a:pt x="488" y="0"/>
                </a:lnTo>
                <a:lnTo>
                  <a:pt x="493" y="0"/>
                </a:lnTo>
                <a:lnTo>
                  <a:pt x="482" y="11"/>
                </a:lnTo>
                <a:lnTo>
                  <a:pt x="509" y="39"/>
                </a:lnTo>
                <a:lnTo>
                  <a:pt x="537" y="11"/>
                </a:lnTo>
                <a:lnTo>
                  <a:pt x="525" y="0"/>
                </a:lnTo>
                <a:lnTo>
                  <a:pt x="531" y="0"/>
                </a:lnTo>
                <a:lnTo>
                  <a:pt x="540" y="8"/>
                </a:lnTo>
                <a:lnTo>
                  <a:pt x="548" y="0"/>
                </a:lnTo>
                <a:lnTo>
                  <a:pt x="553" y="0"/>
                </a:lnTo>
                <a:lnTo>
                  <a:pt x="543" y="11"/>
                </a:lnTo>
                <a:lnTo>
                  <a:pt x="571" y="39"/>
                </a:lnTo>
                <a:lnTo>
                  <a:pt x="599" y="11"/>
                </a:lnTo>
                <a:lnTo>
                  <a:pt x="586" y="0"/>
                </a:lnTo>
                <a:lnTo>
                  <a:pt x="591" y="0"/>
                </a:lnTo>
                <a:lnTo>
                  <a:pt x="600" y="8"/>
                </a:lnTo>
                <a:lnTo>
                  <a:pt x="610" y="0"/>
                </a:lnTo>
                <a:lnTo>
                  <a:pt x="615" y="0"/>
                </a:lnTo>
                <a:lnTo>
                  <a:pt x="604" y="11"/>
                </a:lnTo>
                <a:lnTo>
                  <a:pt x="631" y="39"/>
                </a:lnTo>
                <a:lnTo>
                  <a:pt x="651" y="19"/>
                </a:lnTo>
                <a:lnTo>
                  <a:pt x="651" y="27"/>
                </a:lnTo>
                <a:lnTo>
                  <a:pt x="634" y="42"/>
                </a:lnTo>
                <a:lnTo>
                  <a:pt x="650" y="56"/>
                </a:lnTo>
                <a:lnTo>
                  <a:pt x="650" y="64"/>
                </a:lnTo>
                <a:lnTo>
                  <a:pt x="631" y="46"/>
                </a:lnTo>
                <a:lnTo>
                  <a:pt x="604" y="74"/>
                </a:lnTo>
                <a:lnTo>
                  <a:pt x="631" y="99"/>
                </a:lnTo>
                <a:lnTo>
                  <a:pt x="650" y="83"/>
                </a:lnTo>
                <a:lnTo>
                  <a:pt x="650" y="88"/>
                </a:lnTo>
                <a:lnTo>
                  <a:pt x="634" y="103"/>
                </a:lnTo>
                <a:lnTo>
                  <a:pt x="647" y="116"/>
                </a:lnTo>
                <a:lnTo>
                  <a:pt x="647" y="122"/>
                </a:lnTo>
                <a:lnTo>
                  <a:pt x="631" y="107"/>
                </a:lnTo>
                <a:lnTo>
                  <a:pt x="604" y="132"/>
                </a:lnTo>
                <a:lnTo>
                  <a:pt x="631" y="160"/>
                </a:lnTo>
                <a:lnTo>
                  <a:pt x="646" y="146"/>
                </a:lnTo>
                <a:lnTo>
                  <a:pt x="646" y="151"/>
                </a:lnTo>
                <a:lnTo>
                  <a:pt x="634" y="163"/>
                </a:lnTo>
                <a:lnTo>
                  <a:pt x="646" y="174"/>
                </a:lnTo>
                <a:lnTo>
                  <a:pt x="646" y="179"/>
                </a:lnTo>
                <a:lnTo>
                  <a:pt x="631" y="167"/>
                </a:lnTo>
                <a:lnTo>
                  <a:pt x="604" y="195"/>
                </a:lnTo>
                <a:lnTo>
                  <a:pt x="631" y="221"/>
                </a:lnTo>
                <a:lnTo>
                  <a:pt x="643" y="210"/>
                </a:lnTo>
                <a:lnTo>
                  <a:pt x="643" y="215"/>
                </a:lnTo>
                <a:lnTo>
                  <a:pt x="634" y="225"/>
                </a:lnTo>
                <a:lnTo>
                  <a:pt x="643" y="234"/>
                </a:lnTo>
                <a:lnTo>
                  <a:pt x="643" y="239"/>
                </a:lnTo>
                <a:lnTo>
                  <a:pt x="631" y="229"/>
                </a:lnTo>
                <a:lnTo>
                  <a:pt x="604" y="254"/>
                </a:lnTo>
                <a:lnTo>
                  <a:pt x="631" y="282"/>
                </a:lnTo>
                <a:lnTo>
                  <a:pt x="642" y="273"/>
                </a:lnTo>
                <a:lnTo>
                  <a:pt x="642" y="278"/>
                </a:lnTo>
                <a:lnTo>
                  <a:pt x="634" y="286"/>
                </a:lnTo>
                <a:lnTo>
                  <a:pt x="642" y="291"/>
                </a:lnTo>
                <a:lnTo>
                  <a:pt x="641" y="297"/>
                </a:lnTo>
                <a:lnTo>
                  <a:pt x="631" y="287"/>
                </a:lnTo>
                <a:lnTo>
                  <a:pt x="604" y="316"/>
                </a:lnTo>
                <a:lnTo>
                  <a:pt x="631" y="344"/>
                </a:lnTo>
                <a:lnTo>
                  <a:pt x="641" y="334"/>
                </a:lnTo>
                <a:lnTo>
                  <a:pt x="641" y="342"/>
                </a:lnTo>
                <a:lnTo>
                  <a:pt x="634" y="346"/>
                </a:lnTo>
                <a:lnTo>
                  <a:pt x="638" y="352"/>
                </a:lnTo>
                <a:lnTo>
                  <a:pt x="638" y="357"/>
                </a:lnTo>
                <a:lnTo>
                  <a:pt x="631" y="350"/>
                </a:lnTo>
                <a:lnTo>
                  <a:pt x="604" y="378"/>
                </a:lnTo>
                <a:lnTo>
                  <a:pt x="631" y="404"/>
                </a:lnTo>
                <a:lnTo>
                  <a:pt x="638" y="398"/>
                </a:lnTo>
                <a:lnTo>
                  <a:pt x="637" y="404"/>
                </a:lnTo>
                <a:lnTo>
                  <a:pt x="634" y="408"/>
                </a:lnTo>
                <a:lnTo>
                  <a:pt x="637" y="409"/>
                </a:lnTo>
                <a:lnTo>
                  <a:pt x="637" y="416"/>
                </a:lnTo>
                <a:lnTo>
                  <a:pt x="631" y="409"/>
                </a:lnTo>
                <a:lnTo>
                  <a:pt x="604" y="437"/>
                </a:lnTo>
                <a:lnTo>
                  <a:pt x="631" y="465"/>
                </a:lnTo>
                <a:lnTo>
                  <a:pt x="634" y="463"/>
                </a:lnTo>
                <a:lnTo>
                  <a:pt x="634" y="468"/>
                </a:lnTo>
                <a:lnTo>
                  <a:pt x="634" y="468"/>
                </a:lnTo>
                <a:lnTo>
                  <a:pt x="634" y="469"/>
                </a:lnTo>
                <a:lnTo>
                  <a:pt x="634" y="475"/>
                </a:lnTo>
                <a:lnTo>
                  <a:pt x="631" y="472"/>
                </a:lnTo>
                <a:lnTo>
                  <a:pt x="604" y="500"/>
                </a:lnTo>
                <a:lnTo>
                  <a:pt x="631" y="525"/>
                </a:lnTo>
                <a:lnTo>
                  <a:pt x="633" y="525"/>
                </a:lnTo>
                <a:lnTo>
                  <a:pt x="633" y="533"/>
                </a:lnTo>
                <a:lnTo>
                  <a:pt x="631" y="533"/>
                </a:lnTo>
                <a:lnTo>
                  <a:pt x="604" y="559"/>
                </a:lnTo>
                <a:lnTo>
                  <a:pt x="631" y="587"/>
                </a:lnTo>
                <a:lnTo>
                  <a:pt x="631" y="595"/>
                </a:lnTo>
                <a:lnTo>
                  <a:pt x="604" y="622"/>
                </a:lnTo>
                <a:lnTo>
                  <a:pt x="629" y="646"/>
                </a:lnTo>
                <a:lnTo>
                  <a:pt x="629" y="651"/>
                </a:lnTo>
                <a:lnTo>
                  <a:pt x="600" y="624"/>
                </a:lnTo>
                <a:lnTo>
                  <a:pt x="572" y="651"/>
                </a:lnTo>
                <a:lnTo>
                  <a:pt x="600" y="679"/>
                </a:lnTo>
                <a:lnTo>
                  <a:pt x="629" y="651"/>
                </a:lnTo>
                <a:lnTo>
                  <a:pt x="627" y="659"/>
                </a:lnTo>
                <a:lnTo>
                  <a:pt x="604" y="683"/>
                </a:lnTo>
                <a:lnTo>
                  <a:pt x="627" y="703"/>
                </a:lnTo>
                <a:lnTo>
                  <a:pt x="625" y="711"/>
                </a:lnTo>
                <a:lnTo>
                  <a:pt x="600" y="684"/>
                </a:lnTo>
                <a:lnTo>
                  <a:pt x="572" y="713"/>
                </a:lnTo>
                <a:lnTo>
                  <a:pt x="596" y="735"/>
                </a:lnTo>
                <a:lnTo>
                  <a:pt x="590" y="735"/>
                </a:lnTo>
                <a:lnTo>
                  <a:pt x="571" y="715"/>
                </a:lnTo>
                <a:lnTo>
                  <a:pt x="549" y="735"/>
                </a:lnTo>
                <a:lnTo>
                  <a:pt x="544" y="735"/>
                </a:lnTo>
                <a:lnTo>
                  <a:pt x="567" y="713"/>
                </a:lnTo>
                <a:lnTo>
                  <a:pt x="540" y="684"/>
                </a:lnTo>
                <a:lnTo>
                  <a:pt x="512" y="713"/>
                </a:lnTo>
                <a:lnTo>
                  <a:pt x="535" y="735"/>
                </a:lnTo>
                <a:lnTo>
                  <a:pt x="529" y="735"/>
                </a:lnTo>
                <a:lnTo>
                  <a:pt x="509" y="715"/>
                </a:lnTo>
                <a:lnTo>
                  <a:pt x="491" y="735"/>
                </a:lnTo>
                <a:lnTo>
                  <a:pt x="482" y="735"/>
                </a:lnTo>
                <a:lnTo>
                  <a:pt x="507" y="713"/>
                </a:lnTo>
                <a:lnTo>
                  <a:pt x="478" y="684"/>
                </a:lnTo>
                <a:lnTo>
                  <a:pt x="450" y="713"/>
                </a:lnTo>
                <a:lnTo>
                  <a:pt x="473" y="735"/>
                </a:lnTo>
                <a:lnTo>
                  <a:pt x="468" y="735"/>
                </a:lnTo>
                <a:lnTo>
                  <a:pt x="449" y="715"/>
                </a:lnTo>
                <a:lnTo>
                  <a:pt x="427" y="735"/>
                </a:lnTo>
                <a:lnTo>
                  <a:pt x="422" y="735"/>
                </a:lnTo>
                <a:lnTo>
                  <a:pt x="445" y="713"/>
                </a:lnTo>
                <a:lnTo>
                  <a:pt x="417" y="684"/>
                </a:lnTo>
                <a:lnTo>
                  <a:pt x="390" y="713"/>
                </a:lnTo>
                <a:lnTo>
                  <a:pt x="413" y="735"/>
                </a:lnTo>
                <a:lnTo>
                  <a:pt x="407" y="735"/>
                </a:lnTo>
                <a:lnTo>
                  <a:pt x="387" y="715"/>
                </a:lnTo>
                <a:lnTo>
                  <a:pt x="366" y="735"/>
                </a:lnTo>
                <a:lnTo>
                  <a:pt x="360" y="735"/>
                </a:lnTo>
                <a:lnTo>
                  <a:pt x="383" y="713"/>
                </a:lnTo>
                <a:lnTo>
                  <a:pt x="356" y="684"/>
                </a:lnTo>
                <a:lnTo>
                  <a:pt x="328" y="713"/>
                </a:lnTo>
                <a:lnTo>
                  <a:pt x="351" y="735"/>
                </a:lnTo>
                <a:lnTo>
                  <a:pt x="346" y="735"/>
                </a:lnTo>
                <a:lnTo>
                  <a:pt x="324" y="715"/>
                </a:lnTo>
                <a:lnTo>
                  <a:pt x="305" y="735"/>
                </a:lnTo>
                <a:lnTo>
                  <a:pt x="300" y="735"/>
                </a:lnTo>
                <a:lnTo>
                  <a:pt x="323" y="713"/>
                </a:lnTo>
                <a:lnTo>
                  <a:pt x="295" y="684"/>
                </a:lnTo>
                <a:lnTo>
                  <a:pt x="266" y="713"/>
                </a:lnTo>
                <a:lnTo>
                  <a:pt x="291" y="735"/>
                </a:lnTo>
                <a:lnTo>
                  <a:pt x="284" y="735"/>
                </a:lnTo>
                <a:lnTo>
                  <a:pt x="265" y="715"/>
                </a:lnTo>
                <a:lnTo>
                  <a:pt x="244" y="735"/>
                </a:lnTo>
                <a:lnTo>
                  <a:pt x="238" y="735"/>
                </a:lnTo>
                <a:lnTo>
                  <a:pt x="261" y="713"/>
                </a:lnTo>
                <a:lnTo>
                  <a:pt x="234" y="684"/>
                </a:lnTo>
                <a:lnTo>
                  <a:pt x="206" y="713"/>
                </a:lnTo>
                <a:lnTo>
                  <a:pt x="229" y="735"/>
                </a:lnTo>
                <a:lnTo>
                  <a:pt x="224" y="735"/>
                </a:lnTo>
                <a:lnTo>
                  <a:pt x="203" y="715"/>
                </a:lnTo>
                <a:lnTo>
                  <a:pt x="185" y="735"/>
                </a:lnTo>
                <a:lnTo>
                  <a:pt x="178" y="735"/>
                </a:lnTo>
                <a:lnTo>
                  <a:pt x="201" y="713"/>
                </a:lnTo>
                <a:lnTo>
                  <a:pt x="173" y="684"/>
                </a:lnTo>
                <a:lnTo>
                  <a:pt x="145" y="713"/>
                </a:lnTo>
                <a:lnTo>
                  <a:pt x="167" y="735"/>
                </a:lnTo>
                <a:lnTo>
                  <a:pt x="162" y="735"/>
                </a:lnTo>
                <a:lnTo>
                  <a:pt x="143" y="715"/>
                </a:lnTo>
                <a:lnTo>
                  <a:pt x="122" y="735"/>
                </a:lnTo>
                <a:lnTo>
                  <a:pt x="116" y="735"/>
                </a:lnTo>
                <a:lnTo>
                  <a:pt x="139" y="713"/>
                </a:lnTo>
                <a:lnTo>
                  <a:pt x="111" y="684"/>
                </a:lnTo>
                <a:lnTo>
                  <a:pt x="84" y="713"/>
                </a:lnTo>
                <a:lnTo>
                  <a:pt x="107" y="735"/>
                </a:lnTo>
                <a:lnTo>
                  <a:pt x="102" y="735"/>
                </a:lnTo>
                <a:lnTo>
                  <a:pt x="81" y="715"/>
                </a:lnTo>
                <a:lnTo>
                  <a:pt x="63" y="735"/>
                </a:lnTo>
                <a:lnTo>
                  <a:pt x="55" y="735"/>
                </a:lnTo>
                <a:lnTo>
                  <a:pt x="77" y="713"/>
                </a:lnTo>
                <a:lnTo>
                  <a:pt x="51" y="684"/>
                </a:lnTo>
                <a:lnTo>
                  <a:pt x="28" y="706"/>
                </a:lnTo>
                <a:lnTo>
                  <a:pt x="28" y="699"/>
                </a:lnTo>
                <a:lnTo>
                  <a:pt x="47" y="683"/>
                </a:lnTo>
                <a:lnTo>
                  <a:pt x="26" y="662"/>
                </a:lnTo>
                <a:close/>
                <a:moveTo>
                  <a:pt x="53" y="622"/>
                </a:moveTo>
                <a:lnTo>
                  <a:pt x="81" y="650"/>
                </a:lnTo>
                <a:lnTo>
                  <a:pt x="110" y="622"/>
                </a:lnTo>
                <a:lnTo>
                  <a:pt x="81" y="594"/>
                </a:lnTo>
                <a:lnTo>
                  <a:pt x="53" y="622"/>
                </a:lnTo>
                <a:close/>
                <a:moveTo>
                  <a:pt x="445" y="346"/>
                </a:moveTo>
                <a:lnTo>
                  <a:pt x="417" y="320"/>
                </a:lnTo>
                <a:lnTo>
                  <a:pt x="390" y="346"/>
                </a:lnTo>
                <a:lnTo>
                  <a:pt x="417" y="374"/>
                </a:lnTo>
                <a:lnTo>
                  <a:pt x="445" y="346"/>
                </a:lnTo>
                <a:close/>
                <a:moveTo>
                  <a:pt x="421" y="378"/>
                </a:moveTo>
                <a:lnTo>
                  <a:pt x="449" y="404"/>
                </a:lnTo>
                <a:lnTo>
                  <a:pt x="474" y="378"/>
                </a:lnTo>
                <a:lnTo>
                  <a:pt x="449" y="350"/>
                </a:lnTo>
                <a:lnTo>
                  <a:pt x="421" y="378"/>
                </a:lnTo>
                <a:close/>
                <a:moveTo>
                  <a:pt x="387" y="350"/>
                </a:moveTo>
                <a:lnTo>
                  <a:pt x="359" y="378"/>
                </a:lnTo>
                <a:lnTo>
                  <a:pt x="387" y="404"/>
                </a:lnTo>
                <a:lnTo>
                  <a:pt x="415" y="378"/>
                </a:lnTo>
                <a:lnTo>
                  <a:pt x="387" y="350"/>
                </a:lnTo>
                <a:close/>
                <a:moveTo>
                  <a:pt x="383" y="346"/>
                </a:moveTo>
                <a:lnTo>
                  <a:pt x="356" y="320"/>
                </a:lnTo>
                <a:lnTo>
                  <a:pt x="328" y="346"/>
                </a:lnTo>
                <a:lnTo>
                  <a:pt x="356" y="374"/>
                </a:lnTo>
                <a:lnTo>
                  <a:pt x="383" y="346"/>
                </a:lnTo>
                <a:close/>
                <a:moveTo>
                  <a:pt x="324" y="350"/>
                </a:moveTo>
                <a:lnTo>
                  <a:pt x="299" y="378"/>
                </a:lnTo>
                <a:lnTo>
                  <a:pt x="324" y="404"/>
                </a:lnTo>
                <a:lnTo>
                  <a:pt x="352" y="378"/>
                </a:lnTo>
                <a:lnTo>
                  <a:pt x="324" y="350"/>
                </a:lnTo>
                <a:close/>
                <a:moveTo>
                  <a:pt x="323" y="346"/>
                </a:moveTo>
                <a:lnTo>
                  <a:pt x="295" y="320"/>
                </a:lnTo>
                <a:lnTo>
                  <a:pt x="266" y="346"/>
                </a:lnTo>
                <a:lnTo>
                  <a:pt x="295" y="374"/>
                </a:lnTo>
                <a:lnTo>
                  <a:pt x="323" y="346"/>
                </a:lnTo>
                <a:close/>
                <a:moveTo>
                  <a:pt x="265" y="350"/>
                </a:moveTo>
                <a:lnTo>
                  <a:pt x="237" y="378"/>
                </a:lnTo>
                <a:lnTo>
                  <a:pt x="265" y="404"/>
                </a:lnTo>
                <a:lnTo>
                  <a:pt x="293" y="378"/>
                </a:lnTo>
                <a:lnTo>
                  <a:pt x="265" y="350"/>
                </a:lnTo>
                <a:close/>
                <a:moveTo>
                  <a:pt x="261" y="346"/>
                </a:moveTo>
                <a:lnTo>
                  <a:pt x="234" y="320"/>
                </a:lnTo>
                <a:lnTo>
                  <a:pt x="206" y="346"/>
                </a:lnTo>
                <a:lnTo>
                  <a:pt x="234" y="374"/>
                </a:lnTo>
                <a:lnTo>
                  <a:pt x="261" y="346"/>
                </a:lnTo>
                <a:close/>
                <a:moveTo>
                  <a:pt x="203" y="350"/>
                </a:moveTo>
                <a:lnTo>
                  <a:pt x="177" y="378"/>
                </a:lnTo>
                <a:lnTo>
                  <a:pt x="203" y="404"/>
                </a:lnTo>
                <a:lnTo>
                  <a:pt x="232" y="378"/>
                </a:lnTo>
                <a:lnTo>
                  <a:pt x="203" y="350"/>
                </a:lnTo>
                <a:close/>
                <a:moveTo>
                  <a:pt x="201" y="346"/>
                </a:moveTo>
                <a:lnTo>
                  <a:pt x="173" y="320"/>
                </a:lnTo>
                <a:lnTo>
                  <a:pt x="145" y="346"/>
                </a:lnTo>
                <a:lnTo>
                  <a:pt x="173" y="374"/>
                </a:lnTo>
                <a:lnTo>
                  <a:pt x="201" y="346"/>
                </a:lnTo>
                <a:close/>
                <a:moveTo>
                  <a:pt x="201" y="286"/>
                </a:moveTo>
                <a:lnTo>
                  <a:pt x="173" y="258"/>
                </a:lnTo>
                <a:lnTo>
                  <a:pt x="145" y="286"/>
                </a:lnTo>
                <a:lnTo>
                  <a:pt x="173" y="313"/>
                </a:lnTo>
                <a:lnTo>
                  <a:pt x="201" y="286"/>
                </a:lnTo>
                <a:close/>
                <a:moveTo>
                  <a:pt x="177" y="316"/>
                </a:moveTo>
                <a:lnTo>
                  <a:pt x="203" y="344"/>
                </a:lnTo>
                <a:lnTo>
                  <a:pt x="232" y="316"/>
                </a:lnTo>
                <a:lnTo>
                  <a:pt x="203" y="287"/>
                </a:lnTo>
                <a:lnTo>
                  <a:pt x="177" y="316"/>
                </a:lnTo>
                <a:close/>
                <a:moveTo>
                  <a:pt x="234" y="313"/>
                </a:moveTo>
                <a:lnTo>
                  <a:pt x="261" y="286"/>
                </a:lnTo>
                <a:lnTo>
                  <a:pt x="234" y="258"/>
                </a:lnTo>
                <a:lnTo>
                  <a:pt x="206" y="286"/>
                </a:lnTo>
                <a:lnTo>
                  <a:pt x="234" y="313"/>
                </a:lnTo>
                <a:close/>
                <a:moveTo>
                  <a:pt x="237" y="316"/>
                </a:moveTo>
                <a:lnTo>
                  <a:pt x="265" y="344"/>
                </a:lnTo>
                <a:lnTo>
                  <a:pt x="293" y="316"/>
                </a:lnTo>
                <a:lnTo>
                  <a:pt x="265" y="287"/>
                </a:lnTo>
                <a:lnTo>
                  <a:pt x="237" y="316"/>
                </a:lnTo>
                <a:close/>
                <a:moveTo>
                  <a:pt x="295" y="313"/>
                </a:moveTo>
                <a:lnTo>
                  <a:pt x="323" y="286"/>
                </a:lnTo>
                <a:lnTo>
                  <a:pt x="295" y="258"/>
                </a:lnTo>
                <a:lnTo>
                  <a:pt x="266" y="286"/>
                </a:lnTo>
                <a:lnTo>
                  <a:pt x="295" y="313"/>
                </a:lnTo>
                <a:close/>
                <a:moveTo>
                  <a:pt x="299" y="316"/>
                </a:moveTo>
                <a:lnTo>
                  <a:pt x="324" y="344"/>
                </a:lnTo>
                <a:lnTo>
                  <a:pt x="352" y="316"/>
                </a:lnTo>
                <a:lnTo>
                  <a:pt x="324" y="287"/>
                </a:lnTo>
                <a:lnTo>
                  <a:pt x="299" y="316"/>
                </a:lnTo>
                <a:close/>
                <a:moveTo>
                  <a:pt x="356" y="313"/>
                </a:moveTo>
                <a:lnTo>
                  <a:pt x="383" y="286"/>
                </a:lnTo>
                <a:lnTo>
                  <a:pt x="356" y="258"/>
                </a:lnTo>
                <a:lnTo>
                  <a:pt x="328" y="286"/>
                </a:lnTo>
                <a:lnTo>
                  <a:pt x="356" y="313"/>
                </a:lnTo>
                <a:close/>
                <a:moveTo>
                  <a:pt x="359" y="316"/>
                </a:moveTo>
                <a:lnTo>
                  <a:pt x="387" y="344"/>
                </a:lnTo>
                <a:lnTo>
                  <a:pt x="415" y="316"/>
                </a:lnTo>
                <a:lnTo>
                  <a:pt x="387" y="287"/>
                </a:lnTo>
                <a:lnTo>
                  <a:pt x="359" y="316"/>
                </a:lnTo>
                <a:close/>
                <a:moveTo>
                  <a:pt x="417" y="313"/>
                </a:moveTo>
                <a:lnTo>
                  <a:pt x="445" y="286"/>
                </a:lnTo>
                <a:lnTo>
                  <a:pt x="417" y="258"/>
                </a:lnTo>
                <a:lnTo>
                  <a:pt x="390" y="286"/>
                </a:lnTo>
                <a:lnTo>
                  <a:pt x="417" y="313"/>
                </a:lnTo>
                <a:close/>
                <a:moveTo>
                  <a:pt x="421" y="316"/>
                </a:moveTo>
                <a:lnTo>
                  <a:pt x="449" y="344"/>
                </a:lnTo>
                <a:lnTo>
                  <a:pt x="474" y="316"/>
                </a:lnTo>
                <a:lnTo>
                  <a:pt x="449" y="287"/>
                </a:lnTo>
                <a:lnTo>
                  <a:pt x="421" y="316"/>
                </a:lnTo>
                <a:close/>
                <a:moveTo>
                  <a:pt x="478" y="313"/>
                </a:moveTo>
                <a:lnTo>
                  <a:pt x="507" y="286"/>
                </a:lnTo>
                <a:lnTo>
                  <a:pt x="478" y="258"/>
                </a:lnTo>
                <a:lnTo>
                  <a:pt x="450" y="286"/>
                </a:lnTo>
                <a:lnTo>
                  <a:pt x="478" y="313"/>
                </a:lnTo>
                <a:close/>
                <a:moveTo>
                  <a:pt x="450" y="346"/>
                </a:moveTo>
                <a:lnTo>
                  <a:pt x="478" y="374"/>
                </a:lnTo>
                <a:lnTo>
                  <a:pt x="507" y="346"/>
                </a:lnTo>
                <a:lnTo>
                  <a:pt x="478" y="320"/>
                </a:lnTo>
                <a:lnTo>
                  <a:pt x="450" y="346"/>
                </a:lnTo>
                <a:close/>
                <a:moveTo>
                  <a:pt x="450" y="408"/>
                </a:moveTo>
                <a:lnTo>
                  <a:pt x="478" y="436"/>
                </a:lnTo>
                <a:lnTo>
                  <a:pt x="507" y="408"/>
                </a:lnTo>
                <a:lnTo>
                  <a:pt x="478" y="380"/>
                </a:lnTo>
                <a:lnTo>
                  <a:pt x="450" y="408"/>
                </a:lnTo>
                <a:close/>
                <a:moveTo>
                  <a:pt x="449" y="409"/>
                </a:moveTo>
                <a:lnTo>
                  <a:pt x="421" y="437"/>
                </a:lnTo>
                <a:lnTo>
                  <a:pt x="449" y="465"/>
                </a:lnTo>
                <a:lnTo>
                  <a:pt x="474" y="437"/>
                </a:lnTo>
                <a:lnTo>
                  <a:pt x="449" y="409"/>
                </a:lnTo>
                <a:close/>
                <a:moveTo>
                  <a:pt x="445" y="408"/>
                </a:moveTo>
                <a:lnTo>
                  <a:pt x="417" y="380"/>
                </a:lnTo>
                <a:lnTo>
                  <a:pt x="390" y="408"/>
                </a:lnTo>
                <a:lnTo>
                  <a:pt x="417" y="436"/>
                </a:lnTo>
                <a:lnTo>
                  <a:pt x="445" y="408"/>
                </a:lnTo>
                <a:close/>
                <a:moveTo>
                  <a:pt x="387" y="409"/>
                </a:moveTo>
                <a:lnTo>
                  <a:pt x="359" y="437"/>
                </a:lnTo>
                <a:lnTo>
                  <a:pt x="387" y="465"/>
                </a:lnTo>
                <a:lnTo>
                  <a:pt x="415" y="437"/>
                </a:lnTo>
                <a:lnTo>
                  <a:pt x="387" y="409"/>
                </a:lnTo>
                <a:close/>
                <a:moveTo>
                  <a:pt x="383" y="408"/>
                </a:moveTo>
                <a:lnTo>
                  <a:pt x="356" y="380"/>
                </a:lnTo>
                <a:lnTo>
                  <a:pt x="328" y="408"/>
                </a:lnTo>
                <a:lnTo>
                  <a:pt x="356" y="436"/>
                </a:lnTo>
                <a:lnTo>
                  <a:pt x="383" y="408"/>
                </a:lnTo>
                <a:close/>
                <a:moveTo>
                  <a:pt x="324" y="409"/>
                </a:moveTo>
                <a:lnTo>
                  <a:pt x="299" y="437"/>
                </a:lnTo>
                <a:lnTo>
                  <a:pt x="324" y="465"/>
                </a:lnTo>
                <a:lnTo>
                  <a:pt x="352" y="437"/>
                </a:lnTo>
                <a:lnTo>
                  <a:pt x="324" y="409"/>
                </a:lnTo>
                <a:close/>
                <a:moveTo>
                  <a:pt x="323" y="408"/>
                </a:moveTo>
                <a:lnTo>
                  <a:pt x="295" y="380"/>
                </a:lnTo>
                <a:lnTo>
                  <a:pt x="266" y="408"/>
                </a:lnTo>
                <a:lnTo>
                  <a:pt x="295" y="436"/>
                </a:lnTo>
                <a:lnTo>
                  <a:pt x="323" y="408"/>
                </a:lnTo>
                <a:close/>
                <a:moveTo>
                  <a:pt x="265" y="409"/>
                </a:moveTo>
                <a:lnTo>
                  <a:pt x="237" y="437"/>
                </a:lnTo>
                <a:lnTo>
                  <a:pt x="265" y="465"/>
                </a:lnTo>
                <a:lnTo>
                  <a:pt x="293" y="437"/>
                </a:lnTo>
                <a:lnTo>
                  <a:pt x="265" y="409"/>
                </a:lnTo>
                <a:close/>
                <a:moveTo>
                  <a:pt x="261" y="408"/>
                </a:moveTo>
                <a:lnTo>
                  <a:pt x="234" y="380"/>
                </a:lnTo>
                <a:lnTo>
                  <a:pt x="206" y="408"/>
                </a:lnTo>
                <a:lnTo>
                  <a:pt x="234" y="436"/>
                </a:lnTo>
                <a:lnTo>
                  <a:pt x="261" y="408"/>
                </a:lnTo>
                <a:close/>
                <a:moveTo>
                  <a:pt x="203" y="409"/>
                </a:moveTo>
                <a:lnTo>
                  <a:pt x="177" y="437"/>
                </a:lnTo>
                <a:lnTo>
                  <a:pt x="203" y="465"/>
                </a:lnTo>
                <a:lnTo>
                  <a:pt x="232" y="437"/>
                </a:lnTo>
                <a:lnTo>
                  <a:pt x="203" y="409"/>
                </a:lnTo>
                <a:close/>
                <a:moveTo>
                  <a:pt x="201" y="408"/>
                </a:moveTo>
                <a:lnTo>
                  <a:pt x="173" y="380"/>
                </a:lnTo>
                <a:lnTo>
                  <a:pt x="145" y="408"/>
                </a:lnTo>
                <a:lnTo>
                  <a:pt x="173" y="436"/>
                </a:lnTo>
                <a:lnTo>
                  <a:pt x="201" y="408"/>
                </a:lnTo>
                <a:close/>
                <a:moveTo>
                  <a:pt x="143" y="409"/>
                </a:moveTo>
                <a:lnTo>
                  <a:pt x="115" y="437"/>
                </a:lnTo>
                <a:lnTo>
                  <a:pt x="143" y="465"/>
                </a:lnTo>
                <a:lnTo>
                  <a:pt x="169" y="437"/>
                </a:lnTo>
                <a:lnTo>
                  <a:pt x="143" y="409"/>
                </a:lnTo>
                <a:close/>
                <a:moveTo>
                  <a:pt x="169" y="378"/>
                </a:moveTo>
                <a:lnTo>
                  <a:pt x="143" y="350"/>
                </a:lnTo>
                <a:lnTo>
                  <a:pt x="115" y="378"/>
                </a:lnTo>
                <a:lnTo>
                  <a:pt x="143" y="404"/>
                </a:lnTo>
                <a:lnTo>
                  <a:pt x="169" y="378"/>
                </a:lnTo>
                <a:close/>
                <a:moveTo>
                  <a:pt x="169" y="316"/>
                </a:moveTo>
                <a:lnTo>
                  <a:pt x="143" y="287"/>
                </a:lnTo>
                <a:lnTo>
                  <a:pt x="115" y="316"/>
                </a:lnTo>
                <a:lnTo>
                  <a:pt x="143" y="344"/>
                </a:lnTo>
                <a:lnTo>
                  <a:pt x="169" y="316"/>
                </a:lnTo>
                <a:close/>
                <a:moveTo>
                  <a:pt x="169" y="254"/>
                </a:moveTo>
                <a:lnTo>
                  <a:pt x="143" y="229"/>
                </a:lnTo>
                <a:lnTo>
                  <a:pt x="115" y="254"/>
                </a:lnTo>
                <a:lnTo>
                  <a:pt x="143" y="282"/>
                </a:lnTo>
                <a:lnTo>
                  <a:pt x="169" y="254"/>
                </a:lnTo>
                <a:close/>
                <a:moveTo>
                  <a:pt x="173" y="253"/>
                </a:moveTo>
                <a:lnTo>
                  <a:pt x="201" y="225"/>
                </a:lnTo>
                <a:lnTo>
                  <a:pt x="173" y="197"/>
                </a:lnTo>
                <a:lnTo>
                  <a:pt x="145" y="225"/>
                </a:lnTo>
                <a:lnTo>
                  <a:pt x="173" y="253"/>
                </a:lnTo>
                <a:close/>
                <a:moveTo>
                  <a:pt x="177" y="254"/>
                </a:moveTo>
                <a:lnTo>
                  <a:pt x="203" y="282"/>
                </a:lnTo>
                <a:lnTo>
                  <a:pt x="232" y="254"/>
                </a:lnTo>
                <a:lnTo>
                  <a:pt x="203" y="229"/>
                </a:lnTo>
                <a:lnTo>
                  <a:pt x="177" y="254"/>
                </a:lnTo>
                <a:close/>
                <a:moveTo>
                  <a:pt x="234" y="253"/>
                </a:moveTo>
                <a:lnTo>
                  <a:pt x="261" y="225"/>
                </a:lnTo>
                <a:lnTo>
                  <a:pt x="234" y="197"/>
                </a:lnTo>
                <a:lnTo>
                  <a:pt x="206" y="225"/>
                </a:lnTo>
                <a:lnTo>
                  <a:pt x="234" y="253"/>
                </a:lnTo>
                <a:close/>
                <a:moveTo>
                  <a:pt x="237" y="254"/>
                </a:moveTo>
                <a:lnTo>
                  <a:pt x="265" y="282"/>
                </a:lnTo>
                <a:lnTo>
                  <a:pt x="293" y="254"/>
                </a:lnTo>
                <a:lnTo>
                  <a:pt x="265" y="229"/>
                </a:lnTo>
                <a:lnTo>
                  <a:pt x="237" y="254"/>
                </a:lnTo>
                <a:close/>
                <a:moveTo>
                  <a:pt x="295" y="253"/>
                </a:moveTo>
                <a:lnTo>
                  <a:pt x="323" y="225"/>
                </a:lnTo>
                <a:lnTo>
                  <a:pt x="295" y="197"/>
                </a:lnTo>
                <a:lnTo>
                  <a:pt x="266" y="225"/>
                </a:lnTo>
                <a:lnTo>
                  <a:pt x="295" y="253"/>
                </a:lnTo>
                <a:close/>
                <a:moveTo>
                  <a:pt x="299" y="254"/>
                </a:moveTo>
                <a:lnTo>
                  <a:pt x="324" y="282"/>
                </a:lnTo>
                <a:lnTo>
                  <a:pt x="352" y="254"/>
                </a:lnTo>
                <a:lnTo>
                  <a:pt x="324" y="229"/>
                </a:lnTo>
                <a:lnTo>
                  <a:pt x="299" y="254"/>
                </a:lnTo>
                <a:close/>
                <a:moveTo>
                  <a:pt x="356" y="253"/>
                </a:moveTo>
                <a:lnTo>
                  <a:pt x="383" y="225"/>
                </a:lnTo>
                <a:lnTo>
                  <a:pt x="356" y="197"/>
                </a:lnTo>
                <a:lnTo>
                  <a:pt x="328" y="225"/>
                </a:lnTo>
                <a:lnTo>
                  <a:pt x="356" y="253"/>
                </a:lnTo>
                <a:close/>
                <a:moveTo>
                  <a:pt x="359" y="254"/>
                </a:moveTo>
                <a:lnTo>
                  <a:pt x="387" y="282"/>
                </a:lnTo>
                <a:lnTo>
                  <a:pt x="415" y="254"/>
                </a:lnTo>
                <a:lnTo>
                  <a:pt x="387" y="229"/>
                </a:lnTo>
                <a:lnTo>
                  <a:pt x="359" y="254"/>
                </a:lnTo>
                <a:close/>
                <a:moveTo>
                  <a:pt x="417" y="253"/>
                </a:moveTo>
                <a:lnTo>
                  <a:pt x="445" y="225"/>
                </a:lnTo>
                <a:lnTo>
                  <a:pt x="417" y="197"/>
                </a:lnTo>
                <a:lnTo>
                  <a:pt x="390" y="225"/>
                </a:lnTo>
                <a:lnTo>
                  <a:pt x="417" y="253"/>
                </a:lnTo>
                <a:close/>
                <a:moveTo>
                  <a:pt x="421" y="254"/>
                </a:moveTo>
                <a:lnTo>
                  <a:pt x="449" y="282"/>
                </a:lnTo>
                <a:lnTo>
                  <a:pt x="474" y="254"/>
                </a:lnTo>
                <a:lnTo>
                  <a:pt x="449" y="229"/>
                </a:lnTo>
                <a:lnTo>
                  <a:pt x="421" y="254"/>
                </a:lnTo>
                <a:close/>
                <a:moveTo>
                  <a:pt x="478" y="253"/>
                </a:moveTo>
                <a:lnTo>
                  <a:pt x="507" y="225"/>
                </a:lnTo>
                <a:lnTo>
                  <a:pt x="478" y="197"/>
                </a:lnTo>
                <a:lnTo>
                  <a:pt x="450" y="225"/>
                </a:lnTo>
                <a:lnTo>
                  <a:pt x="478" y="253"/>
                </a:lnTo>
                <a:close/>
                <a:moveTo>
                  <a:pt x="482" y="254"/>
                </a:moveTo>
                <a:lnTo>
                  <a:pt x="509" y="282"/>
                </a:lnTo>
                <a:lnTo>
                  <a:pt x="537" y="254"/>
                </a:lnTo>
                <a:lnTo>
                  <a:pt x="509" y="229"/>
                </a:lnTo>
                <a:lnTo>
                  <a:pt x="482" y="254"/>
                </a:lnTo>
                <a:close/>
                <a:moveTo>
                  <a:pt x="482" y="316"/>
                </a:moveTo>
                <a:lnTo>
                  <a:pt x="509" y="344"/>
                </a:lnTo>
                <a:lnTo>
                  <a:pt x="537" y="316"/>
                </a:lnTo>
                <a:lnTo>
                  <a:pt x="509" y="287"/>
                </a:lnTo>
                <a:lnTo>
                  <a:pt x="482" y="316"/>
                </a:lnTo>
                <a:close/>
                <a:moveTo>
                  <a:pt x="482" y="378"/>
                </a:moveTo>
                <a:lnTo>
                  <a:pt x="509" y="404"/>
                </a:lnTo>
                <a:lnTo>
                  <a:pt x="537" y="378"/>
                </a:lnTo>
                <a:lnTo>
                  <a:pt x="509" y="350"/>
                </a:lnTo>
                <a:lnTo>
                  <a:pt x="482" y="378"/>
                </a:lnTo>
                <a:close/>
                <a:moveTo>
                  <a:pt x="482" y="437"/>
                </a:moveTo>
                <a:lnTo>
                  <a:pt x="509" y="465"/>
                </a:lnTo>
                <a:lnTo>
                  <a:pt x="537" y="437"/>
                </a:lnTo>
                <a:lnTo>
                  <a:pt x="509" y="409"/>
                </a:lnTo>
                <a:lnTo>
                  <a:pt x="482" y="437"/>
                </a:lnTo>
                <a:close/>
                <a:moveTo>
                  <a:pt x="482" y="500"/>
                </a:moveTo>
                <a:lnTo>
                  <a:pt x="509" y="525"/>
                </a:lnTo>
                <a:lnTo>
                  <a:pt x="537" y="500"/>
                </a:lnTo>
                <a:lnTo>
                  <a:pt x="509" y="472"/>
                </a:lnTo>
                <a:lnTo>
                  <a:pt x="482" y="500"/>
                </a:lnTo>
                <a:close/>
                <a:moveTo>
                  <a:pt x="507" y="468"/>
                </a:moveTo>
                <a:lnTo>
                  <a:pt x="478" y="441"/>
                </a:lnTo>
                <a:lnTo>
                  <a:pt x="450" y="468"/>
                </a:lnTo>
                <a:lnTo>
                  <a:pt x="478" y="496"/>
                </a:lnTo>
                <a:lnTo>
                  <a:pt x="507" y="468"/>
                </a:lnTo>
                <a:close/>
                <a:moveTo>
                  <a:pt x="449" y="472"/>
                </a:moveTo>
                <a:lnTo>
                  <a:pt x="421" y="500"/>
                </a:lnTo>
                <a:lnTo>
                  <a:pt x="449" y="525"/>
                </a:lnTo>
                <a:lnTo>
                  <a:pt x="474" y="500"/>
                </a:lnTo>
                <a:lnTo>
                  <a:pt x="449" y="472"/>
                </a:lnTo>
                <a:close/>
                <a:moveTo>
                  <a:pt x="445" y="468"/>
                </a:moveTo>
                <a:lnTo>
                  <a:pt x="417" y="441"/>
                </a:lnTo>
                <a:lnTo>
                  <a:pt x="390" y="468"/>
                </a:lnTo>
                <a:lnTo>
                  <a:pt x="417" y="496"/>
                </a:lnTo>
                <a:lnTo>
                  <a:pt x="445" y="468"/>
                </a:lnTo>
                <a:close/>
                <a:moveTo>
                  <a:pt x="387" y="472"/>
                </a:moveTo>
                <a:lnTo>
                  <a:pt x="359" y="500"/>
                </a:lnTo>
                <a:lnTo>
                  <a:pt x="387" y="525"/>
                </a:lnTo>
                <a:lnTo>
                  <a:pt x="415" y="500"/>
                </a:lnTo>
                <a:lnTo>
                  <a:pt x="387" y="472"/>
                </a:lnTo>
                <a:close/>
                <a:moveTo>
                  <a:pt x="383" y="468"/>
                </a:moveTo>
                <a:lnTo>
                  <a:pt x="356" y="441"/>
                </a:lnTo>
                <a:lnTo>
                  <a:pt x="328" y="468"/>
                </a:lnTo>
                <a:lnTo>
                  <a:pt x="356" y="496"/>
                </a:lnTo>
                <a:lnTo>
                  <a:pt x="383" y="468"/>
                </a:lnTo>
                <a:close/>
                <a:moveTo>
                  <a:pt x="324" y="472"/>
                </a:moveTo>
                <a:lnTo>
                  <a:pt x="299" y="500"/>
                </a:lnTo>
                <a:lnTo>
                  <a:pt x="324" y="525"/>
                </a:lnTo>
                <a:lnTo>
                  <a:pt x="352" y="500"/>
                </a:lnTo>
                <a:lnTo>
                  <a:pt x="324" y="472"/>
                </a:lnTo>
                <a:close/>
                <a:moveTo>
                  <a:pt x="323" y="468"/>
                </a:moveTo>
                <a:lnTo>
                  <a:pt x="295" y="441"/>
                </a:lnTo>
                <a:lnTo>
                  <a:pt x="266" y="468"/>
                </a:lnTo>
                <a:lnTo>
                  <a:pt x="295" y="496"/>
                </a:lnTo>
                <a:lnTo>
                  <a:pt x="323" y="468"/>
                </a:lnTo>
                <a:close/>
                <a:moveTo>
                  <a:pt x="265" y="472"/>
                </a:moveTo>
                <a:lnTo>
                  <a:pt x="237" y="500"/>
                </a:lnTo>
                <a:lnTo>
                  <a:pt x="265" y="525"/>
                </a:lnTo>
                <a:lnTo>
                  <a:pt x="293" y="500"/>
                </a:lnTo>
                <a:lnTo>
                  <a:pt x="265" y="472"/>
                </a:lnTo>
                <a:close/>
                <a:moveTo>
                  <a:pt x="261" y="468"/>
                </a:moveTo>
                <a:lnTo>
                  <a:pt x="234" y="441"/>
                </a:lnTo>
                <a:lnTo>
                  <a:pt x="206" y="468"/>
                </a:lnTo>
                <a:lnTo>
                  <a:pt x="234" y="496"/>
                </a:lnTo>
                <a:lnTo>
                  <a:pt x="261" y="468"/>
                </a:lnTo>
                <a:close/>
                <a:moveTo>
                  <a:pt x="203" y="472"/>
                </a:moveTo>
                <a:lnTo>
                  <a:pt x="177" y="500"/>
                </a:lnTo>
                <a:lnTo>
                  <a:pt x="203" y="525"/>
                </a:lnTo>
                <a:lnTo>
                  <a:pt x="232" y="500"/>
                </a:lnTo>
                <a:lnTo>
                  <a:pt x="203" y="472"/>
                </a:lnTo>
                <a:close/>
                <a:moveTo>
                  <a:pt x="201" y="468"/>
                </a:moveTo>
                <a:lnTo>
                  <a:pt x="173" y="441"/>
                </a:lnTo>
                <a:lnTo>
                  <a:pt x="145" y="468"/>
                </a:lnTo>
                <a:lnTo>
                  <a:pt x="173" y="496"/>
                </a:lnTo>
                <a:lnTo>
                  <a:pt x="201" y="468"/>
                </a:lnTo>
                <a:close/>
                <a:moveTo>
                  <a:pt x="143" y="472"/>
                </a:moveTo>
                <a:lnTo>
                  <a:pt x="115" y="500"/>
                </a:lnTo>
                <a:lnTo>
                  <a:pt x="143" y="525"/>
                </a:lnTo>
                <a:lnTo>
                  <a:pt x="169" y="500"/>
                </a:lnTo>
                <a:lnTo>
                  <a:pt x="143" y="472"/>
                </a:lnTo>
                <a:close/>
                <a:moveTo>
                  <a:pt x="139" y="468"/>
                </a:moveTo>
                <a:lnTo>
                  <a:pt x="111" y="441"/>
                </a:lnTo>
                <a:lnTo>
                  <a:pt x="84" y="468"/>
                </a:lnTo>
                <a:lnTo>
                  <a:pt x="111" y="496"/>
                </a:lnTo>
                <a:lnTo>
                  <a:pt x="139" y="468"/>
                </a:lnTo>
                <a:close/>
                <a:moveTo>
                  <a:pt x="139" y="408"/>
                </a:moveTo>
                <a:lnTo>
                  <a:pt x="111" y="380"/>
                </a:lnTo>
                <a:lnTo>
                  <a:pt x="84" y="408"/>
                </a:lnTo>
                <a:lnTo>
                  <a:pt x="111" y="436"/>
                </a:lnTo>
                <a:lnTo>
                  <a:pt x="139" y="408"/>
                </a:lnTo>
                <a:close/>
                <a:moveTo>
                  <a:pt x="139" y="346"/>
                </a:moveTo>
                <a:lnTo>
                  <a:pt x="111" y="320"/>
                </a:lnTo>
                <a:lnTo>
                  <a:pt x="84" y="346"/>
                </a:lnTo>
                <a:lnTo>
                  <a:pt x="111" y="374"/>
                </a:lnTo>
                <a:lnTo>
                  <a:pt x="139" y="346"/>
                </a:lnTo>
                <a:close/>
                <a:moveTo>
                  <a:pt x="139" y="286"/>
                </a:moveTo>
                <a:lnTo>
                  <a:pt x="111" y="258"/>
                </a:lnTo>
                <a:lnTo>
                  <a:pt x="84" y="286"/>
                </a:lnTo>
                <a:lnTo>
                  <a:pt x="111" y="313"/>
                </a:lnTo>
                <a:lnTo>
                  <a:pt x="139" y="286"/>
                </a:lnTo>
                <a:close/>
                <a:moveTo>
                  <a:pt x="139" y="225"/>
                </a:moveTo>
                <a:lnTo>
                  <a:pt x="111" y="197"/>
                </a:lnTo>
                <a:lnTo>
                  <a:pt x="84" y="225"/>
                </a:lnTo>
                <a:lnTo>
                  <a:pt x="111" y="253"/>
                </a:lnTo>
                <a:lnTo>
                  <a:pt x="139" y="225"/>
                </a:lnTo>
                <a:close/>
                <a:moveTo>
                  <a:pt x="139" y="163"/>
                </a:moveTo>
                <a:lnTo>
                  <a:pt x="111" y="136"/>
                </a:lnTo>
                <a:lnTo>
                  <a:pt x="84" y="163"/>
                </a:lnTo>
                <a:lnTo>
                  <a:pt x="111" y="191"/>
                </a:lnTo>
                <a:lnTo>
                  <a:pt x="139" y="163"/>
                </a:lnTo>
                <a:close/>
                <a:moveTo>
                  <a:pt x="115" y="195"/>
                </a:moveTo>
                <a:lnTo>
                  <a:pt x="143" y="221"/>
                </a:lnTo>
                <a:lnTo>
                  <a:pt x="169" y="195"/>
                </a:lnTo>
                <a:lnTo>
                  <a:pt x="143" y="167"/>
                </a:lnTo>
                <a:lnTo>
                  <a:pt x="115" y="195"/>
                </a:lnTo>
                <a:close/>
                <a:moveTo>
                  <a:pt x="173" y="191"/>
                </a:moveTo>
                <a:lnTo>
                  <a:pt x="201" y="163"/>
                </a:lnTo>
                <a:lnTo>
                  <a:pt x="173" y="136"/>
                </a:lnTo>
                <a:lnTo>
                  <a:pt x="145" y="163"/>
                </a:lnTo>
                <a:lnTo>
                  <a:pt x="173" y="191"/>
                </a:lnTo>
                <a:close/>
                <a:moveTo>
                  <a:pt x="177" y="195"/>
                </a:moveTo>
                <a:lnTo>
                  <a:pt x="203" y="221"/>
                </a:lnTo>
                <a:lnTo>
                  <a:pt x="232" y="195"/>
                </a:lnTo>
                <a:lnTo>
                  <a:pt x="203" y="167"/>
                </a:lnTo>
                <a:lnTo>
                  <a:pt x="177" y="195"/>
                </a:lnTo>
                <a:close/>
                <a:moveTo>
                  <a:pt x="234" y="191"/>
                </a:moveTo>
                <a:lnTo>
                  <a:pt x="261" y="163"/>
                </a:lnTo>
                <a:lnTo>
                  <a:pt x="234" y="136"/>
                </a:lnTo>
                <a:lnTo>
                  <a:pt x="206" y="163"/>
                </a:lnTo>
                <a:lnTo>
                  <a:pt x="234" y="191"/>
                </a:lnTo>
                <a:close/>
                <a:moveTo>
                  <a:pt x="237" y="195"/>
                </a:moveTo>
                <a:lnTo>
                  <a:pt x="265" y="221"/>
                </a:lnTo>
                <a:lnTo>
                  <a:pt x="293" y="195"/>
                </a:lnTo>
                <a:lnTo>
                  <a:pt x="265" y="167"/>
                </a:lnTo>
                <a:lnTo>
                  <a:pt x="237" y="195"/>
                </a:lnTo>
                <a:close/>
                <a:moveTo>
                  <a:pt x="295" y="191"/>
                </a:moveTo>
                <a:lnTo>
                  <a:pt x="323" y="163"/>
                </a:lnTo>
                <a:lnTo>
                  <a:pt x="295" y="136"/>
                </a:lnTo>
                <a:lnTo>
                  <a:pt x="266" y="163"/>
                </a:lnTo>
                <a:lnTo>
                  <a:pt x="295" y="191"/>
                </a:lnTo>
                <a:close/>
                <a:moveTo>
                  <a:pt x="299" y="195"/>
                </a:moveTo>
                <a:lnTo>
                  <a:pt x="324" y="221"/>
                </a:lnTo>
                <a:lnTo>
                  <a:pt x="352" y="195"/>
                </a:lnTo>
                <a:lnTo>
                  <a:pt x="324" y="167"/>
                </a:lnTo>
                <a:lnTo>
                  <a:pt x="299" y="195"/>
                </a:lnTo>
                <a:close/>
                <a:moveTo>
                  <a:pt x="356" y="191"/>
                </a:moveTo>
                <a:lnTo>
                  <a:pt x="383" y="163"/>
                </a:lnTo>
                <a:lnTo>
                  <a:pt x="356" y="136"/>
                </a:lnTo>
                <a:lnTo>
                  <a:pt x="328" y="163"/>
                </a:lnTo>
                <a:lnTo>
                  <a:pt x="356" y="191"/>
                </a:lnTo>
                <a:close/>
                <a:moveTo>
                  <a:pt x="359" y="195"/>
                </a:moveTo>
                <a:lnTo>
                  <a:pt x="387" y="221"/>
                </a:lnTo>
                <a:lnTo>
                  <a:pt x="415" y="195"/>
                </a:lnTo>
                <a:lnTo>
                  <a:pt x="387" y="167"/>
                </a:lnTo>
                <a:lnTo>
                  <a:pt x="359" y="195"/>
                </a:lnTo>
                <a:close/>
                <a:moveTo>
                  <a:pt x="417" y="191"/>
                </a:moveTo>
                <a:lnTo>
                  <a:pt x="445" y="163"/>
                </a:lnTo>
                <a:lnTo>
                  <a:pt x="417" y="136"/>
                </a:lnTo>
                <a:lnTo>
                  <a:pt x="390" y="163"/>
                </a:lnTo>
                <a:lnTo>
                  <a:pt x="417" y="191"/>
                </a:lnTo>
                <a:close/>
                <a:moveTo>
                  <a:pt x="421" y="195"/>
                </a:moveTo>
                <a:lnTo>
                  <a:pt x="449" y="221"/>
                </a:lnTo>
                <a:lnTo>
                  <a:pt x="474" y="195"/>
                </a:lnTo>
                <a:lnTo>
                  <a:pt x="449" y="167"/>
                </a:lnTo>
                <a:lnTo>
                  <a:pt x="421" y="195"/>
                </a:lnTo>
                <a:close/>
                <a:moveTo>
                  <a:pt x="478" y="191"/>
                </a:moveTo>
                <a:lnTo>
                  <a:pt x="507" y="163"/>
                </a:lnTo>
                <a:lnTo>
                  <a:pt x="478" y="136"/>
                </a:lnTo>
                <a:lnTo>
                  <a:pt x="450" y="163"/>
                </a:lnTo>
                <a:lnTo>
                  <a:pt x="478" y="191"/>
                </a:lnTo>
                <a:close/>
                <a:moveTo>
                  <a:pt x="482" y="195"/>
                </a:moveTo>
                <a:lnTo>
                  <a:pt x="509" y="221"/>
                </a:lnTo>
                <a:lnTo>
                  <a:pt x="537" y="195"/>
                </a:lnTo>
                <a:lnTo>
                  <a:pt x="509" y="167"/>
                </a:lnTo>
                <a:lnTo>
                  <a:pt x="482" y="195"/>
                </a:lnTo>
                <a:close/>
                <a:moveTo>
                  <a:pt x="540" y="191"/>
                </a:moveTo>
                <a:lnTo>
                  <a:pt x="567" y="163"/>
                </a:lnTo>
                <a:lnTo>
                  <a:pt x="540" y="136"/>
                </a:lnTo>
                <a:lnTo>
                  <a:pt x="512" y="163"/>
                </a:lnTo>
                <a:lnTo>
                  <a:pt x="540" y="191"/>
                </a:lnTo>
                <a:close/>
                <a:moveTo>
                  <a:pt x="512" y="225"/>
                </a:moveTo>
                <a:lnTo>
                  <a:pt x="540" y="253"/>
                </a:lnTo>
                <a:lnTo>
                  <a:pt x="567" y="225"/>
                </a:lnTo>
                <a:lnTo>
                  <a:pt x="540" y="197"/>
                </a:lnTo>
                <a:lnTo>
                  <a:pt x="512" y="225"/>
                </a:lnTo>
                <a:close/>
                <a:moveTo>
                  <a:pt x="512" y="286"/>
                </a:moveTo>
                <a:lnTo>
                  <a:pt x="540" y="313"/>
                </a:lnTo>
                <a:lnTo>
                  <a:pt x="567" y="286"/>
                </a:lnTo>
                <a:lnTo>
                  <a:pt x="540" y="258"/>
                </a:lnTo>
                <a:lnTo>
                  <a:pt x="512" y="286"/>
                </a:lnTo>
                <a:close/>
                <a:moveTo>
                  <a:pt x="512" y="346"/>
                </a:moveTo>
                <a:lnTo>
                  <a:pt x="540" y="374"/>
                </a:lnTo>
                <a:lnTo>
                  <a:pt x="567" y="346"/>
                </a:lnTo>
                <a:lnTo>
                  <a:pt x="540" y="320"/>
                </a:lnTo>
                <a:lnTo>
                  <a:pt x="512" y="346"/>
                </a:lnTo>
                <a:close/>
                <a:moveTo>
                  <a:pt x="512" y="408"/>
                </a:moveTo>
                <a:lnTo>
                  <a:pt x="540" y="436"/>
                </a:lnTo>
                <a:lnTo>
                  <a:pt x="567" y="408"/>
                </a:lnTo>
                <a:lnTo>
                  <a:pt x="540" y="380"/>
                </a:lnTo>
                <a:lnTo>
                  <a:pt x="512" y="408"/>
                </a:lnTo>
                <a:close/>
                <a:moveTo>
                  <a:pt x="512" y="468"/>
                </a:moveTo>
                <a:lnTo>
                  <a:pt x="540" y="496"/>
                </a:lnTo>
                <a:lnTo>
                  <a:pt x="567" y="468"/>
                </a:lnTo>
                <a:lnTo>
                  <a:pt x="540" y="441"/>
                </a:lnTo>
                <a:lnTo>
                  <a:pt x="512" y="468"/>
                </a:lnTo>
                <a:close/>
                <a:moveTo>
                  <a:pt x="512" y="529"/>
                </a:moveTo>
                <a:lnTo>
                  <a:pt x="540" y="558"/>
                </a:lnTo>
                <a:lnTo>
                  <a:pt x="567" y="529"/>
                </a:lnTo>
                <a:lnTo>
                  <a:pt x="540" y="501"/>
                </a:lnTo>
                <a:lnTo>
                  <a:pt x="512" y="529"/>
                </a:lnTo>
                <a:close/>
                <a:moveTo>
                  <a:pt x="509" y="533"/>
                </a:moveTo>
                <a:lnTo>
                  <a:pt x="482" y="559"/>
                </a:lnTo>
                <a:lnTo>
                  <a:pt x="509" y="587"/>
                </a:lnTo>
                <a:lnTo>
                  <a:pt x="537" y="559"/>
                </a:lnTo>
                <a:lnTo>
                  <a:pt x="509" y="533"/>
                </a:lnTo>
                <a:close/>
                <a:moveTo>
                  <a:pt x="507" y="529"/>
                </a:moveTo>
                <a:lnTo>
                  <a:pt x="478" y="501"/>
                </a:lnTo>
                <a:lnTo>
                  <a:pt x="450" y="529"/>
                </a:lnTo>
                <a:lnTo>
                  <a:pt x="478" y="558"/>
                </a:lnTo>
                <a:lnTo>
                  <a:pt x="507" y="529"/>
                </a:lnTo>
                <a:close/>
                <a:moveTo>
                  <a:pt x="449" y="533"/>
                </a:moveTo>
                <a:lnTo>
                  <a:pt x="421" y="559"/>
                </a:lnTo>
                <a:lnTo>
                  <a:pt x="449" y="587"/>
                </a:lnTo>
                <a:lnTo>
                  <a:pt x="474" y="559"/>
                </a:lnTo>
                <a:lnTo>
                  <a:pt x="449" y="533"/>
                </a:lnTo>
                <a:close/>
                <a:moveTo>
                  <a:pt x="445" y="529"/>
                </a:moveTo>
                <a:lnTo>
                  <a:pt x="417" y="501"/>
                </a:lnTo>
                <a:lnTo>
                  <a:pt x="390" y="529"/>
                </a:lnTo>
                <a:lnTo>
                  <a:pt x="417" y="558"/>
                </a:lnTo>
                <a:lnTo>
                  <a:pt x="445" y="529"/>
                </a:lnTo>
                <a:close/>
                <a:moveTo>
                  <a:pt x="387" y="533"/>
                </a:moveTo>
                <a:lnTo>
                  <a:pt x="359" y="559"/>
                </a:lnTo>
                <a:lnTo>
                  <a:pt x="387" y="587"/>
                </a:lnTo>
                <a:lnTo>
                  <a:pt x="415" y="559"/>
                </a:lnTo>
                <a:lnTo>
                  <a:pt x="387" y="533"/>
                </a:lnTo>
                <a:close/>
                <a:moveTo>
                  <a:pt x="383" y="529"/>
                </a:moveTo>
                <a:lnTo>
                  <a:pt x="356" y="501"/>
                </a:lnTo>
                <a:lnTo>
                  <a:pt x="328" y="529"/>
                </a:lnTo>
                <a:lnTo>
                  <a:pt x="356" y="558"/>
                </a:lnTo>
                <a:lnTo>
                  <a:pt x="383" y="529"/>
                </a:lnTo>
                <a:close/>
                <a:moveTo>
                  <a:pt x="324" y="533"/>
                </a:moveTo>
                <a:lnTo>
                  <a:pt x="299" y="559"/>
                </a:lnTo>
                <a:lnTo>
                  <a:pt x="324" y="587"/>
                </a:lnTo>
                <a:lnTo>
                  <a:pt x="352" y="559"/>
                </a:lnTo>
                <a:lnTo>
                  <a:pt x="324" y="533"/>
                </a:lnTo>
                <a:close/>
                <a:moveTo>
                  <a:pt x="323" y="529"/>
                </a:moveTo>
                <a:lnTo>
                  <a:pt x="295" y="501"/>
                </a:lnTo>
                <a:lnTo>
                  <a:pt x="266" y="529"/>
                </a:lnTo>
                <a:lnTo>
                  <a:pt x="295" y="558"/>
                </a:lnTo>
                <a:lnTo>
                  <a:pt x="323" y="529"/>
                </a:lnTo>
                <a:close/>
                <a:moveTo>
                  <a:pt x="265" y="533"/>
                </a:moveTo>
                <a:lnTo>
                  <a:pt x="237" y="559"/>
                </a:lnTo>
                <a:lnTo>
                  <a:pt x="265" y="587"/>
                </a:lnTo>
                <a:lnTo>
                  <a:pt x="293" y="559"/>
                </a:lnTo>
                <a:lnTo>
                  <a:pt x="265" y="533"/>
                </a:lnTo>
                <a:close/>
                <a:moveTo>
                  <a:pt x="261" y="529"/>
                </a:moveTo>
                <a:lnTo>
                  <a:pt x="234" y="501"/>
                </a:lnTo>
                <a:lnTo>
                  <a:pt x="206" y="529"/>
                </a:lnTo>
                <a:lnTo>
                  <a:pt x="234" y="558"/>
                </a:lnTo>
                <a:lnTo>
                  <a:pt x="261" y="529"/>
                </a:lnTo>
                <a:close/>
                <a:moveTo>
                  <a:pt x="203" y="533"/>
                </a:moveTo>
                <a:lnTo>
                  <a:pt x="177" y="559"/>
                </a:lnTo>
                <a:lnTo>
                  <a:pt x="203" y="587"/>
                </a:lnTo>
                <a:lnTo>
                  <a:pt x="232" y="559"/>
                </a:lnTo>
                <a:lnTo>
                  <a:pt x="203" y="533"/>
                </a:lnTo>
                <a:close/>
                <a:moveTo>
                  <a:pt x="201" y="529"/>
                </a:moveTo>
                <a:lnTo>
                  <a:pt x="173" y="501"/>
                </a:lnTo>
                <a:lnTo>
                  <a:pt x="145" y="529"/>
                </a:lnTo>
                <a:lnTo>
                  <a:pt x="173" y="558"/>
                </a:lnTo>
                <a:lnTo>
                  <a:pt x="201" y="529"/>
                </a:lnTo>
                <a:close/>
                <a:moveTo>
                  <a:pt x="143" y="533"/>
                </a:moveTo>
                <a:lnTo>
                  <a:pt x="115" y="559"/>
                </a:lnTo>
                <a:lnTo>
                  <a:pt x="143" y="587"/>
                </a:lnTo>
                <a:lnTo>
                  <a:pt x="169" y="559"/>
                </a:lnTo>
                <a:lnTo>
                  <a:pt x="143" y="533"/>
                </a:lnTo>
                <a:close/>
                <a:moveTo>
                  <a:pt x="139" y="529"/>
                </a:moveTo>
                <a:lnTo>
                  <a:pt x="111" y="501"/>
                </a:lnTo>
                <a:lnTo>
                  <a:pt x="84" y="529"/>
                </a:lnTo>
                <a:lnTo>
                  <a:pt x="111" y="558"/>
                </a:lnTo>
                <a:lnTo>
                  <a:pt x="139" y="529"/>
                </a:lnTo>
                <a:close/>
                <a:moveTo>
                  <a:pt x="110" y="500"/>
                </a:moveTo>
                <a:lnTo>
                  <a:pt x="81" y="472"/>
                </a:lnTo>
                <a:lnTo>
                  <a:pt x="53" y="500"/>
                </a:lnTo>
                <a:lnTo>
                  <a:pt x="81" y="525"/>
                </a:lnTo>
                <a:lnTo>
                  <a:pt x="110" y="500"/>
                </a:lnTo>
                <a:close/>
                <a:moveTo>
                  <a:pt x="110" y="437"/>
                </a:moveTo>
                <a:lnTo>
                  <a:pt x="81" y="409"/>
                </a:lnTo>
                <a:lnTo>
                  <a:pt x="53" y="437"/>
                </a:lnTo>
                <a:lnTo>
                  <a:pt x="81" y="465"/>
                </a:lnTo>
                <a:lnTo>
                  <a:pt x="110" y="437"/>
                </a:lnTo>
                <a:close/>
                <a:moveTo>
                  <a:pt x="110" y="378"/>
                </a:moveTo>
                <a:lnTo>
                  <a:pt x="81" y="350"/>
                </a:lnTo>
                <a:lnTo>
                  <a:pt x="53" y="378"/>
                </a:lnTo>
                <a:lnTo>
                  <a:pt x="81" y="404"/>
                </a:lnTo>
                <a:lnTo>
                  <a:pt x="110" y="378"/>
                </a:lnTo>
                <a:close/>
                <a:moveTo>
                  <a:pt x="110" y="316"/>
                </a:moveTo>
                <a:lnTo>
                  <a:pt x="81" y="287"/>
                </a:lnTo>
                <a:lnTo>
                  <a:pt x="53" y="316"/>
                </a:lnTo>
                <a:lnTo>
                  <a:pt x="81" y="344"/>
                </a:lnTo>
                <a:lnTo>
                  <a:pt x="110" y="316"/>
                </a:lnTo>
                <a:close/>
                <a:moveTo>
                  <a:pt x="110" y="254"/>
                </a:moveTo>
                <a:lnTo>
                  <a:pt x="81" y="229"/>
                </a:lnTo>
                <a:lnTo>
                  <a:pt x="53" y="254"/>
                </a:lnTo>
                <a:lnTo>
                  <a:pt x="81" y="282"/>
                </a:lnTo>
                <a:lnTo>
                  <a:pt x="110" y="254"/>
                </a:lnTo>
                <a:close/>
                <a:moveTo>
                  <a:pt x="110" y="195"/>
                </a:moveTo>
                <a:lnTo>
                  <a:pt x="81" y="167"/>
                </a:lnTo>
                <a:lnTo>
                  <a:pt x="53" y="195"/>
                </a:lnTo>
                <a:lnTo>
                  <a:pt x="81" y="221"/>
                </a:lnTo>
                <a:lnTo>
                  <a:pt x="110" y="195"/>
                </a:lnTo>
                <a:close/>
                <a:moveTo>
                  <a:pt x="110" y="132"/>
                </a:moveTo>
                <a:lnTo>
                  <a:pt x="81" y="107"/>
                </a:lnTo>
                <a:lnTo>
                  <a:pt x="53" y="132"/>
                </a:lnTo>
                <a:lnTo>
                  <a:pt x="81" y="160"/>
                </a:lnTo>
                <a:lnTo>
                  <a:pt x="110" y="132"/>
                </a:lnTo>
                <a:close/>
                <a:moveTo>
                  <a:pt x="111" y="131"/>
                </a:moveTo>
                <a:lnTo>
                  <a:pt x="139" y="103"/>
                </a:lnTo>
                <a:lnTo>
                  <a:pt x="111" y="75"/>
                </a:lnTo>
                <a:lnTo>
                  <a:pt x="84" y="103"/>
                </a:lnTo>
                <a:lnTo>
                  <a:pt x="111" y="131"/>
                </a:lnTo>
                <a:close/>
                <a:moveTo>
                  <a:pt x="115" y="132"/>
                </a:moveTo>
                <a:lnTo>
                  <a:pt x="143" y="160"/>
                </a:lnTo>
                <a:lnTo>
                  <a:pt x="169" y="132"/>
                </a:lnTo>
                <a:lnTo>
                  <a:pt x="143" y="107"/>
                </a:lnTo>
                <a:lnTo>
                  <a:pt x="115" y="132"/>
                </a:lnTo>
                <a:close/>
                <a:moveTo>
                  <a:pt x="173" y="131"/>
                </a:moveTo>
                <a:lnTo>
                  <a:pt x="201" y="103"/>
                </a:lnTo>
                <a:lnTo>
                  <a:pt x="173" y="75"/>
                </a:lnTo>
                <a:lnTo>
                  <a:pt x="145" y="103"/>
                </a:lnTo>
                <a:lnTo>
                  <a:pt x="173" y="131"/>
                </a:lnTo>
                <a:close/>
                <a:moveTo>
                  <a:pt x="177" y="132"/>
                </a:moveTo>
                <a:lnTo>
                  <a:pt x="203" y="160"/>
                </a:lnTo>
                <a:lnTo>
                  <a:pt x="232" y="132"/>
                </a:lnTo>
                <a:lnTo>
                  <a:pt x="203" y="107"/>
                </a:lnTo>
                <a:lnTo>
                  <a:pt x="177" y="132"/>
                </a:lnTo>
                <a:close/>
                <a:moveTo>
                  <a:pt x="234" y="131"/>
                </a:moveTo>
                <a:lnTo>
                  <a:pt x="261" y="103"/>
                </a:lnTo>
                <a:lnTo>
                  <a:pt x="234" y="75"/>
                </a:lnTo>
                <a:lnTo>
                  <a:pt x="206" y="103"/>
                </a:lnTo>
                <a:lnTo>
                  <a:pt x="234" y="131"/>
                </a:lnTo>
                <a:close/>
                <a:moveTo>
                  <a:pt x="237" y="132"/>
                </a:moveTo>
                <a:lnTo>
                  <a:pt x="265" y="160"/>
                </a:lnTo>
                <a:lnTo>
                  <a:pt x="293" y="132"/>
                </a:lnTo>
                <a:lnTo>
                  <a:pt x="265" y="107"/>
                </a:lnTo>
                <a:lnTo>
                  <a:pt x="237" y="132"/>
                </a:lnTo>
                <a:close/>
                <a:moveTo>
                  <a:pt x="295" y="131"/>
                </a:moveTo>
                <a:lnTo>
                  <a:pt x="323" y="103"/>
                </a:lnTo>
                <a:lnTo>
                  <a:pt x="295" y="75"/>
                </a:lnTo>
                <a:lnTo>
                  <a:pt x="266" y="103"/>
                </a:lnTo>
                <a:lnTo>
                  <a:pt x="295" y="131"/>
                </a:lnTo>
                <a:close/>
                <a:moveTo>
                  <a:pt x="299" y="132"/>
                </a:moveTo>
                <a:lnTo>
                  <a:pt x="324" y="160"/>
                </a:lnTo>
                <a:lnTo>
                  <a:pt x="352" y="132"/>
                </a:lnTo>
                <a:lnTo>
                  <a:pt x="324" y="107"/>
                </a:lnTo>
                <a:lnTo>
                  <a:pt x="299" y="132"/>
                </a:lnTo>
                <a:close/>
                <a:moveTo>
                  <a:pt x="356" y="131"/>
                </a:moveTo>
                <a:lnTo>
                  <a:pt x="383" y="103"/>
                </a:lnTo>
                <a:lnTo>
                  <a:pt x="356" y="75"/>
                </a:lnTo>
                <a:lnTo>
                  <a:pt x="328" y="103"/>
                </a:lnTo>
                <a:lnTo>
                  <a:pt x="356" y="131"/>
                </a:lnTo>
                <a:close/>
                <a:moveTo>
                  <a:pt x="359" y="132"/>
                </a:moveTo>
                <a:lnTo>
                  <a:pt x="387" y="160"/>
                </a:lnTo>
                <a:lnTo>
                  <a:pt x="415" y="132"/>
                </a:lnTo>
                <a:lnTo>
                  <a:pt x="387" y="107"/>
                </a:lnTo>
                <a:lnTo>
                  <a:pt x="359" y="132"/>
                </a:lnTo>
                <a:close/>
                <a:moveTo>
                  <a:pt x="417" y="131"/>
                </a:moveTo>
                <a:lnTo>
                  <a:pt x="445" y="103"/>
                </a:lnTo>
                <a:lnTo>
                  <a:pt x="417" y="75"/>
                </a:lnTo>
                <a:lnTo>
                  <a:pt x="390" y="103"/>
                </a:lnTo>
                <a:lnTo>
                  <a:pt x="417" y="131"/>
                </a:lnTo>
                <a:close/>
                <a:moveTo>
                  <a:pt x="421" y="132"/>
                </a:moveTo>
                <a:lnTo>
                  <a:pt x="449" y="160"/>
                </a:lnTo>
                <a:lnTo>
                  <a:pt x="474" y="132"/>
                </a:lnTo>
                <a:lnTo>
                  <a:pt x="449" y="107"/>
                </a:lnTo>
                <a:lnTo>
                  <a:pt x="421" y="132"/>
                </a:lnTo>
                <a:close/>
                <a:moveTo>
                  <a:pt x="478" y="131"/>
                </a:moveTo>
                <a:lnTo>
                  <a:pt x="507" y="103"/>
                </a:lnTo>
                <a:lnTo>
                  <a:pt x="478" y="75"/>
                </a:lnTo>
                <a:lnTo>
                  <a:pt x="450" y="103"/>
                </a:lnTo>
                <a:lnTo>
                  <a:pt x="478" y="131"/>
                </a:lnTo>
                <a:close/>
                <a:moveTo>
                  <a:pt x="482" y="132"/>
                </a:moveTo>
                <a:lnTo>
                  <a:pt x="509" y="160"/>
                </a:lnTo>
                <a:lnTo>
                  <a:pt x="537" y="132"/>
                </a:lnTo>
                <a:lnTo>
                  <a:pt x="509" y="107"/>
                </a:lnTo>
                <a:lnTo>
                  <a:pt x="482" y="132"/>
                </a:lnTo>
                <a:close/>
                <a:moveTo>
                  <a:pt x="540" y="131"/>
                </a:moveTo>
                <a:lnTo>
                  <a:pt x="567" y="103"/>
                </a:lnTo>
                <a:lnTo>
                  <a:pt x="540" y="75"/>
                </a:lnTo>
                <a:lnTo>
                  <a:pt x="512" y="103"/>
                </a:lnTo>
                <a:lnTo>
                  <a:pt x="540" y="131"/>
                </a:lnTo>
                <a:close/>
                <a:moveTo>
                  <a:pt x="543" y="132"/>
                </a:moveTo>
                <a:lnTo>
                  <a:pt x="571" y="160"/>
                </a:lnTo>
                <a:lnTo>
                  <a:pt x="599" y="132"/>
                </a:lnTo>
                <a:lnTo>
                  <a:pt x="571" y="107"/>
                </a:lnTo>
                <a:lnTo>
                  <a:pt x="543" y="132"/>
                </a:lnTo>
                <a:close/>
                <a:moveTo>
                  <a:pt x="543" y="195"/>
                </a:moveTo>
                <a:lnTo>
                  <a:pt x="571" y="221"/>
                </a:lnTo>
                <a:lnTo>
                  <a:pt x="599" y="195"/>
                </a:lnTo>
                <a:lnTo>
                  <a:pt x="571" y="167"/>
                </a:lnTo>
                <a:lnTo>
                  <a:pt x="543" y="195"/>
                </a:lnTo>
                <a:close/>
                <a:moveTo>
                  <a:pt x="543" y="254"/>
                </a:moveTo>
                <a:lnTo>
                  <a:pt x="571" y="282"/>
                </a:lnTo>
                <a:lnTo>
                  <a:pt x="599" y="254"/>
                </a:lnTo>
                <a:lnTo>
                  <a:pt x="571" y="229"/>
                </a:lnTo>
                <a:lnTo>
                  <a:pt x="543" y="254"/>
                </a:lnTo>
                <a:close/>
                <a:moveTo>
                  <a:pt x="543" y="316"/>
                </a:moveTo>
                <a:lnTo>
                  <a:pt x="571" y="344"/>
                </a:lnTo>
                <a:lnTo>
                  <a:pt x="599" y="316"/>
                </a:lnTo>
                <a:lnTo>
                  <a:pt x="571" y="287"/>
                </a:lnTo>
                <a:lnTo>
                  <a:pt x="543" y="316"/>
                </a:lnTo>
                <a:close/>
                <a:moveTo>
                  <a:pt x="543" y="378"/>
                </a:moveTo>
                <a:lnTo>
                  <a:pt x="571" y="404"/>
                </a:lnTo>
                <a:lnTo>
                  <a:pt x="599" y="378"/>
                </a:lnTo>
                <a:lnTo>
                  <a:pt x="571" y="350"/>
                </a:lnTo>
                <a:lnTo>
                  <a:pt x="543" y="378"/>
                </a:lnTo>
                <a:close/>
                <a:moveTo>
                  <a:pt x="543" y="437"/>
                </a:moveTo>
                <a:lnTo>
                  <a:pt x="571" y="465"/>
                </a:lnTo>
                <a:lnTo>
                  <a:pt x="599" y="437"/>
                </a:lnTo>
                <a:lnTo>
                  <a:pt x="571" y="409"/>
                </a:lnTo>
                <a:lnTo>
                  <a:pt x="543" y="437"/>
                </a:lnTo>
                <a:close/>
                <a:moveTo>
                  <a:pt x="543" y="500"/>
                </a:moveTo>
                <a:lnTo>
                  <a:pt x="571" y="525"/>
                </a:lnTo>
                <a:lnTo>
                  <a:pt x="599" y="500"/>
                </a:lnTo>
                <a:lnTo>
                  <a:pt x="571" y="472"/>
                </a:lnTo>
                <a:lnTo>
                  <a:pt x="543" y="500"/>
                </a:lnTo>
                <a:close/>
                <a:moveTo>
                  <a:pt x="543" y="559"/>
                </a:moveTo>
                <a:lnTo>
                  <a:pt x="571" y="587"/>
                </a:lnTo>
                <a:lnTo>
                  <a:pt x="599" y="559"/>
                </a:lnTo>
                <a:lnTo>
                  <a:pt x="571" y="533"/>
                </a:lnTo>
                <a:lnTo>
                  <a:pt x="543" y="559"/>
                </a:lnTo>
                <a:close/>
                <a:moveTo>
                  <a:pt x="540" y="563"/>
                </a:moveTo>
                <a:lnTo>
                  <a:pt x="512" y="591"/>
                </a:lnTo>
                <a:lnTo>
                  <a:pt x="540" y="618"/>
                </a:lnTo>
                <a:lnTo>
                  <a:pt x="567" y="591"/>
                </a:lnTo>
                <a:lnTo>
                  <a:pt x="540" y="563"/>
                </a:lnTo>
                <a:close/>
                <a:moveTo>
                  <a:pt x="509" y="594"/>
                </a:moveTo>
                <a:lnTo>
                  <a:pt x="482" y="622"/>
                </a:lnTo>
                <a:lnTo>
                  <a:pt x="509" y="650"/>
                </a:lnTo>
                <a:lnTo>
                  <a:pt x="537" y="622"/>
                </a:lnTo>
                <a:lnTo>
                  <a:pt x="509" y="594"/>
                </a:lnTo>
                <a:close/>
                <a:moveTo>
                  <a:pt x="507" y="591"/>
                </a:moveTo>
                <a:lnTo>
                  <a:pt x="478" y="563"/>
                </a:lnTo>
                <a:lnTo>
                  <a:pt x="450" y="591"/>
                </a:lnTo>
                <a:lnTo>
                  <a:pt x="478" y="618"/>
                </a:lnTo>
                <a:lnTo>
                  <a:pt x="507" y="591"/>
                </a:lnTo>
                <a:close/>
                <a:moveTo>
                  <a:pt x="449" y="594"/>
                </a:moveTo>
                <a:lnTo>
                  <a:pt x="421" y="622"/>
                </a:lnTo>
                <a:lnTo>
                  <a:pt x="449" y="650"/>
                </a:lnTo>
                <a:lnTo>
                  <a:pt x="474" y="622"/>
                </a:lnTo>
                <a:lnTo>
                  <a:pt x="449" y="594"/>
                </a:lnTo>
                <a:close/>
                <a:moveTo>
                  <a:pt x="445" y="591"/>
                </a:moveTo>
                <a:lnTo>
                  <a:pt x="417" y="563"/>
                </a:lnTo>
                <a:lnTo>
                  <a:pt x="390" y="591"/>
                </a:lnTo>
                <a:lnTo>
                  <a:pt x="417" y="618"/>
                </a:lnTo>
                <a:lnTo>
                  <a:pt x="445" y="591"/>
                </a:lnTo>
                <a:close/>
                <a:moveTo>
                  <a:pt x="387" y="594"/>
                </a:moveTo>
                <a:lnTo>
                  <a:pt x="359" y="622"/>
                </a:lnTo>
                <a:lnTo>
                  <a:pt x="387" y="650"/>
                </a:lnTo>
                <a:lnTo>
                  <a:pt x="415" y="622"/>
                </a:lnTo>
                <a:lnTo>
                  <a:pt x="387" y="594"/>
                </a:lnTo>
                <a:close/>
                <a:moveTo>
                  <a:pt x="383" y="591"/>
                </a:moveTo>
                <a:lnTo>
                  <a:pt x="356" y="563"/>
                </a:lnTo>
                <a:lnTo>
                  <a:pt x="328" y="591"/>
                </a:lnTo>
                <a:lnTo>
                  <a:pt x="356" y="618"/>
                </a:lnTo>
                <a:lnTo>
                  <a:pt x="383" y="591"/>
                </a:lnTo>
                <a:close/>
                <a:moveTo>
                  <a:pt x="324" y="594"/>
                </a:moveTo>
                <a:lnTo>
                  <a:pt x="299" y="622"/>
                </a:lnTo>
                <a:lnTo>
                  <a:pt x="324" y="650"/>
                </a:lnTo>
                <a:lnTo>
                  <a:pt x="352" y="622"/>
                </a:lnTo>
                <a:lnTo>
                  <a:pt x="324" y="594"/>
                </a:lnTo>
                <a:close/>
                <a:moveTo>
                  <a:pt x="323" y="591"/>
                </a:moveTo>
                <a:lnTo>
                  <a:pt x="295" y="563"/>
                </a:lnTo>
                <a:lnTo>
                  <a:pt x="266" y="591"/>
                </a:lnTo>
                <a:lnTo>
                  <a:pt x="295" y="618"/>
                </a:lnTo>
                <a:lnTo>
                  <a:pt x="323" y="591"/>
                </a:lnTo>
                <a:close/>
                <a:moveTo>
                  <a:pt x="265" y="594"/>
                </a:moveTo>
                <a:lnTo>
                  <a:pt x="237" y="622"/>
                </a:lnTo>
                <a:lnTo>
                  <a:pt x="265" y="650"/>
                </a:lnTo>
                <a:lnTo>
                  <a:pt x="293" y="622"/>
                </a:lnTo>
                <a:lnTo>
                  <a:pt x="265" y="594"/>
                </a:lnTo>
                <a:close/>
                <a:moveTo>
                  <a:pt x="261" y="591"/>
                </a:moveTo>
                <a:lnTo>
                  <a:pt x="234" y="563"/>
                </a:lnTo>
                <a:lnTo>
                  <a:pt x="206" y="591"/>
                </a:lnTo>
                <a:lnTo>
                  <a:pt x="234" y="618"/>
                </a:lnTo>
                <a:lnTo>
                  <a:pt x="261" y="591"/>
                </a:lnTo>
                <a:close/>
                <a:moveTo>
                  <a:pt x="203" y="594"/>
                </a:moveTo>
                <a:lnTo>
                  <a:pt x="177" y="622"/>
                </a:lnTo>
                <a:lnTo>
                  <a:pt x="203" y="650"/>
                </a:lnTo>
                <a:lnTo>
                  <a:pt x="232" y="622"/>
                </a:lnTo>
                <a:lnTo>
                  <a:pt x="203" y="594"/>
                </a:lnTo>
                <a:close/>
                <a:moveTo>
                  <a:pt x="201" y="591"/>
                </a:moveTo>
                <a:lnTo>
                  <a:pt x="173" y="563"/>
                </a:lnTo>
                <a:lnTo>
                  <a:pt x="145" y="591"/>
                </a:lnTo>
                <a:lnTo>
                  <a:pt x="173" y="618"/>
                </a:lnTo>
                <a:lnTo>
                  <a:pt x="201" y="591"/>
                </a:lnTo>
                <a:close/>
                <a:moveTo>
                  <a:pt x="143" y="594"/>
                </a:moveTo>
                <a:lnTo>
                  <a:pt x="115" y="622"/>
                </a:lnTo>
                <a:lnTo>
                  <a:pt x="143" y="650"/>
                </a:lnTo>
                <a:lnTo>
                  <a:pt x="169" y="622"/>
                </a:lnTo>
                <a:lnTo>
                  <a:pt x="143" y="594"/>
                </a:lnTo>
                <a:close/>
                <a:moveTo>
                  <a:pt x="139" y="591"/>
                </a:moveTo>
                <a:lnTo>
                  <a:pt x="111" y="563"/>
                </a:lnTo>
                <a:lnTo>
                  <a:pt x="84" y="591"/>
                </a:lnTo>
                <a:lnTo>
                  <a:pt x="111" y="618"/>
                </a:lnTo>
                <a:lnTo>
                  <a:pt x="139" y="591"/>
                </a:lnTo>
                <a:close/>
                <a:moveTo>
                  <a:pt x="81" y="587"/>
                </a:moveTo>
                <a:lnTo>
                  <a:pt x="110" y="559"/>
                </a:lnTo>
                <a:lnTo>
                  <a:pt x="81" y="533"/>
                </a:lnTo>
                <a:lnTo>
                  <a:pt x="53" y="559"/>
                </a:lnTo>
                <a:lnTo>
                  <a:pt x="81" y="587"/>
                </a:lnTo>
                <a:close/>
                <a:moveTo>
                  <a:pt x="22" y="529"/>
                </a:moveTo>
                <a:lnTo>
                  <a:pt x="51" y="558"/>
                </a:lnTo>
                <a:lnTo>
                  <a:pt x="77" y="529"/>
                </a:lnTo>
                <a:lnTo>
                  <a:pt x="51" y="501"/>
                </a:lnTo>
                <a:lnTo>
                  <a:pt x="22" y="529"/>
                </a:lnTo>
                <a:close/>
                <a:moveTo>
                  <a:pt x="22" y="468"/>
                </a:moveTo>
                <a:lnTo>
                  <a:pt x="51" y="496"/>
                </a:lnTo>
                <a:lnTo>
                  <a:pt x="77" y="468"/>
                </a:lnTo>
                <a:lnTo>
                  <a:pt x="51" y="441"/>
                </a:lnTo>
                <a:lnTo>
                  <a:pt x="22" y="468"/>
                </a:lnTo>
                <a:close/>
                <a:moveTo>
                  <a:pt x="22" y="408"/>
                </a:moveTo>
                <a:lnTo>
                  <a:pt x="51" y="436"/>
                </a:lnTo>
                <a:lnTo>
                  <a:pt x="77" y="408"/>
                </a:lnTo>
                <a:lnTo>
                  <a:pt x="51" y="380"/>
                </a:lnTo>
                <a:lnTo>
                  <a:pt x="22" y="408"/>
                </a:lnTo>
                <a:close/>
                <a:moveTo>
                  <a:pt x="22" y="346"/>
                </a:moveTo>
                <a:lnTo>
                  <a:pt x="51" y="374"/>
                </a:lnTo>
                <a:lnTo>
                  <a:pt x="77" y="346"/>
                </a:lnTo>
                <a:lnTo>
                  <a:pt x="51" y="320"/>
                </a:lnTo>
                <a:lnTo>
                  <a:pt x="22" y="346"/>
                </a:lnTo>
                <a:close/>
                <a:moveTo>
                  <a:pt x="22" y="286"/>
                </a:moveTo>
                <a:lnTo>
                  <a:pt x="51" y="313"/>
                </a:lnTo>
                <a:lnTo>
                  <a:pt x="77" y="286"/>
                </a:lnTo>
                <a:lnTo>
                  <a:pt x="51" y="258"/>
                </a:lnTo>
                <a:lnTo>
                  <a:pt x="22" y="286"/>
                </a:lnTo>
                <a:close/>
                <a:moveTo>
                  <a:pt x="22" y="225"/>
                </a:moveTo>
                <a:lnTo>
                  <a:pt x="51" y="253"/>
                </a:lnTo>
                <a:lnTo>
                  <a:pt x="77" y="225"/>
                </a:lnTo>
                <a:lnTo>
                  <a:pt x="51" y="197"/>
                </a:lnTo>
                <a:lnTo>
                  <a:pt x="22" y="225"/>
                </a:lnTo>
                <a:close/>
                <a:moveTo>
                  <a:pt x="22" y="163"/>
                </a:moveTo>
                <a:lnTo>
                  <a:pt x="51" y="191"/>
                </a:lnTo>
                <a:lnTo>
                  <a:pt x="77" y="163"/>
                </a:lnTo>
                <a:lnTo>
                  <a:pt x="51" y="136"/>
                </a:lnTo>
                <a:lnTo>
                  <a:pt x="22" y="163"/>
                </a:lnTo>
                <a:close/>
                <a:moveTo>
                  <a:pt x="22" y="103"/>
                </a:moveTo>
                <a:lnTo>
                  <a:pt x="51" y="131"/>
                </a:lnTo>
                <a:lnTo>
                  <a:pt x="77" y="103"/>
                </a:lnTo>
                <a:lnTo>
                  <a:pt x="51" y="75"/>
                </a:lnTo>
                <a:lnTo>
                  <a:pt x="22" y="103"/>
                </a:lnTo>
                <a:close/>
                <a:moveTo>
                  <a:pt x="51" y="15"/>
                </a:moveTo>
                <a:lnTo>
                  <a:pt x="22" y="42"/>
                </a:lnTo>
                <a:lnTo>
                  <a:pt x="51" y="70"/>
                </a:lnTo>
                <a:lnTo>
                  <a:pt x="77" y="42"/>
                </a:lnTo>
                <a:lnTo>
                  <a:pt x="51" y="15"/>
                </a:lnTo>
                <a:close/>
                <a:moveTo>
                  <a:pt x="53" y="74"/>
                </a:moveTo>
                <a:lnTo>
                  <a:pt x="81" y="99"/>
                </a:lnTo>
                <a:lnTo>
                  <a:pt x="110" y="74"/>
                </a:lnTo>
                <a:lnTo>
                  <a:pt x="81" y="46"/>
                </a:lnTo>
                <a:lnTo>
                  <a:pt x="53" y="74"/>
                </a:lnTo>
                <a:close/>
                <a:moveTo>
                  <a:pt x="111" y="15"/>
                </a:moveTo>
                <a:lnTo>
                  <a:pt x="84" y="42"/>
                </a:lnTo>
                <a:lnTo>
                  <a:pt x="111" y="70"/>
                </a:lnTo>
                <a:lnTo>
                  <a:pt x="139" y="42"/>
                </a:lnTo>
                <a:lnTo>
                  <a:pt x="111" y="15"/>
                </a:lnTo>
                <a:close/>
                <a:moveTo>
                  <a:pt x="115" y="74"/>
                </a:moveTo>
                <a:lnTo>
                  <a:pt x="143" y="99"/>
                </a:lnTo>
                <a:lnTo>
                  <a:pt x="169" y="74"/>
                </a:lnTo>
                <a:lnTo>
                  <a:pt x="143" y="46"/>
                </a:lnTo>
                <a:lnTo>
                  <a:pt x="115" y="74"/>
                </a:lnTo>
                <a:close/>
                <a:moveTo>
                  <a:pt x="173" y="15"/>
                </a:moveTo>
                <a:lnTo>
                  <a:pt x="145" y="42"/>
                </a:lnTo>
                <a:lnTo>
                  <a:pt x="173" y="70"/>
                </a:lnTo>
                <a:lnTo>
                  <a:pt x="201" y="42"/>
                </a:lnTo>
                <a:lnTo>
                  <a:pt x="173" y="15"/>
                </a:lnTo>
                <a:close/>
                <a:moveTo>
                  <a:pt x="177" y="74"/>
                </a:moveTo>
                <a:lnTo>
                  <a:pt x="203" y="99"/>
                </a:lnTo>
                <a:lnTo>
                  <a:pt x="232" y="74"/>
                </a:lnTo>
                <a:lnTo>
                  <a:pt x="203" y="46"/>
                </a:lnTo>
                <a:lnTo>
                  <a:pt x="177" y="74"/>
                </a:lnTo>
                <a:close/>
                <a:moveTo>
                  <a:pt x="234" y="15"/>
                </a:moveTo>
                <a:lnTo>
                  <a:pt x="206" y="42"/>
                </a:lnTo>
                <a:lnTo>
                  <a:pt x="234" y="70"/>
                </a:lnTo>
                <a:lnTo>
                  <a:pt x="261" y="42"/>
                </a:lnTo>
                <a:lnTo>
                  <a:pt x="234" y="15"/>
                </a:lnTo>
                <a:close/>
                <a:moveTo>
                  <a:pt x="237" y="74"/>
                </a:moveTo>
                <a:lnTo>
                  <a:pt x="265" y="99"/>
                </a:lnTo>
                <a:lnTo>
                  <a:pt x="293" y="74"/>
                </a:lnTo>
                <a:lnTo>
                  <a:pt x="265" y="46"/>
                </a:lnTo>
                <a:lnTo>
                  <a:pt x="237" y="74"/>
                </a:lnTo>
                <a:close/>
                <a:moveTo>
                  <a:pt x="295" y="15"/>
                </a:moveTo>
                <a:lnTo>
                  <a:pt x="266" y="42"/>
                </a:lnTo>
                <a:lnTo>
                  <a:pt x="295" y="70"/>
                </a:lnTo>
                <a:lnTo>
                  <a:pt x="323" y="42"/>
                </a:lnTo>
                <a:lnTo>
                  <a:pt x="295" y="15"/>
                </a:lnTo>
                <a:close/>
                <a:moveTo>
                  <a:pt x="299" y="74"/>
                </a:moveTo>
                <a:lnTo>
                  <a:pt x="324" y="99"/>
                </a:lnTo>
                <a:lnTo>
                  <a:pt x="352" y="74"/>
                </a:lnTo>
                <a:lnTo>
                  <a:pt x="324" y="46"/>
                </a:lnTo>
                <a:lnTo>
                  <a:pt x="299" y="74"/>
                </a:lnTo>
                <a:close/>
                <a:moveTo>
                  <a:pt x="356" y="15"/>
                </a:moveTo>
                <a:lnTo>
                  <a:pt x="328" y="42"/>
                </a:lnTo>
                <a:lnTo>
                  <a:pt x="356" y="70"/>
                </a:lnTo>
                <a:lnTo>
                  <a:pt x="383" y="42"/>
                </a:lnTo>
                <a:lnTo>
                  <a:pt x="356" y="15"/>
                </a:lnTo>
                <a:close/>
                <a:moveTo>
                  <a:pt x="359" y="74"/>
                </a:moveTo>
                <a:lnTo>
                  <a:pt x="387" y="99"/>
                </a:lnTo>
                <a:lnTo>
                  <a:pt x="415" y="74"/>
                </a:lnTo>
                <a:lnTo>
                  <a:pt x="387" y="46"/>
                </a:lnTo>
                <a:lnTo>
                  <a:pt x="359" y="74"/>
                </a:lnTo>
                <a:close/>
                <a:moveTo>
                  <a:pt x="417" y="15"/>
                </a:moveTo>
                <a:lnTo>
                  <a:pt x="390" y="42"/>
                </a:lnTo>
                <a:lnTo>
                  <a:pt x="417" y="70"/>
                </a:lnTo>
                <a:lnTo>
                  <a:pt x="445" y="42"/>
                </a:lnTo>
                <a:lnTo>
                  <a:pt x="417" y="15"/>
                </a:lnTo>
                <a:close/>
                <a:moveTo>
                  <a:pt x="421" y="74"/>
                </a:moveTo>
                <a:lnTo>
                  <a:pt x="449" y="99"/>
                </a:lnTo>
                <a:lnTo>
                  <a:pt x="474" y="74"/>
                </a:lnTo>
                <a:lnTo>
                  <a:pt x="449" y="46"/>
                </a:lnTo>
                <a:lnTo>
                  <a:pt x="421" y="74"/>
                </a:lnTo>
                <a:close/>
                <a:moveTo>
                  <a:pt x="478" y="15"/>
                </a:moveTo>
                <a:lnTo>
                  <a:pt x="450" y="42"/>
                </a:lnTo>
                <a:lnTo>
                  <a:pt x="478" y="70"/>
                </a:lnTo>
                <a:lnTo>
                  <a:pt x="507" y="42"/>
                </a:lnTo>
                <a:lnTo>
                  <a:pt x="478" y="15"/>
                </a:lnTo>
                <a:close/>
                <a:moveTo>
                  <a:pt x="482" y="74"/>
                </a:moveTo>
                <a:lnTo>
                  <a:pt x="509" y="99"/>
                </a:lnTo>
                <a:lnTo>
                  <a:pt x="537" y="74"/>
                </a:lnTo>
                <a:lnTo>
                  <a:pt x="509" y="46"/>
                </a:lnTo>
                <a:lnTo>
                  <a:pt x="482" y="74"/>
                </a:lnTo>
                <a:close/>
                <a:moveTo>
                  <a:pt x="540" y="15"/>
                </a:moveTo>
                <a:lnTo>
                  <a:pt x="512" y="42"/>
                </a:lnTo>
                <a:lnTo>
                  <a:pt x="540" y="70"/>
                </a:lnTo>
                <a:lnTo>
                  <a:pt x="567" y="42"/>
                </a:lnTo>
                <a:lnTo>
                  <a:pt x="540" y="15"/>
                </a:lnTo>
                <a:close/>
                <a:moveTo>
                  <a:pt x="543" y="74"/>
                </a:moveTo>
                <a:lnTo>
                  <a:pt x="571" y="99"/>
                </a:lnTo>
                <a:lnTo>
                  <a:pt x="599" y="74"/>
                </a:lnTo>
                <a:lnTo>
                  <a:pt x="571" y="46"/>
                </a:lnTo>
                <a:lnTo>
                  <a:pt x="543" y="74"/>
                </a:lnTo>
                <a:close/>
                <a:moveTo>
                  <a:pt x="629" y="42"/>
                </a:moveTo>
                <a:lnTo>
                  <a:pt x="600" y="15"/>
                </a:lnTo>
                <a:lnTo>
                  <a:pt x="572" y="42"/>
                </a:lnTo>
                <a:lnTo>
                  <a:pt x="600" y="70"/>
                </a:lnTo>
                <a:lnTo>
                  <a:pt x="629" y="42"/>
                </a:lnTo>
                <a:close/>
                <a:moveTo>
                  <a:pt x="629" y="103"/>
                </a:moveTo>
                <a:lnTo>
                  <a:pt x="600" y="75"/>
                </a:lnTo>
                <a:lnTo>
                  <a:pt x="572" y="103"/>
                </a:lnTo>
                <a:lnTo>
                  <a:pt x="600" y="131"/>
                </a:lnTo>
                <a:lnTo>
                  <a:pt x="629" y="103"/>
                </a:lnTo>
                <a:close/>
                <a:moveTo>
                  <a:pt x="629" y="163"/>
                </a:moveTo>
                <a:lnTo>
                  <a:pt x="600" y="136"/>
                </a:lnTo>
                <a:lnTo>
                  <a:pt x="572" y="163"/>
                </a:lnTo>
                <a:lnTo>
                  <a:pt x="600" y="191"/>
                </a:lnTo>
                <a:lnTo>
                  <a:pt x="629" y="163"/>
                </a:lnTo>
                <a:close/>
                <a:moveTo>
                  <a:pt x="629" y="225"/>
                </a:moveTo>
                <a:lnTo>
                  <a:pt x="600" y="197"/>
                </a:lnTo>
                <a:lnTo>
                  <a:pt x="572" y="225"/>
                </a:lnTo>
                <a:lnTo>
                  <a:pt x="600" y="253"/>
                </a:lnTo>
                <a:lnTo>
                  <a:pt x="629" y="225"/>
                </a:lnTo>
                <a:close/>
                <a:moveTo>
                  <a:pt x="629" y="286"/>
                </a:moveTo>
                <a:lnTo>
                  <a:pt x="600" y="258"/>
                </a:lnTo>
                <a:lnTo>
                  <a:pt x="572" y="286"/>
                </a:lnTo>
                <a:lnTo>
                  <a:pt x="600" y="313"/>
                </a:lnTo>
                <a:lnTo>
                  <a:pt x="629" y="286"/>
                </a:lnTo>
                <a:close/>
                <a:moveTo>
                  <a:pt x="629" y="346"/>
                </a:moveTo>
                <a:lnTo>
                  <a:pt x="600" y="320"/>
                </a:lnTo>
                <a:lnTo>
                  <a:pt x="572" y="346"/>
                </a:lnTo>
                <a:lnTo>
                  <a:pt x="600" y="374"/>
                </a:lnTo>
                <a:lnTo>
                  <a:pt x="629" y="346"/>
                </a:lnTo>
                <a:close/>
                <a:moveTo>
                  <a:pt x="629" y="408"/>
                </a:moveTo>
                <a:lnTo>
                  <a:pt x="600" y="380"/>
                </a:lnTo>
                <a:lnTo>
                  <a:pt x="572" y="408"/>
                </a:lnTo>
                <a:lnTo>
                  <a:pt x="600" y="436"/>
                </a:lnTo>
                <a:lnTo>
                  <a:pt x="629" y="408"/>
                </a:lnTo>
                <a:close/>
                <a:moveTo>
                  <a:pt x="629" y="468"/>
                </a:moveTo>
                <a:lnTo>
                  <a:pt x="600" y="441"/>
                </a:lnTo>
                <a:lnTo>
                  <a:pt x="572" y="468"/>
                </a:lnTo>
                <a:lnTo>
                  <a:pt x="600" y="496"/>
                </a:lnTo>
                <a:lnTo>
                  <a:pt x="629" y="468"/>
                </a:lnTo>
                <a:close/>
                <a:moveTo>
                  <a:pt x="629" y="529"/>
                </a:moveTo>
                <a:lnTo>
                  <a:pt x="600" y="501"/>
                </a:lnTo>
                <a:lnTo>
                  <a:pt x="572" y="529"/>
                </a:lnTo>
                <a:lnTo>
                  <a:pt x="600" y="558"/>
                </a:lnTo>
                <a:lnTo>
                  <a:pt x="629" y="529"/>
                </a:lnTo>
                <a:close/>
                <a:moveTo>
                  <a:pt x="629" y="591"/>
                </a:moveTo>
                <a:lnTo>
                  <a:pt x="600" y="563"/>
                </a:lnTo>
                <a:lnTo>
                  <a:pt x="572" y="591"/>
                </a:lnTo>
                <a:lnTo>
                  <a:pt x="600" y="618"/>
                </a:lnTo>
                <a:lnTo>
                  <a:pt x="629" y="591"/>
                </a:lnTo>
                <a:close/>
                <a:moveTo>
                  <a:pt x="599" y="622"/>
                </a:moveTo>
                <a:lnTo>
                  <a:pt x="571" y="594"/>
                </a:lnTo>
                <a:lnTo>
                  <a:pt x="543" y="622"/>
                </a:lnTo>
                <a:lnTo>
                  <a:pt x="571" y="650"/>
                </a:lnTo>
                <a:lnTo>
                  <a:pt x="599" y="622"/>
                </a:lnTo>
                <a:close/>
                <a:moveTo>
                  <a:pt x="571" y="709"/>
                </a:moveTo>
                <a:lnTo>
                  <a:pt x="599" y="683"/>
                </a:lnTo>
                <a:lnTo>
                  <a:pt x="571" y="655"/>
                </a:lnTo>
                <a:lnTo>
                  <a:pt x="543" y="683"/>
                </a:lnTo>
                <a:lnTo>
                  <a:pt x="571" y="709"/>
                </a:lnTo>
                <a:close/>
                <a:moveTo>
                  <a:pt x="567" y="651"/>
                </a:moveTo>
                <a:lnTo>
                  <a:pt x="540" y="624"/>
                </a:lnTo>
                <a:lnTo>
                  <a:pt x="512" y="651"/>
                </a:lnTo>
                <a:lnTo>
                  <a:pt x="540" y="679"/>
                </a:lnTo>
                <a:lnTo>
                  <a:pt x="567" y="651"/>
                </a:lnTo>
                <a:close/>
                <a:moveTo>
                  <a:pt x="509" y="709"/>
                </a:moveTo>
                <a:lnTo>
                  <a:pt x="537" y="683"/>
                </a:lnTo>
                <a:lnTo>
                  <a:pt x="509" y="655"/>
                </a:lnTo>
                <a:lnTo>
                  <a:pt x="482" y="683"/>
                </a:lnTo>
                <a:lnTo>
                  <a:pt x="509" y="709"/>
                </a:lnTo>
                <a:close/>
                <a:moveTo>
                  <a:pt x="507" y="651"/>
                </a:moveTo>
                <a:lnTo>
                  <a:pt x="478" y="624"/>
                </a:lnTo>
                <a:lnTo>
                  <a:pt x="450" y="651"/>
                </a:lnTo>
                <a:lnTo>
                  <a:pt x="478" y="679"/>
                </a:lnTo>
                <a:lnTo>
                  <a:pt x="507" y="651"/>
                </a:lnTo>
                <a:close/>
                <a:moveTo>
                  <a:pt x="449" y="709"/>
                </a:moveTo>
                <a:lnTo>
                  <a:pt x="474" y="683"/>
                </a:lnTo>
                <a:lnTo>
                  <a:pt x="449" y="655"/>
                </a:lnTo>
                <a:lnTo>
                  <a:pt x="421" y="683"/>
                </a:lnTo>
                <a:lnTo>
                  <a:pt x="449" y="709"/>
                </a:lnTo>
                <a:close/>
                <a:moveTo>
                  <a:pt x="445" y="651"/>
                </a:moveTo>
                <a:lnTo>
                  <a:pt x="417" y="624"/>
                </a:lnTo>
                <a:lnTo>
                  <a:pt x="390" y="651"/>
                </a:lnTo>
                <a:lnTo>
                  <a:pt x="417" y="679"/>
                </a:lnTo>
                <a:lnTo>
                  <a:pt x="445" y="651"/>
                </a:lnTo>
                <a:close/>
                <a:moveTo>
                  <a:pt x="387" y="709"/>
                </a:moveTo>
                <a:lnTo>
                  <a:pt x="415" y="683"/>
                </a:lnTo>
                <a:lnTo>
                  <a:pt x="387" y="655"/>
                </a:lnTo>
                <a:lnTo>
                  <a:pt x="359" y="683"/>
                </a:lnTo>
                <a:lnTo>
                  <a:pt x="387" y="709"/>
                </a:lnTo>
                <a:close/>
                <a:moveTo>
                  <a:pt x="383" y="651"/>
                </a:moveTo>
                <a:lnTo>
                  <a:pt x="356" y="624"/>
                </a:lnTo>
                <a:lnTo>
                  <a:pt x="328" y="651"/>
                </a:lnTo>
                <a:lnTo>
                  <a:pt x="356" y="679"/>
                </a:lnTo>
                <a:lnTo>
                  <a:pt x="383" y="651"/>
                </a:lnTo>
                <a:close/>
                <a:moveTo>
                  <a:pt x="324" y="709"/>
                </a:moveTo>
                <a:lnTo>
                  <a:pt x="352" y="683"/>
                </a:lnTo>
                <a:lnTo>
                  <a:pt x="324" y="655"/>
                </a:lnTo>
                <a:lnTo>
                  <a:pt x="299" y="683"/>
                </a:lnTo>
                <a:lnTo>
                  <a:pt x="324" y="709"/>
                </a:lnTo>
                <a:close/>
                <a:moveTo>
                  <a:pt x="323" y="651"/>
                </a:moveTo>
                <a:lnTo>
                  <a:pt x="295" y="624"/>
                </a:lnTo>
                <a:lnTo>
                  <a:pt x="266" y="651"/>
                </a:lnTo>
                <a:lnTo>
                  <a:pt x="295" y="679"/>
                </a:lnTo>
                <a:lnTo>
                  <a:pt x="323" y="651"/>
                </a:lnTo>
                <a:close/>
                <a:moveTo>
                  <a:pt x="265" y="709"/>
                </a:moveTo>
                <a:lnTo>
                  <a:pt x="293" y="683"/>
                </a:lnTo>
                <a:lnTo>
                  <a:pt x="265" y="655"/>
                </a:lnTo>
                <a:lnTo>
                  <a:pt x="237" y="683"/>
                </a:lnTo>
                <a:lnTo>
                  <a:pt x="265" y="709"/>
                </a:lnTo>
                <a:close/>
                <a:moveTo>
                  <a:pt x="261" y="651"/>
                </a:moveTo>
                <a:lnTo>
                  <a:pt x="234" y="624"/>
                </a:lnTo>
                <a:lnTo>
                  <a:pt x="206" y="651"/>
                </a:lnTo>
                <a:lnTo>
                  <a:pt x="234" y="679"/>
                </a:lnTo>
                <a:lnTo>
                  <a:pt x="261" y="651"/>
                </a:lnTo>
                <a:close/>
                <a:moveTo>
                  <a:pt x="203" y="709"/>
                </a:moveTo>
                <a:lnTo>
                  <a:pt x="232" y="683"/>
                </a:lnTo>
                <a:lnTo>
                  <a:pt x="203" y="655"/>
                </a:lnTo>
                <a:lnTo>
                  <a:pt x="177" y="683"/>
                </a:lnTo>
                <a:lnTo>
                  <a:pt x="203" y="709"/>
                </a:lnTo>
                <a:close/>
                <a:moveTo>
                  <a:pt x="201" y="651"/>
                </a:moveTo>
                <a:lnTo>
                  <a:pt x="173" y="624"/>
                </a:lnTo>
                <a:lnTo>
                  <a:pt x="145" y="651"/>
                </a:lnTo>
                <a:lnTo>
                  <a:pt x="173" y="679"/>
                </a:lnTo>
                <a:lnTo>
                  <a:pt x="201" y="651"/>
                </a:lnTo>
                <a:close/>
                <a:moveTo>
                  <a:pt x="143" y="709"/>
                </a:moveTo>
                <a:lnTo>
                  <a:pt x="169" y="683"/>
                </a:lnTo>
                <a:lnTo>
                  <a:pt x="143" y="655"/>
                </a:lnTo>
                <a:lnTo>
                  <a:pt x="115" y="683"/>
                </a:lnTo>
                <a:lnTo>
                  <a:pt x="143" y="709"/>
                </a:lnTo>
                <a:close/>
                <a:moveTo>
                  <a:pt x="139" y="651"/>
                </a:moveTo>
                <a:lnTo>
                  <a:pt x="111" y="624"/>
                </a:lnTo>
                <a:lnTo>
                  <a:pt x="84" y="651"/>
                </a:lnTo>
                <a:lnTo>
                  <a:pt x="111" y="679"/>
                </a:lnTo>
                <a:lnTo>
                  <a:pt x="139" y="651"/>
                </a:lnTo>
                <a:close/>
                <a:moveTo>
                  <a:pt x="81" y="709"/>
                </a:moveTo>
                <a:lnTo>
                  <a:pt x="110" y="683"/>
                </a:lnTo>
                <a:lnTo>
                  <a:pt x="81" y="655"/>
                </a:lnTo>
                <a:lnTo>
                  <a:pt x="53" y="683"/>
                </a:lnTo>
                <a:lnTo>
                  <a:pt x="81"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6" name="Rectangle 1278"/>
          <p:cNvSpPr>
            <a:spLocks noChangeArrowheads="1"/>
          </p:cNvSpPr>
          <p:nvPr/>
        </p:nvSpPr>
        <p:spPr bwMode="auto">
          <a:xfrm>
            <a:off x="7235826" y="4076701"/>
            <a:ext cx="66675" cy="231775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7" name="Rectangle 1279"/>
          <p:cNvSpPr>
            <a:spLocks noChangeArrowheads="1"/>
          </p:cNvSpPr>
          <p:nvPr/>
        </p:nvSpPr>
        <p:spPr bwMode="auto">
          <a:xfrm>
            <a:off x="11839351" y="4076701"/>
            <a:ext cx="65088" cy="231775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8" name="Rectangle 1280"/>
          <p:cNvSpPr>
            <a:spLocks noChangeArrowheads="1"/>
          </p:cNvSpPr>
          <p:nvPr/>
        </p:nvSpPr>
        <p:spPr bwMode="auto">
          <a:xfrm>
            <a:off x="7235826" y="6367463"/>
            <a:ext cx="4668613" cy="2698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9" name="Rectangle 1281"/>
          <p:cNvSpPr>
            <a:spLocks noChangeArrowheads="1"/>
          </p:cNvSpPr>
          <p:nvPr/>
        </p:nvSpPr>
        <p:spPr bwMode="auto">
          <a:xfrm>
            <a:off x="7235826" y="5229226"/>
            <a:ext cx="4668613" cy="1587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90" name="Group 1489"/>
          <p:cNvGrpSpPr/>
          <p:nvPr/>
        </p:nvGrpSpPr>
        <p:grpSpPr>
          <a:xfrm>
            <a:off x="7294594" y="4991101"/>
            <a:ext cx="4537411" cy="295275"/>
            <a:chOff x="6453188" y="4991101"/>
            <a:chExt cx="5270500" cy="295275"/>
          </a:xfrm>
        </p:grpSpPr>
        <p:sp>
          <p:nvSpPr>
            <p:cNvPr id="1511" name="Freeform 1282"/>
            <p:cNvSpPr>
              <a:spLocks/>
            </p:cNvSpPr>
            <p:nvPr/>
          </p:nvSpPr>
          <p:spPr bwMode="auto">
            <a:xfrm>
              <a:off x="6453188" y="5003801"/>
              <a:ext cx="5270500" cy="244475"/>
            </a:xfrm>
            <a:custGeom>
              <a:avLst/>
              <a:gdLst>
                <a:gd name="T0" fmla="*/ 0 w 28200"/>
                <a:gd name="T1" fmla="*/ 1251 h 1308"/>
                <a:gd name="T2" fmla="*/ 2533 w 28200"/>
                <a:gd name="T3" fmla="*/ 617 h 1308"/>
                <a:gd name="T4" fmla="*/ 605 w 28200"/>
                <a:gd name="T5" fmla="*/ 617 h 1308"/>
                <a:gd name="T6" fmla="*/ 3660 w 28200"/>
                <a:gd name="T7" fmla="*/ 1270 h 1308"/>
                <a:gd name="T8" fmla="*/ 6895 w 28200"/>
                <a:gd name="T9" fmla="*/ 541 h 1308"/>
                <a:gd name="T10" fmla="*/ 4608 w 28200"/>
                <a:gd name="T11" fmla="*/ 502 h 1308"/>
                <a:gd name="T12" fmla="*/ 10130 w 28200"/>
                <a:gd name="T13" fmla="*/ 1212 h 1308"/>
                <a:gd name="T14" fmla="*/ 14084 w 28200"/>
                <a:gd name="T15" fmla="*/ 426 h 1308"/>
                <a:gd name="T16" fmla="*/ 11307 w 28200"/>
                <a:gd name="T17" fmla="*/ 502 h 1308"/>
                <a:gd name="T18" fmla="*/ 16208 w 28200"/>
                <a:gd name="T19" fmla="*/ 1251 h 1308"/>
                <a:gd name="T20" fmla="*/ 20064 w 28200"/>
                <a:gd name="T21" fmla="*/ 445 h 1308"/>
                <a:gd name="T22" fmla="*/ 17483 w 28200"/>
                <a:gd name="T23" fmla="*/ 445 h 1308"/>
                <a:gd name="T24" fmla="*/ 21959 w 28200"/>
                <a:gd name="T25" fmla="*/ 1251 h 1308"/>
                <a:gd name="T26" fmla="*/ 25619 w 28200"/>
                <a:gd name="T27" fmla="*/ 445 h 1308"/>
                <a:gd name="T28" fmla="*/ 22384 w 28200"/>
                <a:gd name="T29" fmla="*/ 445 h 1308"/>
                <a:gd name="T30" fmla="*/ 27384 w 28200"/>
                <a:gd name="T31" fmla="*/ 1212 h 1308"/>
                <a:gd name="T32" fmla="*/ 28200 w 28200"/>
                <a:gd name="T33" fmla="*/ 123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00" h="1308">
                  <a:moveTo>
                    <a:pt x="0" y="1251"/>
                  </a:moveTo>
                  <a:cubicBezTo>
                    <a:pt x="1171" y="1174"/>
                    <a:pt x="2473" y="1030"/>
                    <a:pt x="2533" y="617"/>
                  </a:cubicBezTo>
                  <a:cubicBezTo>
                    <a:pt x="2593" y="205"/>
                    <a:pt x="629" y="326"/>
                    <a:pt x="605" y="617"/>
                  </a:cubicBezTo>
                  <a:cubicBezTo>
                    <a:pt x="580" y="908"/>
                    <a:pt x="2478" y="1308"/>
                    <a:pt x="3660" y="1270"/>
                  </a:cubicBezTo>
                  <a:cubicBezTo>
                    <a:pt x="4842" y="1232"/>
                    <a:pt x="6487" y="1081"/>
                    <a:pt x="6895" y="541"/>
                  </a:cubicBezTo>
                  <a:cubicBezTo>
                    <a:pt x="7304" y="0"/>
                    <a:pt x="4570" y="103"/>
                    <a:pt x="4608" y="502"/>
                  </a:cubicBezTo>
                  <a:cubicBezTo>
                    <a:pt x="4646" y="902"/>
                    <a:pt x="8502" y="1206"/>
                    <a:pt x="10130" y="1212"/>
                  </a:cubicBezTo>
                  <a:cubicBezTo>
                    <a:pt x="11759" y="1219"/>
                    <a:pt x="13714" y="688"/>
                    <a:pt x="14084" y="426"/>
                  </a:cubicBezTo>
                  <a:cubicBezTo>
                    <a:pt x="14454" y="163"/>
                    <a:pt x="11290" y="13"/>
                    <a:pt x="11307" y="502"/>
                  </a:cubicBezTo>
                  <a:cubicBezTo>
                    <a:pt x="11323" y="992"/>
                    <a:pt x="14689" y="1270"/>
                    <a:pt x="16208" y="1251"/>
                  </a:cubicBezTo>
                  <a:cubicBezTo>
                    <a:pt x="17728" y="1232"/>
                    <a:pt x="20516" y="646"/>
                    <a:pt x="20064" y="445"/>
                  </a:cubicBezTo>
                  <a:cubicBezTo>
                    <a:pt x="19612" y="243"/>
                    <a:pt x="17183" y="71"/>
                    <a:pt x="17483" y="445"/>
                  </a:cubicBezTo>
                  <a:cubicBezTo>
                    <a:pt x="17782" y="819"/>
                    <a:pt x="20206" y="1251"/>
                    <a:pt x="21959" y="1251"/>
                  </a:cubicBezTo>
                  <a:cubicBezTo>
                    <a:pt x="23713" y="1251"/>
                    <a:pt x="26060" y="713"/>
                    <a:pt x="25619" y="445"/>
                  </a:cubicBezTo>
                  <a:cubicBezTo>
                    <a:pt x="25178" y="176"/>
                    <a:pt x="22090" y="26"/>
                    <a:pt x="22384" y="445"/>
                  </a:cubicBezTo>
                  <a:cubicBezTo>
                    <a:pt x="22678" y="864"/>
                    <a:pt x="26583" y="1196"/>
                    <a:pt x="27384" y="1212"/>
                  </a:cubicBezTo>
                  <a:lnTo>
                    <a:pt x="28200" y="1232"/>
                  </a:lnTo>
                </a:path>
              </a:pathLst>
            </a:custGeom>
            <a:noFill/>
            <a:ln w="9525" cap="flat">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2" name="Freeform 1283"/>
            <p:cNvSpPr>
              <a:spLocks/>
            </p:cNvSpPr>
            <p:nvPr/>
          </p:nvSpPr>
          <p:spPr bwMode="auto">
            <a:xfrm>
              <a:off x="8770938" y="4991101"/>
              <a:ext cx="63500" cy="92075"/>
            </a:xfrm>
            <a:custGeom>
              <a:avLst/>
              <a:gdLst>
                <a:gd name="T0" fmla="*/ 0 w 40"/>
                <a:gd name="T1" fmla="*/ 0 h 58"/>
                <a:gd name="T2" fmla="*/ 10 w 40"/>
                <a:gd name="T3" fmla="*/ 35 h 58"/>
                <a:gd name="T4" fmla="*/ 20 w 40"/>
                <a:gd name="T5" fmla="*/ 22 h 58"/>
                <a:gd name="T6" fmla="*/ 40 w 40"/>
                <a:gd name="T7" fmla="*/ 58 h 58"/>
                <a:gd name="T8" fmla="*/ 0 w 40"/>
                <a:gd name="T9" fmla="*/ 0 h 58"/>
              </a:gdLst>
              <a:ahLst/>
              <a:cxnLst>
                <a:cxn ang="0">
                  <a:pos x="T0" y="T1"/>
                </a:cxn>
                <a:cxn ang="0">
                  <a:pos x="T2" y="T3"/>
                </a:cxn>
                <a:cxn ang="0">
                  <a:pos x="T4" y="T5"/>
                </a:cxn>
                <a:cxn ang="0">
                  <a:pos x="T6" y="T7"/>
                </a:cxn>
                <a:cxn ang="0">
                  <a:pos x="T8" y="T9"/>
                </a:cxn>
              </a:cxnLst>
              <a:rect l="0" t="0" r="r" b="b"/>
              <a:pathLst>
                <a:path w="40" h="58">
                  <a:moveTo>
                    <a:pt x="0" y="0"/>
                  </a:moveTo>
                  <a:lnTo>
                    <a:pt x="10" y="35"/>
                  </a:lnTo>
                  <a:lnTo>
                    <a:pt x="20" y="22"/>
                  </a:lnTo>
                  <a:lnTo>
                    <a:pt x="40" y="58"/>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3" name="Freeform 1284"/>
            <p:cNvSpPr>
              <a:spLocks/>
            </p:cNvSpPr>
            <p:nvPr/>
          </p:nvSpPr>
          <p:spPr bwMode="auto">
            <a:xfrm>
              <a:off x="8559800" y="5026026"/>
              <a:ext cx="87313" cy="71438"/>
            </a:xfrm>
            <a:custGeom>
              <a:avLst/>
              <a:gdLst>
                <a:gd name="T0" fmla="*/ 55 w 55"/>
                <a:gd name="T1" fmla="*/ 45 h 45"/>
                <a:gd name="T2" fmla="*/ 35 w 55"/>
                <a:gd name="T3" fmla="*/ 14 h 45"/>
                <a:gd name="T4" fmla="*/ 29 w 55"/>
                <a:gd name="T5" fmla="*/ 29 h 45"/>
                <a:gd name="T6" fmla="*/ 0 w 55"/>
                <a:gd name="T7" fmla="*/ 0 h 45"/>
                <a:gd name="T8" fmla="*/ 55 w 55"/>
                <a:gd name="T9" fmla="*/ 45 h 45"/>
              </a:gdLst>
              <a:ahLst/>
              <a:cxnLst>
                <a:cxn ang="0">
                  <a:pos x="T0" y="T1"/>
                </a:cxn>
                <a:cxn ang="0">
                  <a:pos x="T2" y="T3"/>
                </a:cxn>
                <a:cxn ang="0">
                  <a:pos x="T4" y="T5"/>
                </a:cxn>
                <a:cxn ang="0">
                  <a:pos x="T6" y="T7"/>
                </a:cxn>
                <a:cxn ang="0">
                  <a:pos x="T8" y="T9"/>
                </a:cxn>
              </a:cxnLst>
              <a:rect l="0" t="0" r="r" b="b"/>
              <a:pathLst>
                <a:path w="55" h="45">
                  <a:moveTo>
                    <a:pt x="55" y="45"/>
                  </a:moveTo>
                  <a:lnTo>
                    <a:pt x="35" y="14"/>
                  </a:lnTo>
                  <a:lnTo>
                    <a:pt x="29" y="29"/>
                  </a:lnTo>
                  <a:lnTo>
                    <a:pt x="0" y="0"/>
                  </a:lnTo>
                  <a:lnTo>
                    <a:pt x="55" y="4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4" name="Freeform 1285"/>
            <p:cNvSpPr>
              <a:spLocks/>
            </p:cNvSpPr>
            <p:nvPr/>
          </p:nvSpPr>
          <p:spPr bwMode="auto">
            <a:xfrm>
              <a:off x="9002713" y="5048251"/>
              <a:ext cx="111125" cy="30163"/>
            </a:xfrm>
            <a:custGeom>
              <a:avLst/>
              <a:gdLst>
                <a:gd name="T0" fmla="*/ 70 w 70"/>
                <a:gd name="T1" fmla="*/ 4 h 19"/>
                <a:gd name="T2" fmla="*/ 33 w 70"/>
                <a:gd name="T3" fmla="*/ 0 h 19"/>
                <a:gd name="T4" fmla="*/ 41 w 70"/>
                <a:gd name="T5" fmla="*/ 14 h 19"/>
                <a:gd name="T6" fmla="*/ 0 w 70"/>
                <a:gd name="T7" fmla="*/ 19 h 19"/>
                <a:gd name="T8" fmla="*/ 70 w 70"/>
                <a:gd name="T9" fmla="*/ 4 h 19"/>
              </a:gdLst>
              <a:ahLst/>
              <a:cxnLst>
                <a:cxn ang="0">
                  <a:pos x="T0" y="T1"/>
                </a:cxn>
                <a:cxn ang="0">
                  <a:pos x="T2" y="T3"/>
                </a:cxn>
                <a:cxn ang="0">
                  <a:pos x="T4" y="T5"/>
                </a:cxn>
                <a:cxn ang="0">
                  <a:pos x="T6" y="T7"/>
                </a:cxn>
                <a:cxn ang="0">
                  <a:pos x="T8" y="T9"/>
                </a:cxn>
              </a:cxnLst>
              <a:rect l="0" t="0" r="r" b="b"/>
              <a:pathLst>
                <a:path w="70" h="19">
                  <a:moveTo>
                    <a:pt x="70" y="4"/>
                  </a:moveTo>
                  <a:lnTo>
                    <a:pt x="33" y="0"/>
                  </a:lnTo>
                  <a:lnTo>
                    <a:pt x="41" y="14"/>
                  </a:lnTo>
                  <a:lnTo>
                    <a:pt x="0" y="19"/>
                  </a:lnTo>
                  <a:lnTo>
                    <a:pt x="70" y="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5" name="Freeform 1286"/>
            <p:cNvSpPr>
              <a:spLocks/>
            </p:cNvSpPr>
            <p:nvPr/>
          </p:nvSpPr>
          <p:spPr bwMode="auto">
            <a:xfrm>
              <a:off x="8859838" y="5111751"/>
              <a:ext cx="55563" cy="98425"/>
            </a:xfrm>
            <a:custGeom>
              <a:avLst/>
              <a:gdLst>
                <a:gd name="T0" fmla="*/ 35 w 35"/>
                <a:gd name="T1" fmla="*/ 0 h 62"/>
                <a:gd name="T2" fmla="*/ 28 w 35"/>
                <a:gd name="T3" fmla="*/ 37 h 62"/>
                <a:gd name="T4" fmla="*/ 17 w 35"/>
                <a:gd name="T5" fmla="*/ 25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7"/>
                  </a:lnTo>
                  <a:lnTo>
                    <a:pt x="17" y="25"/>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6" name="Freeform 1287"/>
            <p:cNvSpPr>
              <a:spLocks/>
            </p:cNvSpPr>
            <p:nvPr/>
          </p:nvSpPr>
          <p:spPr bwMode="auto">
            <a:xfrm>
              <a:off x="8561388" y="5162551"/>
              <a:ext cx="57150" cy="98425"/>
            </a:xfrm>
            <a:custGeom>
              <a:avLst/>
              <a:gdLst>
                <a:gd name="T0" fmla="*/ 0 w 36"/>
                <a:gd name="T1" fmla="*/ 0 h 62"/>
                <a:gd name="T2" fmla="*/ 7 w 36"/>
                <a:gd name="T3" fmla="*/ 36 h 62"/>
                <a:gd name="T4" fmla="*/ 19 w 36"/>
                <a:gd name="T5" fmla="*/ 24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7" y="36"/>
                  </a:lnTo>
                  <a:lnTo>
                    <a:pt x="19" y="24"/>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7" name="Freeform 1288"/>
            <p:cNvSpPr>
              <a:spLocks/>
            </p:cNvSpPr>
            <p:nvPr/>
          </p:nvSpPr>
          <p:spPr bwMode="auto">
            <a:xfrm>
              <a:off x="8189913" y="5162551"/>
              <a:ext cx="55563" cy="98425"/>
            </a:xfrm>
            <a:custGeom>
              <a:avLst/>
              <a:gdLst>
                <a:gd name="T0" fmla="*/ 0 w 35"/>
                <a:gd name="T1" fmla="*/ 0 h 62"/>
                <a:gd name="T2" fmla="*/ 7 w 35"/>
                <a:gd name="T3" fmla="*/ 36 h 62"/>
                <a:gd name="T4" fmla="*/ 18 w 35"/>
                <a:gd name="T5" fmla="*/ 24 h 62"/>
                <a:gd name="T6" fmla="*/ 35 w 35"/>
                <a:gd name="T7" fmla="*/ 62 h 62"/>
                <a:gd name="T8" fmla="*/ 0 w 35"/>
                <a:gd name="T9" fmla="*/ 0 h 62"/>
              </a:gdLst>
              <a:ahLst/>
              <a:cxnLst>
                <a:cxn ang="0">
                  <a:pos x="T0" y="T1"/>
                </a:cxn>
                <a:cxn ang="0">
                  <a:pos x="T2" y="T3"/>
                </a:cxn>
                <a:cxn ang="0">
                  <a:pos x="T4" y="T5"/>
                </a:cxn>
                <a:cxn ang="0">
                  <a:pos x="T6" y="T7"/>
                </a:cxn>
                <a:cxn ang="0">
                  <a:pos x="T8" y="T9"/>
                </a:cxn>
              </a:cxnLst>
              <a:rect l="0" t="0" r="r" b="b"/>
              <a:pathLst>
                <a:path w="35" h="62">
                  <a:moveTo>
                    <a:pt x="0" y="0"/>
                  </a:moveTo>
                  <a:lnTo>
                    <a:pt x="7" y="36"/>
                  </a:lnTo>
                  <a:lnTo>
                    <a:pt x="18" y="24"/>
                  </a:lnTo>
                  <a:lnTo>
                    <a:pt x="35"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8" name="Freeform 1289"/>
            <p:cNvSpPr>
              <a:spLocks/>
            </p:cNvSpPr>
            <p:nvPr/>
          </p:nvSpPr>
          <p:spPr bwMode="auto">
            <a:xfrm>
              <a:off x="7754938" y="5143501"/>
              <a:ext cx="57150" cy="98425"/>
            </a:xfrm>
            <a:custGeom>
              <a:avLst/>
              <a:gdLst>
                <a:gd name="T0" fmla="*/ 0 w 36"/>
                <a:gd name="T1" fmla="*/ 0 h 62"/>
                <a:gd name="T2" fmla="*/ 8 w 36"/>
                <a:gd name="T3" fmla="*/ 37 h 62"/>
                <a:gd name="T4" fmla="*/ 19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8" y="37"/>
                  </a:lnTo>
                  <a:lnTo>
                    <a:pt x="19"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9" name="Freeform 1290"/>
            <p:cNvSpPr>
              <a:spLocks/>
            </p:cNvSpPr>
            <p:nvPr/>
          </p:nvSpPr>
          <p:spPr bwMode="auto">
            <a:xfrm>
              <a:off x="7516813" y="4997451"/>
              <a:ext cx="57150" cy="98425"/>
            </a:xfrm>
            <a:custGeom>
              <a:avLst/>
              <a:gdLst>
                <a:gd name="T0" fmla="*/ 0 w 36"/>
                <a:gd name="T1" fmla="*/ 0 h 62"/>
                <a:gd name="T2" fmla="*/ 8 w 36"/>
                <a:gd name="T3" fmla="*/ 37 h 62"/>
                <a:gd name="T4" fmla="*/ 19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8" y="37"/>
                  </a:lnTo>
                  <a:lnTo>
                    <a:pt x="19"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0" name="Freeform 1291"/>
            <p:cNvSpPr>
              <a:spLocks/>
            </p:cNvSpPr>
            <p:nvPr/>
          </p:nvSpPr>
          <p:spPr bwMode="auto">
            <a:xfrm>
              <a:off x="7697788" y="5059363"/>
              <a:ext cx="87313" cy="73025"/>
            </a:xfrm>
            <a:custGeom>
              <a:avLst/>
              <a:gdLst>
                <a:gd name="T0" fmla="*/ 55 w 55"/>
                <a:gd name="T1" fmla="*/ 46 h 46"/>
                <a:gd name="T2" fmla="*/ 36 w 55"/>
                <a:gd name="T3" fmla="*/ 14 h 46"/>
                <a:gd name="T4" fmla="*/ 29 w 55"/>
                <a:gd name="T5" fmla="*/ 29 h 46"/>
                <a:gd name="T6" fmla="*/ 0 w 55"/>
                <a:gd name="T7" fmla="*/ 0 h 46"/>
                <a:gd name="T8" fmla="*/ 55 w 55"/>
                <a:gd name="T9" fmla="*/ 46 h 46"/>
              </a:gdLst>
              <a:ahLst/>
              <a:cxnLst>
                <a:cxn ang="0">
                  <a:pos x="T0" y="T1"/>
                </a:cxn>
                <a:cxn ang="0">
                  <a:pos x="T2" y="T3"/>
                </a:cxn>
                <a:cxn ang="0">
                  <a:pos x="T4" y="T5"/>
                </a:cxn>
                <a:cxn ang="0">
                  <a:pos x="T6" y="T7"/>
                </a:cxn>
                <a:cxn ang="0">
                  <a:pos x="T8" y="T9"/>
                </a:cxn>
              </a:cxnLst>
              <a:rect l="0" t="0" r="r" b="b"/>
              <a:pathLst>
                <a:path w="55" h="46">
                  <a:moveTo>
                    <a:pt x="55" y="46"/>
                  </a:moveTo>
                  <a:lnTo>
                    <a:pt x="36" y="14"/>
                  </a:lnTo>
                  <a:lnTo>
                    <a:pt x="29" y="29"/>
                  </a:lnTo>
                  <a:lnTo>
                    <a:pt x="0" y="0"/>
                  </a:lnTo>
                  <a:lnTo>
                    <a:pt x="55" y="4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1" name="Freeform 1292"/>
            <p:cNvSpPr>
              <a:spLocks/>
            </p:cNvSpPr>
            <p:nvPr/>
          </p:nvSpPr>
          <p:spPr bwMode="auto">
            <a:xfrm>
              <a:off x="7402513" y="5008563"/>
              <a:ext cx="44450" cy="82550"/>
            </a:xfrm>
            <a:custGeom>
              <a:avLst/>
              <a:gdLst>
                <a:gd name="T0" fmla="*/ 20 w 28"/>
                <a:gd name="T1" fmla="*/ 0 h 52"/>
                <a:gd name="T2" fmla="*/ 0 w 28"/>
                <a:gd name="T3" fmla="*/ 25 h 52"/>
                <a:gd name="T4" fmla="*/ 15 w 28"/>
                <a:gd name="T5" fmla="*/ 20 h 52"/>
                <a:gd name="T6" fmla="*/ 7 w 28"/>
                <a:gd name="T7" fmla="*/ 52 h 52"/>
                <a:gd name="T8" fmla="*/ 28 w 28"/>
                <a:gd name="T9" fmla="*/ 12 h 52"/>
                <a:gd name="T10" fmla="*/ 15 w 28"/>
                <a:gd name="T11" fmla="*/ 15 h 52"/>
                <a:gd name="T12" fmla="*/ 20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0"/>
                  </a:moveTo>
                  <a:lnTo>
                    <a:pt x="0" y="25"/>
                  </a:lnTo>
                  <a:lnTo>
                    <a:pt x="15" y="20"/>
                  </a:lnTo>
                  <a:lnTo>
                    <a:pt x="7" y="52"/>
                  </a:lnTo>
                  <a:lnTo>
                    <a:pt x="28" y="12"/>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2" name="Freeform 1293"/>
            <p:cNvSpPr>
              <a:spLocks/>
            </p:cNvSpPr>
            <p:nvPr/>
          </p:nvSpPr>
          <p:spPr bwMode="auto">
            <a:xfrm>
              <a:off x="7451725" y="5176838"/>
              <a:ext cx="42863" cy="82550"/>
            </a:xfrm>
            <a:custGeom>
              <a:avLst/>
              <a:gdLst>
                <a:gd name="T0" fmla="*/ 20 w 27"/>
                <a:gd name="T1" fmla="*/ 0 h 52"/>
                <a:gd name="T2" fmla="*/ 0 w 27"/>
                <a:gd name="T3" fmla="*/ 25 h 52"/>
                <a:gd name="T4" fmla="*/ 15 w 27"/>
                <a:gd name="T5" fmla="*/ 21 h 52"/>
                <a:gd name="T6" fmla="*/ 7 w 27"/>
                <a:gd name="T7" fmla="*/ 52 h 52"/>
                <a:gd name="T8" fmla="*/ 27 w 27"/>
                <a:gd name="T9" fmla="*/ 13 h 52"/>
                <a:gd name="T10" fmla="*/ 15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1"/>
                  </a:lnTo>
                  <a:lnTo>
                    <a:pt x="7" y="52"/>
                  </a:lnTo>
                  <a:lnTo>
                    <a:pt x="27" y="13"/>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3" name="Freeform 1294"/>
            <p:cNvSpPr>
              <a:spLocks/>
            </p:cNvSpPr>
            <p:nvPr/>
          </p:nvSpPr>
          <p:spPr bwMode="auto">
            <a:xfrm>
              <a:off x="8693150" y="5132388"/>
              <a:ext cx="42863" cy="82550"/>
            </a:xfrm>
            <a:custGeom>
              <a:avLst/>
              <a:gdLst>
                <a:gd name="T0" fmla="*/ 19 w 27"/>
                <a:gd name="T1" fmla="*/ 0 h 52"/>
                <a:gd name="T2" fmla="*/ 0 w 27"/>
                <a:gd name="T3" fmla="*/ 25 h 52"/>
                <a:gd name="T4" fmla="*/ 15 w 27"/>
                <a:gd name="T5" fmla="*/ 20 h 52"/>
                <a:gd name="T6" fmla="*/ 7 w 27"/>
                <a:gd name="T7" fmla="*/ 52 h 52"/>
                <a:gd name="T8" fmla="*/ 27 w 27"/>
                <a:gd name="T9" fmla="*/ 12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0"/>
                  </a:lnTo>
                  <a:lnTo>
                    <a:pt x="7" y="52"/>
                  </a:lnTo>
                  <a:lnTo>
                    <a:pt x="27" y="12"/>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4" name="Freeform 1295"/>
            <p:cNvSpPr>
              <a:spLocks/>
            </p:cNvSpPr>
            <p:nvPr/>
          </p:nvSpPr>
          <p:spPr bwMode="auto">
            <a:xfrm>
              <a:off x="9834563" y="5108576"/>
              <a:ext cx="44450" cy="82550"/>
            </a:xfrm>
            <a:custGeom>
              <a:avLst/>
              <a:gdLst>
                <a:gd name="T0" fmla="*/ 21 w 28"/>
                <a:gd name="T1" fmla="*/ 0 h 52"/>
                <a:gd name="T2" fmla="*/ 0 w 28"/>
                <a:gd name="T3" fmla="*/ 25 h 52"/>
                <a:gd name="T4" fmla="*/ 16 w 28"/>
                <a:gd name="T5" fmla="*/ 20 h 52"/>
                <a:gd name="T6" fmla="*/ 8 w 28"/>
                <a:gd name="T7" fmla="*/ 52 h 52"/>
                <a:gd name="T8" fmla="*/ 28 w 28"/>
                <a:gd name="T9" fmla="*/ 12 h 52"/>
                <a:gd name="T10" fmla="*/ 15 w 28"/>
                <a:gd name="T11" fmla="*/ 15 h 52"/>
                <a:gd name="T12" fmla="*/ 21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1" y="0"/>
                  </a:moveTo>
                  <a:lnTo>
                    <a:pt x="0" y="25"/>
                  </a:lnTo>
                  <a:lnTo>
                    <a:pt x="16" y="20"/>
                  </a:lnTo>
                  <a:lnTo>
                    <a:pt x="8" y="52"/>
                  </a:lnTo>
                  <a:lnTo>
                    <a:pt x="28" y="12"/>
                  </a:lnTo>
                  <a:lnTo>
                    <a:pt x="15" y="15"/>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5" name="Freeform 1296"/>
            <p:cNvSpPr>
              <a:spLocks/>
            </p:cNvSpPr>
            <p:nvPr/>
          </p:nvSpPr>
          <p:spPr bwMode="auto">
            <a:xfrm>
              <a:off x="6751638" y="5035551"/>
              <a:ext cx="44450" cy="80963"/>
            </a:xfrm>
            <a:custGeom>
              <a:avLst/>
              <a:gdLst>
                <a:gd name="T0" fmla="*/ 8 w 28"/>
                <a:gd name="T1" fmla="*/ 0 h 51"/>
                <a:gd name="T2" fmla="*/ 28 w 28"/>
                <a:gd name="T3" fmla="*/ 25 h 51"/>
                <a:gd name="T4" fmla="*/ 13 w 28"/>
                <a:gd name="T5" fmla="*/ 20 h 51"/>
                <a:gd name="T6" fmla="*/ 21 w 28"/>
                <a:gd name="T7" fmla="*/ 51 h 51"/>
                <a:gd name="T8" fmla="*/ 0 w 28"/>
                <a:gd name="T9" fmla="*/ 12 h 51"/>
                <a:gd name="T10" fmla="*/ 13 w 28"/>
                <a:gd name="T11" fmla="*/ 15 h 51"/>
                <a:gd name="T12" fmla="*/ 8 w 2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8" h="51">
                  <a:moveTo>
                    <a:pt x="8" y="0"/>
                  </a:moveTo>
                  <a:lnTo>
                    <a:pt x="28" y="25"/>
                  </a:lnTo>
                  <a:lnTo>
                    <a:pt x="13" y="20"/>
                  </a:lnTo>
                  <a:lnTo>
                    <a:pt x="21" y="51"/>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6" name="Freeform 1297"/>
            <p:cNvSpPr>
              <a:spLocks/>
            </p:cNvSpPr>
            <p:nvPr/>
          </p:nvSpPr>
          <p:spPr bwMode="auto">
            <a:xfrm>
              <a:off x="6638925" y="5141913"/>
              <a:ext cx="46038" cy="80963"/>
            </a:xfrm>
            <a:custGeom>
              <a:avLst/>
              <a:gdLst>
                <a:gd name="T0" fmla="*/ 21 w 29"/>
                <a:gd name="T1" fmla="*/ 0 h 51"/>
                <a:gd name="T2" fmla="*/ 0 w 29"/>
                <a:gd name="T3" fmla="*/ 25 h 51"/>
                <a:gd name="T4" fmla="*/ 16 w 29"/>
                <a:gd name="T5" fmla="*/ 20 h 51"/>
                <a:gd name="T6" fmla="*/ 8 w 29"/>
                <a:gd name="T7" fmla="*/ 51 h 51"/>
                <a:gd name="T8" fmla="*/ 29 w 29"/>
                <a:gd name="T9" fmla="*/ 12 h 51"/>
                <a:gd name="T10" fmla="*/ 16 w 29"/>
                <a:gd name="T11" fmla="*/ 15 h 51"/>
                <a:gd name="T12" fmla="*/ 21 w 2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9" h="51">
                  <a:moveTo>
                    <a:pt x="21" y="0"/>
                  </a:moveTo>
                  <a:lnTo>
                    <a:pt x="0" y="25"/>
                  </a:lnTo>
                  <a:lnTo>
                    <a:pt x="16" y="20"/>
                  </a:lnTo>
                  <a:lnTo>
                    <a:pt x="8" y="51"/>
                  </a:lnTo>
                  <a:lnTo>
                    <a:pt x="29" y="12"/>
                  </a:lnTo>
                  <a:lnTo>
                    <a:pt x="16" y="15"/>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7" name="Freeform 1298"/>
            <p:cNvSpPr>
              <a:spLocks/>
            </p:cNvSpPr>
            <p:nvPr/>
          </p:nvSpPr>
          <p:spPr bwMode="auto">
            <a:xfrm>
              <a:off x="7016750" y="5202238"/>
              <a:ext cx="42863" cy="82550"/>
            </a:xfrm>
            <a:custGeom>
              <a:avLst/>
              <a:gdLst>
                <a:gd name="T0" fmla="*/ 20 w 27"/>
                <a:gd name="T1" fmla="*/ 0 h 52"/>
                <a:gd name="T2" fmla="*/ 0 w 27"/>
                <a:gd name="T3" fmla="*/ 25 h 52"/>
                <a:gd name="T4" fmla="*/ 15 w 27"/>
                <a:gd name="T5" fmla="*/ 21 h 52"/>
                <a:gd name="T6" fmla="*/ 7 w 27"/>
                <a:gd name="T7" fmla="*/ 52 h 52"/>
                <a:gd name="T8" fmla="*/ 27 w 27"/>
                <a:gd name="T9" fmla="*/ 13 h 52"/>
                <a:gd name="T10" fmla="*/ 15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1"/>
                  </a:lnTo>
                  <a:lnTo>
                    <a:pt x="7" y="52"/>
                  </a:lnTo>
                  <a:lnTo>
                    <a:pt x="27" y="13"/>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8" name="Freeform 1299"/>
            <p:cNvSpPr>
              <a:spLocks/>
            </p:cNvSpPr>
            <p:nvPr/>
          </p:nvSpPr>
          <p:spPr bwMode="auto">
            <a:xfrm>
              <a:off x="6569075" y="5054601"/>
              <a:ext cx="57150" cy="98425"/>
            </a:xfrm>
            <a:custGeom>
              <a:avLst/>
              <a:gdLst>
                <a:gd name="T0" fmla="*/ 0 w 36"/>
                <a:gd name="T1" fmla="*/ 0 h 62"/>
                <a:gd name="T2" fmla="*/ 7 w 36"/>
                <a:gd name="T3" fmla="*/ 37 h 62"/>
                <a:gd name="T4" fmla="*/ 18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7" y="37"/>
                  </a:lnTo>
                  <a:lnTo>
                    <a:pt x="18"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9" name="Freeform 1300"/>
            <p:cNvSpPr>
              <a:spLocks/>
            </p:cNvSpPr>
            <p:nvPr/>
          </p:nvSpPr>
          <p:spPr bwMode="auto">
            <a:xfrm>
              <a:off x="6832600" y="5110163"/>
              <a:ext cx="87313" cy="71438"/>
            </a:xfrm>
            <a:custGeom>
              <a:avLst/>
              <a:gdLst>
                <a:gd name="T0" fmla="*/ 55 w 55"/>
                <a:gd name="T1" fmla="*/ 45 h 45"/>
                <a:gd name="T2" fmla="*/ 35 w 55"/>
                <a:gd name="T3" fmla="*/ 13 h 45"/>
                <a:gd name="T4" fmla="*/ 29 w 55"/>
                <a:gd name="T5" fmla="*/ 29 h 45"/>
                <a:gd name="T6" fmla="*/ 0 w 55"/>
                <a:gd name="T7" fmla="*/ 0 h 45"/>
                <a:gd name="T8" fmla="*/ 55 w 55"/>
                <a:gd name="T9" fmla="*/ 45 h 45"/>
              </a:gdLst>
              <a:ahLst/>
              <a:cxnLst>
                <a:cxn ang="0">
                  <a:pos x="T0" y="T1"/>
                </a:cxn>
                <a:cxn ang="0">
                  <a:pos x="T2" y="T3"/>
                </a:cxn>
                <a:cxn ang="0">
                  <a:pos x="T4" y="T5"/>
                </a:cxn>
                <a:cxn ang="0">
                  <a:pos x="T6" y="T7"/>
                </a:cxn>
                <a:cxn ang="0">
                  <a:pos x="T8" y="T9"/>
                </a:cxn>
              </a:cxnLst>
              <a:rect l="0" t="0" r="r" b="b"/>
              <a:pathLst>
                <a:path w="55" h="45">
                  <a:moveTo>
                    <a:pt x="55" y="45"/>
                  </a:moveTo>
                  <a:lnTo>
                    <a:pt x="35" y="13"/>
                  </a:lnTo>
                  <a:lnTo>
                    <a:pt x="29" y="29"/>
                  </a:lnTo>
                  <a:lnTo>
                    <a:pt x="0" y="0"/>
                  </a:lnTo>
                  <a:lnTo>
                    <a:pt x="55" y="4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0" name="Freeform 1301"/>
            <p:cNvSpPr>
              <a:spLocks/>
            </p:cNvSpPr>
            <p:nvPr/>
          </p:nvSpPr>
          <p:spPr bwMode="auto">
            <a:xfrm>
              <a:off x="7215188" y="5186363"/>
              <a:ext cx="55563" cy="100013"/>
            </a:xfrm>
            <a:custGeom>
              <a:avLst/>
              <a:gdLst>
                <a:gd name="T0" fmla="*/ 0 w 35"/>
                <a:gd name="T1" fmla="*/ 0 h 63"/>
                <a:gd name="T2" fmla="*/ 7 w 35"/>
                <a:gd name="T3" fmla="*/ 37 h 63"/>
                <a:gd name="T4" fmla="*/ 18 w 35"/>
                <a:gd name="T5" fmla="*/ 25 h 63"/>
                <a:gd name="T6" fmla="*/ 35 w 35"/>
                <a:gd name="T7" fmla="*/ 63 h 63"/>
                <a:gd name="T8" fmla="*/ 0 w 35"/>
                <a:gd name="T9" fmla="*/ 0 h 63"/>
              </a:gdLst>
              <a:ahLst/>
              <a:cxnLst>
                <a:cxn ang="0">
                  <a:pos x="T0" y="T1"/>
                </a:cxn>
                <a:cxn ang="0">
                  <a:pos x="T2" y="T3"/>
                </a:cxn>
                <a:cxn ang="0">
                  <a:pos x="T4" y="T5"/>
                </a:cxn>
                <a:cxn ang="0">
                  <a:pos x="T6" y="T7"/>
                </a:cxn>
                <a:cxn ang="0">
                  <a:pos x="T8" y="T9"/>
                </a:cxn>
              </a:cxnLst>
              <a:rect l="0" t="0" r="r" b="b"/>
              <a:pathLst>
                <a:path w="35" h="63">
                  <a:moveTo>
                    <a:pt x="0" y="0"/>
                  </a:moveTo>
                  <a:lnTo>
                    <a:pt x="7" y="37"/>
                  </a:lnTo>
                  <a:lnTo>
                    <a:pt x="18" y="25"/>
                  </a:lnTo>
                  <a:lnTo>
                    <a:pt x="35" y="63"/>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1" name="Freeform 1302"/>
            <p:cNvSpPr>
              <a:spLocks/>
            </p:cNvSpPr>
            <p:nvPr/>
          </p:nvSpPr>
          <p:spPr bwMode="auto">
            <a:xfrm>
              <a:off x="7383463" y="5099051"/>
              <a:ext cx="42863" cy="82550"/>
            </a:xfrm>
            <a:custGeom>
              <a:avLst/>
              <a:gdLst>
                <a:gd name="T0" fmla="*/ 19 w 27"/>
                <a:gd name="T1" fmla="*/ 0 h 52"/>
                <a:gd name="T2" fmla="*/ 0 w 27"/>
                <a:gd name="T3" fmla="*/ 25 h 52"/>
                <a:gd name="T4" fmla="*/ 15 w 27"/>
                <a:gd name="T5" fmla="*/ 21 h 52"/>
                <a:gd name="T6" fmla="*/ 7 w 27"/>
                <a:gd name="T7" fmla="*/ 52 h 52"/>
                <a:gd name="T8" fmla="*/ 27 w 27"/>
                <a:gd name="T9" fmla="*/ 13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1"/>
                  </a:lnTo>
                  <a:lnTo>
                    <a:pt x="7" y="52"/>
                  </a:lnTo>
                  <a:lnTo>
                    <a:pt x="27" y="13"/>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2" name="Freeform 1303"/>
            <p:cNvSpPr>
              <a:spLocks/>
            </p:cNvSpPr>
            <p:nvPr/>
          </p:nvSpPr>
          <p:spPr bwMode="auto">
            <a:xfrm>
              <a:off x="7974013" y="5175251"/>
              <a:ext cx="42863" cy="82550"/>
            </a:xfrm>
            <a:custGeom>
              <a:avLst/>
              <a:gdLst>
                <a:gd name="T0" fmla="*/ 19 w 27"/>
                <a:gd name="T1" fmla="*/ 0 h 52"/>
                <a:gd name="T2" fmla="*/ 0 w 27"/>
                <a:gd name="T3" fmla="*/ 25 h 52"/>
                <a:gd name="T4" fmla="*/ 15 w 27"/>
                <a:gd name="T5" fmla="*/ 21 h 52"/>
                <a:gd name="T6" fmla="*/ 7 w 27"/>
                <a:gd name="T7" fmla="*/ 52 h 52"/>
                <a:gd name="T8" fmla="*/ 27 w 27"/>
                <a:gd name="T9" fmla="*/ 13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1"/>
                  </a:lnTo>
                  <a:lnTo>
                    <a:pt x="7" y="52"/>
                  </a:lnTo>
                  <a:lnTo>
                    <a:pt x="27" y="13"/>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3" name="Freeform 1304"/>
            <p:cNvSpPr>
              <a:spLocks/>
            </p:cNvSpPr>
            <p:nvPr/>
          </p:nvSpPr>
          <p:spPr bwMode="auto">
            <a:xfrm>
              <a:off x="9005888" y="5180013"/>
              <a:ext cx="44450" cy="82550"/>
            </a:xfrm>
            <a:custGeom>
              <a:avLst/>
              <a:gdLst>
                <a:gd name="T0" fmla="*/ 20 w 28"/>
                <a:gd name="T1" fmla="*/ 0 h 52"/>
                <a:gd name="T2" fmla="*/ 0 w 28"/>
                <a:gd name="T3" fmla="*/ 25 h 52"/>
                <a:gd name="T4" fmla="*/ 15 w 28"/>
                <a:gd name="T5" fmla="*/ 20 h 52"/>
                <a:gd name="T6" fmla="*/ 8 w 28"/>
                <a:gd name="T7" fmla="*/ 52 h 52"/>
                <a:gd name="T8" fmla="*/ 28 w 28"/>
                <a:gd name="T9" fmla="*/ 12 h 52"/>
                <a:gd name="T10" fmla="*/ 15 w 28"/>
                <a:gd name="T11" fmla="*/ 15 h 52"/>
                <a:gd name="T12" fmla="*/ 20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0"/>
                  </a:moveTo>
                  <a:lnTo>
                    <a:pt x="0" y="25"/>
                  </a:lnTo>
                  <a:lnTo>
                    <a:pt x="15" y="20"/>
                  </a:lnTo>
                  <a:lnTo>
                    <a:pt x="8" y="52"/>
                  </a:lnTo>
                  <a:lnTo>
                    <a:pt x="28" y="12"/>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4" name="Freeform 1305"/>
            <p:cNvSpPr>
              <a:spLocks/>
            </p:cNvSpPr>
            <p:nvPr/>
          </p:nvSpPr>
          <p:spPr bwMode="auto">
            <a:xfrm>
              <a:off x="9344025" y="5189538"/>
              <a:ext cx="44450" cy="80963"/>
            </a:xfrm>
            <a:custGeom>
              <a:avLst/>
              <a:gdLst>
                <a:gd name="T0" fmla="*/ 8 w 28"/>
                <a:gd name="T1" fmla="*/ 0 h 51"/>
                <a:gd name="T2" fmla="*/ 28 w 28"/>
                <a:gd name="T3" fmla="*/ 25 h 51"/>
                <a:gd name="T4" fmla="*/ 13 w 28"/>
                <a:gd name="T5" fmla="*/ 20 h 51"/>
                <a:gd name="T6" fmla="*/ 21 w 28"/>
                <a:gd name="T7" fmla="*/ 51 h 51"/>
                <a:gd name="T8" fmla="*/ 0 w 28"/>
                <a:gd name="T9" fmla="*/ 12 h 51"/>
                <a:gd name="T10" fmla="*/ 13 w 28"/>
                <a:gd name="T11" fmla="*/ 15 h 51"/>
                <a:gd name="T12" fmla="*/ 8 w 2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8" h="51">
                  <a:moveTo>
                    <a:pt x="8" y="0"/>
                  </a:moveTo>
                  <a:lnTo>
                    <a:pt x="28" y="25"/>
                  </a:lnTo>
                  <a:lnTo>
                    <a:pt x="13" y="20"/>
                  </a:lnTo>
                  <a:lnTo>
                    <a:pt x="21" y="51"/>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5" name="Freeform 1306"/>
            <p:cNvSpPr>
              <a:spLocks/>
            </p:cNvSpPr>
            <p:nvPr/>
          </p:nvSpPr>
          <p:spPr bwMode="auto">
            <a:xfrm>
              <a:off x="9598025" y="5181601"/>
              <a:ext cx="65088" cy="93663"/>
            </a:xfrm>
            <a:custGeom>
              <a:avLst/>
              <a:gdLst>
                <a:gd name="T0" fmla="*/ 41 w 41"/>
                <a:gd name="T1" fmla="*/ 0 h 59"/>
                <a:gd name="T2" fmla="*/ 31 w 41"/>
                <a:gd name="T3" fmla="*/ 36 h 59"/>
                <a:gd name="T4" fmla="*/ 21 w 41"/>
                <a:gd name="T5" fmla="*/ 23 h 59"/>
                <a:gd name="T6" fmla="*/ 0 w 41"/>
                <a:gd name="T7" fmla="*/ 59 h 59"/>
                <a:gd name="T8" fmla="*/ 41 w 41"/>
                <a:gd name="T9" fmla="*/ 0 h 59"/>
              </a:gdLst>
              <a:ahLst/>
              <a:cxnLst>
                <a:cxn ang="0">
                  <a:pos x="T0" y="T1"/>
                </a:cxn>
                <a:cxn ang="0">
                  <a:pos x="T2" y="T3"/>
                </a:cxn>
                <a:cxn ang="0">
                  <a:pos x="T4" y="T5"/>
                </a:cxn>
                <a:cxn ang="0">
                  <a:pos x="T6" y="T7"/>
                </a:cxn>
                <a:cxn ang="0">
                  <a:pos x="T8" y="T9"/>
                </a:cxn>
              </a:cxnLst>
              <a:rect l="0" t="0" r="r" b="b"/>
              <a:pathLst>
                <a:path w="41" h="59">
                  <a:moveTo>
                    <a:pt x="41" y="0"/>
                  </a:moveTo>
                  <a:lnTo>
                    <a:pt x="31" y="36"/>
                  </a:lnTo>
                  <a:lnTo>
                    <a:pt x="21" y="23"/>
                  </a:lnTo>
                  <a:lnTo>
                    <a:pt x="0" y="59"/>
                  </a:lnTo>
                  <a:lnTo>
                    <a:pt x="4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6" name="Freeform 1307"/>
            <p:cNvSpPr>
              <a:spLocks/>
            </p:cNvSpPr>
            <p:nvPr/>
          </p:nvSpPr>
          <p:spPr bwMode="auto">
            <a:xfrm>
              <a:off x="10648950" y="5072063"/>
              <a:ext cx="65088" cy="95250"/>
            </a:xfrm>
            <a:custGeom>
              <a:avLst/>
              <a:gdLst>
                <a:gd name="T0" fmla="*/ 41 w 41"/>
                <a:gd name="T1" fmla="*/ 0 h 60"/>
                <a:gd name="T2" fmla="*/ 31 w 41"/>
                <a:gd name="T3" fmla="*/ 36 h 60"/>
                <a:gd name="T4" fmla="*/ 21 w 41"/>
                <a:gd name="T5" fmla="*/ 23 h 60"/>
                <a:gd name="T6" fmla="*/ 0 w 41"/>
                <a:gd name="T7" fmla="*/ 60 h 60"/>
                <a:gd name="T8" fmla="*/ 41 w 41"/>
                <a:gd name="T9" fmla="*/ 0 h 60"/>
              </a:gdLst>
              <a:ahLst/>
              <a:cxnLst>
                <a:cxn ang="0">
                  <a:pos x="T0" y="T1"/>
                </a:cxn>
                <a:cxn ang="0">
                  <a:pos x="T2" y="T3"/>
                </a:cxn>
                <a:cxn ang="0">
                  <a:pos x="T4" y="T5"/>
                </a:cxn>
                <a:cxn ang="0">
                  <a:pos x="T6" y="T7"/>
                </a:cxn>
                <a:cxn ang="0">
                  <a:pos x="T8" y="T9"/>
                </a:cxn>
              </a:cxnLst>
              <a:rect l="0" t="0" r="r" b="b"/>
              <a:pathLst>
                <a:path w="41" h="60">
                  <a:moveTo>
                    <a:pt x="41" y="0"/>
                  </a:moveTo>
                  <a:lnTo>
                    <a:pt x="31" y="36"/>
                  </a:lnTo>
                  <a:lnTo>
                    <a:pt x="21" y="23"/>
                  </a:lnTo>
                  <a:lnTo>
                    <a:pt x="0" y="60"/>
                  </a:lnTo>
                  <a:lnTo>
                    <a:pt x="4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7" name="Freeform 1308"/>
            <p:cNvSpPr>
              <a:spLocks/>
            </p:cNvSpPr>
            <p:nvPr/>
          </p:nvSpPr>
          <p:spPr bwMode="auto">
            <a:xfrm>
              <a:off x="10909300" y="5005388"/>
              <a:ext cx="44450" cy="82550"/>
            </a:xfrm>
            <a:custGeom>
              <a:avLst/>
              <a:gdLst>
                <a:gd name="T0" fmla="*/ 8 w 28"/>
                <a:gd name="T1" fmla="*/ 0 h 52"/>
                <a:gd name="T2" fmla="*/ 28 w 28"/>
                <a:gd name="T3" fmla="*/ 25 h 52"/>
                <a:gd name="T4" fmla="*/ 13 w 28"/>
                <a:gd name="T5" fmla="*/ 20 h 52"/>
                <a:gd name="T6" fmla="*/ 21 w 28"/>
                <a:gd name="T7" fmla="*/ 52 h 52"/>
                <a:gd name="T8" fmla="*/ 0 w 28"/>
                <a:gd name="T9" fmla="*/ 12 h 52"/>
                <a:gd name="T10" fmla="*/ 13 w 28"/>
                <a:gd name="T11" fmla="*/ 15 h 52"/>
                <a:gd name="T12" fmla="*/ 8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8" y="0"/>
                  </a:moveTo>
                  <a:lnTo>
                    <a:pt x="28" y="25"/>
                  </a:lnTo>
                  <a:lnTo>
                    <a:pt x="13" y="20"/>
                  </a:lnTo>
                  <a:lnTo>
                    <a:pt x="21" y="52"/>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8" name="Freeform 1309"/>
            <p:cNvSpPr>
              <a:spLocks/>
            </p:cNvSpPr>
            <p:nvPr/>
          </p:nvSpPr>
          <p:spPr bwMode="auto">
            <a:xfrm>
              <a:off x="10171113" y="5046663"/>
              <a:ext cx="55563" cy="98425"/>
            </a:xfrm>
            <a:custGeom>
              <a:avLst/>
              <a:gdLst>
                <a:gd name="T0" fmla="*/ 35 w 35"/>
                <a:gd name="T1" fmla="*/ 0 h 62"/>
                <a:gd name="T2" fmla="*/ 28 w 35"/>
                <a:gd name="T3" fmla="*/ 37 h 62"/>
                <a:gd name="T4" fmla="*/ 17 w 35"/>
                <a:gd name="T5" fmla="*/ 25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7"/>
                  </a:lnTo>
                  <a:lnTo>
                    <a:pt x="17" y="25"/>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9" name="Freeform 1310"/>
            <p:cNvSpPr>
              <a:spLocks/>
            </p:cNvSpPr>
            <p:nvPr/>
          </p:nvSpPr>
          <p:spPr bwMode="auto">
            <a:xfrm>
              <a:off x="9739313" y="5010151"/>
              <a:ext cx="63500" cy="93663"/>
            </a:xfrm>
            <a:custGeom>
              <a:avLst/>
              <a:gdLst>
                <a:gd name="T0" fmla="*/ 0 w 40"/>
                <a:gd name="T1" fmla="*/ 0 h 59"/>
                <a:gd name="T2" fmla="*/ 10 w 40"/>
                <a:gd name="T3" fmla="*/ 36 h 59"/>
                <a:gd name="T4" fmla="*/ 20 w 40"/>
                <a:gd name="T5" fmla="*/ 23 h 59"/>
                <a:gd name="T6" fmla="*/ 40 w 40"/>
                <a:gd name="T7" fmla="*/ 59 h 59"/>
                <a:gd name="T8" fmla="*/ 0 w 40"/>
                <a:gd name="T9" fmla="*/ 0 h 59"/>
              </a:gdLst>
              <a:ahLst/>
              <a:cxnLst>
                <a:cxn ang="0">
                  <a:pos x="T0" y="T1"/>
                </a:cxn>
                <a:cxn ang="0">
                  <a:pos x="T2" y="T3"/>
                </a:cxn>
                <a:cxn ang="0">
                  <a:pos x="T4" y="T5"/>
                </a:cxn>
                <a:cxn ang="0">
                  <a:pos x="T6" y="T7"/>
                </a:cxn>
                <a:cxn ang="0">
                  <a:pos x="T8" y="T9"/>
                </a:cxn>
              </a:cxnLst>
              <a:rect l="0" t="0" r="r" b="b"/>
              <a:pathLst>
                <a:path w="40" h="59">
                  <a:moveTo>
                    <a:pt x="0" y="0"/>
                  </a:moveTo>
                  <a:lnTo>
                    <a:pt x="10" y="36"/>
                  </a:lnTo>
                  <a:lnTo>
                    <a:pt x="20" y="23"/>
                  </a:lnTo>
                  <a:lnTo>
                    <a:pt x="40" y="59"/>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0" name="Freeform 1311"/>
            <p:cNvSpPr>
              <a:spLocks/>
            </p:cNvSpPr>
            <p:nvPr/>
          </p:nvSpPr>
          <p:spPr bwMode="auto">
            <a:xfrm>
              <a:off x="9947275" y="4999038"/>
              <a:ext cx="44450" cy="82550"/>
            </a:xfrm>
            <a:custGeom>
              <a:avLst/>
              <a:gdLst>
                <a:gd name="T0" fmla="*/ 20 w 28"/>
                <a:gd name="T1" fmla="*/ 52 h 52"/>
                <a:gd name="T2" fmla="*/ 0 w 28"/>
                <a:gd name="T3" fmla="*/ 27 h 52"/>
                <a:gd name="T4" fmla="*/ 15 w 28"/>
                <a:gd name="T5" fmla="*/ 32 h 52"/>
                <a:gd name="T6" fmla="*/ 7 w 28"/>
                <a:gd name="T7" fmla="*/ 0 h 52"/>
                <a:gd name="T8" fmla="*/ 28 w 28"/>
                <a:gd name="T9" fmla="*/ 40 h 52"/>
                <a:gd name="T10" fmla="*/ 15 w 28"/>
                <a:gd name="T11" fmla="*/ 37 h 52"/>
                <a:gd name="T12" fmla="*/ 2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52"/>
                  </a:moveTo>
                  <a:lnTo>
                    <a:pt x="0" y="27"/>
                  </a:lnTo>
                  <a:lnTo>
                    <a:pt x="15" y="32"/>
                  </a:lnTo>
                  <a:lnTo>
                    <a:pt x="7" y="0"/>
                  </a:lnTo>
                  <a:lnTo>
                    <a:pt x="28" y="40"/>
                  </a:lnTo>
                  <a:lnTo>
                    <a:pt x="15" y="37"/>
                  </a:lnTo>
                  <a:lnTo>
                    <a:pt x="20" y="5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1" name="Freeform 1312"/>
            <p:cNvSpPr>
              <a:spLocks/>
            </p:cNvSpPr>
            <p:nvPr/>
          </p:nvSpPr>
          <p:spPr bwMode="auto">
            <a:xfrm>
              <a:off x="10347325" y="5191126"/>
              <a:ext cx="44450" cy="82550"/>
            </a:xfrm>
            <a:custGeom>
              <a:avLst/>
              <a:gdLst>
                <a:gd name="T0" fmla="*/ 21 w 28"/>
                <a:gd name="T1" fmla="*/ 0 h 52"/>
                <a:gd name="T2" fmla="*/ 0 w 28"/>
                <a:gd name="T3" fmla="*/ 26 h 52"/>
                <a:gd name="T4" fmla="*/ 16 w 28"/>
                <a:gd name="T5" fmla="*/ 21 h 52"/>
                <a:gd name="T6" fmla="*/ 8 w 28"/>
                <a:gd name="T7" fmla="*/ 52 h 52"/>
                <a:gd name="T8" fmla="*/ 28 w 28"/>
                <a:gd name="T9" fmla="*/ 13 h 52"/>
                <a:gd name="T10" fmla="*/ 15 w 28"/>
                <a:gd name="T11" fmla="*/ 16 h 52"/>
                <a:gd name="T12" fmla="*/ 21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1" y="0"/>
                  </a:moveTo>
                  <a:lnTo>
                    <a:pt x="0" y="26"/>
                  </a:lnTo>
                  <a:lnTo>
                    <a:pt x="16" y="21"/>
                  </a:lnTo>
                  <a:lnTo>
                    <a:pt x="8" y="52"/>
                  </a:lnTo>
                  <a:lnTo>
                    <a:pt x="28" y="13"/>
                  </a:lnTo>
                  <a:lnTo>
                    <a:pt x="15" y="16"/>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2" name="Freeform 1313"/>
            <p:cNvSpPr>
              <a:spLocks/>
            </p:cNvSpPr>
            <p:nvPr/>
          </p:nvSpPr>
          <p:spPr bwMode="auto">
            <a:xfrm>
              <a:off x="10620375" y="5184776"/>
              <a:ext cx="55563" cy="98425"/>
            </a:xfrm>
            <a:custGeom>
              <a:avLst/>
              <a:gdLst>
                <a:gd name="T0" fmla="*/ 35 w 35"/>
                <a:gd name="T1" fmla="*/ 0 h 62"/>
                <a:gd name="T2" fmla="*/ 28 w 35"/>
                <a:gd name="T3" fmla="*/ 36 h 62"/>
                <a:gd name="T4" fmla="*/ 17 w 35"/>
                <a:gd name="T5" fmla="*/ 24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6"/>
                  </a:lnTo>
                  <a:lnTo>
                    <a:pt x="17" y="24"/>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3" name="Freeform 1314"/>
            <p:cNvSpPr>
              <a:spLocks/>
            </p:cNvSpPr>
            <p:nvPr/>
          </p:nvSpPr>
          <p:spPr bwMode="auto">
            <a:xfrm>
              <a:off x="11207750" y="5091113"/>
              <a:ext cx="42863" cy="80963"/>
            </a:xfrm>
            <a:custGeom>
              <a:avLst/>
              <a:gdLst>
                <a:gd name="T0" fmla="*/ 20 w 27"/>
                <a:gd name="T1" fmla="*/ 0 h 51"/>
                <a:gd name="T2" fmla="*/ 0 w 27"/>
                <a:gd name="T3" fmla="*/ 25 h 51"/>
                <a:gd name="T4" fmla="*/ 15 w 27"/>
                <a:gd name="T5" fmla="*/ 20 h 51"/>
                <a:gd name="T6" fmla="*/ 7 w 27"/>
                <a:gd name="T7" fmla="*/ 51 h 51"/>
                <a:gd name="T8" fmla="*/ 27 w 27"/>
                <a:gd name="T9" fmla="*/ 12 h 51"/>
                <a:gd name="T10" fmla="*/ 14 w 27"/>
                <a:gd name="T11" fmla="*/ 15 h 51"/>
                <a:gd name="T12" fmla="*/ 20 w 2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7" h="51">
                  <a:moveTo>
                    <a:pt x="20" y="0"/>
                  </a:moveTo>
                  <a:lnTo>
                    <a:pt x="0" y="25"/>
                  </a:lnTo>
                  <a:lnTo>
                    <a:pt x="15" y="20"/>
                  </a:lnTo>
                  <a:lnTo>
                    <a:pt x="7" y="51"/>
                  </a:lnTo>
                  <a:lnTo>
                    <a:pt x="27" y="12"/>
                  </a:lnTo>
                  <a:lnTo>
                    <a:pt x="14"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4" name="Freeform 1315"/>
            <p:cNvSpPr>
              <a:spLocks/>
            </p:cNvSpPr>
            <p:nvPr/>
          </p:nvSpPr>
          <p:spPr bwMode="auto">
            <a:xfrm>
              <a:off x="10898188" y="5132388"/>
              <a:ext cx="42863" cy="82550"/>
            </a:xfrm>
            <a:custGeom>
              <a:avLst/>
              <a:gdLst>
                <a:gd name="T0" fmla="*/ 20 w 27"/>
                <a:gd name="T1" fmla="*/ 0 h 52"/>
                <a:gd name="T2" fmla="*/ 0 w 27"/>
                <a:gd name="T3" fmla="*/ 25 h 52"/>
                <a:gd name="T4" fmla="*/ 15 w 27"/>
                <a:gd name="T5" fmla="*/ 20 h 52"/>
                <a:gd name="T6" fmla="*/ 7 w 27"/>
                <a:gd name="T7" fmla="*/ 52 h 52"/>
                <a:gd name="T8" fmla="*/ 27 w 27"/>
                <a:gd name="T9" fmla="*/ 12 h 52"/>
                <a:gd name="T10" fmla="*/ 14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0"/>
                  </a:lnTo>
                  <a:lnTo>
                    <a:pt x="7" y="52"/>
                  </a:lnTo>
                  <a:lnTo>
                    <a:pt x="27" y="12"/>
                  </a:lnTo>
                  <a:lnTo>
                    <a:pt x="14"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5" name="Freeform 1316"/>
            <p:cNvSpPr>
              <a:spLocks/>
            </p:cNvSpPr>
            <p:nvPr/>
          </p:nvSpPr>
          <p:spPr bwMode="auto">
            <a:xfrm>
              <a:off x="11383963" y="5184776"/>
              <a:ext cx="42863" cy="80963"/>
            </a:xfrm>
            <a:custGeom>
              <a:avLst/>
              <a:gdLst>
                <a:gd name="T0" fmla="*/ 7 w 27"/>
                <a:gd name="T1" fmla="*/ 0 h 51"/>
                <a:gd name="T2" fmla="*/ 27 w 27"/>
                <a:gd name="T3" fmla="*/ 25 h 51"/>
                <a:gd name="T4" fmla="*/ 12 w 27"/>
                <a:gd name="T5" fmla="*/ 20 h 51"/>
                <a:gd name="T6" fmla="*/ 20 w 27"/>
                <a:gd name="T7" fmla="*/ 51 h 51"/>
                <a:gd name="T8" fmla="*/ 0 w 27"/>
                <a:gd name="T9" fmla="*/ 12 h 51"/>
                <a:gd name="T10" fmla="*/ 13 w 27"/>
                <a:gd name="T11" fmla="*/ 15 h 51"/>
                <a:gd name="T12" fmla="*/ 7 w 2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7" h="51">
                  <a:moveTo>
                    <a:pt x="7" y="0"/>
                  </a:moveTo>
                  <a:lnTo>
                    <a:pt x="27" y="25"/>
                  </a:lnTo>
                  <a:lnTo>
                    <a:pt x="12" y="20"/>
                  </a:lnTo>
                  <a:lnTo>
                    <a:pt x="20" y="51"/>
                  </a:lnTo>
                  <a:lnTo>
                    <a:pt x="0" y="12"/>
                  </a:lnTo>
                  <a:lnTo>
                    <a:pt x="13" y="15"/>
                  </a:lnTo>
                  <a:lnTo>
                    <a:pt x="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91" name="Freeform 1317"/>
          <p:cNvSpPr>
            <a:spLocks/>
          </p:cNvSpPr>
          <p:nvPr/>
        </p:nvSpPr>
        <p:spPr bwMode="auto">
          <a:xfrm>
            <a:off x="11686951" y="2336801"/>
            <a:ext cx="204788" cy="1773238"/>
          </a:xfrm>
          <a:custGeom>
            <a:avLst/>
            <a:gdLst>
              <a:gd name="T0" fmla="*/ 433 w 1096"/>
              <a:gd name="T1" fmla="*/ 0 h 9504"/>
              <a:gd name="T2" fmla="*/ 0 w 1096"/>
              <a:gd name="T3" fmla="*/ 0 h 9504"/>
              <a:gd name="T4" fmla="*/ 0 w 1096"/>
              <a:gd name="T5" fmla="*/ 206 h 9504"/>
              <a:gd name="T6" fmla="*/ 433 w 1096"/>
              <a:gd name="T7" fmla="*/ 206 h 9504"/>
              <a:gd name="T8" fmla="*/ 890 w 1096"/>
              <a:gd name="T9" fmla="*/ 660 h 9504"/>
              <a:gd name="T10" fmla="*/ 890 w 1096"/>
              <a:gd name="T11" fmla="*/ 9504 h 9504"/>
              <a:gd name="T12" fmla="*/ 1096 w 1096"/>
              <a:gd name="T13" fmla="*/ 9504 h 9504"/>
              <a:gd name="T14" fmla="*/ 1096 w 1096"/>
              <a:gd name="T15" fmla="*/ 660 h 9504"/>
              <a:gd name="T16" fmla="*/ 433 w 1096"/>
              <a:gd name="T17" fmla="*/ 0 h 9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9504">
                <a:moveTo>
                  <a:pt x="433" y="0"/>
                </a:moveTo>
                <a:lnTo>
                  <a:pt x="0" y="0"/>
                </a:lnTo>
                <a:lnTo>
                  <a:pt x="0" y="206"/>
                </a:lnTo>
                <a:lnTo>
                  <a:pt x="433" y="206"/>
                </a:lnTo>
                <a:cubicBezTo>
                  <a:pt x="686" y="206"/>
                  <a:pt x="890" y="409"/>
                  <a:pt x="890" y="660"/>
                </a:cubicBezTo>
                <a:lnTo>
                  <a:pt x="890" y="9504"/>
                </a:lnTo>
                <a:lnTo>
                  <a:pt x="1096" y="9504"/>
                </a:lnTo>
                <a:lnTo>
                  <a:pt x="1096" y="660"/>
                </a:lnTo>
                <a:cubicBezTo>
                  <a:pt x="1096" y="296"/>
                  <a:pt x="800" y="0"/>
                  <a:pt x="433"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2" name="Freeform 1320"/>
          <p:cNvSpPr>
            <a:spLocks/>
          </p:cNvSpPr>
          <p:nvPr/>
        </p:nvSpPr>
        <p:spPr bwMode="auto">
          <a:xfrm>
            <a:off x="11409139" y="2324101"/>
            <a:ext cx="325438" cy="307975"/>
          </a:xfrm>
          <a:custGeom>
            <a:avLst/>
            <a:gdLst>
              <a:gd name="T0" fmla="*/ 1250 w 1748"/>
              <a:gd name="T1" fmla="*/ 171 h 1653"/>
              <a:gd name="T2" fmla="*/ 1454 w 1748"/>
              <a:gd name="T3" fmla="*/ 22 h 1653"/>
              <a:gd name="T4" fmla="*/ 1454 w 1748"/>
              <a:gd name="T5" fmla="*/ 22 h 1653"/>
              <a:gd name="T6" fmla="*/ 1641 w 1748"/>
              <a:gd name="T7" fmla="*/ 152 h 1653"/>
              <a:gd name="T8" fmla="*/ 1718 w 1748"/>
              <a:gd name="T9" fmla="*/ 369 h 1653"/>
              <a:gd name="T10" fmla="*/ 1514 w 1748"/>
              <a:gd name="T11" fmla="*/ 519 h 1653"/>
              <a:gd name="T12" fmla="*/ 1007 w 1748"/>
              <a:gd name="T13" fmla="*/ 1576 h 1653"/>
              <a:gd name="T14" fmla="*/ 367 w 1748"/>
              <a:gd name="T15" fmla="*/ 1123 h 1653"/>
              <a:gd name="T16" fmla="*/ 100 w 1748"/>
              <a:gd name="T17" fmla="*/ 389 h 1653"/>
              <a:gd name="T18" fmla="*/ 95 w 1748"/>
              <a:gd name="T19" fmla="*/ 384 h 1653"/>
              <a:gd name="T20" fmla="*/ 1250 w 1748"/>
              <a:gd name="T21" fmla="*/ 1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8" h="1653">
                <a:moveTo>
                  <a:pt x="1250" y="171"/>
                </a:moveTo>
                <a:cubicBezTo>
                  <a:pt x="1454" y="22"/>
                  <a:pt x="1454" y="22"/>
                  <a:pt x="1454" y="22"/>
                </a:cubicBezTo>
                <a:cubicBezTo>
                  <a:pt x="1454" y="22"/>
                  <a:pt x="1454" y="22"/>
                  <a:pt x="1454" y="22"/>
                </a:cubicBezTo>
                <a:cubicBezTo>
                  <a:pt x="1484" y="0"/>
                  <a:pt x="1569" y="57"/>
                  <a:pt x="1641" y="152"/>
                </a:cubicBezTo>
                <a:cubicBezTo>
                  <a:pt x="1712" y="246"/>
                  <a:pt x="1748" y="347"/>
                  <a:pt x="1718" y="369"/>
                </a:cubicBezTo>
                <a:cubicBezTo>
                  <a:pt x="1514" y="519"/>
                  <a:pt x="1514" y="519"/>
                  <a:pt x="1514" y="519"/>
                </a:cubicBezTo>
                <a:cubicBezTo>
                  <a:pt x="1514" y="519"/>
                  <a:pt x="1495" y="1201"/>
                  <a:pt x="1007" y="1576"/>
                </a:cubicBezTo>
                <a:cubicBezTo>
                  <a:pt x="898" y="1653"/>
                  <a:pt x="620" y="1451"/>
                  <a:pt x="367" y="1123"/>
                </a:cubicBezTo>
                <a:cubicBezTo>
                  <a:pt x="119" y="790"/>
                  <a:pt x="0" y="466"/>
                  <a:pt x="100" y="389"/>
                </a:cubicBezTo>
                <a:cubicBezTo>
                  <a:pt x="95" y="384"/>
                  <a:pt x="95" y="384"/>
                  <a:pt x="95" y="384"/>
                </a:cubicBezTo>
                <a:cubicBezTo>
                  <a:pt x="587" y="14"/>
                  <a:pt x="1250" y="171"/>
                  <a:pt x="1250" y="171"/>
                </a:cubicBezTo>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93" name="Group 1338"/>
          <p:cNvGrpSpPr>
            <a:grpSpLocks/>
          </p:cNvGrpSpPr>
          <p:nvPr/>
        </p:nvGrpSpPr>
        <p:grpSpPr bwMode="auto">
          <a:xfrm>
            <a:off x="6992938" y="6013451"/>
            <a:ext cx="782638" cy="701675"/>
            <a:chOff x="3869" y="3788"/>
            <a:chExt cx="493" cy="442"/>
          </a:xfrm>
        </p:grpSpPr>
        <p:sp>
          <p:nvSpPr>
            <p:cNvPr id="1494" name="Freeform 1321"/>
            <p:cNvSpPr>
              <a:spLocks/>
            </p:cNvSpPr>
            <p:nvPr/>
          </p:nvSpPr>
          <p:spPr bwMode="auto">
            <a:xfrm>
              <a:off x="3874" y="4019"/>
              <a:ext cx="145" cy="109"/>
            </a:xfrm>
            <a:custGeom>
              <a:avLst/>
              <a:gdLst>
                <a:gd name="T0" fmla="*/ 264 w 310"/>
                <a:gd name="T1" fmla="*/ 123 h 232"/>
                <a:gd name="T2" fmla="*/ 310 w 310"/>
                <a:gd name="T3" fmla="*/ 0 h 232"/>
                <a:gd name="T4" fmla="*/ 86 w 310"/>
                <a:gd name="T5" fmla="*/ 0 h 232"/>
                <a:gd name="T6" fmla="*/ 0 w 310"/>
                <a:gd name="T7" fmla="*/ 88 h 232"/>
                <a:gd name="T8" fmla="*/ 0 w 310"/>
                <a:gd name="T9" fmla="*/ 184 h 232"/>
                <a:gd name="T10" fmla="*/ 48 w 310"/>
                <a:gd name="T11" fmla="*/ 232 h 232"/>
                <a:gd name="T12" fmla="*/ 62 w 310"/>
                <a:gd name="T13" fmla="*/ 232 h 232"/>
                <a:gd name="T14" fmla="*/ 78 w 310"/>
                <a:gd name="T15" fmla="*/ 232 h 232"/>
                <a:gd name="T16" fmla="*/ 136 w 310"/>
                <a:gd name="T17" fmla="*/ 174 h 232"/>
                <a:gd name="T18" fmla="*/ 62 w 310"/>
                <a:gd name="T19" fmla="*/ 174 h 232"/>
                <a:gd name="T20" fmla="*/ 62 w 310"/>
                <a:gd name="T21" fmla="*/ 8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232">
                  <a:moveTo>
                    <a:pt x="264" y="123"/>
                  </a:moveTo>
                  <a:cubicBezTo>
                    <a:pt x="310" y="0"/>
                    <a:pt x="310" y="0"/>
                    <a:pt x="310" y="0"/>
                  </a:cubicBezTo>
                  <a:cubicBezTo>
                    <a:pt x="86" y="0"/>
                    <a:pt x="86" y="0"/>
                    <a:pt x="86" y="0"/>
                  </a:cubicBezTo>
                  <a:cubicBezTo>
                    <a:pt x="40" y="0"/>
                    <a:pt x="0" y="40"/>
                    <a:pt x="0" y="88"/>
                  </a:cubicBezTo>
                  <a:cubicBezTo>
                    <a:pt x="0" y="184"/>
                    <a:pt x="0" y="184"/>
                    <a:pt x="0" y="184"/>
                  </a:cubicBezTo>
                  <a:cubicBezTo>
                    <a:pt x="22" y="195"/>
                    <a:pt x="38" y="211"/>
                    <a:pt x="48" y="232"/>
                  </a:cubicBezTo>
                  <a:cubicBezTo>
                    <a:pt x="62" y="232"/>
                    <a:pt x="62" y="232"/>
                    <a:pt x="62" y="232"/>
                  </a:cubicBezTo>
                  <a:cubicBezTo>
                    <a:pt x="78" y="232"/>
                    <a:pt x="78" y="232"/>
                    <a:pt x="78" y="232"/>
                  </a:cubicBezTo>
                  <a:cubicBezTo>
                    <a:pt x="110" y="232"/>
                    <a:pt x="136" y="206"/>
                    <a:pt x="136" y="174"/>
                  </a:cubicBezTo>
                  <a:cubicBezTo>
                    <a:pt x="62" y="174"/>
                    <a:pt x="62" y="174"/>
                    <a:pt x="62" y="174"/>
                  </a:cubicBezTo>
                  <a:cubicBezTo>
                    <a:pt x="62" y="83"/>
                    <a:pt x="62" y="83"/>
                    <a:pt x="62" y="83"/>
                  </a:cubicBezTo>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5" name="Freeform 1322"/>
            <p:cNvSpPr>
              <a:spLocks/>
            </p:cNvSpPr>
            <p:nvPr/>
          </p:nvSpPr>
          <p:spPr bwMode="auto">
            <a:xfrm>
              <a:off x="4054" y="3975"/>
              <a:ext cx="218" cy="253"/>
            </a:xfrm>
            <a:custGeom>
              <a:avLst/>
              <a:gdLst>
                <a:gd name="T0" fmla="*/ 464 w 464"/>
                <a:gd name="T1" fmla="*/ 360 h 539"/>
                <a:gd name="T2" fmla="*/ 411 w 464"/>
                <a:gd name="T3" fmla="*/ 227 h 539"/>
                <a:gd name="T4" fmla="*/ 411 w 464"/>
                <a:gd name="T5" fmla="*/ 189 h 539"/>
                <a:gd name="T6" fmla="*/ 411 w 464"/>
                <a:gd name="T7" fmla="*/ 189 h 539"/>
                <a:gd name="T8" fmla="*/ 411 w 464"/>
                <a:gd name="T9" fmla="*/ 168 h 539"/>
                <a:gd name="T10" fmla="*/ 371 w 464"/>
                <a:gd name="T11" fmla="*/ 0 h 539"/>
                <a:gd name="T12" fmla="*/ 78 w 464"/>
                <a:gd name="T13" fmla="*/ 0 h 539"/>
                <a:gd name="T14" fmla="*/ 78 w 464"/>
                <a:gd name="T15" fmla="*/ 179 h 539"/>
                <a:gd name="T16" fmla="*/ 395 w 464"/>
                <a:gd name="T17" fmla="*/ 469 h 539"/>
                <a:gd name="T18" fmla="*/ 339 w 464"/>
                <a:gd name="T19" fmla="*/ 539 h 539"/>
                <a:gd name="T20" fmla="*/ 411 w 464"/>
                <a:gd name="T21" fmla="*/ 539 h 539"/>
                <a:gd name="T22" fmla="*/ 411 w 464"/>
                <a:gd name="T23" fmla="*/ 539 h 539"/>
                <a:gd name="T24" fmla="*/ 430 w 464"/>
                <a:gd name="T25"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539">
                  <a:moveTo>
                    <a:pt x="464" y="360"/>
                  </a:moveTo>
                  <a:cubicBezTo>
                    <a:pt x="464" y="360"/>
                    <a:pt x="411" y="323"/>
                    <a:pt x="411" y="227"/>
                  </a:cubicBezTo>
                  <a:cubicBezTo>
                    <a:pt x="411" y="189"/>
                    <a:pt x="411" y="189"/>
                    <a:pt x="411" y="189"/>
                  </a:cubicBezTo>
                  <a:cubicBezTo>
                    <a:pt x="411" y="189"/>
                    <a:pt x="411" y="189"/>
                    <a:pt x="411" y="189"/>
                  </a:cubicBezTo>
                  <a:cubicBezTo>
                    <a:pt x="411" y="168"/>
                    <a:pt x="411" y="168"/>
                    <a:pt x="411" y="168"/>
                  </a:cubicBezTo>
                  <a:cubicBezTo>
                    <a:pt x="371" y="0"/>
                    <a:pt x="371" y="0"/>
                    <a:pt x="371" y="0"/>
                  </a:cubicBezTo>
                  <a:cubicBezTo>
                    <a:pt x="78" y="0"/>
                    <a:pt x="78" y="0"/>
                    <a:pt x="78" y="0"/>
                  </a:cubicBezTo>
                  <a:cubicBezTo>
                    <a:pt x="78" y="0"/>
                    <a:pt x="0" y="232"/>
                    <a:pt x="78" y="179"/>
                  </a:cubicBezTo>
                  <a:cubicBezTo>
                    <a:pt x="179" y="112"/>
                    <a:pt x="371" y="152"/>
                    <a:pt x="395" y="469"/>
                  </a:cubicBezTo>
                  <a:cubicBezTo>
                    <a:pt x="363" y="477"/>
                    <a:pt x="339" y="504"/>
                    <a:pt x="339" y="539"/>
                  </a:cubicBezTo>
                  <a:cubicBezTo>
                    <a:pt x="411" y="539"/>
                    <a:pt x="411" y="539"/>
                    <a:pt x="411" y="539"/>
                  </a:cubicBezTo>
                  <a:cubicBezTo>
                    <a:pt x="411" y="539"/>
                    <a:pt x="411" y="539"/>
                    <a:pt x="411" y="539"/>
                  </a:cubicBezTo>
                  <a:cubicBezTo>
                    <a:pt x="430" y="539"/>
                    <a:pt x="430" y="539"/>
                    <a:pt x="430" y="539"/>
                  </a:cubicBezTo>
                </a:path>
              </a:pathLst>
            </a:custGeom>
            <a:solidFill>
              <a:srgbClr val="DD5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6" name="Freeform 1323"/>
            <p:cNvSpPr>
              <a:spLocks/>
            </p:cNvSpPr>
            <p:nvPr/>
          </p:nvSpPr>
          <p:spPr bwMode="auto">
            <a:xfrm>
              <a:off x="3879" y="3788"/>
              <a:ext cx="78" cy="82"/>
            </a:xfrm>
            <a:custGeom>
              <a:avLst/>
              <a:gdLst>
                <a:gd name="T0" fmla="*/ 165 w 165"/>
                <a:gd name="T1" fmla="*/ 176 h 176"/>
                <a:gd name="T2" fmla="*/ 0 w 165"/>
                <a:gd name="T3" fmla="*/ 11 h 176"/>
                <a:gd name="T4" fmla="*/ 165 w 165"/>
                <a:gd name="T5" fmla="*/ 99 h 176"/>
                <a:gd name="T6" fmla="*/ 165 w 165"/>
                <a:gd name="T7" fmla="*/ 176 h 176"/>
              </a:gdLst>
              <a:ahLst/>
              <a:cxnLst>
                <a:cxn ang="0">
                  <a:pos x="T0" y="T1"/>
                </a:cxn>
                <a:cxn ang="0">
                  <a:pos x="T2" y="T3"/>
                </a:cxn>
                <a:cxn ang="0">
                  <a:pos x="T4" y="T5"/>
                </a:cxn>
                <a:cxn ang="0">
                  <a:pos x="T6" y="T7"/>
                </a:cxn>
              </a:cxnLst>
              <a:rect l="0" t="0" r="r" b="b"/>
              <a:pathLst>
                <a:path w="165" h="176">
                  <a:moveTo>
                    <a:pt x="165" y="176"/>
                  </a:moveTo>
                  <a:cubicBezTo>
                    <a:pt x="75" y="176"/>
                    <a:pt x="0" y="104"/>
                    <a:pt x="0" y="11"/>
                  </a:cubicBezTo>
                  <a:cubicBezTo>
                    <a:pt x="0" y="11"/>
                    <a:pt x="165" y="0"/>
                    <a:pt x="165" y="99"/>
                  </a:cubicBezTo>
                  <a:cubicBezTo>
                    <a:pt x="165" y="120"/>
                    <a:pt x="165" y="176"/>
                    <a:pt x="165" y="176"/>
                  </a:cubicBezTo>
                </a:path>
              </a:pathLst>
            </a:custGeom>
            <a:solidFill>
              <a:srgbClr val="DD5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7" name="Freeform 1324"/>
            <p:cNvSpPr>
              <a:spLocks/>
            </p:cNvSpPr>
            <p:nvPr/>
          </p:nvSpPr>
          <p:spPr bwMode="auto">
            <a:xfrm>
              <a:off x="3912" y="3821"/>
              <a:ext cx="389" cy="282"/>
            </a:xfrm>
            <a:custGeom>
              <a:avLst/>
              <a:gdLst>
                <a:gd name="T0" fmla="*/ 675 w 830"/>
                <a:gd name="T1" fmla="*/ 232 h 600"/>
                <a:gd name="T2" fmla="*/ 368 w 830"/>
                <a:gd name="T3" fmla="*/ 232 h 600"/>
                <a:gd name="T4" fmla="*/ 320 w 830"/>
                <a:gd name="T5" fmla="*/ 232 h 600"/>
                <a:gd name="T6" fmla="*/ 158 w 830"/>
                <a:gd name="T7" fmla="*/ 232 h 600"/>
                <a:gd name="T8" fmla="*/ 158 w 830"/>
                <a:gd name="T9" fmla="*/ 245 h 600"/>
                <a:gd name="T10" fmla="*/ 142 w 830"/>
                <a:gd name="T11" fmla="*/ 224 h 600"/>
                <a:gd name="T12" fmla="*/ 184 w 830"/>
                <a:gd name="T13" fmla="*/ 203 h 600"/>
                <a:gd name="T14" fmla="*/ 262 w 830"/>
                <a:gd name="T15" fmla="*/ 203 h 600"/>
                <a:gd name="T16" fmla="*/ 310 w 830"/>
                <a:gd name="T17" fmla="*/ 152 h 600"/>
                <a:gd name="T18" fmla="*/ 310 w 830"/>
                <a:gd name="T19" fmla="*/ 83 h 600"/>
                <a:gd name="T20" fmla="*/ 299 w 830"/>
                <a:gd name="T21" fmla="*/ 83 h 600"/>
                <a:gd name="T22" fmla="*/ 262 w 830"/>
                <a:gd name="T23" fmla="*/ 64 h 600"/>
                <a:gd name="T24" fmla="*/ 208 w 830"/>
                <a:gd name="T25" fmla="*/ 64 h 600"/>
                <a:gd name="T26" fmla="*/ 203 w 830"/>
                <a:gd name="T27" fmla="*/ 67 h 600"/>
                <a:gd name="T28" fmla="*/ 134 w 830"/>
                <a:gd name="T29" fmla="*/ 0 h 600"/>
                <a:gd name="T30" fmla="*/ 72 w 830"/>
                <a:gd name="T31" fmla="*/ 0 h 600"/>
                <a:gd name="T32" fmla="*/ 3 w 830"/>
                <a:gd name="T33" fmla="*/ 69 h 600"/>
                <a:gd name="T34" fmla="*/ 3 w 830"/>
                <a:gd name="T35" fmla="*/ 99 h 600"/>
                <a:gd name="T36" fmla="*/ 0 w 830"/>
                <a:gd name="T37" fmla="*/ 99 h 600"/>
                <a:gd name="T38" fmla="*/ 0 w 830"/>
                <a:gd name="T39" fmla="*/ 261 h 600"/>
                <a:gd name="T40" fmla="*/ 310 w 830"/>
                <a:gd name="T41" fmla="*/ 571 h 600"/>
                <a:gd name="T42" fmla="*/ 587 w 830"/>
                <a:gd name="T43" fmla="*/ 397 h 600"/>
                <a:gd name="T44" fmla="*/ 619 w 830"/>
                <a:gd name="T45" fmla="*/ 395 h 600"/>
                <a:gd name="T46" fmla="*/ 830 w 830"/>
                <a:gd name="T47" fmla="*/ 600 h 600"/>
                <a:gd name="T48" fmla="*/ 830 w 830"/>
                <a:gd name="T49" fmla="*/ 384 h 600"/>
                <a:gd name="T50" fmla="*/ 675 w 830"/>
                <a:gd name="T51" fmla="*/ 23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0" h="600">
                  <a:moveTo>
                    <a:pt x="675" y="232"/>
                  </a:moveTo>
                  <a:cubicBezTo>
                    <a:pt x="368" y="232"/>
                    <a:pt x="368" y="232"/>
                    <a:pt x="368" y="232"/>
                  </a:cubicBezTo>
                  <a:cubicBezTo>
                    <a:pt x="320" y="232"/>
                    <a:pt x="320" y="232"/>
                    <a:pt x="320" y="232"/>
                  </a:cubicBezTo>
                  <a:cubicBezTo>
                    <a:pt x="158" y="232"/>
                    <a:pt x="158" y="232"/>
                    <a:pt x="158" y="232"/>
                  </a:cubicBezTo>
                  <a:cubicBezTo>
                    <a:pt x="158" y="245"/>
                    <a:pt x="158" y="245"/>
                    <a:pt x="158" y="245"/>
                  </a:cubicBezTo>
                  <a:cubicBezTo>
                    <a:pt x="142" y="224"/>
                    <a:pt x="142" y="224"/>
                    <a:pt x="142" y="224"/>
                  </a:cubicBezTo>
                  <a:cubicBezTo>
                    <a:pt x="158" y="221"/>
                    <a:pt x="174" y="213"/>
                    <a:pt x="184" y="203"/>
                  </a:cubicBezTo>
                  <a:cubicBezTo>
                    <a:pt x="262" y="203"/>
                    <a:pt x="262" y="203"/>
                    <a:pt x="262" y="203"/>
                  </a:cubicBezTo>
                  <a:cubicBezTo>
                    <a:pt x="288" y="203"/>
                    <a:pt x="310" y="179"/>
                    <a:pt x="310" y="152"/>
                  </a:cubicBezTo>
                  <a:cubicBezTo>
                    <a:pt x="310" y="83"/>
                    <a:pt x="310" y="83"/>
                    <a:pt x="310" y="83"/>
                  </a:cubicBezTo>
                  <a:cubicBezTo>
                    <a:pt x="299" y="83"/>
                    <a:pt x="299" y="83"/>
                    <a:pt x="299" y="83"/>
                  </a:cubicBezTo>
                  <a:cubicBezTo>
                    <a:pt x="288" y="72"/>
                    <a:pt x="275" y="64"/>
                    <a:pt x="262" y="64"/>
                  </a:cubicBezTo>
                  <a:cubicBezTo>
                    <a:pt x="208" y="64"/>
                    <a:pt x="208" y="64"/>
                    <a:pt x="208" y="64"/>
                  </a:cubicBezTo>
                  <a:cubicBezTo>
                    <a:pt x="206" y="64"/>
                    <a:pt x="206" y="67"/>
                    <a:pt x="203" y="67"/>
                  </a:cubicBezTo>
                  <a:cubicBezTo>
                    <a:pt x="203" y="29"/>
                    <a:pt x="171" y="0"/>
                    <a:pt x="134" y="0"/>
                  </a:cubicBezTo>
                  <a:cubicBezTo>
                    <a:pt x="72" y="0"/>
                    <a:pt x="72" y="0"/>
                    <a:pt x="72" y="0"/>
                  </a:cubicBezTo>
                  <a:cubicBezTo>
                    <a:pt x="32" y="0"/>
                    <a:pt x="3" y="32"/>
                    <a:pt x="3" y="69"/>
                  </a:cubicBezTo>
                  <a:cubicBezTo>
                    <a:pt x="3" y="99"/>
                    <a:pt x="3" y="99"/>
                    <a:pt x="3" y="99"/>
                  </a:cubicBezTo>
                  <a:cubicBezTo>
                    <a:pt x="0" y="99"/>
                    <a:pt x="0" y="99"/>
                    <a:pt x="0" y="99"/>
                  </a:cubicBezTo>
                  <a:cubicBezTo>
                    <a:pt x="0" y="261"/>
                    <a:pt x="0" y="261"/>
                    <a:pt x="0" y="261"/>
                  </a:cubicBezTo>
                  <a:cubicBezTo>
                    <a:pt x="0" y="432"/>
                    <a:pt x="139" y="571"/>
                    <a:pt x="310" y="571"/>
                  </a:cubicBezTo>
                  <a:cubicBezTo>
                    <a:pt x="432" y="571"/>
                    <a:pt x="539" y="499"/>
                    <a:pt x="587" y="397"/>
                  </a:cubicBezTo>
                  <a:cubicBezTo>
                    <a:pt x="598" y="395"/>
                    <a:pt x="608" y="395"/>
                    <a:pt x="619" y="395"/>
                  </a:cubicBezTo>
                  <a:cubicBezTo>
                    <a:pt x="734" y="395"/>
                    <a:pt x="827" y="485"/>
                    <a:pt x="830" y="600"/>
                  </a:cubicBezTo>
                  <a:cubicBezTo>
                    <a:pt x="830" y="600"/>
                    <a:pt x="830" y="384"/>
                    <a:pt x="830" y="384"/>
                  </a:cubicBezTo>
                  <a:cubicBezTo>
                    <a:pt x="830" y="299"/>
                    <a:pt x="760" y="232"/>
                    <a:pt x="675" y="232"/>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8" name="Rectangle 1325"/>
            <p:cNvSpPr>
              <a:spLocks noChangeArrowheads="1"/>
            </p:cNvSpPr>
            <p:nvPr/>
          </p:nvSpPr>
          <p:spPr bwMode="auto">
            <a:xfrm>
              <a:off x="3957" y="3911"/>
              <a:ext cx="47" cy="74"/>
            </a:xfrm>
            <a:prstGeom prst="rect">
              <a:avLst/>
            </a:prstGeom>
            <a:solidFill>
              <a:srgbClr val="FFB90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9" name="Rectangle 1326"/>
            <p:cNvSpPr>
              <a:spLocks noChangeArrowheads="1"/>
            </p:cNvSpPr>
            <p:nvPr/>
          </p:nvSpPr>
          <p:spPr bwMode="auto">
            <a:xfrm>
              <a:off x="3913" y="3893"/>
              <a:ext cx="47" cy="18"/>
            </a:xfrm>
            <a:prstGeom prst="rect">
              <a:avLst/>
            </a:prstGeom>
            <a:solidFill>
              <a:srgbClr val="FFB90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0" name="Freeform 1327"/>
            <p:cNvSpPr>
              <a:spLocks/>
            </p:cNvSpPr>
            <p:nvPr/>
          </p:nvSpPr>
          <p:spPr bwMode="auto">
            <a:xfrm>
              <a:off x="3984" y="3846"/>
              <a:ext cx="12" cy="11"/>
            </a:xfrm>
            <a:custGeom>
              <a:avLst/>
              <a:gdLst>
                <a:gd name="T0" fmla="*/ 24 w 24"/>
                <a:gd name="T1" fmla="*/ 11 h 24"/>
                <a:gd name="T2" fmla="*/ 11 w 24"/>
                <a:gd name="T3" fmla="*/ 24 h 24"/>
                <a:gd name="T4" fmla="*/ 0 w 24"/>
                <a:gd name="T5" fmla="*/ 11 h 24"/>
                <a:gd name="T6" fmla="*/ 11 w 24"/>
                <a:gd name="T7" fmla="*/ 0 h 24"/>
                <a:gd name="T8" fmla="*/ 24 w 24"/>
                <a:gd name="T9" fmla="*/ 11 h 24"/>
              </a:gdLst>
              <a:ahLst/>
              <a:cxnLst>
                <a:cxn ang="0">
                  <a:pos x="T0" y="T1"/>
                </a:cxn>
                <a:cxn ang="0">
                  <a:pos x="T2" y="T3"/>
                </a:cxn>
                <a:cxn ang="0">
                  <a:pos x="T4" y="T5"/>
                </a:cxn>
                <a:cxn ang="0">
                  <a:pos x="T6" y="T7"/>
                </a:cxn>
                <a:cxn ang="0">
                  <a:pos x="T8" y="T9"/>
                </a:cxn>
              </a:cxnLst>
              <a:rect l="0" t="0" r="r" b="b"/>
              <a:pathLst>
                <a:path w="24" h="24">
                  <a:moveTo>
                    <a:pt x="24" y="11"/>
                  </a:moveTo>
                  <a:cubicBezTo>
                    <a:pt x="24" y="19"/>
                    <a:pt x="19" y="24"/>
                    <a:pt x="11" y="24"/>
                  </a:cubicBezTo>
                  <a:cubicBezTo>
                    <a:pt x="5" y="24"/>
                    <a:pt x="0" y="19"/>
                    <a:pt x="0" y="11"/>
                  </a:cubicBezTo>
                  <a:cubicBezTo>
                    <a:pt x="0" y="6"/>
                    <a:pt x="5" y="0"/>
                    <a:pt x="11" y="0"/>
                  </a:cubicBezTo>
                  <a:cubicBezTo>
                    <a:pt x="19" y="0"/>
                    <a:pt x="24" y="6"/>
                    <a:pt x="24" y="11"/>
                  </a:cubicBezTo>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1" name="Freeform 1328"/>
            <p:cNvSpPr>
              <a:spLocks/>
            </p:cNvSpPr>
            <p:nvPr/>
          </p:nvSpPr>
          <p:spPr bwMode="auto">
            <a:xfrm>
              <a:off x="3960" y="3917"/>
              <a:ext cx="44" cy="42"/>
            </a:xfrm>
            <a:custGeom>
              <a:avLst/>
              <a:gdLst>
                <a:gd name="T0" fmla="*/ 94 w 94"/>
                <a:gd name="T1" fmla="*/ 0 h 90"/>
                <a:gd name="T2" fmla="*/ 0 w 94"/>
                <a:gd name="T3" fmla="*/ 0 h 90"/>
                <a:gd name="T4" fmla="*/ 94 w 94"/>
                <a:gd name="T5" fmla="*/ 90 h 90"/>
                <a:gd name="T6" fmla="*/ 94 w 94"/>
                <a:gd name="T7" fmla="*/ 0 h 90"/>
              </a:gdLst>
              <a:ahLst/>
              <a:cxnLst>
                <a:cxn ang="0">
                  <a:pos x="T0" y="T1"/>
                </a:cxn>
                <a:cxn ang="0">
                  <a:pos x="T2" y="T3"/>
                </a:cxn>
                <a:cxn ang="0">
                  <a:pos x="T4" y="T5"/>
                </a:cxn>
                <a:cxn ang="0">
                  <a:pos x="T6" y="T7"/>
                </a:cxn>
              </a:cxnLst>
              <a:rect l="0" t="0" r="r" b="b"/>
              <a:pathLst>
                <a:path w="94" h="90">
                  <a:moveTo>
                    <a:pt x="94" y="0"/>
                  </a:moveTo>
                  <a:cubicBezTo>
                    <a:pt x="0" y="0"/>
                    <a:pt x="0" y="0"/>
                    <a:pt x="0" y="0"/>
                  </a:cubicBezTo>
                  <a:cubicBezTo>
                    <a:pt x="0" y="0"/>
                    <a:pt x="8" y="90"/>
                    <a:pt x="94" y="90"/>
                  </a:cubicBezTo>
                  <a:cubicBezTo>
                    <a:pt x="94" y="58"/>
                    <a:pt x="94" y="0"/>
                    <a:pt x="94" y="0"/>
                  </a:cubicBezTo>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2" name="Freeform 1329"/>
            <p:cNvSpPr>
              <a:spLocks/>
            </p:cNvSpPr>
            <p:nvPr/>
          </p:nvSpPr>
          <p:spPr bwMode="auto">
            <a:xfrm>
              <a:off x="3869" y="3821"/>
              <a:ext cx="83" cy="78"/>
            </a:xfrm>
            <a:custGeom>
              <a:avLst/>
              <a:gdLst>
                <a:gd name="T0" fmla="*/ 176 w 176"/>
                <a:gd name="T1" fmla="*/ 0 h 165"/>
                <a:gd name="T2" fmla="*/ 10 w 176"/>
                <a:gd name="T3" fmla="*/ 165 h 165"/>
                <a:gd name="T4" fmla="*/ 98 w 176"/>
                <a:gd name="T5" fmla="*/ 0 h 165"/>
                <a:gd name="T6" fmla="*/ 176 w 176"/>
                <a:gd name="T7" fmla="*/ 0 h 165"/>
              </a:gdLst>
              <a:ahLst/>
              <a:cxnLst>
                <a:cxn ang="0">
                  <a:pos x="T0" y="T1"/>
                </a:cxn>
                <a:cxn ang="0">
                  <a:pos x="T2" y="T3"/>
                </a:cxn>
                <a:cxn ang="0">
                  <a:pos x="T4" y="T5"/>
                </a:cxn>
                <a:cxn ang="0">
                  <a:pos x="T6" y="T7"/>
                </a:cxn>
              </a:cxnLst>
              <a:rect l="0" t="0" r="r" b="b"/>
              <a:pathLst>
                <a:path w="176" h="165">
                  <a:moveTo>
                    <a:pt x="176" y="0"/>
                  </a:moveTo>
                  <a:cubicBezTo>
                    <a:pt x="176" y="91"/>
                    <a:pt x="101" y="165"/>
                    <a:pt x="10" y="165"/>
                  </a:cubicBezTo>
                  <a:cubicBezTo>
                    <a:pt x="10" y="165"/>
                    <a:pt x="0" y="0"/>
                    <a:pt x="98" y="0"/>
                  </a:cubicBezTo>
                  <a:cubicBezTo>
                    <a:pt x="120" y="0"/>
                    <a:pt x="176" y="0"/>
                    <a:pt x="176" y="0"/>
                  </a:cubicBezTo>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3" name="Freeform 1330"/>
            <p:cNvSpPr>
              <a:spLocks/>
            </p:cNvSpPr>
            <p:nvPr/>
          </p:nvSpPr>
          <p:spPr bwMode="auto">
            <a:xfrm>
              <a:off x="3911" y="4045"/>
              <a:ext cx="106" cy="183"/>
            </a:xfrm>
            <a:custGeom>
              <a:avLst/>
              <a:gdLst>
                <a:gd name="T0" fmla="*/ 26 w 106"/>
                <a:gd name="T1" fmla="*/ 183 h 183"/>
                <a:gd name="T2" fmla="*/ 0 w 106"/>
                <a:gd name="T3" fmla="*/ 183 h 183"/>
                <a:gd name="T4" fmla="*/ 57 w 106"/>
                <a:gd name="T5" fmla="*/ 0 h 183"/>
                <a:gd name="T6" fmla="*/ 106 w 106"/>
                <a:gd name="T7" fmla="*/ 0 h 183"/>
                <a:gd name="T8" fmla="*/ 26 w 106"/>
                <a:gd name="T9" fmla="*/ 183 h 183"/>
              </a:gdLst>
              <a:ahLst/>
              <a:cxnLst>
                <a:cxn ang="0">
                  <a:pos x="T0" y="T1"/>
                </a:cxn>
                <a:cxn ang="0">
                  <a:pos x="T2" y="T3"/>
                </a:cxn>
                <a:cxn ang="0">
                  <a:pos x="T4" y="T5"/>
                </a:cxn>
                <a:cxn ang="0">
                  <a:pos x="T6" y="T7"/>
                </a:cxn>
                <a:cxn ang="0">
                  <a:pos x="T8" y="T9"/>
                </a:cxn>
              </a:cxnLst>
              <a:rect l="0" t="0" r="r" b="b"/>
              <a:pathLst>
                <a:path w="106" h="183">
                  <a:moveTo>
                    <a:pt x="26" y="183"/>
                  </a:moveTo>
                  <a:lnTo>
                    <a:pt x="0" y="183"/>
                  </a:lnTo>
                  <a:lnTo>
                    <a:pt x="57" y="0"/>
                  </a:lnTo>
                  <a:lnTo>
                    <a:pt x="106" y="0"/>
                  </a:lnTo>
                  <a:lnTo>
                    <a:pt x="26" y="183"/>
                  </a:lnTo>
                  <a:close/>
                </a:path>
              </a:pathLst>
            </a:custGeom>
            <a:solidFill>
              <a:srgbClr val="FFB9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4" name="Freeform 1331"/>
            <p:cNvSpPr>
              <a:spLocks/>
            </p:cNvSpPr>
            <p:nvPr/>
          </p:nvSpPr>
          <p:spPr bwMode="auto">
            <a:xfrm>
              <a:off x="4266" y="3800"/>
              <a:ext cx="96" cy="173"/>
            </a:xfrm>
            <a:custGeom>
              <a:avLst/>
              <a:gdLst>
                <a:gd name="T0" fmla="*/ 21 w 205"/>
                <a:gd name="T1" fmla="*/ 368 h 368"/>
                <a:gd name="T2" fmla="*/ 0 w 205"/>
                <a:gd name="T3" fmla="*/ 346 h 368"/>
                <a:gd name="T4" fmla="*/ 21 w 205"/>
                <a:gd name="T5" fmla="*/ 322 h 368"/>
                <a:gd name="T6" fmla="*/ 160 w 205"/>
                <a:gd name="T7" fmla="*/ 184 h 368"/>
                <a:gd name="T8" fmla="*/ 21 w 205"/>
                <a:gd name="T9" fmla="*/ 45 h 368"/>
                <a:gd name="T10" fmla="*/ 0 w 205"/>
                <a:gd name="T11" fmla="*/ 24 h 368"/>
                <a:gd name="T12" fmla="*/ 21 w 205"/>
                <a:gd name="T13" fmla="*/ 0 h 368"/>
                <a:gd name="T14" fmla="*/ 205 w 205"/>
                <a:gd name="T15" fmla="*/ 184 h 368"/>
                <a:gd name="T16" fmla="*/ 21 w 205"/>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68">
                  <a:moveTo>
                    <a:pt x="21" y="368"/>
                  </a:moveTo>
                  <a:cubicBezTo>
                    <a:pt x="8" y="368"/>
                    <a:pt x="0" y="357"/>
                    <a:pt x="0" y="346"/>
                  </a:cubicBezTo>
                  <a:cubicBezTo>
                    <a:pt x="0" y="333"/>
                    <a:pt x="8" y="322"/>
                    <a:pt x="21" y="322"/>
                  </a:cubicBezTo>
                  <a:cubicBezTo>
                    <a:pt x="99" y="322"/>
                    <a:pt x="160" y="261"/>
                    <a:pt x="160" y="184"/>
                  </a:cubicBezTo>
                  <a:cubicBezTo>
                    <a:pt x="160" y="109"/>
                    <a:pt x="99" y="45"/>
                    <a:pt x="21" y="45"/>
                  </a:cubicBezTo>
                  <a:cubicBezTo>
                    <a:pt x="8" y="45"/>
                    <a:pt x="0" y="37"/>
                    <a:pt x="0" y="24"/>
                  </a:cubicBezTo>
                  <a:cubicBezTo>
                    <a:pt x="0" y="10"/>
                    <a:pt x="8" y="0"/>
                    <a:pt x="21" y="0"/>
                  </a:cubicBezTo>
                  <a:cubicBezTo>
                    <a:pt x="123" y="0"/>
                    <a:pt x="205" y="82"/>
                    <a:pt x="205" y="184"/>
                  </a:cubicBezTo>
                  <a:cubicBezTo>
                    <a:pt x="205" y="285"/>
                    <a:pt x="123" y="368"/>
                    <a:pt x="21" y="368"/>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5" name="Freeform 1332"/>
            <p:cNvSpPr>
              <a:spLocks/>
            </p:cNvSpPr>
            <p:nvPr/>
          </p:nvSpPr>
          <p:spPr bwMode="auto">
            <a:xfrm>
              <a:off x="4108" y="3975"/>
              <a:ext cx="212" cy="253"/>
            </a:xfrm>
            <a:custGeom>
              <a:avLst/>
              <a:gdLst>
                <a:gd name="T0" fmla="*/ 400 w 451"/>
                <a:gd name="T1" fmla="*/ 539 h 539"/>
                <a:gd name="T2" fmla="*/ 77 w 451"/>
                <a:gd name="T3" fmla="*/ 179 h 539"/>
                <a:gd name="T4" fmla="*/ 77 w 451"/>
                <a:gd name="T5" fmla="*/ 0 h 539"/>
                <a:gd name="T6" fmla="*/ 373 w 451"/>
                <a:gd name="T7" fmla="*/ 0 h 539"/>
                <a:gd name="T8" fmla="*/ 411 w 451"/>
                <a:gd name="T9" fmla="*/ 168 h 539"/>
                <a:gd name="T10" fmla="*/ 411 w 451"/>
                <a:gd name="T11" fmla="*/ 277 h 539"/>
                <a:gd name="T12" fmla="*/ 451 w 451"/>
                <a:gd name="T13" fmla="*/ 437 h 539"/>
              </a:gdLst>
              <a:ahLst/>
              <a:cxnLst>
                <a:cxn ang="0">
                  <a:pos x="T0" y="T1"/>
                </a:cxn>
                <a:cxn ang="0">
                  <a:pos x="T2" y="T3"/>
                </a:cxn>
                <a:cxn ang="0">
                  <a:pos x="T4" y="T5"/>
                </a:cxn>
                <a:cxn ang="0">
                  <a:pos x="T6" y="T7"/>
                </a:cxn>
                <a:cxn ang="0">
                  <a:pos x="T8" y="T9"/>
                </a:cxn>
                <a:cxn ang="0">
                  <a:pos x="T10" y="T11"/>
                </a:cxn>
                <a:cxn ang="0">
                  <a:pos x="T12" y="T13"/>
                </a:cxn>
              </a:cxnLst>
              <a:rect l="0" t="0" r="r" b="b"/>
              <a:pathLst>
                <a:path w="451" h="539">
                  <a:moveTo>
                    <a:pt x="400" y="539"/>
                  </a:moveTo>
                  <a:cubicBezTo>
                    <a:pt x="400" y="160"/>
                    <a:pt x="189" y="107"/>
                    <a:pt x="77" y="179"/>
                  </a:cubicBezTo>
                  <a:cubicBezTo>
                    <a:pt x="0" y="232"/>
                    <a:pt x="77" y="0"/>
                    <a:pt x="77" y="0"/>
                  </a:cubicBezTo>
                  <a:cubicBezTo>
                    <a:pt x="373" y="0"/>
                    <a:pt x="373" y="0"/>
                    <a:pt x="373" y="0"/>
                  </a:cubicBezTo>
                  <a:cubicBezTo>
                    <a:pt x="411" y="168"/>
                    <a:pt x="411" y="168"/>
                    <a:pt x="411" y="168"/>
                  </a:cubicBezTo>
                  <a:cubicBezTo>
                    <a:pt x="411" y="277"/>
                    <a:pt x="411" y="277"/>
                    <a:pt x="411" y="277"/>
                  </a:cubicBezTo>
                  <a:cubicBezTo>
                    <a:pt x="451" y="437"/>
                    <a:pt x="451" y="437"/>
                    <a:pt x="451" y="437"/>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6" name="Freeform 1333"/>
            <p:cNvSpPr>
              <a:spLocks/>
            </p:cNvSpPr>
            <p:nvPr/>
          </p:nvSpPr>
          <p:spPr bwMode="auto">
            <a:xfrm>
              <a:off x="4275" y="4064"/>
              <a:ext cx="52" cy="166"/>
            </a:xfrm>
            <a:custGeom>
              <a:avLst/>
              <a:gdLst>
                <a:gd name="T0" fmla="*/ 56 w 112"/>
                <a:gd name="T1" fmla="*/ 38 h 355"/>
                <a:gd name="T2" fmla="*/ 56 w 112"/>
                <a:gd name="T3" fmla="*/ 0 h 355"/>
                <a:gd name="T4" fmla="*/ 0 w 112"/>
                <a:gd name="T5" fmla="*/ 30 h 355"/>
                <a:gd name="T6" fmla="*/ 0 w 112"/>
                <a:gd name="T7" fmla="*/ 83 h 355"/>
                <a:gd name="T8" fmla="*/ 56 w 112"/>
                <a:gd name="T9" fmla="*/ 270 h 355"/>
                <a:gd name="T10" fmla="*/ 56 w 112"/>
                <a:gd name="T11" fmla="*/ 350 h 355"/>
                <a:gd name="T12" fmla="*/ 77 w 112"/>
                <a:gd name="T13" fmla="*/ 350 h 355"/>
                <a:gd name="T14" fmla="*/ 112 w 112"/>
                <a:gd name="T15" fmla="*/ 171 h 355"/>
                <a:gd name="T16" fmla="*/ 56 w 112"/>
                <a:gd name="T17" fmla="*/ 3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55">
                  <a:moveTo>
                    <a:pt x="56" y="38"/>
                  </a:moveTo>
                  <a:cubicBezTo>
                    <a:pt x="56" y="0"/>
                    <a:pt x="56" y="0"/>
                    <a:pt x="56" y="0"/>
                  </a:cubicBezTo>
                  <a:cubicBezTo>
                    <a:pt x="0" y="30"/>
                    <a:pt x="0" y="30"/>
                    <a:pt x="0" y="30"/>
                  </a:cubicBezTo>
                  <a:cubicBezTo>
                    <a:pt x="0" y="83"/>
                    <a:pt x="0" y="83"/>
                    <a:pt x="0" y="83"/>
                  </a:cubicBezTo>
                  <a:cubicBezTo>
                    <a:pt x="0" y="83"/>
                    <a:pt x="56" y="184"/>
                    <a:pt x="56" y="270"/>
                  </a:cubicBezTo>
                  <a:cubicBezTo>
                    <a:pt x="56" y="355"/>
                    <a:pt x="56" y="350"/>
                    <a:pt x="56" y="350"/>
                  </a:cubicBezTo>
                  <a:cubicBezTo>
                    <a:pt x="77" y="350"/>
                    <a:pt x="77" y="350"/>
                    <a:pt x="77" y="350"/>
                  </a:cubicBezTo>
                  <a:cubicBezTo>
                    <a:pt x="112" y="171"/>
                    <a:pt x="112" y="171"/>
                    <a:pt x="112" y="171"/>
                  </a:cubicBezTo>
                  <a:cubicBezTo>
                    <a:pt x="112" y="171"/>
                    <a:pt x="56" y="134"/>
                    <a:pt x="56" y="38"/>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7" name="Freeform 1334"/>
            <p:cNvSpPr>
              <a:spLocks/>
            </p:cNvSpPr>
            <p:nvPr/>
          </p:nvSpPr>
          <p:spPr bwMode="auto">
            <a:xfrm>
              <a:off x="4268" y="4194"/>
              <a:ext cx="34" cy="34"/>
            </a:xfrm>
            <a:custGeom>
              <a:avLst/>
              <a:gdLst>
                <a:gd name="T0" fmla="*/ 72 w 72"/>
                <a:gd name="T1" fmla="*/ 0 h 72"/>
                <a:gd name="T2" fmla="*/ 0 w 72"/>
                <a:gd name="T3" fmla="*/ 72 h 72"/>
                <a:gd name="T4" fmla="*/ 72 w 72"/>
                <a:gd name="T5" fmla="*/ 72 h 72"/>
              </a:gdLst>
              <a:ahLst/>
              <a:cxnLst>
                <a:cxn ang="0">
                  <a:pos x="T0" y="T1"/>
                </a:cxn>
                <a:cxn ang="0">
                  <a:pos x="T2" y="T3"/>
                </a:cxn>
                <a:cxn ang="0">
                  <a:pos x="T4" y="T5"/>
                </a:cxn>
              </a:cxnLst>
              <a:rect l="0" t="0" r="r" b="b"/>
              <a:pathLst>
                <a:path w="72" h="72">
                  <a:moveTo>
                    <a:pt x="72" y="0"/>
                  </a:moveTo>
                  <a:cubicBezTo>
                    <a:pt x="32" y="0"/>
                    <a:pt x="0" y="32"/>
                    <a:pt x="0" y="72"/>
                  </a:cubicBezTo>
                  <a:cubicBezTo>
                    <a:pt x="72" y="72"/>
                    <a:pt x="72" y="72"/>
                    <a:pt x="72" y="72"/>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8" name="Freeform 1335"/>
            <p:cNvSpPr>
              <a:spLocks/>
            </p:cNvSpPr>
            <p:nvPr/>
          </p:nvSpPr>
          <p:spPr bwMode="auto">
            <a:xfrm>
              <a:off x="3879" y="4200"/>
              <a:ext cx="64" cy="28"/>
            </a:xfrm>
            <a:custGeom>
              <a:avLst/>
              <a:gdLst>
                <a:gd name="T0" fmla="*/ 59 w 136"/>
                <a:gd name="T1" fmla="*/ 0 h 59"/>
                <a:gd name="T2" fmla="*/ 0 w 136"/>
                <a:gd name="T3" fmla="*/ 59 h 59"/>
                <a:gd name="T4" fmla="*/ 109 w 136"/>
                <a:gd name="T5" fmla="*/ 59 h 59"/>
                <a:gd name="T6" fmla="*/ 136 w 136"/>
                <a:gd name="T7" fmla="*/ 0 h 59"/>
              </a:gdLst>
              <a:ahLst/>
              <a:cxnLst>
                <a:cxn ang="0">
                  <a:pos x="T0" y="T1"/>
                </a:cxn>
                <a:cxn ang="0">
                  <a:pos x="T2" y="T3"/>
                </a:cxn>
                <a:cxn ang="0">
                  <a:pos x="T4" y="T5"/>
                </a:cxn>
                <a:cxn ang="0">
                  <a:pos x="T6" y="T7"/>
                </a:cxn>
              </a:cxnLst>
              <a:rect l="0" t="0" r="r" b="b"/>
              <a:pathLst>
                <a:path w="136" h="59">
                  <a:moveTo>
                    <a:pt x="59" y="0"/>
                  </a:moveTo>
                  <a:cubicBezTo>
                    <a:pt x="27" y="0"/>
                    <a:pt x="0" y="27"/>
                    <a:pt x="0" y="59"/>
                  </a:cubicBezTo>
                  <a:cubicBezTo>
                    <a:pt x="109" y="59"/>
                    <a:pt x="109" y="59"/>
                    <a:pt x="109" y="59"/>
                  </a:cubicBezTo>
                  <a:cubicBezTo>
                    <a:pt x="136" y="0"/>
                    <a:pt x="136" y="0"/>
                    <a:pt x="136" y="0"/>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9" name="Freeform 1336"/>
            <p:cNvSpPr>
              <a:spLocks/>
            </p:cNvSpPr>
            <p:nvPr/>
          </p:nvSpPr>
          <p:spPr bwMode="auto">
            <a:xfrm>
              <a:off x="4032" y="3851"/>
              <a:ext cx="25" cy="25"/>
            </a:xfrm>
            <a:custGeom>
              <a:avLst/>
              <a:gdLst>
                <a:gd name="T0" fmla="*/ 54 w 54"/>
                <a:gd name="T1" fmla="*/ 53 h 53"/>
                <a:gd name="T2" fmla="*/ 54 w 54"/>
                <a:gd name="T3" fmla="*/ 19 h 53"/>
                <a:gd name="T4" fmla="*/ 38 w 54"/>
                <a:gd name="T5" fmla="*/ 0 h 53"/>
                <a:gd name="T6" fmla="*/ 0 w 54"/>
                <a:gd name="T7" fmla="*/ 0 h 53"/>
                <a:gd name="T8" fmla="*/ 19 w 54"/>
                <a:gd name="T9" fmla="*/ 53 h 53"/>
              </a:gdLst>
              <a:ahLst/>
              <a:cxnLst>
                <a:cxn ang="0">
                  <a:pos x="T0" y="T1"/>
                </a:cxn>
                <a:cxn ang="0">
                  <a:pos x="T2" y="T3"/>
                </a:cxn>
                <a:cxn ang="0">
                  <a:pos x="T4" y="T5"/>
                </a:cxn>
                <a:cxn ang="0">
                  <a:pos x="T6" y="T7"/>
                </a:cxn>
                <a:cxn ang="0">
                  <a:pos x="T8" y="T9"/>
                </a:cxn>
              </a:cxnLst>
              <a:rect l="0" t="0" r="r" b="b"/>
              <a:pathLst>
                <a:path w="54" h="53">
                  <a:moveTo>
                    <a:pt x="54" y="53"/>
                  </a:moveTo>
                  <a:cubicBezTo>
                    <a:pt x="54" y="19"/>
                    <a:pt x="54" y="19"/>
                    <a:pt x="54" y="19"/>
                  </a:cubicBezTo>
                  <a:cubicBezTo>
                    <a:pt x="54" y="8"/>
                    <a:pt x="46" y="0"/>
                    <a:pt x="38" y="0"/>
                  </a:cubicBezTo>
                  <a:cubicBezTo>
                    <a:pt x="0" y="0"/>
                    <a:pt x="0" y="0"/>
                    <a:pt x="0" y="0"/>
                  </a:cubicBezTo>
                  <a:cubicBezTo>
                    <a:pt x="0" y="0"/>
                    <a:pt x="3" y="29"/>
                    <a:pt x="19" y="53"/>
                  </a:cubicBezTo>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0" name="Freeform 1337"/>
            <p:cNvSpPr>
              <a:spLocks/>
            </p:cNvSpPr>
            <p:nvPr/>
          </p:nvSpPr>
          <p:spPr bwMode="auto">
            <a:xfrm>
              <a:off x="4213" y="4110"/>
              <a:ext cx="59" cy="118"/>
            </a:xfrm>
            <a:custGeom>
              <a:avLst/>
              <a:gdLst>
                <a:gd name="T0" fmla="*/ 56 w 125"/>
                <a:gd name="T1" fmla="*/ 181 h 251"/>
                <a:gd name="T2" fmla="*/ 0 w 125"/>
                <a:gd name="T3" fmla="*/ 251 h 251"/>
                <a:gd name="T4" fmla="*/ 72 w 125"/>
                <a:gd name="T5" fmla="*/ 251 h 251"/>
                <a:gd name="T6" fmla="*/ 72 w 125"/>
                <a:gd name="T7" fmla="*/ 251 h 251"/>
                <a:gd name="T8" fmla="*/ 91 w 125"/>
                <a:gd name="T9" fmla="*/ 251 h 251"/>
                <a:gd name="T10" fmla="*/ 125 w 125"/>
                <a:gd name="T11" fmla="*/ 72 h 251"/>
                <a:gd name="T12" fmla="*/ 88 w 125"/>
                <a:gd name="T13" fmla="*/ 24 h 251"/>
                <a:gd name="T14" fmla="*/ 13 w 125"/>
                <a:gd name="T15" fmla="*/ 0 h 251"/>
                <a:gd name="T16" fmla="*/ 56 w 125"/>
                <a:gd name="T17" fmla="*/ 18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51">
                  <a:moveTo>
                    <a:pt x="56" y="181"/>
                  </a:moveTo>
                  <a:cubicBezTo>
                    <a:pt x="24" y="189"/>
                    <a:pt x="0" y="216"/>
                    <a:pt x="0" y="251"/>
                  </a:cubicBezTo>
                  <a:cubicBezTo>
                    <a:pt x="72" y="251"/>
                    <a:pt x="72" y="251"/>
                    <a:pt x="72" y="251"/>
                  </a:cubicBezTo>
                  <a:cubicBezTo>
                    <a:pt x="72" y="251"/>
                    <a:pt x="72" y="251"/>
                    <a:pt x="72" y="251"/>
                  </a:cubicBezTo>
                  <a:cubicBezTo>
                    <a:pt x="91" y="251"/>
                    <a:pt x="91" y="251"/>
                    <a:pt x="91" y="251"/>
                  </a:cubicBezTo>
                  <a:cubicBezTo>
                    <a:pt x="125" y="72"/>
                    <a:pt x="125" y="72"/>
                    <a:pt x="125" y="72"/>
                  </a:cubicBezTo>
                  <a:cubicBezTo>
                    <a:pt x="125" y="72"/>
                    <a:pt x="104" y="59"/>
                    <a:pt x="88" y="24"/>
                  </a:cubicBezTo>
                  <a:cubicBezTo>
                    <a:pt x="67" y="13"/>
                    <a:pt x="40" y="3"/>
                    <a:pt x="13" y="0"/>
                  </a:cubicBezTo>
                  <a:cubicBezTo>
                    <a:pt x="35" y="45"/>
                    <a:pt x="51" y="107"/>
                    <a:pt x="56" y="181"/>
                  </a:cubicBezTo>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4087641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7602209" y="2072049"/>
            <a:ext cx="2749968" cy="1601706"/>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t" anchorCtr="0" compatLnSpc="1">
            <a:prstTxWarp prst="textNoShape">
              <a:avLst/>
            </a:prstTxWarp>
          </a:bodyPr>
          <a:lstStyle/>
          <a:p>
            <a:pPr marL="0" marR="0" lvl="0" indent="0" algn="ctr" defTabSz="913908"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93" name="Rectangle 92"/>
          <p:cNvSpPr/>
          <p:nvPr/>
        </p:nvSpPr>
        <p:spPr bwMode="auto">
          <a:xfrm>
            <a:off x="4642580" y="2072048"/>
            <a:ext cx="2749968" cy="1601706"/>
          </a:xfrm>
          <a:prstGeom prst="rect">
            <a:avLst/>
          </a:prstGeom>
          <a:solidFill>
            <a:schemeClr val="accent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t" anchorCtr="0" compatLnSpc="1">
            <a:prstTxWarp prst="textNoShape">
              <a:avLst/>
            </a:prstTxWarp>
          </a:bodyPr>
          <a:lstStyle/>
          <a:p>
            <a:pPr marL="0" marR="0" lvl="0" indent="0" algn="ctr" defTabSz="913908"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92" name="Rectangle 91"/>
          <p:cNvSpPr/>
          <p:nvPr/>
        </p:nvSpPr>
        <p:spPr bwMode="auto">
          <a:xfrm>
            <a:off x="6056247" y="4619082"/>
            <a:ext cx="2749968" cy="1601706"/>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94" name="Rectangle 93"/>
          <p:cNvSpPr/>
          <p:nvPr/>
        </p:nvSpPr>
        <p:spPr bwMode="auto">
          <a:xfrm>
            <a:off x="9115095" y="4619083"/>
            <a:ext cx="2749968" cy="1601706"/>
          </a:xfrm>
          <a:prstGeom prst="rect">
            <a:avLst/>
          </a:prstGeom>
          <a:solidFill>
            <a:schemeClr val="accent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6" name="Text Placeholder 5"/>
          <p:cNvSpPr>
            <a:spLocks noGrp="1"/>
          </p:cNvSpPr>
          <p:nvPr>
            <p:ph type="body" sz="quarter" idx="10"/>
          </p:nvPr>
        </p:nvSpPr>
        <p:spPr>
          <a:xfrm>
            <a:off x="269240" y="1653662"/>
            <a:ext cx="3892732" cy="2932880"/>
          </a:xfrm>
        </p:spPr>
        <p:txBody>
          <a:bodyPr/>
          <a:lstStyle/>
          <a:p>
            <a:r>
              <a:rPr lang="en-US" sz="1770" dirty="0"/>
              <a:t>Generate default ACLs for files and folders</a:t>
            </a:r>
          </a:p>
          <a:p>
            <a:r>
              <a:rPr lang="en-US" sz="1770" dirty="0"/>
              <a:t>Customize for fine-tuned control</a:t>
            </a:r>
          </a:p>
          <a:p>
            <a:r>
              <a:rPr lang="en-US" sz="1770" dirty="0"/>
              <a:t>Access ACLs control how a user can access to the file or folder</a:t>
            </a:r>
          </a:p>
          <a:p>
            <a:r>
              <a:rPr lang="en-US" sz="1770" dirty="0"/>
              <a:t>Default ACLs used to construct the Access ACL of new children</a:t>
            </a:r>
          </a:p>
          <a:p>
            <a:r>
              <a:rPr lang="en-US" sz="1770" dirty="0"/>
              <a:t>Default ACLs copied to the Default ACL of new child folders</a:t>
            </a:r>
          </a:p>
        </p:txBody>
      </p:sp>
      <p:sp>
        <p:nvSpPr>
          <p:cNvPr id="2" name="Title 1"/>
          <p:cNvSpPr>
            <a:spLocks noGrp="1"/>
          </p:cNvSpPr>
          <p:nvPr>
            <p:ph type="title"/>
          </p:nvPr>
        </p:nvSpPr>
        <p:spPr/>
        <p:txBody>
          <a:bodyPr/>
          <a:lstStyle/>
          <a:p>
            <a:r>
              <a:rPr lang="en-US"/>
              <a:t>Granular control of file and folder access</a:t>
            </a:r>
            <a:endParaRPr lang="en-US" dirty="0"/>
          </a:p>
        </p:txBody>
      </p:sp>
      <p:sp>
        <p:nvSpPr>
          <p:cNvPr id="9" name="Rectangle 8"/>
          <p:cNvSpPr/>
          <p:nvPr/>
        </p:nvSpPr>
        <p:spPr>
          <a:xfrm>
            <a:off x="269240" y="1017478"/>
            <a:ext cx="8984928" cy="418191"/>
          </a:xfrm>
          <a:prstGeom prst="rect">
            <a:avLst/>
          </a:prstGeom>
        </p:spPr>
        <p:txBody>
          <a:bodyPr wrap="square">
            <a:spAutoFit/>
          </a:bodyPr>
          <a:lstStyle/>
          <a:p>
            <a:pPr marL="0" marR="0" lvl="0" indent="0" algn="l" defTabSz="895710" rtl="0" eaLnBrk="1" fontAlgn="auto" latinLnBrk="0" hangingPunct="1">
              <a:lnSpc>
                <a:spcPct val="90000"/>
              </a:lnSpc>
              <a:spcBef>
                <a:spcPts val="1174"/>
              </a:spcBef>
              <a:spcAft>
                <a:spcPts val="0"/>
              </a:spcAft>
              <a:buClrTx/>
              <a:buSzTx/>
              <a:buFontTx/>
              <a:buNone/>
              <a:tabLst/>
              <a:defRPr/>
            </a:pPr>
            <a:r>
              <a:rPr kumimoji="0" lang="en-US" sz="2353" b="0" i="0" u="none" strike="noStrike" kern="0" cap="none" spc="0" normalizeH="0" baseline="0" noProof="0" dirty="0">
                <a:ln>
                  <a:noFill/>
                </a:ln>
                <a:solidFill>
                  <a:srgbClr val="7FBA00"/>
                </a:solidFill>
                <a:effectLst/>
                <a:uLnTx/>
                <a:uFillTx/>
                <a:latin typeface="Segoe UI Semilight" panose="020B0402040204020203" pitchFamily="34" charset="0"/>
                <a:ea typeface="Segoe UI" pitchFamily="34" charset="0"/>
                <a:cs typeface="Segoe UI Semilight" panose="020B0402040204020203" pitchFamily="34" charset="0"/>
              </a:rPr>
              <a:t>POSIX-Style ACLs with full compatibility with HDFS/</a:t>
            </a:r>
            <a:r>
              <a:rPr kumimoji="0" lang="en-US" sz="2353" b="0" i="0" u="none" strike="noStrike" kern="0" cap="none" spc="0" normalizeH="0" baseline="0" noProof="0" dirty="0" err="1">
                <a:ln>
                  <a:noFill/>
                </a:ln>
                <a:solidFill>
                  <a:srgbClr val="7FBA00"/>
                </a:solidFill>
                <a:effectLst/>
                <a:uLnTx/>
                <a:uFillTx/>
                <a:latin typeface="Segoe UI Semilight" panose="020B0402040204020203" pitchFamily="34" charset="0"/>
                <a:ea typeface="Segoe UI" pitchFamily="34" charset="0"/>
                <a:cs typeface="Segoe UI Semilight" panose="020B0402040204020203" pitchFamily="34" charset="0"/>
              </a:rPr>
              <a:t>WebHDFS</a:t>
            </a:r>
            <a:endParaRPr kumimoji="0" lang="en-US" sz="2353" b="0" i="0" u="none" strike="noStrike" kern="0" cap="none" spc="0" normalizeH="0" baseline="0" noProof="0" dirty="0">
              <a:ln>
                <a:noFill/>
              </a:ln>
              <a:solidFill>
                <a:srgbClr val="7FBA0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68" name="Group 67"/>
          <p:cNvGrpSpPr/>
          <p:nvPr/>
        </p:nvGrpSpPr>
        <p:grpSpPr>
          <a:xfrm>
            <a:off x="9573450" y="2448082"/>
            <a:ext cx="624819" cy="793345"/>
            <a:chOff x="10633084" y="2852743"/>
            <a:chExt cx="623888" cy="792163"/>
          </a:xfrm>
        </p:grpSpPr>
        <p:sp>
          <p:nvSpPr>
            <p:cNvPr id="69" name="Freeform 613"/>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14"/>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615"/>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99" name="Straight Connector 98"/>
          <p:cNvCxnSpPr/>
          <p:nvPr/>
        </p:nvCxnSpPr>
        <p:spPr>
          <a:xfrm>
            <a:off x="8128754" y="3342309"/>
            <a:ext cx="0" cy="1639720"/>
          </a:xfrm>
          <a:prstGeom prst="line">
            <a:avLst/>
          </a:prstGeom>
          <a:ln w="38100" cap="sq">
            <a:solidFill>
              <a:schemeClr val="accent1"/>
            </a:solidFill>
            <a:prstDash val="sysDash"/>
            <a:miter lim="800000"/>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6335470" y="5026188"/>
            <a:ext cx="666492" cy="846258"/>
            <a:chOff x="10633084" y="2852743"/>
            <a:chExt cx="623888" cy="792163"/>
          </a:xfrm>
        </p:grpSpPr>
        <p:sp>
          <p:nvSpPr>
            <p:cNvPr id="109" name="Freeform 613"/>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614"/>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615"/>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2" name="Group 111"/>
          <p:cNvGrpSpPr/>
          <p:nvPr/>
        </p:nvGrpSpPr>
        <p:grpSpPr>
          <a:xfrm>
            <a:off x="10975875" y="5047232"/>
            <a:ext cx="573476" cy="761306"/>
            <a:chOff x="11712585" y="2944817"/>
            <a:chExt cx="455613" cy="604838"/>
          </a:xfrm>
        </p:grpSpPr>
        <p:sp>
          <p:nvSpPr>
            <p:cNvPr id="113"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5"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131" name="Straight Connector 130"/>
          <p:cNvCxnSpPr>
            <a:stCxn id="135" idx="1"/>
            <a:endCxn id="139" idx="3"/>
          </p:cNvCxnSpPr>
          <p:nvPr/>
        </p:nvCxnSpPr>
        <p:spPr>
          <a:xfrm flipH="1">
            <a:off x="7037643" y="2707698"/>
            <a:ext cx="1394757" cy="0"/>
          </a:xfrm>
          <a:prstGeom prst="line">
            <a:avLst/>
          </a:prstGeom>
          <a:ln w="38100" cap="sq">
            <a:solidFill>
              <a:schemeClr val="accent1"/>
            </a:solidFill>
            <a:prstDash val="sysDash"/>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7735021" y="2963136"/>
            <a:ext cx="1056678" cy="3139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Default ACLS</a:t>
            </a:r>
          </a:p>
        </p:txBody>
      </p:sp>
      <p:sp>
        <p:nvSpPr>
          <p:cNvPr id="135" name="TextBox 134"/>
          <p:cNvSpPr txBox="1"/>
          <p:nvPr/>
        </p:nvSpPr>
        <p:spPr>
          <a:xfrm>
            <a:off x="8432400" y="2550732"/>
            <a:ext cx="1056678" cy="3139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Access ACLS</a:t>
            </a:r>
          </a:p>
        </p:txBody>
      </p:sp>
      <p:sp>
        <p:nvSpPr>
          <p:cNvPr id="136" name="TextBox 135"/>
          <p:cNvSpPr txBox="1"/>
          <p:nvPr/>
        </p:nvSpPr>
        <p:spPr>
          <a:xfrm>
            <a:off x="7360636" y="5032197"/>
            <a:ext cx="1056678" cy="3139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Default ACLS</a:t>
            </a:r>
          </a:p>
        </p:txBody>
      </p:sp>
      <p:sp>
        <p:nvSpPr>
          <p:cNvPr id="137" name="TextBox 136"/>
          <p:cNvSpPr txBox="1"/>
          <p:nvPr/>
        </p:nvSpPr>
        <p:spPr>
          <a:xfrm>
            <a:off x="7399119" y="5543642"/>
            <a:ext cx="1056678" cy="3139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Access ACLS</a:t>
            </a:r>
          </a:p>
        </p:txBody>
      </p:sp>
      <p:sp>
        <p:nvSpPr>
          <p:cNvPr id="138" name="TextBox 137"/>
          <p:cNvSpPr txBox="1"/>
          <p:nvPr/>
        </p:nvSpPr>
        <p:spPr>
          <a:xfrm>
            <a:off x="9432952" y="5543642"/>
            <a:ext cx="1056678" cy="3139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Access ACLS</a:t>
            </a:r>
          </a:p>
        </p:txBody>
      </p:sp>
      <p:sp>
        <p:nvSpPr>
          <p:cNvPr id="139" name="TextBox 138"/>
          <p:cNvSpPr txBox="1"/>
          <p:nvPr/>
        </p:nvSpPr>
        <p:spPr>
          <a:xfrm>
            <a:off x="5980965" y="2550732"/>
            <a:ext cx="1056678" cy="3139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Access ACLS</a:t>
            </a:r>
          </a:p>
        </p:txBody>
      </p:sp>
      <p:cxnSp>
        <p:nvCxnSpPr>
          <p:cNvPr id="146" name="Straight Connector 145"/>
          <p:cNvCxnSpPr/>
          <p:nvPr/>
        </p:nvCxnSpPr>
        <p:spPr>
          <a:xfrm>
            <a:off x="8955980" y="2891640"/>
            <a:ext cx="1" cy="2801005"/>
          </a:xfrm>
          <a:prstGeom prst="line">
            <a:avLst/>
          </a:prstGeom>
          <a:ln w="38100" cap="sq">
            <a:solidFill>
              <a:schemeClr val="accent1"/>
            </a:solidFill>
            <a:prstDash val="sysDash"/>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38" idx="1"/>
            <a:endCxn id="137" idx="3"/>
          </p:cNvCxnSpPr>
          <p:nvPr/>
        </p:nvCxnSpPr>
        <p:spPr>
          <a:xfrm flipH="1">
            <a:off x="8455797" y="5700608"/>
            <a:ext cx="977155" cy="0"/>
          </a:xfrm>
          <a:prstGeom prst="line">
            <a:avLst/>
          </a:prstGeom>
          <a:ln w="38100" cap="sq">
            <a:solidFill>
              <a:schemeClr val="accent1"/>
            </a:solidFill>
            <a:prstDash val="sysDash"/>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4879150" y="2484011"/>
            <a:ext cx="573476" cy="761306"/>
            <a:chOff x="11712585" y="2944817"/>
            <a:chExt cx="455613" cy="604838"/>
          </a:xfrm>
        </p:grpSpPr>
        <p:sp>
          <p:nvSpPr>
            <p:cNvPr id="159"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 name="TextBox 2"/>
          <p:cNvSpPr txBox="1"/>
          <p:nvPr/>
        </p:nvSpPr>
        <p:spPr>
          <a:xfrm>
            <a:off x="4648579" y="1731456"/>
            <a:ext cx="1513276" cy="3416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0078D7"/>
                </a:solidFill>
                <a:effectLst/>
                <a:uLnTx/>
                <a:uFillTx/>
                <a:latin typeface="Segoe UI"/>
                <a:ea typeface="+mn-ea"/>
                <a:cs typeface="+mn-cs"/>
              </a:rPr>
              <a:t>Child File</a:t>
            </a:r>
          </a:p>
        </p:txBody>
      </p:sp>
      <p:sp>
        <p:nvSpPr>
          <p:cNvPr id="64" name="TextBox 63"/>
          <p:cNvSpPr txBox="1"/>
          <p:nvPr/>
        </p:nvSpPr>
        <p:spPr>
          <a:xfrm>
            <a:off x="7608208" y="1731456"/>
            <a:ext cx="1513276" cy="3416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002050"/>
                </a:solidFill>
                <a:effectLst/>
                <a:uLnTx/>
                <a:uFillTx/>
                <a:latin typeface="Segoe UI"/>
                <a:ea typeface="+mn-ea"/>
                <a:cs typeface="+mn-cs"/>
              </a:rPr>
              <a:t>Folder</a:t>
            </a:r>
          </a:p>
        </p:txBody>
      </p:sp>
      <p:sp>
        <p:nvSpPr>
          <p:cNvPr id="65" name="TextBox 64"/>
          <p:cNvSpPr txBox="1"/>
          <p:nvPr/>
        </p:nvSpPr>
        <p:spPr>
          <a:xfrm>
            <a:off x="6062246" y="4275063"/>
            <a:ext cx="2017324" cy="3416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002050"/>
                </a:solidFill>
                <a:effectLst/>
                <a:uLnTx/>
                <a:uFillTx/>
                <a:latin typeface="Segoe UI"/>
                <a:ea typeface="+mn-ea"/>
                <a:cs typeface="+mn-cs"/>
              </a:rPr>
              <a:t>New Child Folder</a:t>
            </a:r>
          </a:p>
        </p:txBody>
      </p:sp>
      <p:sp>
        <p:nvSpPr>
          <p:cNvPr id="66" name="TextBox 65"/>
          <p:cNvSpPr txBox="1"/>
          <p:nvPr/>
        </p:nvSpPr>
        <p:spPr>
          <a:xfrm>
            <a:off x="9135220" y="4275063"/>
            <a:ext cx="1749500" cy="341632"/>
          </a:xfrm>
          <a:prstGeom prst="rect">
            <a:avLst/>
          </a:prstGeom>
          <a:noFill/>
        </p:spPr>
        <p:txBody>
          <a:bodyPr wrap="square" lIns="91440" tIns="73152" rIns="91440" bIns="73152"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0078D7"/>
                </a:solidFill>
                <a:effectLst/>
                <a:uLnTx/>
                <a:uFillTx/>
                <a:latin typeface="Segoe UI"/>
                <a:ea typeface="+mn-ea"/>
                <a:cs typeface="+mn-cs"/>
              </a:rPr>
              <a:t>New Child File</a:t>
            </a:r>
          </a:p>
        </p:txBody>
      </p:sp>
    </p:spTree>
    <p:extLst>
      <p:ext uri="{BB962C8B-B14F-4D97-AF65-F5344CB8AC3E}">
        <p14:creationId xmlns:p14="http://schemas.microsoft.com/office/powerpoint/2010/main" val="251265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976600" y="2488240"/>
            <a:ext cx="575304" cy="1512070"/>
            <a:chOff x="4880432" y="2431995"/>
            <a:chExt cx="575304" cy="1512070"/>
          </a:xfrm>
        </p:grpSpPr>
        <p:sp>
          <p:nvSpPr>
            <p:cNvPr id="105" name="Freeform 76"/>
            <p:cNvSpPr>
              <a:spLocks/>
            </p:cNvSpPr>
            <p:nvPr/>
          </p:nvSpPr>
          <p:spPr bwMode="auto">
            <a:xfrm>
              <a:off x="5340673" y="3914368"/>
              <a:ext cx="48116" cy="29697"/>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77"/>
            <p:cNvSpPr>
              <a:spLocks/>
            </p:cNvSpPr>
            <p:nvPr/>
          </p:nvSpPr>
          <p:spPr bwMode="auto">
            <a:xfrm>
              <a:off x="4949465" y="3914368"/>
              <a:ext cx="43933" cy="29697"/>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Freeform 79"/>
            <p:cNvSpPr>
              <a:spLocks/>
            </p:cNvSpPr>
            <p:nvPr/>
          </p:nvSpPr>
          <p:spPr bwMode="auto">
            <a:xfrm>
              <a:off x="4880432" y="2431995"/>
              <a:ext cx="575304" cy="1497222"/>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0" name="Oval 81"/>
            <p:cNvSpPr>
              <a:spLocks noChangeArrowheads="1"/>
            </p:cNvSpPr>
            <p:nvPr/>
          </p:nvSpPr>
          <p:spPr bwMode="auto">
            <a:xfrm>
              <a:off x="5146115" y="2719063"/>
              <a:ext cx="46024" cy="45720"/>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83"/>
            <p:cNvSpPr>
              <a:spLocks/>
            </p:cNvSpPr>
            <p:nvPr/>
          </p:nvSpPr>
          <p:spPr bwMode="auto">
            <a:xfrm>
              <a:off x="5116829"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85"/>
            <p:cNvSpPr>
              <a:spLocks/>
            </p:cNvSpPr>
            <p:nvPr/>
          </p:nvSpPr>
          <p:spPr bwMode="auto">
            <a:xfrm>
              <a:off x="4972477"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A94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150"/>
            <p:cNvSpPr>
              <a:spLocks noChangeArrowheads="1"/>
            </p:cNvSpPr>
            <p:nvPr/>
          </p:nvSpPr>
          <p:spPr bwMode="auto">
            <a:xfrm>
              <a:off x="4949465" y="3579976"/>
              <a:ext cx="439322" cy="79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Rectangle 151"/>
            <p:cNvSpPr>
              <a:spLocks noChangeArrowheads="1"/>
            </p:cNvSpPr>
            <p:nvPr/>
          </p:nvSpPr>
          <p:spPr bwMode="auto">
            <a:xfrm>
              <a:off x="4949465" y="3704012"/>
              <a:ext cx="439322" cy="148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Rectangle 152"/>
            <p:cNvSpPr>
              <a:spLocks noChangeArrowheads="1"/>
            </p:cNvSpPr>
            <p:nvPr/>
          </p:nvSpPr>
          <p:spPr bwMode="auto">
            <a:xfrm>
              <a:off x="4949465" y="3738659"/>
              <a:ext cx="439322" cy="123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Rectangle 153"/>
            <p:cNvSpPr>
              <a:spLocks noChangeArrowheads="1"/>
            </p:cNvSpPr>
            <p:nvPr/>
          </p:nvSpPr>
          <p:spPr bwMode="auto">
            <a:xfrm>
              <a:off x="4949465" y="3773306"/>
              <a:ext cx="439322" cy="123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Rectangle 150"/>
            <p:cNvSpPr>
              <a:spLocks noChangeArrowheads="1"/>
            </p:cNvSpPr>
            <p:nvPr/>
          </p:nvSpPr>
          <p:spPr bwMode="auto">
            <a:xfrm>
              <a:off x="4949465" y="2579192"/>
              <a:ext cx="439322" cy="79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83"/>
            <p:cNvSpPr>
              <a:spLocks/>
            </p:cNvSpPr>
            <p:nvPr/>
          </p:nvSpPr>
          <p:spPr bwMode="auto">
            <a:xfrm>
              <a:off x="5263460"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 name="Text Placeholder 5"/>
          <p:cNvSpPr>
            <a:spLocks noGrp="1"/>
          </p:cNvSpPr>
          <p:nvPr>
            <p:ph type="body" sz="quarter" idx="10"/>
          </p:nvPr>
        </p:nvSpPr>
        <p:spPr>
          <a:xfrm>
            <a:off x="269240" y="1468577"/>
            <a:ext cx="3892732" cy="1446550"/>
          </a:xfrm>
        </p:spPr>
        <p:txBody>
          <a:bodyPr/>
          <a:lstStyle/>
          <a:p>
            <a:pPr defTabSz="896386"/>
            <a:r>
              <a:rPr lang="en-US" sz="1800" kern="0" dirty="0">
                <a:gradFill>
                  <a:gsLst>
                    <a:gs pos="1250">
                      <a:srgbClr val="505050"/>
                    </a:gs>
                    <a:gs pos="100000">
                      <a:srgbClr val="505050"/>
                    </a:gs>
                  </a:gsLst>
                  <a:lin ang="5400000" scaled="0"/>
                </a:gradFill>
              </a:rPr>
              <a:t>Access rights based on IP range</a:t>
            </a:r>
          </a:p>
          <a:p>
            <a:pPr defTabSz="896386"/>
            <a:r>
              <a:rPr lang="en-US" sz="1800" kern="0" dirty="0">
                <a:gradFill>
                  <a:gsLst>
                    <a:gs pos="1250">
                      <a:srgbClr val="505050"/>
                    </a:gs>
                    <a:gs pos="100000">
                      <a:srgbClr val="505050"/>
                    </a:gs>
                  </a:gsLst>
                  <a:lin ang="5400000" scaled="0"/>
                </a:gradFill>
              </a:rPr>
              <a:t>Applies to traffic from inside or outside Azure</a:t>
            </a:r>
          </a:p>
          <a:p>
            <a:pPr defTabSz="896386"/>
            <a:r>
              <a:rPr lang="en-US" sz="1800" kern="0" dirty="0">
                <a:gradFill>
                  <a:gsLst>
                    <a:gs pos="1250">
                      <a:srgbClr val="505050"/>
                    </a:gs>
                    <a:gs pos="100000">
                      <a:srgbClr val="505050"/>
                    </a:gs>
                  </a:gsLst>
                  <a:lin ang="5400000" scaled="0"/>
                </a:gradFill>
              </a:rPr>
              <a:t>Cannot be used to filter VNETs</a:t>
            </a:r>
          </a:p>
        </p:txBody>
      </p:sp>
      <p:sp>
        <p:nvSpPr>
          <p:cNvPr id="2" name="Title 1"/>
          <p:cNvSpPr>
            <a:spLocks noGrp="1"/>
          </p:cNvSpPr>
          <p:nvPr>
            <p:ph type="title"/>
          </p:nvPr>
        </p:nvSpPr>
        <p:spPr/>
        <p:txBody>
          <a:bodyPr/>
          <a:lstStyle/>
          <a:p>
            <a:r>
              <a:rPr lang="en-US" dirty="0"/>
              <a:t>IP address ACLs</a:t>
            </a:r>
          </a:p>
        </p:txBody>
      </p:sp>
      <p:sp>
        <p:nvSpPr>
          <p:cNvPr id="67" name="TextBox 66"/>
          <p:cNvSpPr txBox="1"/>
          <p:nvPr/>
        </p:nvSpPr>
        <p:spPr>
          <a:xfrm>
            <a:off x="2225387" y="6078662"/>
            <a:ext cx="1390027" cy="479709"/>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64.34.55.130</a:t>
            </a:r>
          </a:p>
        </p:txBody>
      </p:sp>
      <p:sp>
        <p:nvSpPr>
          <p:cNvPr id="72" name="TextBox 71"/>
          <p:cNvSpPr txBox="1"/>
          <p:nvPr/>
        </p:nvSpPr>
        <p:spPr>
          <a:xfrm>
            <a:off x="4538660" y="4037900"/>
            <a:ext cx="1315330" cy="479745"/>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15.23.1.5</a:t>
            </a:r>
          </a:p>
        </p:txBody>
      </p:sp>
      <p:sp>
        <p:nvSpPr>
          <p:cNvPr id="74" name="Rectangle 73"/>
          <p:cNvSpPr/>
          <p:nvPr/>
        </p:nvSpPr>
        <p:spPr bwMode="auto">
          <a:xfrm>
            <a:off x="9066909" y="1189176"/>
            <a:ext cx="2858171" cy="5206053"/>
          </a:xfrm>
          <a:prstGeom prst="rect">
            <a:avLst/>
          </a:prstGeom>
          <a:solidFill>
            <a:srgbClr val="7FBA00"/>
          </a:solidFill>
          <a:ln w="3175">
            <a:noFill/>
          </a:ln>
          <a:effectLst/>
        </p:spPr>
        <p:txBody>
          <a:bodyPr spcFirstLastPara="0" vert="horz" wrap="square" lIns="17919" tIns="91440" rIns="17919" bIns="89592" numCol="1" spcCol="1270" anchor="t" anchorCtr="0">
            <a:noAutofit/>
          </a:bodyPr>
          <a:lstStyle/>
          <a:p>
            <a:pPr marL="0" marR="0" lvl="0" indent="0" algn="ctr" defTabSz="914132" rtl="0" eaLnBrk="1" fontAlgn="auto" latinLnBrk="0" hangingPunct="1">
              <a:lnSpc>
                <a:spcPct val="90000"/>
              </a:lnSpc>
              <a:spcBef>
                <a:spcPct val="0"/>
              </a:spcBef>
              <a:spcAft>
                <a:spcPts val="588"/>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75" name="Freeform 5"/>
          <p:cNvSpPr>
            <a:spLocks noEditPoints="1"/>
          </p:cNvSpPr>
          <p:nvPr/>
        </p:nvSpPr>
        <p:spPr bwMode="auto">
          <a:xfrm>
            <a:off x="9630602" y="1691941"/>
            <a:ext cx="1672191" cy="1316004"/>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prstClr val="white"/>
              </a:solidFill>
              <a:effectLst/>
              <a:uLnTx/>
              <a:uFillTx/>
              <a:latin typeface="Segoe UI"/>
              <a:ea typeface="+mn-ea"/>
              <a:cs typeface="+mn-cs"/>
            </a:endParaRPr>
          </a:p>
        </p:txBody>
      </p:sp>
      <p:sp>
        <p:nvSpPr>
          <p:cNvPr id="76" name="Rectangle 75"/>
          <p:cNvSpPr/>
          <p:nvPr/>
        </p:nvSpPr>
        <p:spPr bwMode="auto">
          <a:xfrm>
            <a:off x="9470675" y="3536417"/>
            <a:ext cx="1992050" cy="2688750"/>
          </a:xfrm>
          <a:prstGeom prst="rect">
            <a:avLst/>
          </a:prstGeom>
          <a:solidFill>
            <a:srgbClr val="ACD259"/>
          </a:solidFill>
          <a:ln w="3175">
            <a:noFill/>
          </a:ln>
          <a:effectLst/>
        </p:spPr>
        <p:txBody>
          <a:bodyPr spcFirstLastPara="0" vert="horz" wrap="square" lIns="17919" tIns="91440" rIns="17919" bIns="89592" numCol="1" spcCol="1270" anchor="b" anchorCtr="0">
            <a:noAutofit/>
          </a:bodyPr>
          <a:lstStyle/>
          <a:p>
            <a:pPr marL="0" marR="0" lvl="0" indent="0" algn="ctr" defTabSz="914132" rtl="0" eaLnBrk="1" fontAlgn="auto" latinLnBrk="0" hangingPunct="1">
              <a:lnSpc>
                <a:spcPct val="90000"/>
              </a:lnSpc>
              <a:spcBef>
                <a:spcPct val="0"/>
              </a:spcBef>
              <a:spcAft>
                <a:spcPts val="588"/>
              </a:spcAft>
              <a:buClrTx/>
              <a:buSzTx/>
              <a:buFontTx/>
              <a:buNone/>
              <a:tabLst/>
              <a:defRPr/>
            </a:pPr>
            <a:r>
              <a:rPr kumimoji="0" lang="en-US" sz="1800" b="0" i="0" u="none" strike="noStrike" kern="0" cap="none" spc="-29" normalizeH="0" baseline="0" noProof="0" dirty="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IP range whitelist</a:t>
            </a:r>
          </a:p>
        </p:txBody>
      </p:sp>
      <p:sp>
        <p:nvSpPr>
          <p:cNvPr id="77" name="Rectangle: Rounded Corners 76"/>
          <p:cNvSpPr/>
          <p:nvPr/>
        </p:nvSpPr>
        <p:spPr bwMode="auto">
          <a:xfrm>
            <a:off x="9738320" y="3792203"/>
            <a:ext cx="1456756" cy="1999369"/>
          </a:xfrm>
          <a:prstGeom prst="roundRect">
            <a:avLst/>
          </a:prstGeom>
          <a:solidFill>
            <a:srgbClr val="ACD259"/>
          </a:solidFill>
          <a:ln w="1111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64.34.55.130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 64.34.55.135 </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8" name="Straight Connector 77"/>
          <p:cNvCxnSpPr/>
          <p:nvPr/>
        </p:nvCxnSpPr>
        <p:spPr>
          <a:xfrm flipH="1">
            <a:off x="2920401" y="5946089"/>
            <a:ext cx="5943600" cy="0"/>
          </a:xfrm>
          <a:prstGeom prst="line">
            <a:avLst/>
          </a:prstGeom>
          <a:noFill/>
          <a:ln w="38100" cap="sq" cmpd="sng" algn="ctr">
            <a:solidFill>
              <a:srgbClr val="7FBA00"/>
            </a:solidFill>
            <a:prstDash val="sysDash"/>
            <a:miter lim="800000"/>
            <a:headEnd type="triangle" w="lg" len="med"/>
            <a:tailEnd type="triangle" w="lg" len="med"/>
          </a:ln>
          <a:effectLst/>
        </p:spPr>
      </p:cxnSp>
      <p:cxnSp>
        <p:nvCxnSpPr>
          <p:cNvPr id="79" name="Straight Connector 78"/>
          <p:cNvCxnSpPr/>
          <p:nvPr/>
        </p:nvCxnSpPr>
        <p:spPr>
          <a:xfrm rot="16200000">
            <a:off x="7208006" y="2434466"/>
            <a:ext cx="0" cy="3200400"/>
          </a:xfrm>
          <a:prstGeom prst="line">
            <a:avLst/>
          </a:prstGeom>
          <a:noFill/>
          <a:ln w="38100" cap="sq" cmpd="sng" algn="ctr">
            <a:solidFill>
              <a:srgbClr val="7FBA00"/>
            </a:solidFill>
            <a:prstDash val="sysDash"/>
            <a:miter lim="800000"/>
            <a:headEnd type="none" w="med" len="med"/>
            <a:tailEnd type="triangle" w="lg" len="med"/>
          </a:ln>
          <a:effectLst/>
        </p:spPr>
      </p:cxnSp>
      <p:sp>
        <p:nvSpPr>
          <p:cNvPr id="82" name="Oval 49"/>
          <p:cNvSpPr>
            <a:spLocks noChangeArrowheads="1"/>
          </p:cNvSpPr>
          <p:nvPr/>
        </p:nvSpPr>
        <p:spPr bwMode="auto">
          <a:xfrm>
            <a:off x="3949263" y="3962719"/>
            <a:ext cx="670752" cy="141104"/>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Freeform 194"/>
          <p:cNvSpPr>
            <a:spLocks/>
          </p:cNvSpPr>
          <p:nvPr/>
        </p:nvSpPr>
        <p:spPr bwMode="auto">
          <a:xfrm>
            <a:off x="4417561" y="4230612"/>
            <a:ext cx="368096" cy="151328"/>
          </a:xfrm>
          <a:custGeom>
            <a:avLst/>
            <a:gdLst>
              <a:gd name="T0" fmla="*/ 3 w 180"/>
              <a:gd name="T1" fmla="*/ 74 h 74"/>
              <a:gd name="T2" fmla="*/ 0 w 180"/>
              <a:gd name="T3" fmla="*/ 54 h 74"/>
              <a:gd name="T4" fmla="*/ 177 w 180"/>
              <a:gd name="T5" fmla="*/ 0 h 74"/>
              <a:gd name="T6" fmla="*/ 180 w 180"/>
              <a:gd name="T7" fmla="*/ 27 h 74"/>
              <a:gd name="T8" fmla="*/ 3 w 180"/>
              <a:gd name="T9" fmla="*/ 74 h 74"/>
            </a:gdLst>
            <a:ahLst/>
            <a:cxnLst>
              <a:cxn ang="0">
                <a:pos x="T0" y="T1"/>
              </a:cxn>
              <a:cxn ang="0">
                <a:pos x="T2" y="T3"/>
              </a:cxn>
              <a:cxn ang="0">
                <a:pos x="T4" y="T5"/>
              </a:cxn>
              <a:cxn ang="0">
                <a:pos x="T6" y="T7"/>
              </a:cxn>
              <a:cxn ang="0">
                <a:pos x="T8" y="T9"/>
              </a:cxn>
            </a:cxnLst>
            <a:rect l="0" t="0" r="r" b="b"/>
            <a:pathLst>
              <a:path w="180" h="74">
                <a:moveTo>
                  <a:pt x="3" y="74"/>
                </a:moveTo>
                <a:lnTo>
                  <a:pt x="0" y="54"/>
                </a:lnTo>
                <a:lnTo>
                  <a:pt x="177" y="0"/>
                </a:lnTo>
                <a:lnTo>
                  <a:pt x="180" y="27"/>
                </a:lnTo>
                <a:lnTo>
                  <a:pt x="3"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130"/>
          <p:cNvSpPr>
            <a:spLocks/>
          </p:cNvSpPr>
          <p:nvPr/>
        </p:nvSpPr>
        <p:spPr bwMode="auto">
          <a:xfrm>
            <a:off x="4936984" y="2925918"/>
            <a:ext cx="94069" cy="1163592"/>
          </a:xfrm>
          <a:custGeom>
            <a:avLst/>
            <a:gdLst>
              <a:gd name="T0" fmla="*/ 46 w 46"/>
              <a:gd name="T1" fmla="*/ 564 h 569"/>
              <a:gd name="T2" fmla="*/ 0 w 46"/>
              <a:gd name="T3" fmla="*/ 569 h 569"/>
              <a:gd name="T4" fmla="*/ 0 w 46"/>
              <a:gd name="T5" fmla="*/ 0 h 569"/>
              <a:gd name="T6" fmla="*/ 46 w 46"/>
              <a:gd name="T7" fmla="*/ 5 h 569"/>
              <a:gd name="T8" fmla="*/ 46 w 46"/>
              <a:gd name="T9" fmla="*/ 564 h 569"/>
            </a:gdLst>
            <a:ahLst/>
            <a:cxnLst>
              <a:cxn ang="0">
                <a:pos x="T0" y="T1"/>
              </a:cxn>
              <a:cxn ang="0">
                <a:pos x="T2" y="T3"/>
              </a:cxn>
              <a:cxn ang="0">
                <a:pos x="T4" y="T5"/>
              </a:cxn>
              <a:cxn ang="0">
                <a:pos x="T6" y="T7"/>
              </a:cxn>
              <a:cxn ang="0">
                <a:pos x="T8" y="T9"/>
              </a:cxn>
            </a:cxnLst>
            <a:rect l="0" t="0" r="r" b="b"/>
            <a:pathLst>
              <a:path w="46" h="569">
                <a:moveTo>
                  <a:pt x="46" y="564"/>
                </a:moveTo>
                <a:lnTo>
                  <a:pt x="0" y="569"/>
                </a:lnTo>
                <a:lnTo>
                  <a:pt x="0" y="0"/>
                </a:lnTo>
                <a:lnTo>
                  <a:pt x="46" y="5"/>
                </a:lnTo>
                <a:lnTo>
                  <a:pt x="46"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131"/>
          <p:cNvSpPr>
            <a:spLocks/>
          </p:cNvSpPr>
          <p:nvPr/>
        </p:nvSpPr>
        <p:spPr bwMode="auto">
          <a:xfrm>
            <a:off x="3607751" y="2925918"/>
            <a:ext cx="1353773" cy="1163592"/>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132"/>
          <p:cNvSpPr>
            <a:spLocks/>
          </p:cNvSpPr>
          <p:nvPr/>
        </p:nvSpPr>
        <p:spPr bwMode="auto">
          <a:xfrm>
            <a:off x="3652741" y="2981131"/>
            <a:ext cx="1257660" cy="905925"/>
          </a:xfrm>
          <a:custGeom>
            <a:avLst/>
            <a:gdLst>
              <a:gd name="T0" fmla="*/ 0 w 615"/>
              <a:gd name="T1" fmla="*/ 392 h 443"/>
              <a:gd name="T2" fmla="*/ 615 w 615"/>
              <a:gd name="T3" fmla="*/ 443 h 443"/>
              <a:gd name="T4" fmla="*/ 615 w 615"/>
              <a:gd name="T5" fmla="*/ 0 h 443"/>
              <a:gd name="T6" fmla="*/ 0 w 615"/>
              <a:gd name="T7" fmla="*/ 35 h 443"/>
              <a:gd name="T8" fmla="*/ 0 w 615"/>
              <a:gd name="T9" fmla="*/ 392 h 443"/>
            </a:gdLst>
            <a:ahLst/>
            <a:cxnLst>
              <a:cxn ang="0">
                <a:pos x="T0" y="T1"/>
              </a:cxn>
              <a:cxn ang="0">
                <a:pos x="T2" y="T3"/>
              </a:cxn>
              <a:cxn ang="0">
                <a:pos x="T4" y="T5"/>
              </a:cxn>
              <a:cxn ang="0">
                <a:pos x="T6" y="T7"/>
              </a:cxn>
              <a:cxn ang="0">
                <a:pos x="T8" y="T9"/>
              </a:cxn>
            </a:cxnLst>
            <a:rect l="0" t="0" r="r" b="b"/>
            <a:pathLst>
              <a:path w="615" h="443">
                <a:moveTo>
                  <a:pt x="0" y="392"/>
                </a:moveTo>
                <a:lnTo>
                  <a:pt x="615" y="443"/>
                </a:lnTo>
                <a:lnTo>
                  <a:pt x="615" y="0"/>
                </a:lnTo>
                <a:lnTo>
                  <a:pt x="0" y="35"/>
                </a:lnTo>
                <a:lnTo>
                  <a:pt x="0"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71"/>
          <p:cNvSpPr>
            <a:spLocks noChangeArrowheads="1"/>
          </p:cNvSpPr>
          <p:nvPr/>
        </p:nvSpPr>
        <p:spPr bwMode="auto">
          <a:xfrm>
            <a:off x="4695678" y="3197899"/>
            <a:ext cx="130878" cy="797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Freeform 172"/>
          <p:cNvSpPr>
            <a:spLocks/>
          </p:cNvSpPr>
          <p:nvPr/>
        </p:nvSpPr>
        <p:spPr bwMode="auto">
          <a:xfrm>
            <a:off x="3738629" y="3531230"/>
            <a:ext cx="110429" cy="73619"/>
          </a:xfrm>
          <a:custGeom>
            <a:avLst/>
            <a:gdLst>
              <a:gd name="T0" fmla="*/ 54 w 54"/>
              <a:gd name="T1" fmla="*/ 2 h 36"/>
              <a:gd name="T2" fmla="*/ 54 w 54"/>
              <a:gd name="T3" fmla="*/ 36 h 36"/>
              <a:gd name="T4" fmla="*/ 0 w 54"/>
              <a:gd name="T5" fmla="*/ 34 h 36"/>
              <a:gd name="T6" fmla="*/ 0 w 54"/>
              <a:gd name="T7" fmla="*/ 0 h 36"/>
              <a:gd name="T8" fmla="*/ 54 w 54"/>
              <a:gd name="T9" fmla="*/ 2 h 36"/>
            </a:gdLst>
            <a:ahLst/>
            <a:cxnLst>
              <a:cxn ang="0">
                <a:pos x="T0" y="T1"/>
              </a:cxn>
              <a:cxn ang="0">
                <a:pos x="T2" y="T3"/>
              </a:cxn>
              <a:cxn ang="0">
                <a:pos x="T4" y="T5"/>
              </a:cxn>
              <a:cxn ang="0">
                <a:pos x="T6" y="T7"/>
              </a:cxn>
              <a:cxn ang="0">
                <a:pos x="T8" y="T9"/>
              </a:cxn>
            </a:cxnLst>
            <a:rect l="0" t="0" r="r" b="b"/>
            <a:pathLst>
              <a:path w="54" h="36">
                <a:moveTo>
                  <a:pt x="54" y="2"/>
                </a:moveTo>
                <a:lnTo>
                  <a:pt x="54" y="36"/>
                </a:lnTo>
                <a:lnTo>
                  <a:pt x="0" y="34"/>
                </a:lnTo>
                <a:lnTo>
                  <a:pt x="0" y="0"/>
                </a:lnTo>
                <a:lnTo>
                  <a:pt x="54"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Freeform 173"/>
          <p:cNvSpPr>
            <a:spLocks/>
          </p:cNvSpPr>
          <p:nvPr/>
        </p:nvSpPr>
        <p:spPr bwMode="auto">
          <a:xfrm>
            <a:off x="3738629" y="3631433"/>
            <a:ext cx="179958" cy="79754"/>
          </a:xfrm>
          <a:custGeom>
            <a:avLst/>
            <a:gdLst>
              <a:gd name="T0" fmla="*/ 88 w 88"/>
              <a:gd name="T1" fmla="*/ 5 h 39"/>
              <a:gd name="T2" fmla="*/ 88 w 88"/>
              <a:gd name="T3" fmla="*/ 39 h 39"/>
              <a:gd name="T4" fmla="*/ 0 w 88"/>
              <a:gd name="T5" fmla="*/ 34 h 39"/>
              <a:gd name="T6" fmla="*/ 0 w 88"/>
              <a:gd name="T7" fmla="*/ 0 h 39"/>
              <a:gd name="T8" fmla="*/ 88 w 88"/>
              <a:gd name="T9" fmla="*/ 5 h 39"/>
            </a:gdLst>
            <a:ahLst/>
            <a:cxnLst>
              <a:cxn ang="0">
                <a:pos x="T0" y="T1"/>
              </a:cxn>
              <a:cxn ang="0">
                <a:pos x="T2" y="T3"/>
              </a:cxn>
              <a:cxn ang="0">
                <a:pos x="T4" y="T5"/>
              </a:cxn>
              <a:cxn ang="0">
                <a:pos x="T6" y="T7"/>
              </a:cxn>
              <a:cxn ang="0">
                <a:pos x="T8" y="T9"/>
              </a:cxn>
            </a:cxnLst>
            <a:rect l="0" t="0" r="r" b="b"/>
            <a:pathLst>
              <a:path w="88" h="39">
                <a:moveTo>
                  <a:pt x="88" y="5"/>
                </a:moveTo>
                <a:lnTo>
                  <a:pt x="88" y="39"/>
                </a:lnTo>
                <a:lnTo>
                  <a:pt x="0" y="34"/>
                </a:lnTo>
                <a:lnTo>
                  <a:pt x="0" y="0"/>
                </a:lnTo>
                <a:lnTo>
                  <a:pt x="88"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Freeform 174"/>
          <p:cNvSpPr>
            <a:spLocks/>
          </p:cNvSpPr>
          <p:nvPr/>
        </p:nvSpPr>
        <p:spPr bwMode="auto">
          <a:xfrm>
            <a:off x="3738629" y="3328777"/>
            <a:ext cx="226994" cy="69530"/>
          </a:xfrm>
          <a:custGeom>
            <a:avLst/>
            <a:gdLst>
              <a:gd name="T0" fmla="*/ 111 w 111"/>
              <a:gd name="T1" fmla="*/ 0 h 34"/>
              <a:gd name="T2" fmla="*/ 111 w 111"/>
              <a:gd name="T3" fmla="*/ 34 h 34"/>
              <a:gd name="T4" fmla="*/ 0 w 111"/>
              <a:gd name="T5" fmla="*/ 34 h 34"/>
              <a:gd name="T6" fmla="*/ 0 w 111"/>
              <a:gd name="T7" fmla="*/ 2 h 34"/>
              <a:gd name="T8" fmla="*/ 111 w 111"/>
              <a:gd name="T9" fmla="*/ 0 h 34"/>
            </a:gdLst>
            <a:ahLst/>
            <a:cxnLst>
              <a:cxn ang="0">
                <a:pos x="T0" y="T1"/>
              </a:cxn>
              <a:cxn ang="0">
                <a:pos x="T2" y="T3"/>
              </a:cxn>
              <a:cxn ang="0">
                <a:pos x="T4" y="T5"/>
              </a:cxn>
              <a:cxn ang="0">
                <a:pos x="T6" y="T7"/>
              </a:cxn>
              <a:cxn ang="0">
                <a:pos x="T8" y="T9"/>
              </a:cxn>
            </a:cxnLst>
            <a:rect l="0" t="0" r="r" b="b"/>
            <a:pathLst>
              <a:path w="111" h="34">
                <a:moveTo>
                  <a:pt x="111" y="0"/>
                </a:moveTo>
                <a:lnTo>
                  <a:pt x="111" y="34"/>
                </a:lnTo>
                <a:lnTo>
                  <a:pt x="0" y="34"/>
                </a:lnTo>
                <a:lnTo>
                  <a:pt x="0" y="2"/>
                </a:lnTo>
                <a:lnTo>
                  <a:pt x="11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Rectangle 175"/>
          <p:cNvSpPr>
            <a:spLocks noChangeArrowheads="1"/>
          </p:cNvSpPr>
          <p:nvPr/>
        </p:nvSpPr>
        <p:spPr bwMode="auto">
          <a:xfrm>
            <a:off x="3965623" y="3328777"/>
            <a:ext cx="94069" cy="6953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176"/>
          <p:cNvSpPr>
            <a:spLocks/>
          </p:cNvSpPr>
          <p:nvPr/>
        </p:nvSpPr>
        <p:spPr bwMode="auto">
          <a:xfrm>
            <a:off x="3738629" y="3112010"/>
            <a:ext cx="361961" cy="89979"/>
          </a:xfrm>
          <a:custGeom>
            <a:avLst/>
            <a:gdLst>
              <a:gd name="T0" fmla="*/ 177 w 177"/>
              <a:gd name="T1" fmla="*/ 0 h 44"/>
              <a:gd name="T2" fmla="*/ 177 w 177"/>
              <a:gd name="T3" fmla="*/ 37 h 44"/>
              <a:gd name="T4" fmla="*/ 175 w 177"/>
              <a:gd name="T5" fmla="*/ 37 h 44"/>
              <a:gd name="T6" fmla="*/ 0 w 177"/>
              <a:gd name="T7" fmla="*/ 44 h 44"/>
              <a:gd name="T8" fmla="*/ 0 w 177"/>
              <a:gd name="T9" fmla="*/ 10 h 44"/>
              <a:gd name="T10" fmla="*/ 177 w 177"/>
              <a:gd name="T11" fmla="*/ 0 h 44"/>
            </a:gdLst>
            <a:ahLst/>
            <a:cxnLst>
              <a:cxn ang="0">
                <a:pos x="T0" y="T1"/>
              </a:cxn>
              <a:cxn ang="0">
                <a:pos x="T2" y="T3"/>
              </a:cxn>
              <a:cxn ang="0">
                <a:pos x="T4" y="T5"/>
              </a:cxn>
              <a:cxn ang="0">
                <a:pos x="T6" y="T7"/>
              </a:cxn>
              <a:cxn ang="0">
                <a:pos x="T8" y="T9"/>
              </a:cxn>
              <a:cxn ang="0">
                <a:pos x="T10" y="T11"/>
              </a:cxn>
            </a:cxnLst>
            <a:rect l="0" t="0" r="r" b="b"/>
            <a:pathLst>
              <a:path w="177" h="44">
                <a:moveTo>
                  <a:pt x="177" y="0"/>
                </a:moveTo>
                <a:lnTo>
                  <a:pt x="177" y="37"/>
                </a:lnTo>
                <a:lnTo>
                  <a:pt x="175" y="37"/>
                </a:lnTo>
                <a:lnTo>
                  <a:pt x="0" y="44"/>
                </a:lnTo>
                <a:lnTo>
                  <a:pt x="0" y="10"/>
                </a:lnTo>
                <a:lnTo>
                  <a:pt x="177"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177"/>
          <p:cNvSpPr>
            <a:spLocks/>
          </p:cNvSpPr>
          <p:nvPr/>
        </p:nvSpPr>
        <p:spPr bwMode="auto">
          <a:xfrm>
            <a:off x="3918587" y="3641659"/>
            <a:ext cx="267893" cy="79754"/>
          </a:xfrm>
          <a:custGeom>
            <a:avLst/>
            <a:gdLst>
              <a:gd name="T0" fmla="*/ 131 w 131"/>
              <a:gd name="T1" fmla="*/ 5 h 39"/>
              <a:gd name="T2" fmla="*/ 131 w 131"/>
              <a:gd name="T3" fmla="*/ 39 h 39"/>
              <a:gd name="T4" fmla="*/ 0 w 131"/>
              <a:gd name="T5" fmla="*/ 34 h 39"/>
              <a:gd name="T6" fmla="*/ 0 w 131"/>
              <a:gd name="T7" fmla="*/ 0 h 39"/>
              <a:gd name="T8" fmla="*/ 131 w 131"/>
              <a:gd name="T9" fmla="*/ 5 h 39"/>
            </a:gdLst>
            <a:ahLst/>
            <a:cxnLst>
              <a:cxn ang="0">
                <a:pos x="T0" y="T1"/>
              </a:cxn>
              <a:cxn ang="0">
                <a:pos x="T2" y="T3"/>
              </a:cxn>
              <a:cxn ang="0">
                <a:pos x="T4" y="T5"/>
              </a:cxn>
              <a:cxn ang="0">
                <a:pos x="T6" y="T7"/>
              </a:cxn>
              <a:cxn ang="0">
                <a:pos x="T8" y="T9"/>
              </a:cxn>
            </a:cxnLst>
            <a:rect l="0" t="0" r="r" b="b"/>
            <a:pathLst>
              <a:path w="131" h="39">
                <a:moveTo>
                  <a:pt x="131" y="5"/>
                </a:moveTo>
                <a:lnTo>
                  <a:pt x="131" y="39"/>
                </a:lnTo>
                <a:lnTo>
                  <a:pt x="0" y="34"/>
                </a:lnTo>
                <a:lnTo>
                  <a:pt x="0" y="0"/>
                </a:lnTo>
                <a:lnTo>
                  <a:pt x="131" y="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78"/>
          <p:cNvSpPr>
            <a:spLocks/>
          </p:cNvSpPr>
          <p:nvPr/>
        </p:nvSpPr>
        <p:spPr bwMode="auto">
          <a:xfrm>
            <a:off x="3738629" y="3428981"/>
            <a:ext cx="462164" cy="75664"/>
          </a:xfrm>
          <a:custGeom>
            <a:avLst/>
            <a:gdLst>
              <a:gd name="T0" fmla="*/ 226 w 226"/>
              <a:gd name="T1" fmla="*/ 3 h 37"/>
              <a:gd name="T2" fmla="*/ 226 w 226"/>
              <a:gd name="T3" fmla="*/ 37 h 37"/>
              <a:gd name="T4" fmla="*/ 0 w 226"/>
              <a:gd name="T5" fmla="*/ 35 h 37"/>
              <a:gd name="T6" fmla="*/ 0 w 226"/>
              <a:gd name="T7" fmla="*/ 0 h 37"/>
              <a:gd name="T8" fmla="*/ 226 w 226"/>
              <a:gd name="T9" fmla="*/ 3 h 37"/>
            </a:gdLst>
            <a:ahLst/>
            <a:cxnLst>
              <a:cxn ang="0">
                <a:pos x="T0" y="T1"/>
              </a:cxn>
              <a:cxn ang="0">
                <a:pos x="T2" y="T3"/>
              </a:cxn>
              <a:cxn ang="0">
                <a:pos x="T4" y="T5"/>
              </a:cxn>
              <a:cxn ang="0">
                <a:pos x="T6" y="T7"/>
              </a:cxn>
              <a:cxn ang="0">
                <a:pos x="T8" y="T9"/>
              </a:cxn>
            </a:cxnLst>
            <a:rect l="0" t="0" r="r" b="b"/>
            <a:pathLst>
              <a:path w="226" h="37">
                <a:moveTo>
                  <a:pt x="226" y="3"/>
                </a:moveTo>
                <a:lnTo>
                  <a:pt x="226" y="37"/>
                </a:lnTo>
                <a:lnTo>
                  <a:pt x="0" y="35"/>
                </a:lnTo>
                <a:lnTo>
                  <a:pt x="0" y="0"/>
                </a:lnTo>
                <a:lnTo>
                  <a:pt x="226"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Freeform 179"/>
          <p:cNvSpPr>
            <a:spLocks/>
          </p:cNvSpPr>
          <p:nvPr/>
        </p:nvSpPr>
        <p:spPr bwMode="auto">
          <a:xfrm>
            <a:off x="4200794" y="3435116"/>
            <a:ext cx="306747" cy="75664"/>
          </a:xfrm>
          <a:custGeom>
            <a:avLst/>
            <a:gdLst>
              <a:gd name="T0" fmla="*/ 150 w 150"/>
              <a:gd name="T1" fmla="*/ 0 h 37"/>
              <a:gd name="T2" fmla="*/ 150 w 150"/>
              <a:gd name="T3" fmla="*/ 37 h 37"/>
              <a:gd name="T4" fmla="*/ 0 w 150"/>
              <a:gd name="T5" fmla="*/ 34 h 37"/>
              <a:gd name="T6" fmla="*/ 0 w 150"/>
              <a:gd name="T7" fmla="*/ 0 h 37"/>
              <a:gd name="T8" fmla="*/ 150 w 150"/>
              <a:gd name="T9" fmla="*/ 0 h 37"/>
            </a:gdLst>
            <a:ahLst/>
            <a:cxnLst>
              <a:cxn ang="0">
                <a:pos x="T0" y="T1"/>
              </a:cxn>
              <a:cxn ang="0">
                <a:pos x="T2" y="T3"/>
              </a:cxn>
              <a:cxn ang="0">
                <a:pos x="T4" y="T5"/>
              </a:cxn>
              <a:cxn ang="0">
                <a:pos x="T6" y="T7"/>
              </a:cxn>
              <a:cxn ang="0">
                <a:pos x="T8" y="T9"/>
              </a:cxn>
            </a:cxnLst>
            <a:rect l="0" t="0" r="r" b="b"/>
            <a:pathLst>
              <a:path w="150" h="37">
                <a:moveTo>
                  <a:pt x="150" y="0"/>
                </a:moveTo>
                <a:lnTo>
                  <a:pt x="150" y="37"/>
                </a:lnTo>
                <a:lnTo>
                  <a:pt x="0" y="34"/>
                </a:lnTo>
                <a:lnTo>
                  <a:pt x="0" y="0"/>
                </a:lnTo>
                <a:lnTo>
                  <a:pt x="15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Freeform 180"/>
          <p:cNvSpPr>
            <a:spLocks/>
          </p:cNvSpPr>
          <p:nvPr/>
        </p:nvSpPr>
        <p:spPr bwMode="auto">
          <a:xfrm>
            <a:off x="3738629" y="3197899"/>
            <a:ext cx="957048" cy="100205"/>
          </a:xfrm>
          <a:custGeom>
            <a:avLst/>
            <a:gdLst>
              <a:gd name="T0" fmla="*/ 468 w 468"/>
              <a:gd name="T1" fmla="*/ 0 h 49"/>
              <a:gd name="T2" fmla="*/ 468 w 468"/>
              <a:gd name="T3" fmla="*/ 39 h 49"/>
              <a:gd name="T4" fmla="*/ 0 w 468"/>
              <a:gd name="T5" fmla="*/ 49 h 49"/>
              <a:gd name="T6" fmla="*/ 0 w 468"/>
              <a:gd name="T7" fmla="*/ 17 h 49"/>
              <a:gd name="T8" fmla="*/ 468 w 468"/>
              <a:gd name="T9" fmla="*/ 0 h 49"/>
            </a:gdLst>
            <a:ahLst/>
            <a:cxnLst>
              <a:cxn ang="0">
                <a:pos x="T0" y="T1"/>
              </a:cxn>
              <a:cxn ang="0">
                <a:pos x="T2" y="T3"/>
              </a:cxn>
              <a:cxn ang="0">
                <a:pos x="T4" y="T5"/>
              </a:cxn>
              <a:cxn ang="0">
                <a:pos x="T6" y="T7"/>
              </a:cxn>
              <a:cxn ang="0">
                <a:pos x="T8" y="T9"/>
              </a:cxn>
            </a:cxnLst>
            <a:rect l="0" t="0" r="r" b="b"/>
            <a:pathLst>
              <a:path w="468" h="49">
                <a:moveTo>
                  <a:pt x="468" y="0"/>
                </a:moveTo>
                <a:lnTo>
                  <a:pt x="468" y="39"/>
                </a:lnTo>
                <a:lnTo>
                  <a:pt x="0" y="49"/>
                </a:lnTo>
                <a:lnTo>
                  <a:pt x="0" y="17"/>
                </a:lnTo>
                <a:lnTo>
                  <a:pt x="46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181"/>
          <p:cNvSpPr>
            <a:spLocks/>
          </p:cNvSpPr>
          <p:nvPr/>
        </p:nvSpPr>
        <p:spPr bwMode="auto">
          <a:xfrm>
            <a:off x="3849058" y="3535320"/>
            <a:ext cx="265847" cy="75664"/>
          </a:xfrm>
          <a:custGeom>
            <a:avLst/>
            <a:gdLst>
              <a:gd name="T0" fmla="*/ 130 w 130"/>
              <a:gd name="T1" fmla="*/ 2 h 37"/>
              <a:gd name="T2" fmla="*/ 130 w 130"/>
              <a:gd name="T3" fmla="*/ 37 h 37"/>
              <a:gd name="T4" fmla="*/ 0 w 130"/>
              <a:gd name="T5" fmla="*/ 34 h 37"/>
              <a:gd name="T6" fmla="*/ 0 w 130"/>
              <a:gd name="T7" fmla="*/ 0 h 37"/>
              <a:gd name="T8" fmla="*/ 130 w 130"/>
              <a:gd name="T9" fmla="*/ 2 h 37"/>
            </a:gdLst>
            <a:ahLst/>
            <a:cxnLst>
              <a:cxn ang="0">
                <a:pos x="T0" y="T1"/>
              </a:cxn>
              <a:cxn ang="0">
                <a:pos x="T2" y="T3"/>
              </a:cxn>
              <a:cxn ang="0">
                <a:pos x="T4" y="T5"/>
              </a:cxn>
              <a:cxn ang="0">
                <a:pos x="T6" y="T7"/>
              </a:cxn>
              <a:cxn ang="0">
                <a:pos x="T8" y="T9"/>
              </a:cxn>
            </a:cxnLst>
            <a:rect l="0" t="0" r="r" b="b"/>
            <a:pathLst>
              <a:path w="130" h="37">
                <a:moveTo>
                  <a:pt x="130" y="2"/>
                </a:moveTo>
                <a:lnTo>
                  <a:pt x="130" y="37"/>
                </a:lnTo>
                <a:lnTo>
                  <a:pt x="0" y="34"/>
                </a:lnTo>
                <a:lnTo>
                  <a:pt x="0" y="0"/>
                </a:lnTo>
                <a:lnTo>
                  <a:pt x="130"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Freeform 182"/>
          <p:cNvSpPr>
            <a:spLocks/>
          </p:cNvSpPr>
          <p:nvPr/>
        </p:nvSpPr>
        <p:spPr bwMode="auto">
          <a:xfrm>
            <a:off x="4096501" y="3101786"/>
            <a:ext cx="200408" cy="85889"/>
          </a:xfrm>
          <a:custGeom>
            <a:avLst/>
            <a:gdLst>
              <a:gd name="T0" fmla="*/ 98 w 98"/>
              <a:gd name="T1" fmla="*/ 0 h 42"/>
              <a:gd name="T2" fmla="*/ 98 w 98"/>
              <a:gd name="T3" fmla="*/ 37 h 42"/>
              <a:gd name="T4" fmla="*/ 0 w 98"/>
              <a:gd name="T5" fmla="*/ 42 h 42"/>
              <a:gd name="T6" fmla="*/ 2 w 98"/>
              <a:gd name="T7" fmla="*/ 42 h 42"/>
              <a:gd name="T8" fmla="*/ 2 w 98"/>
              <a:gd name="T9" fmla="*/ 5 h 42"/>
              <a:gd name="T10" fmla="*/ 98 w 98"/>
              <a:gd name="T11" fmla="*/ 0 h 42"/>
            </a:gdLst>
            <a:ahLst/>
            <a:cxnLst>
              <a:cxn ang="0">
                <a:pos x="T0" y="T1"/>
              </a:cxn>
              <a:cxn ang="0">
                <a:pos x="T2" y="T3"/>
              </a:cxn>
              <a:cxn ang="0">
                <a:pos x="T4" y="T5"/>
              </a:cxn>
              <a:cxn ang="0">
                <a:pos x="T6" y="T7"/>
              </a:cxn>
              <a:cxn ang="0">
                <a:pos x="T8" y="T9"/>
              </a:cxn>
              <a:cxn ang="0">
                <a:pos x="T10" y="T11"/>
              </a:cxn>
            </a:cxnLst>
            <a:rect l="0" t="0" r="r" b="b"/>
            <a:pathLst>
              <a:path w="98" h="42">
                <a:moveTo>
                  <a:pt x="98" y="0"/>
                </a:moveTo>
                <a:lnTo>
                  <a:pt x="98" y="37"/>
                </a:lnTo>
                <a:lnTo>
                  <a:pt x="0" y="42"/>
                </a:lnTo>
                <a:lnTo>
                  <a:pt x="2" y="42"/>
                </a:lnTo>
                <a:lnTo>
                  <a:pt x="2" y="5"/>
                </a:lnTo>
                <a:lnTo>
                  <a:pt x="9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195"/>
          <p:cNvSpPr>
            <a:spLocks/>
          </p:cNvSpPr>
          <p:nvPr/>
        </p:nvSpPr>
        <p:spPr bwMode="auto">
          <a:xfrm>
            <a:off x="3456423" y="4103823"/>
            <a:ext cx="1323099" cy="278116"/>
          </a:xfrm>
          <a:custGeom>
            <a:avLst/>
            <a:gdLst>
              <a:gd name="T0" fmla="*/ 0 w 647"/>
              <a:gd name="T1" fmla="*/ 47 h 136"/>
              <a:gd name="T2" fmla="*/ 0 w 647"/>
              <a:gd name="T3" fmla="*/ 47 h 136"/>
              <a:gd name="T4" fmla="*/ 0 w 647"/>
              <a:gd name="T5" fmla="*/ 47 h 136"/>
              <a:gd name="T6" fmla="*/ 175 w 647"/>
              <a:gd name="T7" fmla="*/ 0 h 136"/>
              <a:gd name="T8" fmla="*/ 647 w 647"/>
              <a:gd name="T9" fmla="*/ 62 h 136"/>
              <a:gd name="T10" fmla="*/ 470 w 647"/>
              <a:gd name="T11" fmla="*/ 116 h 136"/>
              <a:gd name="T12" fmla="*/ 473 w 647"/>
              <a:gd name="T13" fmla="*/ 136 h 136"/>
              <a:gd name="T14" fmla="*/ 0 w 647"/>
              <a:gd name="T15" fmla="*/ 57 h 136"/>
              <a:gd name="T16" fmla="*/ 0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0" y="47"/>
                </a:moveTo>
                <a:lnTo>
                  <a:pt x="0" y="47"/>
                </a:lnTo>
                <a:lnTo>
                  <a:pt x="0" y="47"/>
                </a:lnTo>
                <a:lnTo>
                  <a:pt x="175" y="0"/>
                </a:lnTo>
                <a:lnTo>
                  <a:pt x="647" y="62"/>
                </a:lnTo>
                <a:lnTo>
                  <a:pt x="470" y="116"/>
                </a:lnTo>
                <a:lnTo>
                  <a:pt x="473" y="136"/>
                </a:lnTo>
                <a:lnTo>
                  <a:pt x="0" y="57"/>
                </a:lnTo>
                <a:lnTo>
                  <a:pt x="0"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9" name="Group 8"/>
          <p:cNvGrpSpPr/>
          <p:nvPr/>
        </p:nvGrpSpPr>
        <p:grpSpPr>
          <a:xfrm>
            <a:off x="471304" y="4579205"/>
            <a:ext cx="2163344" cy="1739312"/>
            <a:chOff x="471304" y="4579205"/>
            <a:chExt cx="2163344" cy="1739312"/>
          </a:xfrm>
        </p:grpSpPr>
        <p:grpSp>
          <p:nvGrpSpPr>
            <p:cNvPr id="7" name="Group 6"/>
            <p:cNvGrpSpPr/>
            <p:nvPr/>
          </p:nvGrpSpPr>
          <p:grpSpPr>
            <a:xfrm>
              <a:off x="471304" y="4579205"/>
              <a:ext cx="575303" cy="1512070"/>
              <a:chOff x="264917" y="4517645"/>
              <a:chExt cx="575303" cy="1512070"/>
            </a:xfrm>
          </p:grpSpPr>
          <p:sp>
            <p:nvSpPr>
              <p:cNvPr id="202" name="Freeform 76"/>
              <p:cNvSpPr>
                <a:spLocks/>
              </p:cNvSpPr>
              <p:nvPr/>
            </p:nvSpPr>
            <p:spPr bwMode="auto">
              <a:xfrm>
                <a:off x="725158" y="6000018"/>
                <a:ext cx="48116" cy="29697"/>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77"/>
              <p:cNvSpPr>
                <a:spLocks/>
              </p:cNvSpPr>
              <p:nvPr/>
            </p:nvSpPr>
            <p:spPr bwMode="auto">
              <a:xfrm>
                <a:off x="333950" y="6000018"/>
                <a:ext cx="43933" cy="29697"/>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Freeform 79"/>
              <p:cNvSpPr>
                <a:spLocks/>
              </p:cNvSpPr>
              <p:nvPr/>
            </p:nvSpPr>
            <p:spPr bwMode="auto">
              <a:xfrm>
                <a:off x="264917" y="4517645"/>
                <a:ext cx="575303" cy="1497222"/>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5" name="Oval 81"/>
              <p:cNvSpPr>
                <a:spLocks noChangeArrowheads="1"/>
              </p:cNvSpPr>
              <p:nvPr/>
            </p:nvSpPr>
            <p:spPr bwMode="auto">
              <a:xfrm>
                <a:off x="529709" y="4804713"/>
                <a:ext cx="45719" cy="45719"/>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83"/>
              <p:cNvSpPr>
                <a:spLocks/>
              </p:cNvSpPr>
              <p:nvPr/>
            </p:nvSpPr>
            <p:spPr bwMode="auto">
              <a:xfrm>
                <a:off x="501314" y="5522091"/>
                <a:ext cx="102508" cy="104505"/>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Rectangle 139"/>
              <p:cNvSpPr>
                <a:spLocks noChangeArrowheads="1"/>
              </p:cNvSpPr>
              <p:nvPr/>
            </p:nvSpPr>
            <p:spPr bwMode="auto">
              <a:xfrm>
                <a:off x="367726" y="5085733"/>
                <a:ext cx="79007" cy="474045"/>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Rectangle 143"/>
              <p:cNvSpPr>
                <a:spLocks noChangeArrowheads="1"/>
              </p:cNvSpPr>
              <p:nvPr/>
            </p:nvSpPr>
            <p:spPr bwMode="auto">
              <a:xfrm>
                <a:off x="654334" y="5085733"/>
                <a:ext cx="79007" cy="474045"/>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Rectangle 150"/>
              <p:cNvSpPr>
                <a:spLocks noChangeArrowheads="1"/>
              </p:cNvSpPr>
              <p:nvPr/>
            </p:nvSpPr>
            <p:spPr bwMode="auto">
              <a:xfrm>
                <a:off x="332907" y="5665626"/>
                <a:ext cx="439322" cy="79007"/>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Rectangle 151"/>
              <p:cNvSpPr>
                <a:spLocks noChangeArrowheads="1"/>
              </p:cNvSpPr>
              <p:nvPr/>
            </p:nvSpPr>
            <p:spPr bwMode="auto">
              <a:xfrm>
                <a:off x="332907" y="5789662"/>
                <a:ext cx="439322" cy="14849"/>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Rectangle 152"/>
              <p:cNvSpPr>
                <a:spLocks noChangeArrowheads="1"/>
              </p:cNvSpPr>
              <p:nvPr/>
            </p:nvSpPr>
            <p:spPr bwMode="auto">
              <a:xfrm>
                <a:off x="332907" y="5824309"/>
                <a:ext cx="439322" cy="12376"/>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Rectangle 153"/>
              <p:cNvSpPr>
                <a:spLocks noChangeArrowheads="1"/>
              </p:cNvSpPr>
              <p:nvPr/>
            </p:nvSpPr>
            <p:spPr bwMode="auto">
              <a:xfrm>
                <a:off x="332907" y="5858956"/>
                <a:ext cx="439322" cy="12376"/>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Rectangle 150"/>
              <p:cNvSpPr>
                <a:spLocks noChangeArrowheads="1"/>
              </p:cNvSpPr>
              <p:nvPr/>
            </p:nvSpPr>
            <p:spPr bwMode="auto">
              <a:xfrm>
                <a:off x="332907" y="4664842"/>
                <a:ext cx="439322" cy="79007"/>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 name="Group 7"/>
            <p:cNvGrpSpPr/>
            <p:nvPr/>
          </p:nvGrpSpPr>
          <p:grpSpPr>
            <a:xfrm>
              <a:off x="981198" y="4791596"/>
              <a:ext cx="1653450" cy="1526921"/>
              <a:chOff x="981198" y="4791596"/>
              <a:chExt cx="1653450" cy="1526921"/>
            </a:xfrm>
          </p:grpSpPr>
          <p:sp>
            <p:nvSpPr>
              <p:cNvPr id="178" name="Oval 48"/>
              <p:cNvSpPr>
                <a:spLocks noChangeArrowheads="1"/>
              </p:cNvSpPr>
              <p:nvPr/>
            </p:nvSpPr>
            <p:spPr bwMode="auto">
              <a:xfrm>
                <a:off x="1384374" y="5878883"/>
                <a:ext cx="701269" cy="14797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192"/>
              <p:cNvSpPr>
                <a:spLocks/>
              </p:cNvSpPr>
              <p:nvPr/>
            </p:nvSpPr>
            <p:spPr bwMode="auto">
              <a:xfrm>
                <a:off x="1247122" y="6159820"/>
                <a:ext cx="379586" cy="158697"/>
              </a:xfrm>
              <a:custGeom>
                <a:avLst/>
                <a:gdLst>
                  <a:gd name="T0" fmla="*/ 177 w 177"/>
                  <a:gd name="T1" fmla="*/ 74 h 74"/>
                  <a:gd name="T2" fmla="*/ 177 w 177"/>
                  <a:gd name="T3" fmla="*/ 54 h 74"/>
                  <a:gd name="T4" fmla="*/ 0 w 177"/>
                  <a:gd name="T5" fmla="*/ 0 h 74"/>
                  <a:gd name="T6" fmla="*/ 0 w 177"/>
                  <a:gd name="T7" fmla="*/ 27 h 74"/>
                  <a:gd name="T8" fmla="*/ 177 w 177"/>
                  <a:gd name="T9" fmla="*/ 74 h 74"/>
                </a:gdLst>
                <a:ahLst/>
                <a:cxnLst>
                  <a:cxn ang="0">
                    <a:pos x="T0" y="T1"/>
                  </a:cxn>
                  <a:cxn ang="0">
                    <a:pos x="T2" y="T3"/>
                  </a:cxn>
                  <a:cxn ang="0">
                    <a:pos x="T4" y="T5"/>
                  </a:cxn>
                  <a:cxn ang="0">
                    <a:pos x="T6" y="T7"/>
                  </a:cxn>
                  <a:cxn ang="0">
                    <a:pos x="T8" y="T9"/>
                  </a:cxn>
                </a:cxnLst>
                <a:rect l="0" t="0" r="r" b="b"/>
                <a:pathLst>
                  <a:path w="177" h="74">
                    <a:moveTo>
                      <a:pt x="177" y="74"/>
                    </a:moveTo>
                    <a:lnTo>
                      <a:pt x="177" y="54"/>
                    </a:lnTo>
                    <a:lnTo>
                      <a:pt x="0" y="0"/>
                    </a:lnTo>
                    <a:lnTo>
                      <a:pt x="0" y="27"/>
                    </a:lnTo>
                    <a:lnTo>
                      <a:pt x="177"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27"/>
              <p:cNvSpPr>
                <a:spLocks/>
              </p:cNvSpPr>
              <p:nvPr/>
            </p:nvSpPr>
            <p:spPr bwMode="auto">
              <a:xfrm>
                <a:off x="981198" y="4791596"/>
                <a:ext cx="100795" cy="1220251"/>
              </a:xfrm>
              <a:custGeom>
                <a:avLst/>
                <a:gdLst>
                  <a:gd name="T0" fmla="*/ 0 w 47"/>
                  <a:gd name="T1" fmla="*/ 564 h 569"/>
                  <a:gd name="T2" fmla="*/ 47 w 47"/>
                  <a:gd name="T3" fmla="*/ 569 h 569"/>
                  <a:gd name="T4" fmla="*/ 47 w 47"/>
                  <a:gd name="T5" fmla="*/ 0 h 569"/>
                  <a:gd name="T6" fmla="*/ 0 w 47"/>
                  <a:gd name="T7" fmla="*/ 5 h 569"/>
                  <a:gd name="T8" fmla="*/ 0 w 47"/>
                  <a:gd name="T9" fmla="*/ 564 h 569"/>
                </a:gdLst>
                <a:ahLst/>
                <a:cxnLst>
                  <a:cxn ang="0">
                    <a:pos x="T0" y="T1"/>
                  </a:cxn>
                  <a:cxn ang="0">
                    <a:pos x="T2" y="T3"/>
                  </a:cxn>
                  <a:cxn ang="0">
                    <a:pos x="T4" y="T5"/>
                  </a:cxn>
                  <a:cxn ang="0">
                    <a:pos x="T6" y="T7"/>
                  </a:cxn>
                  <a:cxn ang="0">
                    <a:pos x="T8" y="T9"/>
                  </a:cxn>
                </a:cxnLst>
                <a:rect l="0" t="0" r="r" b="b"/>
                <a:pathLst>
                  <a:path w="47" h="569">
                    <a:moveTo>
                      <a:pt x="0" y="564"/>
                    </a:moveTo>
                    <a:lnTo>
                      <a:pt x="47" y="569"/>
                    </a:lnTo>
                    <a:lnTo>
                      <a:pt x="47" y="0"/>
                    </a:lnTo>
                    <a:lnTo>
                      <a:pt x="0" y="5"/>
                    </a:lnTo>
                    <a:lnTo>
                      <a:pt x="0"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128"/>
              <p:cNvSpPr>
                <a:spLocks/>
              </p:cNvSpPr>
              <p:nvPr/>
            </p:nvSpPr>
            <p:spPr bwMode="auto">
              <a:xfrm>
                <a:off x="1056257" y="4791596"/>
                <a:ext cx="1419693" cy="1220251"/>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 name="Freeform 129"/>
              <p:cNvSpPr>
                <a:spLocks/>
              </p:cNvSpPr>
              <p:nvPr/>
            </p:nvSpPr>
            <p:spPr bwMode="auto">
              <a:xfrm>
                <a:off x="1114160" y="4849499"/>
                <a:ext cx="1318900" cy="950038"/>
              </a:xfrm>
              <a:custGeom>
                <a:avLst/>
                <a:gdLst>
                  <a:gd name="T0" fmla="*/ 615 w 615"/>
                  <a:gd name="T1" fmla="*/ 392 h 443"/>
                  <a:gd name="T2" fmla="*/ 0 w 615"/>
                  <a:gd name="T3" fmla="*/ 443 h 443"/>
                  <a:gd name="T4" fmla="*/ 0 w 615"/>
                  <a:gd name="T5" fmla="*/ 0 h 443"/>
                  <a:gd name="T6" fmla="*/ 615 w 615"/>
                  <a:gd name="T7" fmla="*/ 35 h 443"/>
                  <a:gd name="T8" fmla="*/ 615 w 615"/>
                  <a:gd name="T9" fmla="*/ 392 h 443"/>
                </a:gdLst>
                <a:ahLst/>
                <a:cxnLst>
                  <a:cxn ang="0">
                    <a:pos x="T0" y="T1"/>
                  </a:cxn>
                  <a:cxn ang="0">
                    <a:pos x="T2" y="T3"/>
                  </a:cxn>
                  <a:cxn ang="0">
                    <a:pos x="T4" y="T5"/>
                  </a:cxn>
                  <a:cxn ang="0">
                    <a:pos x="T6" y="T7"/>
                  </a:cxn>
                  <a:cxn ang="0">
                    <a:pos x="T8" y="T9"/>
                  </a:cxn>
                </a:cxnLst>
                <a:rect l="0" t="0" r="r" b="b"/>
                <a:pathLst>
                  <a:path w="615" h="443">
                    <a:moveTo>
                      <a:pt x="615" y="392"/>
                    </a:moveTo>
                    <a:lnTo>
                      <a:pt x="0" y="443"/>
                    </a:lnTo>
                    <a:lnTo>
                      <a:pt x="0" y="0"/>
                    </a:lnTo>
                    <a:lnTo>
                      <a:pt x="615" y="35"/>
                    </a:lnTo>
                    <a:lnTo>
                      <a:pt x="615"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 name="Freeform 133"/>
              <p:cNvSpPr>
                <a:spLocks/>
              </p:cNvSpPr>
              <p:nvPr/>
            </p:nvSpPr>
            <p:spPr bwMode="auto">
              <a:xfrm>
                <a:off x="1204232" y="5441395"/>
                <a:ext cx="68626" cy="263781"/>
              </a:xfrm>
              <a:custGeom>
                <a:avLst/>
                <a:gdLst>
                  <a:gd name="T0" fmla="*/ 32 w 32"/>
                  <a:gd name="T1" fmla="*/ 0 h 123"/>
                  <a:gd name="T2" fmla="*/ 32 w 32"/>
                  <a:gd name="T3" fmla="*/ 121 h 123"/>
                  <a:gd name="T4" fmla="*/ 0 w 32"/>
                  <a:gd name="T5" fmla="*/ 123 h 123"/>
                  <a:gd name="T6" fmla="*/ 0 w 32"/>
                  <a:gd name="T7" fmla="*/ 2 h 123"/>
                  <a:gd name="T8" fmla="*/ 32 w 32"/>
                  <a:gd name="T9" fmla="*/ 0 h 123"/>
                </a:gdLst>
                <a:ahLst/>
                <a:cxnLst>
                  <a:cxn ang="0">
                    <a:pos x="T0" y="T1"/>
                  </a:cxn>
                  <a:cxn ang="0">
                    <a:pos x="T2" y="T3"/>
                  </a:cxn>
                  <a:cxn ang="0">
                    <a:pos x="T4" y="T5"/>
                  </a:cxn>
                  <a:cxn ang="0">
                    <a:pos x="T6" y="T7"/>
                  </a:cxn>
                  <a:cxn ang="0">
                    <a:pos x="T8" y="T9"/>
                  </a:cxn>
                </a:cxnLst>
                <a:rect l="0" t="0" r="r" b="b"/>
                <a:pathLst>
                  <a:path w="32" h="123">
                    <a:moveTo>
                      <a:pt x="32" y="0"/>
                    </a:moveTo>
                    <a:lnTo>
                      <a:pt x="32" y="121"/>
                    </a:lnTo>
                    <a:lnTo>
                      <a:pt x="0" y="123"/>
                    </a:lnTo>
                    <a:lnTo>
                      <a:pt x="0" y="2"/>
                    </a:lnTo>
                    <a:lnTo>
                      <a:pt x="3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Freeform 134"/>
              <p:cNvSpPr>
                <a:spLocks/>
              </p:cNvSpPr>
              <p:nvPr/>
            </p:nvSpPr>
            <p:spPr bwMode="auto">
              <a:xfrm>
                <a:off x="2158557" y="5134725"/>
                <a:ext cx="186576" cy="83638"/>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35"/>
              <p:cNvSpPr>
                <a:spLocks/>
              </p:cNvSpPr>
              <p:nvPr/>
            </p:nvSpPr>
            <p:spPr bwMode="auto">
              <a:xfrm>
                <a:off x="2158557" y="5051086"/>
                <a:ext cx="175853" cy="167275"/>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Freeform 136"/>
              <p:cNvSpPr>
                <a:spLocks/>
              </p:cNvSpPr>
              <p:nvPr/>
            </p:nvSpPr>
            <p:spPr bwMode="auto">
              <a:xfrm>
                <a:off x="2070631" y="5218362"/>
                <a:ext cx="274502" cy="233757"/>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Freeform 137"/>
              <p:cNvSpPr>
                <a:spLocks/>
              </p:cNvSpPr>
              <p:nvPr/>
            </p:nvSpPr>
            <p:spPr bwMode="auto">
              <a:xfrm>
                <a:off x="2158557" y="5218362"/>
                <a:ext cx="186576" cy="233757"/>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Freeform 138"/>
              <p:cNvSpPr>
                <a:spLocks/>
              </p:cNvSpPr>
              <p:nvPr/>
            </p:nvSpPr>
            <p:spPr bwMode="auto">
              <a:xfrm>
                <a:off x="2158557" y="4982461"/>
                <a:ext cx="128673" cy="68626"/>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Freeform 139"/>
              <p:cNvSpPr>
                <a:spLocks/>
              </p:cNvSpPr>
              <p:nvPr/>
            </p:nvSpPr>
            <p:spPr bwMode="auto">
              <a:xfrm>
                <a:off x="2074920" y="4982461"/>
                <a:ext cx="212311" cy="235901"/>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Freeform 140"/>
              <p:cNvSpPr>
                <a:spLocks/>
              </p:cNvSpPr>
              <p:nvPr/>
            </p:nvSpPr>
            <p:spPr bwMode="auto">
              <a:xfrm>
                <a:off x="2012727" y="5218362"/>
                <a:ext cx="145829" cy="208022"/>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Freeform 141"/>
              <p:cNvSpPr>
                <a:spLocks/>
              </p:cNvSpPr>
              <p:nvPr/>
            </p:nvSpPr>
            <p:spPr bwMode="auto">
              <a:xfrm>
                <a:off x="1969836" y="5600092"/>
                <a:ext cx="47180" cy="40747"/>
              </a:xfrm>
              <a:custGeom>
                <a:avLst/>
                <a:gdLst>
                  <a:gd name="T0" fmla="*/ 22 w 22"/>
                  <a:gd name="T1" fmla="*/ 0 h 19"/>
                  <a:gd name="T2" fmla="*/ 22 w 22"/>
                  <a:gd name="T3" fmla="*/ 17 h 19"/>
                  <a:gd name="T4" fmla="*/ 0 w 22"/>
                  <a:gd name="T5" fmla="*/ 19 h 19"/>
                  <a:gd name="T6" fmla="*/ 0 w 22"/>
                  <a:gd name="T7" fmla="*/ 2 h 19"/>
                  <a:gd name="T8" fmla="*/ 22 w 22"/>
                  <a:gd name="T9" fmla="*/ 0 h 19"/>
                </a:gdLst>
                <a:ahLst/>
                <a:cxnLst>
                  <a:cxn ang="0">
                    <a:pos x="T0" y="T1"/>
                  </a:cxn>
                  <a:cxn ang="0">
                    <a:pos x="T2" y="T3"/>
                  </a:cxn>
                  <a:cxn ang="0">
                    <a:pos x="T4" y="T5"/>
                  </a:cxn>
                  <a:cxn ang="0">
                    <a:pos x="T6" y="T7"/>
                  </a:cxn>
                  <a:cxn ang="0">
                    <a:pos x="T8" y="T9"/>
                  </a:cxn>
                </a:cxnLst>
                <a:rect l="0" t="0" r="r" b="b"/>
                <a:pathLst>
                  <a:path w="22" h="19">
                    <a:moveTo>
                      <a:pt x="22" y="0"/>
                    </a:moveTo>
                    <a:lnTo>
                      <a:pt x="22" y="17"/>
                    </a:lnTo>
                    <a:lnTo>
                      <a:pt x="0" y="19"/>
                    </a:lnTo>
                    <a:lnTo>
                      <a:pt x="0" y="2"/>
                    </a:lnTo>
                    <a:lnTo>
                      <a:pt x="2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 name="Freeform 142"/>
              <p:cNvSpPr>
                <a:spLocks/>
              </p:cNvSpPr>
              <p:nvPr/>
            </p:nvSpPr>
            <p:spPr bwMode="auto">
              <a:xfrm>
                <a:off x="1952679" y="4997474"/>
                <a:ext cx="205877" cy="386019"/>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Freeform 143"/>
              <p:cNvSpPr>
                <a:spLocks/>
              </p:cNvSpPr>
              <p:nvPr/>
            </p:nvSpPr>
            <p:spPr bwMode="auto">
              <a:xfrm>
                <a:off x="1894777" y="5499299"/>
                <a:ext cx="53614" cy="147975"/>
              </a:xfrm>
              <a:custGeom>
                <a:avLst/>
                <a:gdLst>
                  <a:gd name="T0" fmla="*/ 25 w 25"/>
                  <a:gd name="T1" fmla="*/ 0 h 69"/>
                  <a:gd name="T2" fmla="*/ 25 w 25"/>
                  <a:gd name="T3" fmla="*/ 66 h 69"/>
                  <a:gd name="T4" fmla="*/ 0 w 25"/>
                  <a:gd name="T5" fmla="*/ 69 h 69"/>
                  <a:gd name="T6" fmla="*/ 0 w 25"/>
                  <a:gd name="T7" fmla="*/ 2 h 69"/>
                  <a:gd name="T8" fmla="*/ 25 w 25"/>
                  <a:gd name="T9" fmla="*/ 0 h 69"/>
                </a:gdLst>
                <a:ahLst/>
                <a:cxnLst>
                  <a:cxn ang="0">
                    <a:pos x="T0" y="T1"/>
                  </a:cxn>
                  <a:cxn ang="0">
                    <a:pos x="T2" y="T3"/>
                  </a:cxn>
                  <a:cxn ang="0">
                    <a:pos x="T4" y="T5"/>
                  </a:cxn>
                  <a:cxn ang="0">
                    <a:pos x="T6" y="T7"/>
                  </a:cxn>
                  <a:cxn ang="0">
                    <a:pos x="T8" y="T9"/>
                  </a:cxn>
                </a:cxnLst>
                <a:rect l="0" t="0" r="r" b="b"/>
                <a:pathLst>
                  <a:path w="25" h="69">
                    <a:moveTo>
                      <a:pt x="25" y="0"/>
                    </a:moveTo>
                    <a:lnTo>
                      <a:pt x="25" y="66"/>
                    </a:lnTo>
                    <a:lnTo>
                      <a:pt x="0" y="69"/>
                    </a:lnTo>
                    <a:lnTo>
                      <a:pt x="0" y="2"/>
                    </a:lnTo>
                    <a:lnTo>
                      <a:pt x="25"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Freeform 144"/>
              <p:cNvSpPr>
                <a:spLocks/>
              </p:cNvSpPr>
              <p:nvPr/>
            </p:nvSpPr>
            <p:spPr bwMode="auto">
              <a:xfrm>
                <a:off x="1821863" y="5572213"/>
                <a:ext cx="53614" cy="79349"/>
              </a:xfrm>
              <a:custGeom>
                <a:avLst/>
                <a:gdLst>
                  <a:gd name="T0" fmla="*/ 25 w 25"/>
                  <a:gd name="T1" fmla="*/ 0 h 37"/>
                  <a:gd name="T2" fmla="*/ 25 w 25"/>
                  <a:gd name="T3" fmla="*/ 35 h 37"/>
                  <a:gd name="T4" fmla="*/ 0 w 25"/>
                  <a:gd name="T5" fmla="*/ 37 h 37"/>
                  <a:gd name="T6" fmla="*/ 0 w 25"/>
                  <a:gd name="T7" fmla="*/ 3 h 37"/>
                  <a:gd name="T8" fmla="*/ 25 w 25"/>
                  <a:gd name="T9" fmla="*/ 0 h 37"/>
                </a:gdLst>
                <a:ahLst/>
                <a:cxnLst>
                  <a:cxn ang="0">
                    <a:pos x="T0" y="T1"/>
                  </a:cxn>
                  <a:cxn ang="0">
                    <a:pos x="T2" y="T3"/>
                  </a:cxn>
                  <a:cxn ang="0">
                    <a:pos x="T4" y="T5"/>
                  </a:cxn>
                  <a:cxn ang="0">
                    <a:pos x="T6" y="T7"/>
                  </a:cxn>
                  <a:cxn ang="0">
                    <a:pos x="T8" y="T9"/>
                  </a:cxn>
                </a:cxnLst>
                <a:rect l="0" t="0" r="r" b="b"/>
                <a:pathLst>
                  <a:path w="25" h="37">
                    <a:moveTo>
                      <a:pt x="25" y="0"/>
                    </a:moveTo>
                    <a:lnTo>
                      <a:pt x="25" y="35"/>
                    </a:lnTo>
                    <a:lnTo>
                      <a:pt x="0" y="37"/>
                    </a:lnTo>
                    <a:lnTo>
                      <a:pt x="0" y="3"/>
                    </a:lnTo>
                    <a:lnTo>
                      <a:pt x="25"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Rectangle 145"/>
              <p:cNvSpPr>
                <a:spLocks noChangeArrowheads="1"/>
              </p:cNvSpPr>
              <p:nvPr/>
            </p:nvSpPr>
            <p:spPr bwMode="auto">
              <a:xfrm>
                <a:off x="1742513" y="5372769"/>
                <a:ext cx="53614" cy="2852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146"/>
              <p:cNvSpPr>
                <a:spLocks/>
              </p:cNvSpPr>
              <p:nvPr/>
            </p:nvSpPr>
            <p:spPr bwMode="auto">
              <a:xfrm>
                <a:off x="1663165" y="5542189"/>
                <a:ext cx="53614" cy="126529"/>
              </a:xfrm>
              <a:custGeom>
                <a:avLst/>
                <a:gdLst>
                  <a:gd name="T0" fmla="*/ 25 w 25"/>
                  <a:gd name="T1" fmla="*/ 0 h 59"/>
                  <a:gd name="T2" fmla="*/ 25 w 25"/>
                  <a:gd name="T3" fmla="*/ 56 h 59"/>
                  <a:gd name="T4" fmla="*/ 0 w 25"/>
                  <a:gd name="T5" fmla="*/ 59 h 59"/>
                  <a:gd name="T6" fmla="*/ 0 w 25"/>
                  <a:gd name="T7" fmla="*/ 2 h 59"/>
                  <a:gd name="T8" fmla="*/ 25 w 25"/>
                  <a:gd name="T9" fmla="*/ 0 h 59"/>
                </a:gdLst>
                <a:ahLst/>
                <a:cxnLst>
                  <a:cxn ang="0">
                    <a:pos x="T0" y="T1"/>
                  </a:cxn>
                  <a:cxn ang="0">
                    <a:pos x="T2" y="T3"/>
                  </a:cxn>
                  <a:cxn ang="0">
                    <a:pos x="T4" y="T5"/>
                  </a:cxn>
                  <a:cxn ang="0">
                    <a:pos x="T6" y="T7"/>
                  </a:cxn>
                  <a:cxn ang="0">
                    <a:pos x="T8" y="T9"/>
                  </a:cxn>
                </a:cxnLst>
                <a:rect l="0" t="0" r="r" b="b"/>
                <a:pathLst>
                  <a:path w="25" h="59">
                    <a:moveTo>
                      <a:pt x="25" y="0"/>
                    </a:moveTo>
                    <a:lnTo>
                      <a:pt x="25" y="56"/>
                    </a:lnTo>
                    <a:lnTo>
                      <a:pt x="0" y="59"/>
                    </a:lnTo>
                    <a:lnTo>
                      <a:pt x="0" y="2"/>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Freeform 147"/>
              <p:cNvSpPr>
                <a:spLocks/>
              </p:cNvSpPr>
              <p:nvPr/>
            </p:nvSpPr>
            <p:spPr bwMode="auto">
              <a:xfrm>
                <a:off x="1579527" y="5593659"/>
                <a:ext cx="57903" cy="79349"/>
              </a:xfrm>
              <a:custGeom>
                <a:avLst/>
                <a:gdLst>
                  <a:gd name="T0" fmla="*/ 27 w 27"/>
                  <a:gd name="T1" fmla="*/ 0 h 37"/>
                  <a:gd name="T2" fmla="*/ 27 w 27"/>
                  <a:gd name="T3" fmla="*/ 35 h 37"/>
                  <a:gd name="T4" fmla="*/ 0 w 27"/>
                  <a:gd name="T5" fmla="*/ 37 h 37"/>
                  <a:gd name="T6" fmla="*/ 0 w 27"/>
                  <a:gd name="T7" fmla="*/ 0 h 37"/>
                  <a:gd name="T8" fmla="*/ 27 w 27"/>
                  <a:gd name="T9" fmla="*/ 0 h 37"/>
                </a:gdLst>
                <a:ahLst/>
                <a:cxnLst>
                  <a:cxn ang="0">
                    <a:pos x="T0" y="T1"/>
                  </a:cxn>
                  <a:cxn ang="0">
                    <a:pos x="T2" y="T3"/>
                  </a:cxn>
                  <a:cxn ang="0">
                    <a:pos x="T4" y="T5"/>
                  </a:cxn>
                  <a:cxn ang="0">
                    <a:pos x="T6" y="T7"/>
                  </a:cxn>
                  <a:cxn ang="0">
                    <a:pos x="T8" y="T9"/>
                  </a:cxn>
                </a:cxnLst>
                <a:rect l="0" t="0" r="r" b="b"/>
                <a:pathLst>
                  <a:path w="27" h="37">
                    <a:moveTo>
                      <a:pt x="27" y="0"/>
                    </a:moveTo>
                    <a:lnTo>
                      <a:pt x="27" y="35"/>
                    </a:lnTo>
                    <a:lnTo>
                      <a:pt x="0" y="37"/>
                    </a:lnTo>
                    <a:lnTo>
                      <a:pt x="0" y="0"/>
                    </a:lnTo>
                    <a:lnTo>
                      <a:pt x="2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Freeform 148"/>
              <p:cNvSpPr>
                <a:spLocks/>
              </p:cNvSpPr>
              <p:nvPr/>
            </p:nvSpPr>
            <p:spPr bwMode="auto">
              <a:xfrm>
                <a:off x="1489456" y="5372769"/>
                <a:ext cx="57903" cy="306671"/>
              </a:xfrm>
              <a:custGeom>
                <a:avLst/>
                <a:gdLst>
                  <a:gd name="T0" fmla="*/ 27 w 27"/>
                  <a:gd name="T1" fmla="*/ 0 h 143"/>
                  <a:gd name="T2" fmla="*/ 27 w 27"/>
                  <a:gd name="T3" fmla="*/ 140 h 143"/>
                  <a:gd name="T4" fmla="*/ 0 w 27"/>
                  <a:gd name="T5" fmla="*/ 143 h 143"/>
                  <a:gd name="T6" fmla="*/ 0 w 27"/>
                  <a:gd name="T7" fmla="*/ 0 h 143"/>
                  <a:gd name="T8" fmla="*/ 27 w 27"/>
                  <a:gd name="T9" fmla="*/ 0 h 143"/>
                </a:gdLst>
                <a:ahLst/>
                <a:cxnLst>
                  <a:cxn ang="0">
                    <a:pos x="T0" y="T1"/>
                  </a:cxn>
                  <a:cxn ang="0">
                    <a:pos x="T2" y="T3"/>
                  </a:cxn>
                  <a:cxn ang="0">
                    <a:pos x="T4" y="T5"/>
                  </a:cxn>
                  <a:cxn ang="0">
                    <a:pos x="T6" y="T7"/>
                  </a:cxn>
                  <a:cxn ang="0">
                    <a:pos x="T8" y="T9"/>
                  </a:cxn>
                </a:cxnLst>
                <a:rect l="0" t="0" r="r" b="b"/>
                <a:pathLst>
                  <a:path w="27" h="143">
                    <a:moveTo>
                      <a:pt x="27" y="0"/>
                    </a:moveTo>
                    <a:lnTo>
                      <a:pt x="27" y="140"/>
                    </a:lnTo>
                    <a:lnTo>
                      <a:pt x="0" y="143"/>
                    </a:lnTo>
                    <a:lnTo>
                      <a:pt x="0" y="0"/>
                    </a:lnTo>
                    <a:lnTo>
                      <a:pt x="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Freeform 149"/>
              <p:cNvSpPr>
                <a:spLocks/>
              </p:cNvSpPr>
              <p:nvPr/>
            </p:nvSpPr>
            <p:spPr bwMode="auto">
              <a:xfrm>
                <a:off x="1305025" y="5087544"/>
                <a:ext cx="62192" cy="606909"/>
              </a:xfrm>
              <a:custGeom>
                <a:avLst/>
                <a:gdLst>
                  <a:gd name="T0" fmla="*/ 29 w 29"/>
                  <a:gd name="T1" fmla="*/ 2 h 283"/>
                  <a:gd name="T2" fmla="*/ 29 w 29"/>
                  <a:gd name="T3" fmla="*/ 281 h 283"/>
                  <a:gd name="T4" fmla="*/ 0 w 29"/>
                  <a:gd name="T5" fmla="*/ 283 h 283"/>
                  <a:gd name="T6" fmla="*/ 0 w 29"/>
                  <a:gd name="T7" fmla="*/ 0 h 283"/>
                  <a:gd name="T8" fmla="*/ 29 w 29"/>
                  <a:gd name="T9" fmla="*/ 2 h 283"/>
                </a:gdLst>
                <a:ahLst/>
                <a:cxnLst>
                  <a:cxn ang="0">
                    <a:pos x="T0" y="T1"/>
                  </a:cxn>
                  <a:cxn ang="0">
                    <a:pos x="T2" y="T3"/>
                  </a:cxn>
                  <a:cxn ang="0">
                    <a:pos x="T4" y="T5"/>
                  </a:cxn>
                  <a:cxn ang="0">
                    <a:pos x="T6" y="T7"/>
                  </a:cxn>
                  <a:cxn ang="0">
                    <a:pos x="T8" y="T9"/>
                  </a:cxn>
                </a:cxnLst>
                <a:rect l="0" t="0" r="r" b="b"/>
                <a:pathLst>
                  <a:path w="29" h="283">
                    <a:moveTo>
                      <a:pt x="29" y="2"/>
                    </a:moveTo>
                    <a:lnTo>
                      <a:pt x="29" y="281"/>
                    </a:lnTo>
                    <a:lnTo>
                      <a:pt x="0" y="283"/>
                    </a:lnTo>
                    <a:lnTo>
                      <a:pt x="0" y="0"/>
                    </a:lnTo>
                    <a:lnTo>
                      <a:pt x="29"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150"/>
              <p:cNvSpPr>
                <a:spLocks/>
              </p:cNvSpPr>
              <p:nvPr/>
            </p:nvSpPr>
            <p:spPr bwMode="auto">
              <a:xfrm>
                <a:off x="1399385" y="5525033"/>
                <a:ext cx="64337" cy="165131"/>
              </a:xfrm>
              <a:custGeom>
                <a:avLst/>
                <a:gdLst>
                  <a:gd name="T0" fmla="*/ 30 w 30"/>
                  <a:gd name="T1" fmla="*/ 0 h 77"/>
                  <a:gd name="T2" fmla="*/ 30 w 30"/>
                  <a:gd name="T3" fmla="*/ 74 h 77"/>
                  <a:gd name="T4" fmla="*/ 0 w 30"/>
                  <a:gd name="T5" fmla="*/ 77 h 77"/>
                  <a:gd name="T6" fmla="*/ 0 w 30"/>
                  <a:gd name="T7" fmla="*/ 0 h 77"/>
                  <a:gd name="T8" fmla="*/ 30 w 30"/>
                  <a:gd name="T9" fmla="*/ 0 h 77"/>
                </a:gdLst>
                <a:ahLst/>
                <a:cxnLst>
                  <a:cxn ang="0">
                    <a:pos x="T0" y="T1"/>
                  </a:cxn>
                  <a:cxn ang="0">
                    <a:pos x="T2" y="T3"/>
                  </a:cxn>
                  <a:cxn ang="0">
                    <a:pos x="T4" y="T5"/>
                  </a:cxn>
                  <a:cxn ang="0">
                    <a:pos x="T6" y="T7"/>
                  </a:cxn>
                  <a:cxn ang="0">
                    <a:pos x="T8" y="T9"/>
                  </a:cxn>
                </a:cxnLst>
                <a:rect l="0" t="0" r="r" b="b"/>
                <a:pathLst>
                  <a:path w="30" h="77">
                    <a:moveTo>
                      <a:pt x="30" y="0"/>
                    </a:moveTo>
                    <a:lnTo>
                      <a:pt x="30" y="74"/>
                    </a:lnTo>
                    <a:lnTo>
                      <a:pt x="0" y="77"/>
                    </a:lnTo>
                    <a:lnTo>
                      <a:pt x="0" y="0"/>
                    </a:lnTo>
                    <a:lnTo>
                      <a:pt x="3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193"/>
              <p:cNvSpPr>
                <a:spLocks/>
              </p:cNvSpPr>
              <p:nvPr/>
            </p:nvSpPr>
            <p:spPr bwMode="auto">
              <a:xfrm>
                <a:off x="1247122" y="6026858"/>
                <a:ext cx="1387526" cy="291659"/>
              </a:xfrm>
              <a:custGeom>
                <a:avLst/>
                <a:gdLst>
                  <a:gd name="T0" fmla="*/ 647 w 647"/>
                  <a:gd name="T1" fmla="*/ 47 h 136"/>
                  <a:gd name="T2" fmla="*/ 647 w 647"/>
                  <a:gd name="T3" fmla="*/ 47 h 136"/>
                  <a:gd name="T4" fmla="*/ 647 w 647"/>
                  <a:gd name="T5" fmla="*/ 47 h 136"/>
                  <a:gd name="T6" fmla="*/ 470 w 647"/>
                  <a:gd name="T7" fmla="*/ 0 h 136"/>
                  <a:gd name="T8" fmla="*/ 0 w 647"/>
                  <a:gd name="T9" fmla="*/ 62 h 136"/>
                  <a:gd name="T10" fmla="*/ 177 w 647"/>
                  <a:gd name="T11" fmla="*/ 116 h 136"/>
                  <a:gd name="T12" fmla="*/ 177 w 647"/>
                  <a:gd name="T13" fmla="*/ 136 h 136"/>
                  <a:gd name="T14" fmla="*/ 647 w 647"/>
                  <a:gd name="T15" fmla="*/ 57 h 136"/>
                  <a:gd name="T16" fmla="*/ 647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647" y="47"/>
                    </a:moveTo>
                    <a:lnTo>
                      <a:pt x="647" y="47"/>
                    </a:lnTo>
                    <a:lnTo>
                      <a:pt x="647" y="47"/>
                    </a:lnTo>
                    <a:lnTo>
                      <a:pt x="470" y="0"/>
                    </a:lnTo>
                    <a:lnTo>
                      <a:pt x="0" y="62"/>
                    </a:lnTo>
                    <a:lnTo>
                      <a:pt x="177" y="116"/>
                    </a:lnTo>
                    <a:lnTo>
                      <a:pt x="177" y="136"/>
                    </a:lnTo>
                    <a:lnTo>
                      <a:pt x="647" y="57"/>
                    </a:lnTo>
                    <a:lnTo>
                      <a:pt x="647"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08" name="Freeform: Shape 107"/>
          <p:cNvSpPr/>
          <p:nvPr/>
        </p:nvSpPr>
        <p:spPr bwMode="auto">
          <a:xfrm>
            <a:off x="7681683" y="2950480"/>
            <a:ext cx="837824" cy="837824"/>
          </a:xfrm>
          <a:custGeom>
            <a:avLst/>
            <a:gdLst/>
            <a:ahLst/>
            <a:cxnLst/>
            <a:rect l="l" t="t" r="r" b="b"/>
            <a:pathLst>
              <a:path w="304800" h="304800">
                <a:moveTo>
                  <a:pt x="152400" y="0"/>
                </a:moveTo>
                <a:cubicBezTo>
                  <a:pt x="166390" y="0"/>
                  <a:pt x="179859" y="1811"/>
                  <a:pt x="192807" y="5432"/>
                </a:cubicBezTo>
                <a:cubicBezTo>
                  <a:pt x="205755" y="9054"/>
                  <a:pt x="217885" y="14188"/>
                  <a:pt x="229196" y="20836"/>
                </a:cubicBezTo>
                <a:cubicBezTo>
                  <a:pt x="240506" y="27484"/>
                  <a:pt x="250800" y="35446"/>
                  <a:pt x="260077" y="44723"/>
                </a:cubicBezTo>
                <a:cubicBezTo>
                  <a:pt x="269354" y="54000"/>
                  <a:pt x="277317" y="64294"/>
                  <a:pt x="283964" y="75605"/>
                </a:cubicBezTo>
                <a:cubicBezTo>
                  <a:pt x="290612" y="86916"/>
                  <a:pt x="295746" y="99045"/>
                  <a:pt x="299368" y="111993"/>
                </a:cubicBezTo>
                <a:cubicBezTo>
                  <a:pt x="302989" y="124941"/>
                  <a:pt x="304800" y="138410"/>
                  <a:pt x="304800" y="152400"/>
                </a:cubicBezTo>
                <a:cubicBezTo>
                  <a:pt x="304800" y="166390"/>
                  <a:pt x="302989" y="179859"/>
                  <a:pt x="299368" y="192807"/>
                </a:cubicBezTo>
                <a:cubicBezTo>
                  <a:pt x="295746" y="205755"/>
                  <a:pt x="290612" y="217884"/>
                  <a:pt x="283964" y="229195"/>
                </a:cubicBezTo>
                <a:cubicBezTo>
                  <a:pt x="277317" y="240506"/>
                  <a:pt x="269354" y="250800"/>
                  <a:pt x="260077" y="260077"/>
                </a:cubicBezTo>
                <a:cubicBezTo>
                  <a:pt x="250800" y="269354"/>
                  <a:pt x="240506" y="277316"/>
                  <a:pt x="229196" y="283964"/>
                </a:cubicBezTo>
                <a:cubicBezTo>
                  <a:pt x="217885" y="290612"/>
                  <a:pt x="205755" y="295746"/>
                  <a:pt x="192807" y="299368"/>
                </a:cubicBezTo>
                <a:cubicBezTo>
                  <a:pt x="179859" y="302989"/>
                  <a:pt x="166390" y="304800"/>
                  <a:pt x="152400" y="304800"/>
                </a:cubicBezTo>
                <a:cubicBezTo>
                  <a:pt x="138410" y="304800"/>
                  <a:pt x="124941" y="302989"/>
                  <a:pt x="111993" y="299368"/>
                </a:cubicBezTo>
                <a:cubicBezTo>
                  <a:pt x="99045" y="295746"/>
                  <a:pt x="86916" y="290612"/>
                  <a:pt x="75605" y="283964"/>
                </a:cubicBezTo>
                <a:cubicBezTo>
                  <a:pt x="64294" y="277316"/>
                  <a:pt x="54000" y="269354"/>
                  <a:pt x="44723" y="260077"/>
                </a:cubicBezTo>
                <a:cubicBezTo>
                  <a:pt x="35446" y="250800"/>
                  <a:pt x="27484" y="240506"/>
                  <a:pt x="20836" y="229195"/>
                </a:cubicBezTo>
                <a:cubicBezTo>
                  <a:pt x="14189" y="217884"/>
                  <a:pt x="9054" y="205755"/>
                  <a:pt x="5432" y="192807"/>
                </a:cubicBezTo>
                <a:cubicBezTo>
                  <a:pt x="1811" y="179859"/>
                  <a:pt x="0" y="166390"/>
                  <a:pt x="0" y="152400"/>
                </a:cubicBezTo>
                <a:cubicBezTo>
                  <a:pt x="0" y="138410"/>
                  <a:pt x="1811" y="124941"/>
                  <a:pt x="5432" y="111993"/>
                </a:cubicBezTo>
                <a:cubicBezTo>
                  <a:pt x="9054" y="99045"/>
                  <a:pt x="14189" y="86916"/>
                  <a:pt x="20836" y="75605"/>
                </a:cubicBezTo>
                <a:cubicBezTo>
                  <a:pt x="27484" y="64294"/>
                  <a:pt x="35446" y="54000"/>
                  <a:pt x="44723" y="44723"/>
                </a:cubicBezTo>
                <a:cubicBezTo>
                  <a:pt x="54000" y="35446"/>
                  <a:pt x="64294" y="27484"/>
                  <a:pt x="75605" y="20836"/>
                </a:cubicBezTo>
                <a:cubicBezTo>
                  <a:pt x="86916" y="14188"/>
                  <a:pt x="99045" y="9054"/>
                  <a:pt x="111993" y="5432"/>
                </a:cubicBezTo>
                <a:cubicBezTo>
                  <a:pt x="124941" y="1811"/>
                  <a:pt x="138410" y="0"/>
                  <a:pt x="152400" y="0"/>
                </a:cubicBezTo>
                <a:close/>
                <a:moveTo>
                  <a:pt x="152400" y="19050"/>
                </a:moveTo>
                <a:cubicBezTo>
                  <a:pt x="136128" y="19050"/>
                  <a:pt x="120576" y="21828"/>
                  <a:pt x="105743" y="27384"/>
                </a:cubicBezTo>
                <a:cubicBezTo>
                  <a:pt x="90909" y="32941"/>
                  <a:pt x="77341" y="41027"/>
                  <a:pt x="65038" y="51643"/>
                </a:cubicBezTo>
                <a:lnTo>
                  <a:pt x="253157" y="239762"/>
                </a:lnTo>
                <a:cubicBezTo>
                  <a:pt x="263773" y="227459"/>
                  <a:pt x="271860" y="213891"/>
                  <a:pt x="277416" y="199058"/>
                </a:cubicBezTo>
                <a:cubicBezTo>
                  <a:pt x="282972" y="184224"/>
                  <a:pt x="285750" y="168672"/>
                  <a:pt x="285750" y="152400"/>
                </a:cubicBezTo>
                <a:cubicBezTo>
                  <a:pt x="285750" y="140097"/>
                  <a:pt x="284163" y="128265"/>
                  <a:pt x="280988" y="116905"/>
                </a:cubicBezTo>
                <a:cubicBezTo>
                  <a:pt x="277813" y="105544"/>
                  <a:pt x="273323" y="94928"/>
                  <a:pt x="267519" y="85055"/>
                </a:cubicBezTo>
                <a:cubicBezTo>
                  <a:pt x="261714" y="75183"/>
                  <a:pt x="254769" y="66204"/>
                  <a:pt x="246683" y="58117"/>
                </a:cubicBezTo>
                <a:cubicBezTo>
                  <a:pt x="238596" y="50031"/>
                  <a:pt x="229617" y="43086"/>
                  <a:pt x="219745" y="37282"/>
                </a:cubicBezTo>
                <a:cubicBezTo>
                  <a:pt x="209873" y="31477"/>
                  <a:pt x="199256" y="26988"/>
                  <a:pt x="187896" y="23813"/>
                </a:cubicBezTo>
                <a:cubicBezTo>
                  <a:pt x="176535" y="20638"/>
                  <a:pt x="164703" y="19050"/>
                  <a:pt x="152400" y="19050"/>
                </a:cubicBezTo>
                <a:close/>
                <a:moveTo>
                  <a:pt x="51644" y="65038"/>
                </a:moveTo>
                <a:cubicBezTo>
                  <a:pt x="41027" y="77341"/>
                  <a:pt x="32941" y="90909"/>
                  <a:pt x="27385" y="105742"/>
                </a:cubicBezTo>
                <a:cubicBezTo>
                  <a:pt x="21828" y="120576"/>
                  <a:pt x="19050" y="136128"/>
                  <a:pt x="19050" y="152400"/>
                </a:cubicBezTo>
                <a:cubicBezTo>
                  <a:pt x="19050" y="164703"/>
                  <a:pt x="20638" y="176535"/>
                  <a:pt x="23813" y="187896"/>
                </a:cubicBezTo>
                <a:cubicBezTo>
                  <a:pt x="26988" y="199256"/>
                  <a:pt x="31477" y="209873"/>
                  <a:pt x="37282" y="219745"/>
                </a:cubicBezTo>
                <a:cubicBezTo>
                  <a:pt x="43086" y="229617"/>
                  <a:pt x="50031" y="238596"/>
                  <a:pt x="58118" y="246683"/>
                </a:cubicBezTo>
                <a:cubicBezTo>
                  <a:pt x="66204" y="254769"/>
                  <a:pt x="75183" y="261714"/>
                  <a:pt x="85055" y="267519"/>
                </a:cubicBezTo>
                <a:cubicBezTo>
                  <a:pt x="94928" y="273323"/>
                  <a:pt x="105544" y="277813"/>
                  <a:pt x="116905" y="280988"/>
                </a:cubicBezTo>
                <a:cubicBezTo>
                  <a:pt x="128265" y="284163"/>
                  <a:pt x="140097" y="285750"/>
                  <a:pt x="152400" y="285750"/>
                </a:cubicBezTo>
                <a:cubicBezTo>
                  <a:pt x="168672" y="285750"/>
                  <a:pt x="184225" y="282972"/>
                  <a:pt x="199058" y="277416"/>
                </a:cubicBezTo>
                <a:cubicBezTo>
                  <a:pt x="213891" y="271859"/>
                  <a:pt x="227459" y="263773"/>
                  <a:pt x="239762" y="253157"/>
                </a:cubicBezTo>
                <a:lnTo>
                  <a:pt x="51644" y="65038"/>
                </a:lnTo>
                <a:close/>
              </a:path>
            </a:pathLst>
          </a:cu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9" name="Freeform: Shape 108"/>
          <p:cNvSpPr/>
          <p:nvPr/>
        </p:nvSpPr>
        <p:spPr bwMode="auto">
          <a:xfrm>
            <a:off x="7766659" y="5270086"/>
            <a:ext cx="665188" cy="474547"/>
          </a:xfrm>
          <a:custGeom>
            <a:avLst/>
            <a:gdLst/>
            <a:ahLst/>
            <a:cxnLst/>
            <a:rect l="l" t="t" r="r" b="b"/>
            <a:pathLst>
              <a:path w="241995" h="172640">
                <a:moveTo>
                  <a:pt x="228600" y="0"/>
                </a:moveTo>
                <a:lnTo>
                  <a:pt x="241995" y="13394"/>
                </a:lnTo>
                <a:lnTo>
                  <a:pt x="82897" y="172640"/>
                </a:lnTo>
                <a:lnTo>
                  <a:pt x="0" y="89594"/>
                </a:lnTo>
                <a:lnTo>
                  <a:pt x="13395" y="76200"/>
                </a:lnTo>
                <a:lnTo>
                  <a:pt x="82897" y="145554"/>
                </a:lnTo>
                <a:lnTo>
                  <a:pt x="228600" y="0"/>
                </a:lnTo>
                <a:close/>
              </a:path>
            </a:pathLst>
          </a:custGeom>
          <a:solidFill>
            <a:srgbClr val="008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79443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p:cNvSpPr/>
          <p:nvPr/>
        </p:nvSpPr>
        <p:spPr bwMode="auto">
          <a:xfrm>
            <a:off x="1833211" y="4659077"/>
            <a:ext cx="1206008" cy="1254369"/>
          </a:xfrm>
          <a:custGeom>
            <a:avLst/>
            <a:gdLst>
              <a:gd name="connsiteX0" fmla="*/ 317417 w 1206008"/>
              <a:gd name="connsiteY0" fmla="*/ 820531 h 1254369"/>
              <a:gd name="connsiteX1" fmla="*/ 888592 w 1206008"/>
              <a:gd name="connsiteY1" fmla="*/ 820531 h 1254369"/>
              <a:gd name="connsiteX2" fmla="*/ 888592 w 1206008"/>
              <a:gd name="connsiteY2" fmla="*/ 907617 h 1254369"/>
              <a:gd name="connsiteX3" fmla="*/ 317417 w 1206008"/>
              <a:gd name="connsiteY3" fmla="*/ 907617 h 1254369"/>
              <a:gd name="connsiteX4" fmla="*/ 317417 w 1206008"/>
              <a:gd name="connsiteY4" fmla="*/ 613469 h 1254369"/>
              <a:gd name="connsiteX5" fmla="*/ 888592 w 1206008"/>
              <a:gd name="connsiteY5" fmla="*/ 613469 h 1254369"/>
              <a:gd name="connsiteX6" fmla="*/ 888592 w 1206008"/>
              <a:gd name="connsiteY6" fmla="*/ 700555 h 1254369"/>
              <a:gd name="connsiteX7" fmla="*/ 317417 w 1206008"/>
              <a:gd name="connsiteY7" fmla="*/ 700555 h 1254369"/>
              <a:gd name="connsiteX8" fmla="*/ 317417 w 1206008"/>
              <a:gd name="connsiteY8" fmla="*/ 406407 h 1254369"/>
              <a:gd name="connsiteX9" fmla="*/ 888592 w 1206008"/>
              <a:gd name="connsiteY9" fmla="*/ 406407 h 1254369"/>
              <a:gd name="connsiteX10" fmla="*/ 888592 w 1206008"/>
              <a:gd name="connsiteY10" fmla="*/ 493493 h 1254369"/>
              <a:gd name="connsiteX11" fmla="*/ 317417 w 1206008"/>
              <a:gd name="connsiteY11" fmla="*/ 493493 h 1254369"/>
              <a:gd name="connsiteX12" fmla="*/ 152972 w 1206008"/>
              <a:gd name="connsiteY12" fmla="*/ 92045 h 1254369"/>
              <a:gd name="connsiteX13" fmla="*/ 93319 w 1206008"/>
              <a:gd name="connsiteY13" fmla="*/ 151696 h 1254369"/>
              <a:gd name="connsiteX14" fmla="*/ 93319 w 1206008"/>
              <a:gd name="connsiteY14" fmla="*/ 1101365 h 1254369"/>
              <a:gd name="connsiteX15" fmla="*/ 152972 w 1206008"/>
              <a:gd name="connsiteY15" fmla="*/ 1161018 h 1254369"/>
              <a:gd name="connsiteX16" fmla="*/ 1052687 w 1206008"/>
              <a:gd name="connsiteY16" fmla="*/ 1161018 h 1254369"/>
              <a:gd name="connsiteX17" fmla="*/ 1112341 w 1206008"/>
              <a:gd name="connsiteY17" fmla="*/ 1101365 h 1254369"/>
              <a:gd name="connsiteX18" fmla="*/ 1112341 w 1206008"/>
              <a:gd name="connsiteY18" fmla="*/ 291852 h 1254369"/>
              <a:gd name="connsiteX19" fmla="*/ 921493 w 1206008"/>
              <a:gd name="connsiteY19" fmla="*/ 291852 h 1254369"/>
              <a:gd name="connsiteX20" fmla="*/ 921493 w 1206008"/>
              <a:gd name="connsiteY20" fmla="*/ 92045 h 1254369"/>
              <a:gd name="connsiteX21" fmla="*/ 163222 w 1206008"/>
              <a:gd name="connsiteY21" fmla="*/ 0 h 1254369"/>
              <a:gd name="connsiteX22" fmla="*/ 956287 w 1206008"/>
              <a:gd name="connsiteY22" fmla="*/ 0 h 1254369"/>
              <a:gd name="connsiteX23" fmla="*/ 1206008 w 1206008"/>
              <a:gd name="connsiteY23" fmla="*/ 249721 h 1254369"/>
              <a:gd name="connsiteX24" fmla="*/ 1206008 w 1206008"/>
              <a:gd name="connsiteY24" fmla="*/ 1091149 h 1254369"/>
              <a:gd name="connsiteX25" fmla="*/ 1042786 w 1206008"/>
              <a:gd name="connsiteY25" fmla="*/ 1254369 h 1254369"/>
              <a:gd name="connsiteX26" fmla="*/ 163222 w 1206008"/>
              <a:gd name="connsiteY26" fmla="*/ 1254369 h 1254369"/>
              <a:gd name="connsiteX27" fmla="*/ 0 w 1206008"/>
              <a:gd name="connsiteY27" fmla="*/ 1091149 h 1254369"/>
              <a:gd name="connsiteX28" fmla="*/ 0 w 1206008"/>
              <a:gd name="connsiteY28" fmla="*/ 163220 h 1254369"/>
              <a:gd name="connsiteX29" fmla="*/ 163222 w 1206008"/>
              <a:gd name="connsiteY29" fmla="*/ 0 h 125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6008" h="1254369">
                <a:moveTo>
                  <a:pt x="317417" y="820531"/>
                </a:moveTo>
                <a:lnTo>
                  <a:pt x="888592" y="820531"/>
                </a:lnTo>
                <a:lnTo>
                  <a:pt x="888592" y="907617"/>
                </a:lnTo>
                <a:lnTo>
                  <a:pt x="317417" y="907617"/>
                </a:lnTo>
                <a:close/>
                <a:moveTo>
                  <a:pt x="317417" y="613469"/>
                </a:moveTo>
                <a:lnTo>
                  <a:pt x="888592" y="613469"/>
                </a:lnTo>
                <a:lnTo>
                  <a:pt x="888592" y="700555"/>
                </a:lnTo>
                <a:lnTo>
                  <a:pt x="317417" y="700555"/>
                </a:lnTo>
                <a:close/>
                <a:moveTo>
                  <a:pt x="317417" y="406407"/>
                </a:moveTo>
                <a:lnTo>
                  <a:pt x="888592" y="406407"/>
                </a:lnTo>
                <a:lnTo>
                  <a:pt x="888592" y="493493"/>
                </a:lnTo>
                <a:lnTo>
                  <a:pt x="317417" y="493493"/>
                </a:lnTo>
                <a:close/>
                <a:moveTo>
                  <a:pt x="152972" y="92045"/>
                </a:moveTo>
                <a:cubicBezTo>
                  <a:pt x="120025" y="92045"/>
                  <a:pt x="93319" y="118751"/>
                  <a:pt x="93319" y="151696"/>
                </a:cubicBezTo>
                <a:lnTo>
                  <a:pt x="93319" y="1101365"/>
                </a:lnTo>
                <a:cubicBezTo>
                  <a:pt x="93319" y="1134310"/>
                  <a:pt x="120025" y="1161018"/>
                  <a:pt x="152972" y="1161018"/>
                </a:cubicBezTo>
                <a:lnTo>
                  <a:pt x="1052687" y="1161018"/>
                </a:lnTo>
                <a:cubicBezTo>
                  <a:pt x="1085632" y="1161018"/>
                  <a:pt x="1112341" y="1134312"/>
                  <a:pt x="1112341" y="1101365"/>
                </a:cubicBezTo>
                <a:lnTo>
                  <a:pt x="1112341" y="291852"/>
                </a:lnTo>
                <a:lnTo>
                  <a:pt x="921493" y="291852"/>
                </a:lnTo>
                <a:lnTo>
                  <a:pt x="921493" y="92045"/>
                </a:lnTo>
                <a:close/>
                <a:moveTo>
                  <a:pt x="163222" y="0"/>
                </a:moveTo>
                <a:lnTo>
                  <a:pt x="956287" y="0"/>
                </a:lnTo>
                <a:lnTo>
                  <a:pt x="1206008" y="249721"/>
                </a:lnTo>
                <a:lnTo>
                  <a:pt x="1206008" y="1091149"/>
                </a:lnTo>
                <a:cubicBezTo>
                  <a:pt x="1206008" y="1181292"/>
                  <a:pt x="1132931" y="1254369"/>
                  <a:pt x="1042786" y="1254369"/>
                </a:cubicBezTo>
                <a:lnTo>
                  <a:pt x="163222" y="1254369"/>
                </a:lnTo>
                <a:cubicBezTo>
                  <a:pt x="73077" y="1254369"/>
                  <a:pt x="0" y="1181292"/>
                  <a:pt x="0" y="1091149"/>
                </a:cubicBezTo>
                <a:lnTo>
                  <a:pt x="0" y="163220"/>
                </a:lnTo>
                <a:cubicBezTo>
                  <a:pt x="0" y="73075"/>
                  <a:pt x="73077" y="0"/>
                  <a:pt x="163222" y="0"/>
                </a:cubicBez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5" name="Group 24"/>
          <p:cNvGrpSpPr/>
          <p:nvPr/>
        </p:nvGrpSpPr>
        <p:grpSpPr>
          <a:xfrm>
            <a:off x="1677626" y="2998314"/>
            <a:ext cx="2513812" cy="1085432"/>
            <a:chOff x="1712523" y="2880388"/>
            <a:chExt cx="3060033" cy="1321284"/>
          </a:xfrm>
        </p:grpSpPr>
        <p:grpSp>
          <p:nvGrpSpPr>
            <p:cNvPr id="24" name="Group 23"/>
            <p:cNvGrpSpPr/>
            <p:nvPr/>
          </p:nvGrpSpPr>
          <p:grpSpPr>
            <a:xfrm rot="5400000" flipH="1">
              <a:off x="3606438" y="2626144"/>
              <a:ext cx="461922" cy="1870315"/>
              <a:chOff x="6691313" y="3808413"/>
              <a:chExt cx="131763" cy="533506"/>
            </a:xfrm>
          </p:grpSpPr>
          <p:sp>
            <p:nvSpPr>
              <p:cNvPr id="15" name="Freeform 10"/>
              <p:cNvSpPr>
                <a:spLocks/>
              </p:cNvSpPr>
              <p:nvPr/>
            </p:nvSpPr>
            <p:spPr bwMode="auto">
              <a:xfrm>
                <a:off x="6691313" y="3808413"/>
                <a:ext cx="131763" cy="511175"/>
              </a:xfrm>
              <a:custGeom>
                <a:avLst/>
                <a:gdLst>
                  <a:gd name="T0" fmla="*/ 68 w 83"/>
                  <a:gd name="T1" fmla="*/ 23 h 322"/>
                  <a:gd name="T2" fmla="*/ 68 w 83"/>
                  <a:gd name="T3" fmla="*/ 318 h 322"/>
                  <a:gd name="T4" fmla="*/ 52 w 83"/>
                  <a:gd name="T5" fmla="*/ 318 h 322"/>
                  <a:gd name="T6" fmla="*/ 52 w 83"/>
                  <a:gd name="T7" fmla="*/ 11 h 322"/>
                  <a:gd name="T8" fmla="*/ 39 w 83"/>
                  <a:gd name="T9" fmla="*/ 0 h 322"/>
                  <a:gd name="T10" fmla="*/ 39 w 83"/>
                  <a:gd name="T11" fmla="*/ 0 h 322"/>
                  <a:gd name="T12" fmla="*/ 13 w 83"/>
                  <a:gd name="T13" fmla="*/ 26 h 322"/>
                  <a:gd name="T14" fmla="*/ 13 w 83"/>
                  <a:gd name="T15" fmla="*/ 53 h 322"/>
                  <a:gd name="T16" fmla="*/ 0 w 83"/>
                  <a:gd name="T17" fmla="*/ 66 h 322"/>
                  <a:gd name="T18" fmla="*/ 0 w 83"/>
                  <a:gd name="T19" fmla="*/ 88 h 322"/>
                  <a:gd name="T20" fmla="*/ 25 w 83"/>
                  <a:gd name="T21" fmla="*/ 111 h 322"/>
                  <a:gd name="T22" fmla="*/ 25 w 83"/>
                  <a:gd name="T23" fmla="*/ 130 h 322"/>
                  <a:gd name="T24" fmla="*/ 14 w 83"/>
                  <a:gd name="T25" fmla="*/ 141 h 322"/>
                  <a:gd name="T26" fmla="*/ 14 w 83"/>
                  <a:gd name="T27" fmla="*/ 159 h 322"/>
                  <a:gd name="T28" fmla="*/ 0 w 83"/>
                  <a:gd name="T29" fmla="*/ 173 h 322"/>
                  <a:gd name="T30" fmla="*/ 0 w 83"/>
                  <a:gd name="T31" fmla="*/ 193 h 322"/>
                  <a:gd name="T32" fmla="*/ 24 w 83"/>
                  <a:gd name="T33" fmla="*/ 215 h 322"/>
                  <a:gd name="T34" fmla="*/ 24 w 83"/>
                  <a:gd name="T35" fmla="*/ 241 h 322"/>
                  <a:gd name="T36" fmla="*/ 0 w 83"/>
                  <a:gd name="T37" fmla="*/ 265 h 322"/>
                  <a:gd name="T38" fmla="*/ 0 w 83"/>
                  <a:gd name="T39" fmla="*/ 309 h 322"/>
                  <a:gd name="T40" fmla="*/ 0 w 83"/>
                  <a:gd name="T41" fmla="*/ 322 h 322"/>
                  <a:gd name="T42" fmla="*/ 83 w 83"/>
                  <a:gd name="T43" fmla="*/ 322 h 322"/>
                  <a:gd name="T44" fmla="*/ 83 w 83"/>
                  <a:gd name="T45" fmla="*/ 34 h 322"/>
                  <a:gd name="T46" fmla="*/ 68 w 83"/>
                  <a:gd name="T47" fmla="*/ 23 h 322"/>
                  <a:gd name="connsiteX0" fmla="*/ 8193 w 10000"/>
                  <a:gd name="connsiteY0" fmla="*/ 714 h 10000"/>
                  <a:gd name="connsiteX1" fmla="*/ 8193 w 10000"/>
                  <a:gd name="connsiteY1" fmla="*/ 9876 h 10000"/>
                  <a:gd name="connsiteX2" fmla="*/ 6265 w 10000"/>
                  <a:gd name="connsiteY2" fmla="*/ 342 h 10000"/>
                  <a:gd name="connsiteX3" fmla="*/ 4699 w 10000"/>
                  <a:gd name="connsiteY3" fmla="*/ 0 h 10000"/>
                  <a:gd name="connsiteX4" fmla="*/ 4699 w 10000"/>
                  <a:gd name="connsiteY4" fmla="*/ 0 h 10000"/>
                  <a:gd name="connsiteX5" fmla="*/ 1566 w 10000"/>
                  <a:gd name="connsiteY5" fmla="*/ 807 h 10000"/>
                  <a:gd name="connsiteX6" fmla="*/ 1566 w 10000"/>
                  <a:gd name="connsiteY6" fmla="*/ 1646 h 10000"/>
                  <a:gd name="connsiteX7" fmla="*/ 0 w 10000"/>
                  <a:gd name="connsiteY7" fmla="*/ 2050 h 10000"/>
                  <a:gd name="connsiteX8" fmla="*/ 0 w 10000"/>
                  <a:gd name="connsiteY8" fmla="*/ 2733 h 10000"/>
                  <a:gd name="connsiteX9" fmla="*/ 3012 w 10000"/>
                  <a:gd name="connsiteY9" fmla="*/ 3447 h 10000"/>
                  <a:gd name="connsiteX10" fmla="*/ 3012 w 10000"/>
                  <a:gd name="connsiteY10" fmla="*/ 4037 h 10000"/>
                  <a:gd name="connsiteX11" fmla="*/ 1687 w 10000"/>
                  <a:gd name="connsiteY11" fmla="*/ 4379 h 10000"/>
                  <a:gd name="connsiteX12" fmla="*/ 1687 w 10000"/>
                  <a:gd name="connsiteY12" fmla="*/ 4938 h 10000"/>
                  <a:gd name="connsiteX13" fmla="*/ 0 w 10000"/>
                  <a:gd name="connsiteY13" fmla="*/ 5373 h 10000"/>
                  <a:gd name="connsiteX14" fmla="*/ 0 w 10000"/>
                  <a:gd name="connsiteY14" fmla="*/ 5994 h 10000"/>
                  <a:gd name="connsiteX15" fmla="*/ 2892 w 10000"/>
                  <a:gd name="connsiteY15" fmla="*/ 6677 h 10000"/>
                  <a:gd name="connsiteX16" fmla="*/ 2892 w 10000"/>
                  <a:gd name="connsiteY16" fmla="*/ 7484 h 10000"/>
                  <a:gd name="connsiteX17" fmla="*/ 0 w 10000"/>
                  <a:gd name="connsiteY17" fmla="*/ 8230 h 10000"/>
                  <a:gd name="connsiteX18" fmla="*/ 0 w 10000"/>
                  <a:gd name="connsiteY18" fmla="*/ 9596 h 10000"/>
                  <a:gd name="connsiteX19" fmla="*/ 0 w 10000"/>
                  <a:gd name="connsiteY19" fmla="*/ 10000 h 10000"/>
                  <a:gd name="connsiteX20" fmla="*/ 10000 w 10000"/>
                  <a:gd name="connsiteY20" fmla="*/ 10000 h 10000"/>
                  <a:gd name="connsiteX21" fmla="*/ 10000 w 10000"/>
                  <a:gd name="connsiteY21" fmla="*/ 1056 h 10000"/>
                  <a:gd name="connsiteX22" fmla="*/ 8193 w 10000"/>
                  <a:gd name="connsiteY22" fmla="*/ 714 h 10000"/>
                  <a:gd name="connsiteX0" fmla="*/ 8193 w 10000"/>
                  <a:gd name="connsiteY0" fmla="*/ 714 h 10000"/>
                  <a:gd name="connsiteX1" fmla="*/ 6265 w 10000"/>
                  <a:gd name="connsiteY1" fmla="*/ 342 h 10000"/>
                  <a:gd name="connsiteX2" fmla="*/ 4699 w 10000"/>
                  <a:gd name="connsiteY2" fmla="*/ 0 h 10000"/>
                  <a:gd name="connsiteX3" fmla="*/ 4699 w 10000"/>
                  <a:gd name="connsiteY3" fmla="*/ 0 h 10000"/>
                  <a:gd name="connsiteX4" fmla="*/ 1566 w 10000"/>
                  <a:gd name="connsiteY4" fmla="*/ 807 h 10000"/>
                  <a:gd name="connsiteX5" fmla="*/ 1566 w 10000"/>
                  <a:gd name="connsiteY5" fmla="*/ 1646 h 10000"/>
                  <a:gd name="connsiteX6" fmla="*/ 0 w 10000"/>
                  <a:gd name="connsiteY6" fmla="*/ 2050 h 10000"/>
                  <a:gd name="connsiteX7" fmla="*/ 0 w 10000"/>
                  <a:gd name="connsiteY7" fmla="*/ 2733 h 10000"/>
                  <a:gd name="connsiteX8" fmla="*/ 3012 w 10000"/>
                  <a:gd name="connsiteY8" fmla="*/ 3447 h 10000"/>
                  <a:gd name="connsiteX9" fmla="*/ 3012 w 10000"/>
                  <a:gd name="connsiteY9" fmla="*/ 4037 h 10000"/>
                  <a:gd name="connsiteX10" fmla="*/ 1687 w 10000"/>
                  <a:gd name="connsiteY10" fmla="*/ 4379 h 10000"/>
                  <a:gd name="connsiteX11" fmla="*/ 1687 w 10000"/>
                  <a:gd name="connsiteY11" fmla="*/ 4938 h 10000"/>
                  <a:gd name="connsiteX12" fmla="*/ 0 w 10000"/>
                  <a:gd name="connsiteY12" fmla="*/ 5373 h 10000"/>
                  <a:gd name="connsiteX13" fmla="*/ 0 w 10000"/>
                  <a:gd name="connsiteY13" fmla="*/ 5994 h 10000"/>
                  <a:gd name="connsiteX14" fmla="*/ 2892 w 10000"/>
                  <a:gd name="connsiteY14" fmla="*/ 6677 h 10000"/>
                  <a:gd name="connsiteX15" fmla="*/ 2892 w 10000"/>
                  <a:gd name="connsiteY15" fmla="*/ 7484 h 10000"/>
                  <a:gd name="connsiteX16" fmla="*/ 0 w 10000"/>
                  <a:gd name="connsiteY16" fmla="*/ 8230 h 10000"/>
                  <a:gd name="connsiteX17" fmla="*/ 0 w 10000"/>
                  <a:gd name="connsiteY17" fmla="*/ 9596 h 10000"/>
                  <a:gd name="connsiteX18" fmla="*/ 0 w 10000"/>
                  <a:gd name="connsiteY18" fmla="*/ 10000 h 10000"/>
                  <a:gd name="connsiteX19" fmla="*/ 10000 w 10000"/>
                  <a:gd name="connsiteY19" fmla="*/ 10000 h 10000"/>
                  <a:gd name="connsiteX20" fmla="*/ 10000 w 10000"/>
                  <a:gd name="connsiteY20" fmla="*/ 1056 h 10000"/>
                  <a:gd name="connsiteX21" fmla="*/ 8193 w 10000"/>
                  <a:gd name="connsiteY21" fmla="*/ 714 h 10000"/>
                  <a:gd name="connsiteX0" fmla="*/ 8193 w 10000"/>
                  <a:gd name="connsiteY0" fmla="*/ 714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9596 h 10000"/>
                  <a:gd name="connsiteX17" fmla="*/ 0 w 10000"/>
                  <a:gd name="connsiteY17" fmla="*/ 10000 h 10000"/>
                  <a:gd name="connsiteX18" fmla="*/ 10000 w 10000"/>
                  <a:gd name="connsiteY18" fmla="*/ 10000 h 10000"/>
                  <a:gd name="connsiteX19" fmla="*/ 10000 w 10000"/>
                  <a:gd name="connsiteY19" fmla="*/ 1056 h 10000"/>
                  <a:gd name="connsiteX20" fmla="*/ 8193 w 10000"/>
                  <a:gd name="connsiteY20" fmla="*/ 714 h 10000"/>
                  <a:gd name="connsiteX0" fmla="*/ 10000 w 10000"/>
                  <a:gd name="connsiteY0" fmla="*/ 1056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9596 h 10000"/>
                  <a:gd name="connsiteX17" fmla="*/ 0 w 10000"/>
                  <a:gd name="connsiteY17" fmla="*/ 10000 h 10000"/>
                  <a:gd name="connsiteX18" fmla="*/ 10000 w 10000"/>
                  <a:gd name="connsiteY18" fmla="*/ 10000 h 10000"/>
                  <a:gd name="connsiteX19" fmla="*/ 10000 w 10000"/>
                  <a:gd name="connsiteY19" fmla="*/ 1056 h 10000"/>
                  <a:gd name="connsiteX0" fmla="*/ 10000 w 10000"/>
                  <a:gd name="connsiteY0" fmla="*/ 1056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10000 h 10000"/>
                  <a:gd name="connsiteX17" fmla="*/ 10000 w 10000"/>
                  <a:gd name="connsiteY17" fmla="*/ 10000 h 10000"/>
                  <a:gd name="connsiteX18" fmla="*/ 10000 w 10000"/>
                  <a:gd name="connsiteY18" fmla="*/ 105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1056"/>
                    </a:moveTo>
                    <a:lnTo>
                      <a:pt x="4699" y="0"/>
                    </a:lnTo>
                    <a:lnTo>
                      <a:pt x="4699" y="0"/>
                    </a:lnTo>
                    <a:lnTo>
                      <a:pt x="1566" y="807"/>
                    </a:lnTo>
                    <a:lnTo>
                      <a:pt x="1566" y="1646"/>
                    </a:lnTo>
                    <a:lnTo>
                      <a:pt x="0" y="2050"/>
                    </a:lnTo>
                    <a:lnTo>
                      <a:pt x="0" y="2733"/>
                    </a:lnTo>
                    <a:lnTo>
                      <a:pt x="3012" y="3447"/>
                    </a:lnTo>
                    <a:lnTo>
                      <a:pt x="3012" y="4037"/>
                    </a:lnTo>
                    <a:lnTo>
                      <a:pt x="1687" y="4379"/>
                    </a:lnTo>
                    <a:lnTo>
                      <a:pt x="1687" y="4938"/>
                    </a:lnTo>
                    <a:lnTo>
                      <a:pt x="0" y="5373"/>
                    </a:lnTo>
                    <a:lnTo>
                      <a:pt x="0" y="5994"/>
                    </a:lnTo>
                    <a:lnTo>
                      <a:pt x="2892" y="6677"/>
                    </a:lnTo>
                    <a:lnTo>
                      <a:pt x="2892" y="7484"/>
                    </a:lnTo>
                    <a:lnTo>
                      <a:pt x="0" y="8230"/>
                    </a:lnTo>
                    <a:lnTo>
                      <a:pt x="0" y="10000"/>
                    </a:lnTo>
                    <a:lnTo>
                      <a:pt x="10000" y="10000"/>
                    </a:lnTo>
                    <a:lnTo>
                      <a:pt x="10000" y="10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1"/>
              <p:cNvSpPr>
                <a:spLocks/>
              </p:cNvSpPr>
              <p:nvPr/>
            </p:nvSpPr>
            <p:spPr bwMode="auto">
              <a:xfrm>
                <a:off x="6773863" y="3854556"/>
                <a:ext cx="25400" cy="487363"/>
              </a:xfrm>
              <a:custGeom>
                <a:avLst/>
                <a:gdLst>
                  <a:gd name="T0" fmla="*/ 16 w 16"/>
                  <a:gd name="T1" fmla="*/ 307 h 307"/>
                  <a:gd name="T2" fmla="*/ 16 w 16"/>
                  <a:gd name="T3" fmla="*/ 12 h 307"/>
                  <a:gd name="T4" fmla="*/ 0 w 16"/>
                  <a:gd name="T5" fmla="*/ 0 h 307"/>
                  <a:gd name="T6" fmla="*/ 0 w 16"/>
                  <a:gd name="T7" fmla="*/ 307 h 307"/>
                  <a:gd name="T8" fmla="*/ 16 w 16"/>
                  <a:gd name="T9" fmla="*/ 307 h 307"/>
                </a:gdLst>
                <a:ahLst/>
                <a:cxnLst>
                  <a:cxn ang="0">
                    <a:pos x="T0" y="T1"/>
                  </a:cxn>
                  <a:cxn ang="0">
                    <a:pos x="T2" y="T3"/>
                  </a:cxn>
                  <a:cxn ang="0">
                    <a:pos x="T4" y="T5"/>
                  </a:cxn>
                  <a:cxn ang="0">
                    <a:pos x="T6" y="T7"/>
                  </a:cxn>
                  <a:cxn ang="0">
                    <a:pos x="T8" y="T9"/>
                  </a:cxn>
                </a:cxnLst>
                <a:rect l="0" t="0" r="r" b="b"/>
                <a:pathLst>
                  <a:path w="16" h="307">
                    <a:moveTo>
                      <a:pt x="16" y="307"/>
                    </a:moveTo>
                    <a:lnTo>
                      <a:pt x="16" y="12"/>
                    </a:lnTo>
                    <a:lnTo>
                      <a:pt x="0" y="0"/>
                    </a:lnTo>
                    <a:lnTo>
                      <a:pt x="0" y="307"/>
                    </a:lnTo>
                    <a:lnTo>
                      <a:pt x="16" y="3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 name="Oval 8"/>
            <p:cNvSpPr/>
            <p:nvPr/>
          </p:nvSpPr>
          <p:spPr bwMode="auto">
            <a:xfrm>
              <a:off x="1712523" y="2880388"/>
              <a:ext cx="1323306" cy="132128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4" name="Picture 43"/>
            <p:cNvPicPr>
              <a:picLocks noChangeAspect="1"/>
            </p:cNvPicPr>
            <p:nvPr/>
          </p:nvPicPr>
          <p:blipFill>
            <a:blip r:embed="rId3"/>
            <a:stretch>
              <a:fillRect/>
            </a:stretch>
          </p:blipFill>
          <p:spPr>
            <a:xfrm>
              <a:off x="1846109" y="3007629"/>
              <a:ext cx="1056133" cy="1066800"/>
            </a:xfrm>
            <a:prstGeom prst="rect">
              <a:avLst/>
            </a:prstGeom>
          </p:spPr>
        </p:pic>
      </p:grpSp>
      <p:sp>
        <p:nvSpPr>
          <p:cNvPr id="2" name="Title 1"/>
          <p:cNvSpPr>
            <a:spLocks noGrp="1"/>
          </p:cNvSpPr>
          <p:nvPr>
            <p:ph type="title"/>
          </p:nvPr>
        </p:nvSpPr>
        <p:spPr/>
        <p:txBody>
          <a:bodyPr/>
          <a:lstStyle/>
          <a:p>
            <a:r>
              <a:rPr lang="en-US" dirty="0"/>
              <a:t>Encryption of data at rest*</a:t>
            </a:r>
          </a:p>
        </p:txBody>
      </p:sp>
      <p:sp>
        <p:nvSpPr>
          <p:cNvPr id="11" name="Rectangle 10"/>
          <p:cNvSpPr/>
          <p:nvPr/>
        </p:nvSpPr>
        <p:spPr bwMode="auto">
          <a:xfrm>
            <a:off x="8746729" y="4928911"/>
            <a:ext cx="2858171" cy="1223613"/>
          </a:xfrm>
          <a:prstGeom prst="rect">
            <a:avLst/>
          </a:prstGeom>
          <a:solidFill>
            <a:srgbClr val="ACD259"/>
          </a:solidFill>
          <a:ln w="3175">
            <a:noFill/>
          </a:ln>
          <a:effectLst/>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b" anchorCtr="0">
            <a:noAutofit/>
          </a:bodyPr>
          <a:lstStyle/>
          <a:p>
            <a:pPr marL="0" marR="0" lvl="0" indent="0" algn="ctr" defTabSz="710682"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Vault</a:t>
            </a:r>
          </a:p>
        </p:txBody>
      </p:sp>
      <p:sp>
        <p:nvSpPr>
          <p:cNvPr id="27" name="TextBox 26"/>
          <p:cNvSpPr txBox="1"/>
          <p:nvPr/>
        </p:nvSpPr>
        <p:spPr>
          <a:xfrm>
            <a:off x="20034" y="6249774"/>
            <a:ext cx="205771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In Private Preview</a:t>
            </a:r>
          </a:p>
        </p:txBody>
      </p:sp>
      <p:sp>
        <p:nvSpPr>
          <p:cNvPr id="41" name="Text Placeholder 5"/>
          <p:cNvSpPr txBox="1">
            <a:spLocks/>
          </p:cNvSpPr>
          <p:nvPr/>
        </p:nvSpPr>
        <p:spPr>
          <a:xfrm>
            <a:off x="269239" y="1468577"/>
            <a:ext cx="6567565" cy="1169551"/>
          </a:xfrm>
          <a:prstGeom prst="rect">
            <a:avLst/>
          </a:prstGeom>
        </p:spPr>
        <p:txBody>
          <a:bodyPr vert="horz" wrap="square" lIns="146304" tIns="91440" rIns="146304" bIns="91440" rtlCol="0">
            <a:spAutoFit/>
          </a:bodyPr>
          <a:lst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Provides transparent server-side encryption</a:t>
            </a:r>
          </a:p>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Choice made at account creation to enable encryption</a:t>
            </a:r>
          </a:p>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Service managed keys or user managed keys</a:t>
            </a:r>
          </a:p>
        </p:txBody>
      </p:sp>
      <p:sp>
        <p:nvSpPr>
          <p:cNvPr id="28" name="Rectangle 27"/>
          <p:cNvSpPr/>
          <p:nvPr/>
        </p:nvSpPr>
        <p:spPr bwMode="auto">
          <a:xfrm>
            <a:off x="8746729" y="959364"/>
            <a:ext cx="2858171" cy="3796797"/>
          </a:xfrm>
          <a:prstGeom prst="rect">
            <a:avLst/>
          </a:prstGeom>
          <a:solidFill>
            <a:schemeClr val="accent1"/>
          </a:solidFill>
          <a:ln w="3175">
            <a:noFill/>
          </a:ln>
          <a:effectLst/>
        </p:spPr>
        <p:txBody>
          <a:bodyPr spcFirstLastPara="0" vert="horz" wrap="square" lIns="17919" tIns="91440" rIns="17919" bIns="89592" numCol="1" spcCol="1270" anchor="t" anchorCtr="0">
            <a:noAutofit/>
          </a:bodyPr>
          <a:lstStyle/>
          <a:p>
            <a:pPr marL="0" marR="0" lvl="0" indent="0" algn="ctr" defTabSz="914132" rtl="0" eaLnBrk="1" fontAlgn="auto" latinLnBrk="0" hangingPunct="1">
              <a:lnSpc>
                <a:spcPct val="90000"/>
              </a:lnSpc>
              <a:spcBef>
                <a:spcPct val="0"/>
              </a:spcBef>
              <a:spcAft>
                <a:spcPts val="588"/>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42" name="Freeform 5"/>
          <p:cNvSpPr>
            <a:spLocks noEditPoints="1"/>
          </p:cNvSpPr>
          <p:nvPr/>
        </p:nvSpPr>
        <p:spPr bwMode="auto">
          <a:xfrm>
            <a:off x="9310422" y="1462129"/>
            <a:ext cx="1672191" cy="1316004"/>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prstClr val="white"/>
              </a:solidFill>
              <a:effectLst/>
              <a:uLnTx/>
              <a:uFillTx/>
              <a:latin typeface="Segoe UI"/>
              <a:ea typeface="+mn-ea"/>
              <a:cs typeface="+mn-cs"/>
            </a:endParaRPr>
          </a:p>
        </p:txBody>
      </p:sp>
      <p:sp>
        <p:nvSpPr>
          <p:cNvPr id="33" name="Rectangle 32"/>
          <p:cNvSpPr/>
          <p:nvPr/>
        </p:nvSpPr>
        <p:spPr bwMode="auto">
          <a:xfrm>
            <a:off x="9324853" y="2932071"/>
            <a:ext cx="1696435" cy="1344637"/>
          </a:xfrm>
          <a:prstGeom prst="rect">
            <a:avLst/>
          </a:prstGeom>
          <a:solidFill>
            <a:schemeClr val="bg1">
              <a:alpha val="3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45" name="Straight Connector 44"/>
          <p:cNvCxnSpPr/>
          <p:nvPr/>
        </p:nvCxnSpPr>
        <p:spPr>
          <a:xfrm rot="5400000" flipH="1">
            <a:off x="10038654" y="4779826"/>
            <a:ext cx="274320" cy="0"/>
          </a:xfrm>
          <a:prstGeom prst="line">
            <a:avLst/>
          </a:prstGeom>
          <a:noFill/>
          <a:ln w="38100" cap="sq" cmpd="sng" algn="ctr">
            <a:solidFill>
              <a:srgbClr val="7FBA00"/>
            </a:solidFill>
            <a:prstDash val="solid"/>
            <a:miter lim="800000"/>
            <a:headEnd type="none" w="med" len="med"/>
            <a:tailEnd type="none" w="med" len="med"/>
          </a:ln>
          <a:effectLst/>
        </p:spPr>
      </p:cxnSp>
      <p:cxnSp>
        <p:nvCxnSpPr>
          <p:cNvPr id="47" name="Straight Connector 46"/>
          <p:cNvCxnSpPr/>
          <p:nvPr/>
        </p:nvCxnSpPr>
        <p:spPr>
          <a:xfrm rot="16200000">
            <a:off x="6547640" y="1463060"/>
            <a:ext cx="0" cy="4023360"/>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21" name="Connector: Elbow 20"/>
          <p:cNvCxnSpPr/>
          <p:nvPr/>
        </p:nvCxnSpPr>
        <p:spPr>
          <a:xfrm flipV="1">
            <a:off x="3150757" y="4511444"/>
            <a:ext cx="5408563" cy="797387"/>
          </a:xfrm>
          <a:prstGeom prst="bentConnector3">
            <a:avLst/>
          </a:prstGeom>
          <a:ln w="38100" cap="sq">
            <a:solidFill>
              <a:srgbClr val="8EC21F"/>
            </a:solidFill>
            <a:prstDash val="sysDash"/>
            <a:miter lim="800000"/>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Freeform 55"/>
          <p:cNvSpPr/>
          <p:nvPr/>
        </p:nvSpPr>
        <p:spPr>
          <a:xfrm rot="17100000" flipH="1">
            <a:off x="10594858" y="3851222"/>
            <a:ext cx="449302" cy="212028"/>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Freeform 55"/>
          <p:cNvSpPr/>
          <p:nvPr/>
        </p:nvSpPr>
        <p:spPr>
          <a:xfrm rot="900000" flipH="1">
            <a:off x="9648968" y="5116618"/>
            <a:ext cx="1121174" cy="529088"/>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Freeform: Shape 72"/>
          <p:cNvSpPr/>
          <p:nvPr/>
        </p:nvSpPr>
        <p:spPr bwMode="auto">
          <a:xfrm>
            <a:off x="9703966" y="3144092"/>
            <a:ext cx="885102" cy="920594"/>
          </a:xfrm>
          <a:custGeom>
            <a:avLst/>
            <a:gdLst>
              <a:gd name="connsiteX0" fmla="*/ 317417 w 1206008"/>
              <a:gd name="connsiteY0" fmla="*/ 820531 h 1254369"/>
              <a:gd name="connsiteX1" fmla="*/ 888592 w 1206008"/>
              <a:gd name="connsiteY1" fmla="*/ 820531 h 1254369"/>
              <a:gd name="connsiteX2" fmla="*/ 888592 w 1206008"/>
              <a:gd name="connsiteY2" fmla="*/ 907617 h 1254369"/>
              <a:gd name="connsiteX3" fmla="*/ 317417 w 1206008"/>
              <a:gd name="connsiteY3" fmla="*/ 907617 h 1254369"/>
              <a:gd name="connsiteX4" fmla="*/ 317417 w 1206008"/>
              <a:gd name="connsiteY4" fmla="*/ 613469 h 1254369"/>
              <a:gd name="connsiteX5" fmla="*/ 888592 w 1206008"/>
              <a:gd name="connsiteY5" fmla="*/ 613469 h 1254369"/>
              <a:gd name="connsiteX6" fmla="*/ 888592 w 1206008"/>
              <a:gd name="connsiteY6" fmla="*/ 700555 h 1254369"/>
              <a:gd name="connsiteX7" fmla="*/ 317417 w 1206008"/>
              <a:gd name="connsiteY7" fmla="*/ 700555 h 1254369"/>
              <a:gd name="connsiteX8" fmla="*/ 317417 w 1206008"/>
              <a:gd name="connsiteY8" fmla="*/ 406407 h 1254369"/>
              <a:gd name="connsiteX9" fmla="*/ 888592 w 1206008"/>
              <a:gd name="connsiteY9" fmla="*/ 406407 h 1254369"/>
              <a:gd name="connsiteX10" fmla="*/ 888592 w 1206008"/>
              <a:gd name="connsiteY10" fmla="*/ 493493 h 1254369"/>
              <a:gd name="connsiteX11" fmla="*/ 317417 w 1206008"/>
              <a:gd name="connsiteY11" fmla="*/ 493493 h 1254369"/>
              <a:gd name="connsiteX12" fmla="*/ 152972 w 1206008"/>
              <a:gd name="connsiteY12" fmla="*/ 92045 h 1254369"/>
              <a:gd name="connsiteX13" fmla="*/ 93319 w 1206008"/>
              <a:gd name="connsiteY13" fmla="*/ 151696 h 1254369"/>
              <a:gd name="connsiteX14" fmla="*/ 93319 w 1206008"/>
              <a:gd name="connsiteY14" fmla="*/ 1101365 h 1254369"/>
              <a:gd name="connsiteX15" fmla="*/ 152972 w 1206008"/>
              <a:gd name="connsiteY15" fmla="*/ 1161018 h 1254369"/>
              <a:gd name="connsiteX16" fmla="*/ 1052687 w 1206008"/>
              <a:gd name="connsiteY16" fmla="*/ 1161018 h 1254369"/>
              <a:gd name="connsiteX17" fmla="*/ 1112341 w 1206008"/>
              <a:gd name="connsiteY17" fmla="*/ 1101365 h 1254369"/>
              <a:gd name="connsiteX18" fmla="*/ 1112341 w 1206008"/>
              <a:gd name="connsiteY18" fmla="*/ 291852 h 1254369"/>
              <a:gd name="connsiteX19" fmla="*/ 921493 w 1206008"/>
              <a:gd name="connsiteY19" fmla="*/ 291852 h 1254369"/>
              <a:gd name="connsiteX20" fmla="*/ 921493 w 1206008"/>
              <a:gd name="connsiteY20" fmla="*/ 92045 h 1254369"/>
              <a:gd name="connsiteX21" fmla="*/ 163222 w 1206008"/>
              <a:gd name="connsiteY21" fmla="*/ 0 h 1254369"/>
              <a:gd name="connsiteX22" fmla="*/ 956287 w 1206008"/>
              <a:gd name="connsiteY22" fmla="*/ 0 h 1254369"/>
              <a:gd name="connsiteX23" fmla="*/ 1206008 w 1206008"/>
              <a:gd name="connsiteY23" fmla="*/ 249721 h 1254369"/>
              <a:gd name="connsiteX24" fmla="*/ 1206008 w 1206008"/>
              <a:gd name="connsiteY24" fmla="*/ 1091149 h 1254369"/>
              <a:gd name="connsiteX25" fmla="*/ 1042786 w 1206008"/>
              <a:gd name="connsiteY25" fmla="*/ 1254369 h 1254369"/>
              <a:gd name="connsiteX26" fmla="*/ 163222 w 1206008"/>
              <a:gd name="connsiteY26" fmla="*/ 1254369 h 1254369"/>
              <a:gd name="connsiteX27" fmla="*/ 0 w 1206008"/>
              <a:gd name="connsiteY27" fmla="*/ 1091149 h 1254369"/>
              <a:gd name="connsiteX28" fmla="*/ 0 w 1206008"/>
              <a:gd name="connsiteY28" fmla="*/ 163220 h 1254369"/>
              <a:gd name="connsiteX29" fmla="*/ 163222 w 1206008"/>
              <a:gd name="connsiteY29" fmla="*/ 0 h 125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6008" h="1254369">
                <a:moveTo>
                  <a:pt x="317417" y="820531"/>
                </a:moveTo>
                <a:lnTo>
                  <a:pt x="888592" y="820531"/>
                </a:lnTo>
                <a:lnTo>
                  <a:pt x="888592" y="907617"/>
                </a:lnTo>
                <a:lnTo>
                  <a:pt x="317417" y="907617"/>
                </a:lnTo>
                <a:close/>
                <a:moveTo>
                  <a:pt x="317417" y="613469"/>
                </a:moveTo>
                <a:lnTo>
                  <a:pt x="888592" y="613469"/>
                </a:lnTo>
                <a:lnTo>
                  <a:pt x="888592" y="700555"/>
                </a:lnTo>
                <a:lnTo>
                  <a:pt x="317417" y="700555"/>
                </a:lnTo>
                <a:close/>
                <a:moveTo>
                  <a:pt x="317417" y="406407"/>
                </a:moveTo>
                <a:lnTo>
                  <a:pt x="888592" y="406407"/>
                </a:lnTo>
                <a:lnTo>
                  <a:pt x="888592" y="493493"/>
                </a:lnTo>
                <a:lnTo>
                  <a:pt x="317417" y="493493"/>
                </a:lnTo>
                <a:close/>
                <a:moveTo>
                  <a:pt x="152972" y="92045"/>
                </a:moveTo>
                <a:cubicBezTo>
                  <a:pt x="120025" y="92045"/>
                  <a:pt x="93319" y="118751"/>
                  <a:pt x="93319" y="151696"/>
                </a:cubicBezTo>
                <a:lnTo>
                  <a:pt x="93319" y="1101365"/>
                </a:lnTo>
                <a:cubicBezTo>
                  <a:pt x="93319" y="1134310"/>
                  <a:pt x="120025" y="1161018"/>
                  <a:pt x="152972" y="1161018"/>
                </a:cubicBezTo>
                <a:lnTo>
                  <a:pt x="1052687" y="1161018"/>
                </a:lnTo>
                <a:cubicBezTo>
                  <a:pt x="1085632" y="1161018"/>
                  <a:pt x="1112341" y="1134312"/>
                  <a:pt x="1112341" y="1101365"/>
                </a:cubicBezTo>
                <a:lnTo>
                  <a:pt x="1112341" y="291852"/>
                </a:lnTo>
                <a:lnTo>
                  <a:pt x="921493" y="291852"/>
                </a:lnTo>
                <a:lnTo>
                  <a:pt x="921493" y="92045"/>
                </a:lnTo>
                <a:close/>
                <a:moveTo>
                  <a:pt x="163222" y="0"/>
                </a:moveTo>
                <a:lnTo>
                  <a:pt x="956287" y="0"/>
                </a:lnTo>
                <a:lnTo>
                  <a:pt x="1206008" y="249721"/>
                </a:lnTo>
                <a:lnTo>
                  <a:pt x="1206008" y="1091149"/>
                </a:lnTo>
                <a:cubicBezTo>
                  <a:pt x="1206008" y="1181292"/>
                  <a:pt x="1132931" y="1254369"/>
                  <a:pt x="1042786" y="1254369"/>
                </a:cubicBezTo>
                <a:lnTo>
                  <a:pt x="163222" y="1254369"/>
                </a:lnTo>
                <a:cubicBezTo>
                  <a:pt x="73077" y="1254369"/>
                  <a:pt x="0" y="1181292"/>
                  <a:pt x="0" y="1091149"/>
                </a:cubicBezTo>
                <a:lnTo>
                  <a:pt x="0" y="163220"/>
                </a:lnTo>
                <a:cubicBezTo>
                  <a:pt x="0" y="73075"/>
                  <a:pt x="73077" y="0"/>
                  <a:pt x="163222"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88229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Audit logs for data access</a:t>
            </a:r>
            <a:br>
              <a:rPr lang="en-US" dirty="0"/>
            </a:br>
            <a:endParaRPr lang="en-US" dirty="0"/>
          </a:p>
        </p:txBody>
      </p:sp>
      <p:sp>
        <p:nvSpPr>
          <p:cNvPr id="35" name="Text Placeholder 5"/>
          <p:cNvSpPr txBox="1">
            <a:spLocks/>
          </p:cNvSpPr>
          <p:nvPr/>
        </p:nvSpPr>
        <p:spPr>
          <a:xfrm>
            <a:off x="269239" y="1468577"/>
            <a:ext cx="6552475" cy="1169551"/>
          </a:xfrm>
          <a:prstGeom prst="rect">
            <a:avLst/>
          </a:prstGeom>
        </p:spPr>
        <p:txBody>
          <a:bodyPr vert="horz" wrap="square" lIns="146304" tIns="91440" rIns="146304" bIns="91440" rtlCol="0">
            <a:spAutoFit/>
          </a:bodyPr>
          <a:lst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Logs are available in JSON format</a:t>
            </a:r>
          </a:p>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Sample U-SQL scripts are available on </a:t>
            </a: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hlinkClick r:id="rId3"/>
              </a:rPr>
              <a:t>GitHub</a:t>
            </a: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to-read logs</a:t>
            </a:r>
          </a:p>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Enhancement to logs will continue through GA</a:t>
            </a:r>
          </a:p>
        </p:txBody>
      </p:sp>
      <p:pic>
        <p:nvPicPr>
          <p:cNvPr id="40" name="Picture 39"/>
          <p:cNvPicPr>
            <a:picLocks noChangeAspect="1"/>
          </p:cNvPicPr>
          <p:nvPr/>
        </p:nvPicPr>
        <p:blipFill>
          <a:blip r:embed="rId4"/>
          <a:stretch>
            <a:fillRect/>
          </a:stretch>
        </p:blipFill>
        <p:spPr>
          <a:xfrm>
            <a:off x="1540789" y="5262142"/>
            <a:ext cx="1056133" cy="1066800"/>
          </a:xfrm>
          <a:prstGeom prst="rect">
            <a:avLst/>
          </a:prstGeom>
        </p:spPr>
      </p:pic>
      <p:sp>
        <p:nvSpPr>
          <p:cNvPr id="56" name="Rectangle 55"/>
          <p:cNvSpPr/>
          <p:nvPr/>
        </p:nvSpPr>
        <p:spPr bwMode="auto">
          <a:xfrm>
            <a:off x="693871" y="3094147"/>
            <a:ext cx="2749968" cy="1601706"/>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t" anchorCtr="0" compatLnSpc="1">
            <a:prstTxWarp prst="textNoShape">
              <a:avLst/>
            </a:prstTxWarp>
          </a:bodyPr>
          <a:lstStyle/>
          <a:p>
            <a:pPr marL="0" marR="0" lvl="0" indent="0" algn="ctr" defTabSz="914132" rtl="0" eaLnBrk="1" fontAlgn="auto" latinLnBrk="0" hangingPunct="1">
              <a:lnSpc>
                <a:spcPct val="90000"/>
              </a:lnSpc>
              <a:spcBef>
                <a:spcPct val="0"/>
              </a:spcBef>
              <a:spcAft>
                <a:spcPts val="588"/>
              </a:spcAft>
              <a:buClrTx/>
              <a:buSzTx/>
              <a:buFontTx/>
              <a:buNone/>
              <a:tabLst/>
              <a:defRPr/>
            </a:pPr>
            <a:r>
              <a:rPr kumimoji="0" lang="en-US" sz="16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60" name="Rectangle 59"/>
          <p:cNvSpPr/>
          <p:nvPr/>
        </p:nvSpPr>
        <p:spPr bwMode="auto">
          <a:xfrm>
            <a:off x="8728517" y="3094146"/>
            <a:ext cx="2749968" cy="2167995"/>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t" anchorCtr="0" compatLnSpc="1">
            <a:prstTxWarp prst="textNoShape">
              <a:avLst/>
            </a:prstTxWarp>
          </a:bodyPr>
          <a:lstStyle/>
          <a:p>
            <a:pPr marL="0" marR="0" lvl="0" indent="0" algn="ctr" defTabSz="914132" rtl="0" eaLnBrk="1" fontAlgn="auto" latinLnBrk="0" hangingPunct="1">
              <a:lnSpc>
                <a:spcPct val="90000"/>
              </a:lnSpc>
              <a:spcBef>
                <a:spcPct val="0"/>
              </a:spcBef>
              <a:spcAft>
                <a:spcPts val="588"/>
              </a:spcAft>
              <a:buClrTx/>
              <a:buSzTx/>
              <a:buFontTx/>
              <a:buNone/>
              <a:tabLst/>
              <a:defRPr/>
            </a:pPr>
            <a:r>
              <a:rPr kumimoji="0" lang="en-US" sz="16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Store </a:t>
            </a:r>
          </a:p>
        </p:txBody>
      </p:sp>
      <p:grpSp>
        <p:nvGrpSpPr>
          <p:cNvPr id="26" name="Group 25"/>
          <p:cNvGrpSpPr/>
          <p:nvPr/>
        </p:nvGrpSpPr>
        <p:grpSpPr>
          <a:xfrm>
            <a:off x="1495312" y="3459510"/>
            <a:ext cx="1106160" cy="1101408"/>
            <a:chOff x="2148168" y="645460"/>
            <a:chExt cx="2587625" cy="2576512"/>
          </a:xfrm>
        </p:grpSpPr>
        <p:sp>
          <p:nvSpPr>
            <p:cNvPr id="27"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61" name="Rectangle 60"/>
          <p:cNvSpPr/>
          <p:nvPr/>
        </p:nvSpPr>
        <p:spPr bwMode="auto">
          <a:xfrm>
            <a:off x="4710006" y="3095653"/>
            <a:ext cx="2752344" cy="1600200"/>
          </a:xfrm>
          <a:prstGeom prst="rect">
            <a:avLst/>
          </a:prstGeom>
          <a:solidFill>
            <a:schemeClr val="accent1"/>
          </a:solidFill>
          <a:ln w="3175">
            <a:noFill/>
          </a:ln>
          <a:effectLst/>
        </p:spPr>
        <p:txBody>
          <a:bodyPr spcFirstLastPara="0" vert="horz" wrap="square" lIns="17919" tIns="91440" rIns="17919" bIns="89592" numCol="1" spcCol="1270" anchor="t" anchorCtr="0">
            <a:noAutofit/>
          </a:bodyPr>
          <a:lstStyle/>
          <a:p>
            <a:pPr marL="0" marR="0" lvl="0" indent="0" algn="ctr" defTabSz="914132" rtl="0" eaLnBrk="1" fontAlgn="auto" latinLnBrk="0" hangingPunct="1">
              <a:lnSpc>
                <a:spcPct val="90000"/>
              </a:lnSpc>
              <a:spcBef>
                <a:spcPct val="0"/>
              </a:spcBef>
              <a:spcAft>
                <a:spcPts val="588"/>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62" name="Freeform 5"/>
          <p:cNvSpPr>
            <a:spLocks noEditPoints="1"/>
          </p:cNvSpPr>
          <p:nvPr/>
        </p:nvSpPr>
        <p:spPr bwMode="auto">
          <a:xfrm>
            <a:off x="5526082" y="3522581"/>
            <a:ext cx="1208974" cy="95145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prstClr val="white"/>
              </a:solidFill>
              <a:effectLst/>
              <a:uLnTx/>
              <a:uFillTx/>
              <a:latin typeface="Segoe UI"/>
              <a:ea typeface="+mn-ea"/>
              <a:cs typeface="+mn-cs"/>
            </a:endParaRPr>
          </a:p>
        </p:txBody>
      </p:sp>
      <p:sp>
        <p:nvSpPr>
          <p:cNvPr id="63" name="TextBox 62"/>
          <p:cNvSpPr txBox="1"/>
          <p:nvPr/>
        </p:nvSpPr>
        <p:spPr>
          <a:xfrm>
            <a:off x="1532179" y="6227800"/>
            <a:ext cx="1073352" cy="479745"/>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Bob</a:t>
            </a:r>
          </a:p>
        </p:txBody>
      </p:sp>
      <p:sp>
        <p:nvSpPr>
          <p:cNvPr id="64" name="TextBox 63"/>
          <p:cNvSpPr txBox="1"/>
          <p:nvPr/>
        </p:nvSpPr>
        <p:spPr>
          <a:xfrm>
            <a:off x="5549502" y="6207337"/>
            <a:ext cx="1073352" cy="479745"/>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Alice</a:t>
            </a:r>
          </a:p>
        </p:txBody>
      </p:sp>
      <p:pic>
        <p:nvPicPr>
          <p:cNvPr id="65" name="Picture 64"/>
          <p:cNvPicPr>
            <a:picLocks noChangeAspect="1"/>
          </p:cNvPicPr>
          <p:nvPr/>
        </p:nvPicPr>
        <p:blipFill>
          <a:blip r:embed="rId5"/>
          <a:stretch>
            <a:fillRect/>
          </a:stretch>
        </p:blipFill>
        <p:spPr>
          <a:xfrm>
            <a:off x="5558112" y="5262142"/>
            <a:ext cx="1056133" cy="1066800"/>
          </a:xfrm>
          <a:prstGeom prst="rect">
            <a:avLst/>
          </a:prstGeom>
        </p:spPr>
      </p:pic>
      <p:cxnSp>
        <p:nvCxnSpPr>
          <p:cNvPr id="68" name="Straight Connector 67"/>
          <p:cNvCxnSpPr/>
          <p:nvPr/>
        </p:nvCxnSpPr>
        <p:spPr>
          <a:xfrm>
            <a:off x="2068855" y="4751992"/>
            <a:ext cx="0" cy="457200"/>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69" name="Straight Connector 68"/>
          <p:cNvCxnSpPr/>
          <p:nvPr/>
        </p:nvCxnSpPr>
        <p:spPr>
          <a:xfrm flipH="1">
            <a:off x="7437295" y="3887602"/>
            <a:ext cx="1280160" cy="0"/>
          </a:xfrm>
          <a:prstGeom prst="line">
            <a:avLst/>
          </a:prstGeom>
          <a:noFill/>
          <a:ln w="38100" cap="sq" cmpd="sng" algn="ctr">
            <a:solidFill>
              <a:srgbClr val="7FBA00"/>
            </a:solidFill>
            <a:prstDash val="sysDash"/>
            <a:miter lim="800000"/>
            <a:headEnd type="none" w="med" len="med"/>
            <a:tailEnd type="none" w="med" len="med"/>
          </a:ln>
          <a:effectLst/>
        </p:spPr>
      </p:cxnSp>
      <p:cxnSp>
        <p:nvCxnSpPr>
          <p:cNvPr id="70" name="Straight Connector 69"/>
          <p:cNvCxnSpPr/>
          <p:nvPr/>
        </p:nvCxnSpPr>
        <p:spPr>
          <a:xfrm flipV="1">
            <a:off x="6078691" y="4751992"/>
            <a:ext cx="0" cy="457200"/>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71" name="Straight Connector 70"/>
          <p:cNvCxnSpPr/>
          <p:nvPr/>
        </p:nvCxnSpPr>
        <p:spPr>
          <a:xfrm flipH="1">
            <a:off x="3443839" y="3882444"/>
            <a:ext cx="1280160" cy="0"/>
          </a:xfrm>
          <a:prstGeom prst="line">
            <a:avLst/>
          </a:prstGeom>
          <a:noFill/>
          <a:ln w="38100" cap="sq" cmpd="sng" algn="ctr">
            <a:solidFill>
              <a:srgbClr val="7FBA00"/>
            </a:solidFill>
            <a:prstDash val="sysDash"/>
            <a:miter lim="800000"/>
            <a:headEnd type="none" w="med" len="med"/>
            <a:tailEnd type="none" w="med" len="med"/>
          </a:ln>
          <a:effectLst/>
        </p:spPr>
      </p:cxnSp>
      <p:sp>
        <p:nvSpPr>
          <p:cNvPr id="72" name="TextBox 71"/>
          <p:cNvSpPr txBox="1"/>
          <p:nvPr/>
        </p:nvSpPr>
        <p:spPr>
          <a:xfrm>
            <a:off x="9346889" y="4604327"/>
            <a:ext cx="1513221" cy="535531"/>
          </a:xfrm>
          <a:prstGeom prst="rect">
            <a:avLst/>
          </a:prstGeom>
          <a:solidFill>
            <a:schemeClr val="bg1"/>
          </a:solidFill>
        </p:spPr>
        <p:txBody>
          <a:bodyPr wrap="square" lIns="91440" tIns="73152" rIns="91440" bIns="7315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[T1] </a:t>
            </a:r>
            <a:r>
              <a:rPr kumimoji="0" lang="en-US" sz="1400" b="0" i="0" u="none" strike="noStrike" kern="0" cap="none" spc="0" normalizeH="0" baseline="0" noProof="0" dirty="0">
                <a:ln>
                  <a:noFill/>
                </a:ln>
                <a:solidFill>
                  <a:srgbClr val="002050"/>
                </a:solidFill>
                <a:effectLst/>
                <a:uLnTx/>
                <a:uFillTx/>
                <a:latin typeface="Segoe UI"/>
                <a:ea typeface="+mn-ea"/>
                <a:cs typeface="+mn-cs"/>
              </a:rPr>
              <a:t>Alice, Write</a:t>
            </a:r>
            <a:br>
              <a:rPr kumimoji="0" lang="en-US" sz="1400" b="0" i="0" u="none" strike="noStrike" kern="0" cap="none" spc="0" normalizeH="0" baseline="0" noProof="0" dirty="0">
                <a:ln>
                  <a:noFill/>
                </a:ln>
                <a:solidFill>
                  <a:srgbClr val="002050"/>
                </a:solidFill>
                <a:effectLst/>
                <a:uLnTx/>
                <a:uFillTx/>
                <a:latin typeface="Segoe UI"/>
                <a:ea typeface="+mn-ea"/>
                <a:cs typeface="+mn-cs"/>
              </a:rPr>
            </a:br>
            <a:r>
              <a:rPr kumimoji="0" lang="en-US" sz="1400" b="0"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[T2] </a:t>
            </a:r>
            <a:r>
              <a:rPr kumimoji="0" lang="en-US" sz="1400" b="0" i="0" u="none" strike="noStrike" kern="0" cap="none" spc="0" normalizeH="0" baseline="0" noProof="0" dirty="0">
                <a:ln>
                  <a:noFill/>
                </a:ln>
                <a:solidFill>
                  <a:srgbClr val="002050"/>
                </a:solidFill>
                <a:effectLst/>
                <a:uLnTx/>
                <a:uFillTx/>
                <a:latin typeface="Segoe UI"/>
                <a:ea typeface="+mn-ea"/>
                <a:cs typeface="+mn-cs"/>
              </a:rPr>
              <a:t>Bob, Read</a:t>
            </a:r>
          </a:p>
        </p:txBody>
      </p:sp>
      <p:sp>
        <p:nvSpPr>
          <p:cNvPr id="34" name="Freeform 163"/>
          <p:cNvSpPr/>
          <p:nvPr/>
        </p:nvSpPr>
        <p:spPr bwMode="auto">
          <a:xfrm>
            <a:off x="9540323" y="3496258"/>
            <a:ext cx="1126351" cy="973723"/>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95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is HDFS-compatible</a:t>
            </a:r>
          </a:p>
        </p:txBody>
      </p:sp>
      <p:sp>
        <p:nvSpPr>
          <p:cNvPr id="4" name="Rectangle 3"/>
          <p:cNvSpPr/>
          <p:nvPr/>
        </p:nvSpPr>
        <p:spPr>
          <a:xfrm>
            <a:off x="434975" y="1113848"/>
            <a:ext cx="11322050" cy="923330"/>
          </a:xfrm>
          <a:prstGeom prst="rect">
            <a:avLst/>
          </a:prstGeom>
          <a:noFill/>
        </p:spPr>
        <p:txBody>
          <a:bodyPr wrap="square" lIns="0" tIns="91440" rIns="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B347"/>
                </a:solidFill>
                <a:effectLst/>
                <a:uLnTx/>
                <a:uFillTx/>
                <a:latin typeface="Segoe UI Light"/>
                <a:ea typeface="+mn-ea"/>
                <a:cs typeface="+mn-cs"/>
              </a:rPr>
              <a:t>With a WebHDFS endpoint Azure Data Lake Store is a Hadoop-compatible file system that integrates seamlessly with Azure HDInsight</a:t>
            </a:r>
          </a:p>
        </p:txBody>
      </p:sp>
      <p:sp>
        <p:nvSpPr>
          <p:cNvPr id="5" name="Slide Number Placeholder 4"/>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9" name="Group 38"/>
          <p:cNvGrpSpPr/>
          <p:nvPr/>
        </p:nvGrpSpPr>
        <p:grpSpPr>
          <a:xfrm>
            <a:off x="461183" y="2185436"/>
            <a:ext cx="11531595" cy="708780"/>
            <a:chOff x="452117" y="2142779"/>
            <a:chExt cx="11304908" cy="694945"/>
          </a:xfrm>
        </p:grpSpPr>
        <p:sp>
          <p:nvSpPr>
            <p:cNvPr id="40" name="TextBox 39"/>
            <p:cNvSpPr txBox="1"/>
            <p:nvPr/>
          </p:nvSpPr>
          <p:spPr>
            <a:xfrm>
              <a:off x="452117" y="2142780"/>
              <a:ext cx="1387239" cy="694944"/>
            </a:xfrm>
            <a:prstGeom prst="rect">
              <a:avLst/>
            </a:prstGeom>
            <a:solidFill>
              <a:srgbClr val="969696"/>
            </a:solidFill>
          </p:spPr>
          <p:txBody>
            <a:bodyPr wrap="square" lIns="91440" tIns="146304" rIns="91440" bIns="146304" rtlCol="0" anchor="ctr" anchorCtr="0">
              <a:noAutofit/>
            </a:bodyPr>
            <a:lstStyle/>
            <a:p>
              <a:pPr marL="0" marR="0" lvl="0" indent="0" algn="ctr" defTabSz="95135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Map reduce</a:t>
              </a:r>
            </a:p>
          </p:txBody>
        </p:sp>
        <p:sp>
          <p:nvSpPr>
            <p:cNvPr id="41" name="TextBox 40"/>
            <p:cNvSpPr txBox="1"/>
            <p:nvPr/>
          </p:nvSpPr>
          <p:spPr>
            <a:xfrm>
              <a:off x="3332023" y="2142779"/>
              <a:ext cx="1572546" cy="694944"/>
            </a:xfrm>
            <a:prstGeom prst="rect">
              <a:avLst/>
            </a:prstGeom>
            <a:solidFill>
              <a:srgbClr val="FF8C00"/>
            </a:solidFill>
          </p:spPr>
          <p:txBody>
            <a:bodyPr wrap="square" lIns="91440" tIns="146304" rIns="91440" bIns="146304" rtlCol="0" anchor="ctr" anchorCtr="0">
              <a:noAutofit/>
            </a:bodyPr>
            <a:lstStyle/>
            <a:p>
              <a:pPr marL="0" marR="0" lvl="0" indent="0" algn="ctr" defTabSz="95135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HBase transactions</a:t>
              </a:r>
            </a:p>
          </p:txBody>
        </p:sp>
        <p:sp>
          <p:nvSpPr>
            <p:cNvPr id="42" name="TextBox 41"/>
            <p:cNvSpPr txBox="1"/>
            <p:nvPr/>
          </p:nvSpPr>
          <p:spPr>
            <a:xfrm>
              <a:off x="7321456" y="2142780"/>
              <a:ext cx="4435569" cy="694944"/>
            </a:xfrm>
            <a:prstGeom prst="rect">
              <a:avLst/>
            </a:prstGeom>
            <a:solidFill>
              <a:srgbClr val="0070C0"/>
            </a:solidFill>
            <a:ln>
              <a:solidFill>
                <a:schemeClr val="tx1"/>
              </a:solidFill>
            </a:ln>
          </p:spPr>
          <p:txBody>
            <a:bodyPr wrap="square" lIns="182880" tIns="146304" rIns="182880" bIns="146304" rtlCol="0" anchor="ctr">
              <a:noAutofit/>
            </a:bodyPr>
            <a:lstStyle/>
            <a:p>
              <a:pPr marL="0" marR="0" lvl="0" indent="0" algn="ctr" defTabSz="95135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Any HDFS application</a:t>
              </a:r>
            </a:p>
          </p:txBody>
        </p:sp>
        <p:sp>
          <p:nvSpPr>
            <p:cNvPr id="43" name="TextBox 42"/>
            <p:cNvSpPr txBox="1"/>
            <p:nvPr/>
          </p:nvSpPr>
          <p:spPr>
            <a:xfrm>
              <a:off x="1946105" y="2142780"/>
              <a:ext cx="1278235" cy="694944"/>
            </a:xfrm>
            <a:prstGeom prst="rect">
              <a:avLst/>
            </a:prstGeom>
            <a:solidFill>
              <a:srgbClr val="FFC000"/>
            </a:solidFill>
          </p:spPr>
          <p:txBody>
            <a:bodyPr wrap="square" lIns="91440" tIns="146304" rIns="91440" bIns="146304" rtlCol="0" anchor="ctr" anchorCtr="0">
              <a:noAutofit/>
            </a:bodyPr>
            <a:lstStyle/>
            <a:p>
              <a:pPr marL="0" marR="0" lvl="0" indent="0" algn="ctr" defTabSz="95135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Hive query</a:t>
              </a:r>
            </a:p>
          </p:txBody>
        </p:sp>
      </p:grpSp>
      <p:cxnSp>
        <p:nvCxnSpPr>
          <p:cNvPr id="45" name="Straight Arrow Connector 44"/>
          <p:cNvCxnSpPr>
            <a:stCxn id="40" idx="2"/>
          </p:cNvCxnSpPr>
          <p:nvPr/>
        </p:nvCxnSpPr>
        <p:spPr>
          <a:xfrm>
            <a:off x="1168714" y="2894222"/>
            <a:ext cx="2065" cy="345643"/>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7" name="Straight Arrow Connector 46"/>
          <p:cNvCxnSpPr/>
          <p:nvPr/>
        </p:nvCxnSpPr>
        <p:spPr>
          <a:xfrm>
            <a:off x="2634639" y="2895280"/>
            <a:ext cx="2065"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8" name="Straight Arrow Connector 47"/>
          <p:cNvCxnSpPr/>
          <p:nvPr/>
        </p:nvCxnSpPr>
        <p:spPr>
          <a:xfrm>
            <a:off x="4196020" y="2895280"/>
            <a:ext cx="2065"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grpSp>
        <p:nvGrpSpPr>
          <p:cNvPr id="54" name="Group 53"/>
          <p:cNvGrpSpPr/>
          <p:nvPr/>
        </p:nvGrpSpPr>
        <p:grpSpPr>
          <a:xfrm>
            <a:off x="461183" y="3211187"/>
            <a:ext cx="6290454" cy="859774"/>
            <a:chOff x="452117" y="3148508"/>
            <a:chExt cx="6166797" cy="842992"/>
          </a:xfrm>
        </p:grpSpPr>
        <p:sp>
          <p:nvSpPr>
            <p:cNvPr id="55" name="Rectangle 54"/>
            <p:cNvSpPr/>
            <p:nvPr/>
          </p:nvSpPr>
          <p:spPr bwMode="auto">
            <a:xfrm>
              <a:off x="452117" y="3183089"/>
              <a:ext cx="6166797" cy="808411"/>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83" rtl="0" eaLnBrk="1" fontAlgn="base"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Segoe UI" pitchFamily="34" charset="0"/>
                <a:cs typeface="Segoe UI Light" panose="020B0502040204020203" pitchFamily="34" charset="0"/>
              </a:endParaRPr>
            </a:p>
          </p:txBody>
        </p:sp>
        <p:sp>
          <p:nvSpPr>
            <p:cNvPr id="56" name="TextBox 55"/>
            <p:cNvSpPr txBox="1"/>
            <p:nvPr/>
          </p:nvSpPr>
          <p:spPr>
            <a:xfrm>
              <a:off x="1589550" y="3148508"/>
              <a:ext cx="2176653" cy="510909"/>
            </a:xfrm>
            <a:prstGeom prst="rect">
              <a:avLst/>
            </a:prstGeom>
            <a:noFill/>
          </p:spPr>
          <p:txBody>
            <a:bodyPr wrap="square" lIns="182880" tIns="146304" rIns="182880" bIns="146304" rtlCol="0">
              <a:spAutoFit/>
            </a:bodyPr>
            <a:lstStyle/>
            <a:p>
              <a:pPr marL="0" marR="0" lvl="0" indent="0" algn="ctr" defTabSz="95135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HDInsight</a:t>
              </a:r>
            </a:p>
          </p:txBody>
        </p:sp>
        <p:sp>
          <p:nvSpPr>
            <p:cNvPr id="57" name="Rectangle 56"/>
            <p:cNvSpPr/>
            <p:nvPr/>
          </p:nvSpPr>
          <p:spPr bwMode="auto">
            <a:xfrm>
              <a:off x="556643" y="3610893"/>
              <a:ext cx="5987569" cy="3423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8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Hadoop WebHDFS client</a:t>
              </a:r>
            </a:p>
          </p:txBody>
        </p:sp>
        <p:sp>
          <p:nvSpPr>
            <p:cNvPr id="58" name="Freeform 78"/>
            <p:cNvSpPr>
              <a:spLocks noChangeAspect="1"/>
            </p:cNvSpPr>
            <p:nvPr/>
          </p:nvSpPr>
          <p:spPr bwMode="auto">
            <a:xfrm>
              <a:off x="603854" y="3244188"/>
              <a:ext cx="455636" cy="31955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algn="l" defTabSz="931022" rtl="0" eaLnBrk="1" fontAlgn="base"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59" name="Group 58"/>
          <p:cNvGrpSpPr/>
          <p:nvPr/>
        </p:nvGrpSpPr>
        <p:grpSpPr>
          <a:xfrm>
            <a:off x="1874837" y="5365710"/>
            <a:ext cx="8915400" cy="1179552"/>
            <a:chOff x="1839357" y="4848536"/>
            <a:chExt cx="8738767" cy="1156528"/>
          </a:xfrm>
          <a:solidFill>
            <a:schemeClr val="accent1"/>
          </a:solidFill>
          <a:effectLst>
            <a:outerShdw blurRad="50800" dist="38100" dir="2700000" algn="tl" rotWithShape="0">
              <a:prstClr val="black">
                <a:alpha val="40000"/>
              </a:prstClr>
            </a:outerShdw>
          </a:effectLst>
        </p:grpSpPr>
        <p:sp>
          <p:nvSpPr>
            <p:cNvPr id="60" name="Rectangle 59"/>
            <p:cNvSpPr/>
            <p:nvPr/>
          </p:nvSpPr>
          <p:spPr bwMode="auto">
            <a:xfrm>
              <a:off x="1839357" y="4848536"/>
              <a:ext cx="8738767" cy="1156528"/>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51083" rtl="0" eaLnBrk="1" fontAlgn="base"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61" name="TextBox 60"/>
            <p:cNvSpPr txBox="1"/>
            <p:nvPr/>
          </p:nvSpPr>
          <p:spPr>
            <a:xfrm>
              <a:off x="4925275" y="5461282"/>
              <a:ext cx="2341450" cy="394357"/>
            </a:xfrm>
            <a:prstGeom prst="rect">
              <a:avLst/>
            </a:prstGeom>
            <a:grpFill/>
          </p:spPr>
          <p:txBody>
            <a:bodyPr wrap="none" lIns="182880" tIns="146304" rIns="182880" bIns="146304" rtlCol="0">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Data Lake Store</a:t>
              </a:r>
            </a:p>
          </p:txBody>
        </p:sp>
        <p:pic>
          <p:nvPicPr>
            <p:cNvPr id="69" name="Picture 6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784944" y="5030310"/>
              <a:ext cx="622112" cy="622112"/>
            </a:xfrm>
            <a:prstGeom prst="rect">
              <a:avLst/>
            </a:prstGeom>
            <a:grpFill/>
          </p:spPr>
        </p:pic>
      </p:grpSp>
      <p:sp>
        <p:nvSpPr>
          <p:cNvPr id="71" name="Rectangle 70"/>
          <p:cNvSpPr/>
          <p:nvPr/>
        </p:nvSpPr>
        <p:spPr bwMode="auto">
          <a:xfrm>
            <a:off x="1876238" y="4879540"/>
            <a:ext cx="8913999" cy="522722"/>
          </a:xfrm>
          <a:prstGeom prst="rect">
            <a:avLst/>
          </a:prstGeom>
          <a:solidFill>
            <a:srgbClr val="00BCF2"/>
          </a:solidFill>
          <a:ln w="317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5108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WebHDFS-compatible REST API</a:t>
            </a:r>
          </a:p>
        </p:txBody>
      </p:sp>
      <p:cxnSp>
        <p:nvCxnSpPr>
          <p:cNvPr id="73" name="Straight Arrow Connector 72"/>
          <p:cNvCxnSpPr/>
          <p:nvPr/>
        </p:nvCxnSpPr>
        <p:spPr>
          <a:xfrm>
            <a:off x="2713037" y="4067082"/>
            <a:ext cx="0" cy="720651"/>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74" name="Straight Arrow Connector 73"/>
          <p:cNvCxnSpPr/>
          <p:nvPr/>
        </p:nvCxnSpPr>
        <p:spPr>
          <a:xfrm>
            <a:off x="9952037" y="2894215"/>
            <a:ext cx="0" cy="1916319"/>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
        <p:nvSpPr>
          <p:cNvPr id="77" name="TextBox 76"/>
          <p:cNvSpPr txBox="1"/>
          <p:nvPr/>
        </p:nvSpPr>
        <p:spPr>
          <a:xfrm>
            <a:off x="5168756" y="2178883"/>
            <a:ext cx="1582881" cy="708779"/>
          </a:xfrm>
          <a:prstGeom prst="rect">
            <a:avLst/>
          </a:prstGeom>
          <a:solidFill>
            <a:srgbClr val="00BCF2"/>
          </a:solidFill>
        </p:spPr>
        <p:txBody>
          <a:bodyPr wrap="square" lIns="91440" tIns="146304" rIns="91440" bIns="146304" rtlCol="0" anchor="ctr" anchorCtr="0">
            <a:noAutofit/>
          </a:bodyPr>
          <a:lstStyle/>
          <a:p>
            <a:pPr marL="0" marR="0" lvl="0" indent="0" algn="ctr" defTabSz="95135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Spark queries</a:t>
            </a:r>
          </a:p>
        </p:txBody>
      </p:sp>
      <p:cxnSp>
        <p:nvCxnSpPr>
          <p:cNvPr id="83" name="Straight Arrow Connector 82"/>
          <p:cNvCxnSpPr/>
          <p:nvPr/>
        </p:nvCxnSpPr>
        <p:spPr>
          <a:xfrm>
            <a:off x="5987570" y="2887662"/>
            <a:ext cx="2067"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Tree>
    <p:extLst>
      <p:ext uri="{BB962C8B-B14F-4D97-AF65-F5344CB8AC3E}">
        <p14:creationId xmlns:p14="http://schemas.microsoft.com/office/powerpoint/2010/main" val="16326794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 Concept</a:t>
            </a:r>
          </a:p>
        </p:txBody>
      </p:sp>
      <p:sp>
        <p:nvSpPr>
          <p:cNvPr id="6" name="Slide Number Placeholder 5"/>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6</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6" name="Group 65"/>
          <p:cNvGrpSpPr/>
          <p:nvPr/>
        </p:nvGrpSpPr>
        <p:grpSpPr>
          <a:xfrm>
            <a:off x="6705994" y="5152100"/>
            <a:ext cx="4173333" cy="556995"/>
            <a:chOff x="7267499" y="4959199"/>
            <a:chExt cx="4257017" cy="568164"/>
          </a:xfrm>
        </p:grpSpPr>
        <p:sp>
          <p:nvSpPr>
            <p:cNvPr id="25" name="Isosceles Triangle 24"/>
            <p:cNvSpPr/>
            <p:nvPr/>
          </p:nvSpPr>
          <p:spPr bwMode="auto">
            <a:xfrm flipV="1">
              <a:off x="7267499" y="4959199"/>
              <a:ext cx="4257017" cy="568164"/>
            </a:xfrm>
            <a:prstGeom prst="triangle">
              <a:avLst/>
            </a:prstGeom>
            <a:noFill/>
            <a:ln w="19050" cap="rnd">
              <a:solidFill>
                <a:schemeClr val="bg1">
                  <a:lumMod val="7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61" name="Group 60"/>
            <p:cNvGrpSpPr/>
            <p:nvPr/>
          </p:nvGrpSpPr>
          <p:grpSpPr>
            <a:xfrm>
              <a:off x="8445328" y="5004579"/>
              <a:ext cx="1901359" cy="409584"/>
              <a:chOff x="8412347" y="5004579"/>
              <a:chExt cx="1901359" cy="409584"/>
            </a:xfrm>
          </p:grpSpPr>
          <p:sp>
            <p:nvSpPr>
              <p:cNvPr id="26" name="Rectangle 25"/>
              <p:cNvSpPr/>
              <p:nvPr/>
            </p:nvSpPr>
            <p:spPr bwMode="auto">
              <a:xfrm>
                <a:off x="8412347" y="5016953"/>
                <a:ext cx="429805" cy="2281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p:cNvSpPr/>
              <p:nvPr/>
            </p:nvSpPr>
            <p:spPr bwMode="auto">
              <a:xfrm>
                <a:off x="9148124" y="5186055"/>
                <a:ext cx="429805" cy="2281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bwMode="auto">
              <a:xfrm>
                <a:off x="9883901" y="5004579"/>
                <a:ext cx="429805" cy="2281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9" name="Rectangle 28"/>
          <p:cNvSpPr/>
          <p:nvPr/>
        </p:nvSpPr>
        <p:spPr bwMode="auto">
          <a:xfrm>
            <a:off x="8211231" y="5814143"/>
            <a:ext cx="1162856" cy="53979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Output</a:t>
            </a:r>
          </a:p>
        </p:txBody>
      </p:sp>
      <p:sp>
        <p:nvSpPr>
          <p:cNvPr id="15" name="Left Brace 14"/>
          <p:cNvSpPr/>
          <p:nvPr/>
        </p:nvSpPr>
        <p:spPr>
          <a:xfrm>
            <a:off x="6030163" y="1278141"/>
            <a:ext cx="183846" cy="2868311"/>
          </a:xfrm>
          <a:prstGeom prst="leftBrace">
            <a:avLst>
              <a:gd name="adj1" fmla="val 47876"/>
              <a:gd name="adj2" fmla="val 50000"/>
            </a:avLst>
          </a:prstGeom>
          <a:solidFill>
            <a:schemeClr val="bg1"/>
          </a:solid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TextBox 30"/>
          <p:cNvSpPr txBox="1"/>
          <p:nvPr/>
        </p:nvSpPr>
        <p:spPr>
          <a:xfrm>
            <a:off x="5109897" y="2270315"/>
            <a:ext cx="888878" cy="883961"/>
          </a:xfrm>
          <a:prstGeom prst="ellipse">
            <a:avLst/>
          </a:prstGeom>
          <a:solidFill>
            <a:schemeClr val="bg1">
              <a:lumMod val="85000"/>
            </a:schemeClr>
          </a:solidFill>
        </p:spPr>
        <p:txBody>
          <a:bodyPr wrap="none" lIns="89642" tIns="44821" rIns="89642" bIns="44821"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Map()</a:t>
            </a:r>
          </a:p>
        </p:txBody>
      </p:sp>
      <p:sp>
        <p:nvSpPr>
          <p:cNvPr id="32" name="TextBox 31"/>
          <p:cNvSpPr txBox="1"/>
          <p:nvPr/>
        </p:nvSpPr>
        <p:spPr>
          <a:xfrm>
            <a:off x="5109897" y="4938219"/>
            <a:ext cx="888878" cy="883961"/>
          </a:xfrm>
          <a:prstGeom prst="ellipse">
            <a:avLst/>
          </a:prstGeom>
          <a:solidFill>
            <a:schemeClr val="bg1">
              <a:lumMod val="85000"/>
            </a:schemeClr>
          </a:solidFill>
        </p:spPr>
        <p:txBody>
          <a:bodyPr wrap="none" lIns="89642" tIns="44821" rIns="89642" bIns="44821"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Reduce()</a:t>
            </a:r>
          </a:p>
        </p:txBody>
      </p:sp>
      <p:grpSp>
        <p:nvGrpSpPr>
          <p:cNvPr id="34" name="Group 33"/>
          <p:cNvGrpSpPr/>
          <p:nvPr/>
        </p:nvGrpSpPr>
        <p:grpSpPr>
          <a:xfrm>
            <a:off x="479331" y="1744345"/>
            <a:ext cx="4312560" cy="1538804"/>
            <a:chOff x="603233" y="1238495"/>
            <a:chExt cx="4399036" cy="1569660"/>
          </a:xfrm>
        </p:grpSpPr>
        <p:sp>
          <p:nvSpPr>
            <p:cNvPr id="35" name="Rectangle 34"/>
            <p:cNvSpPr/>
            <p:nvPr/>
          </p:nvSpPr>
          <p:spPr>
            <a:xfrm>
              <a:off x="899886" y="1238495"/>
              <a:ext cx="4102383" cy="1569660"/>
            </a:xfrm>
            <a:prstGeom prst="rect">
              <a:avLst/>
            </a:prstGeom>
          </p:spPr>
          <p:txBody>
            <a:bodyPr wrap="square">
              <a:spAutoFit/>
            </a:bodyPr>
            <a:lstStyle/>
            <a:p>
              <a:pPr marL="52912" marR="0" lvl="1" indent="0" algn="l" defTabSz="913770" rtl="0" eaLnBrk="1" fontAlgn="base" latinLnBrk="0" hangingPunct="1">
                <a:lnSpc>
                  <a:spcPct val="100000"/>
                </a:lnSpc>
                <a:spcBef>
                  <a:spcPts val="588"/>
                </a:spcBef>
                <a:spcAft>
                  <a:spcPts val="588"/>
                </a:spcAft>
                <a:buClr>
                  <a:srgbClr val="68217A">
                    <a:lumMod val="50000"/>
                  </a:srgbClr>
                </a:buClr>
                <a:buSzTx/>
                <a:buFontTx/>
                <a:buNone/>
                <a:tabLst>
                  <a:tab pos="645523" algn="l"/>
                </a:tabLst>
                <a:defRPr/>
              </a:pPr>
              <a:r>
                <a:rPr kumimoji="0" lang="en-IN" sz="2353"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Programming framework (library and runtime) for analysing datasets stored in HDFS</a:t>
              </a:r>
            </a:p>
          </p:txBody>
        </p:sp>
        <p:sp>
          <p:nvSpPr>
            <p:cNvPr id="36" name="Freeform 35"/>
            <p:cNvSpPr>
              <a:spLocks/>
            </p:cNvSpPr>
            <p:nvPr/>
          </p:nvSpPr>
          <p:spPr bwMode="auto">
            <a:xfrm>
              <a:off x="603233" y="13696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 name="Group 36"/>
          <p:cNvGrpSpPr/>
          <p:nvPr/>
        </p:nvGrpSpPr>
        <p:grpSpPr>
          <a:xfrm>
            <a:off x="479331" y="3484439"/>
            <a:ext cx="4266168" cy="814661"/>
            <a:chOff x="603233" y="2288574"/>
            <a:chExt cx="4351714" cy="830997"/>
          </a:xfrm>
        </p:grpSpPr>
        <p:sp>
          <p:nvSpPr>
            <p:cNvPr id="38" name="Rectangle 37"/>
            <p:cNvSpPr/>
            <p:nvPr/>
          </p:nvSpPr>
          <p:spPr>
            <a:xfrm>
              <a:off x="899887" y="2288574"/>
              <a:ext cx="4055060" cy="830997"/>
            </a:xfrm>
            <a:prstGeom prst="rect">
              <a:avLst/>
            </a:prstGeom>
          </p:spPr>
          <p:txBody>
            <a:bodyPr wrap="square">
              <a:spAutoFit/>
            </a:bodyPr>
            <a:lstStyle/>
            <a:p>
              <a:pPr marL="52912" marR="0" lvl="1" indent="0" algn="l" defTabSz="913770" rtl="0" eaLnBrk="1" fontAlgn="base" latinLnBrk="0" hangingPunct="1">
                <a:lnSpc>
                  <a:spcPct val="100000"/>
                </a:lnSpc>
                <a:spcBef>
                  <a:spcPts val="588"/>
                </a:spcBef>
                <a:spcAft>
                  <a:spcPts val="588"/>
                </a:spcAft>
                <a:buClr>
                  <a:srgbClr val="68217A">
                    <a:lumMod val="50000"/>
                  </a:srgbClr>
                </a:buClr>
                <a:buSzTx/>
                <a:buFontTx/>
                <a:buNone/>
                <a:tabLst>
                  <a:tab pos="645523" algn="l"/>
                </a:tabLst>
                <a:defRPr/>
              </a:pPr>
              <a:r>
                <a:rPr kumimoji="0" lang="en-IN" sz="2353"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Composed of user-supplied Map and Reduce functions:</a:t>
              </a:r>
            </a:p>
          </p:txBody>
        </p:sp>
        <p:sp>
          <p:nvSpPr>
            <p:cNvPr id="39" name="Freeform 38"/>
            <p:cNvSpPr>
              <a:spLocks/>
            </p:cNvSpPr>
            <p:nvPr/>
          </p:nvSpPr>
          <p:spPr bwMode="auto">
            <a:xfrm>
              <a:off x="603233" y="23983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p:cNvGrpSpPr/>
          <p:nvPr/>
        </p:nvGrpSpPr>
        <p:grpSpPr>
          <a:xfrm>
            <a:off x="891502" y="4351412"/>
            <a:ext cx="3702676" cy="693970"/>
            <a:chOff x="1293544" y="3338653"/>
            <a:chExt cx="3776922" cy="707886"/>
          </a:xfrm>
        </p:grpSpPr>
        <p:sp>
          <p:nvSpPr>
            <p:cNvPr id="41" name="Rectangle 40"/>
            <p:cNvSpPr/>
            <p:nvPr/>
          </p:nvSpPr>
          <p:spPr>
            <a:xfrm>
              <a:off x="1485892" y="3338653"/>
              <a:ext cx="3584574" cy="707886"/>
            </a:xfrm>
            <a:prstGeom prst="rect">
              <a:avLst/>
            </a:prstGeom>
          </p:spPr>
          <p:txBody>
            <a:bodyPr wrap="square">
              <a:spAutoFit/>
            </a:bodyPr>
            <a:lstStyle/>
            <a:p>
              <a:pPr marL="287902" marR="0" lvl="1" indent="-287902" algn="l" defTabSz="913770" rtl="0" eaLnBrk="1" fontAlgn="base" latinLnBrk="0" hangingPunct="1">
                <a:lnSpc>
                  <a:spcPct val="100000"/>
                </a:lnSpc>
                <a:spcBef>
                  <a:spcPts val="196"/>
                </a:spcBef>
                <a:spcAft>
                  <a:spcPts val="196"/>
                </a:spcAft>
                <a:buClr>
                  <a:srgbClr val="68217A">
                    <a:lumMod val="50000"/>
                  </a:srgbClr>
                </a:buClr>
                <a:buSzTx/>
                <a:buFont typeface="Segoe UI" panose="020B0502040204020203" pitchFamily="34" charset="0"/>
                <a:buChar char="–"/>
                <a:tabLst>
                  <a:tab pos="645523" algn="l"/>
                </a:tabLst>
                <a:defRPr/>
              </a:pPr>
              <a:r>
                <a:rPr kumimoji="0" lang="en-IN" sz="1961"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Map() - subdivide and conquer</a:t>
              </a:r>
            </a:p>
          </p:txBody>
        </p:sp>
        <p:sp>
          <p:nvSpPr>
            <p:cNvPr id="42" name="Freeform 41"/>
            <p:cNvSpPr>
              <a:spLocks/>
            </p:cNvSpPr>
            <p:nvPr/>
          </p:nvSpPr>
          <p:spPr bwMode="auto">
            <a:xfrm>
              <a:off x="1293544" y="3494856"/>
              <a:ext cx="238068" cy="18057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p:cNvGrpSpPr/>
          <p:nvPr/>
        </p:nvGrpSpPr>
        <p:grpSpPr>
          <a:xfrm>
            <a:off x="891820" y="5094059"/>
            <a:ext cx="3726093" cy="693970"/>
            <a:chOff x="1293868" y="4388732"/>
            <a:chExt cx="3800809" cy="707886"/>
          </a:xfrm>
        </p:grpSpPr>
        <p:sp>
          <p:nvSpPr>
            <p:cNvPr id="44" name="Rectangle 43"/>
            <p:cNvSpPr/>
            <p:nvPr/>
          </p:nvSpPr>
          <p:spPr>
            <a:xfrm>
              <a:off x="1485893" y="4388732"/>
              <a:ext cx="3608784" cy="707886"/>
            </a:xfrm>
            <a:prstGeom prst="rect">
              <a:avLst/>
            </a:prstGeom>
          </p:spPr>
          <p:txBody>
            <a:bodyPr wrap="square">
              <a:spAutoFit/>
            </a:bodyPr>
            <a:lstStyle/>
            <a:p>
              <a:pPr marL="287902" marR="0" lvl="1" indent="-287902" algn="l" defTabSz="913770" rtl="0" eaLnBrk="1" fontAlgn="base" latinLnBrk="0" hangingPunct="1">
                <a:lnSpc>
                  <a:spcPct val="100000"/>
                </a:lnSpc>
                <a:spcBef>
                  <a:spcPts val="196"/>
                </a:spcBef>
                <a:spcAft>
                  <a:spcPts val="196"/>
                </a:spcAft>
                <a:buClr>
                  <a:srgbClr val="68217A">
                    <a:lumMod val="50000"/>
                  </a:srgbClr>
                </a:buClr>
                <a:buSzTx/>
                <a:buFont typeface="Segoe UI" panose="020B0502040204020203" pitchFamily="34" charset="0"/>
                <a:buChar char="–"/>
                <a:tabLst>
                  <a:tab pos="645523" algn="l"/>
                </a:tabLst>
                <a:defRPr/>
              </a:pPr>
              <a:r>
                <a:rPr kumimoji="0" lang="en-IN" sz="1961"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Reduce() - combine and reduce cardinality</a:t>
              </a:r>
            </a:p>
          </p:txBody>
        </p:sp>
        <p:sp>
          <p:nvSpPr>
            <p:cNvPr id="45" name="Freeform 44"/>
            <p:cNvSpPr>
              <a:spLocks/>
            </p:cNvSpPr>
            <p:nvPr/>
          </p:nvSpPr>
          <p:spPr bwMode="auto">
            <a:xfrm>
              <a:off x="1293868" y="4503403"/>
              <a:ext cx="237744" cy="18288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Left Brace 54"/>
          <p:cNvSpPr/>
          <p:nvPr/>
        </p:nvSpPr>
        <p:spPr>
          <a:xfrm>
            <a:off x="6030163" y="4406457"/>
            <a:ext cx="183846" cy="1947485"/>
          </a:xfrm>
          <a:prstGeom prst="leftBrace">
            <a:avLst>
              <a:gd name="adj1" fmla="val 47876"/>
              <a:gd name="adj2" fmla="val 50000"/>
            </a:avLst>
          </a:prstGeom>
          <a:solidFill>
            <a:schemeClr val="bg1"/>
          </a:solid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p:cNvGrpSpPr/>
          <p:nvPr/>
        </p:nvGrpSpPr>
        <p:grpSpPr>
          <a:xfrm>
            <a:off x="6418965" y="3520315"/>
            <a:ext cx="4750107" cy="580975"/>
            <a:chOff x="6974714" y="3492630"/>
            <a:chExt cx="4845357" cy="592625"/>
          </a:xfrm>
        </p:grpSpPr>
        <p:grpSp>
          <p:nvGrpSpPr>
            <p:cNvPr id="5" name="Group 4"/>
            <p:cNvGrpSpPr/>
            <p:nvPr/>
          </p:nvGrpSpPr>
          <p:grpSpPr>
            <a:xfrm>
              <a:off x="6974714" y="3492630"/>
              <a:ext cx="1236395" cy="592625"/>
              <a:chOff x="6860414" y="3771242"/>
              <a:chExt cx="1236395" cy="592625"/>
            </a:xfrm>
          </p:grpSpPr>
          <p:sp>
            <p:nvSpPr>
              <p:cNvPr id="16" name="Rectangle 15"/>
              <p:cNvSpPr/>
              <p:nvPr/>
            </p:nvSpPr>
            <p:spPr bwMode="auto">
              <a:xfrm>
                <a:off x="7114341" y="3771242"/>
                <a:ext cx="858083" cy="2281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extBox 16"/>
              <p:cNvSpPr txBox="1"/>
              <p:nvPr/>
            </p:nvSpPr>
            <p:spPr>
              <a:xfrm>
                <a:off x="7023054" y="4025313"/>
                <a:ext cx="1073755" cy="338554"/>
              </a:xfrm>
              <a:prstGeom prst="rect">
                <a:avLst/>
              </a:prstGeom>
              <a:solidFill>
                <a:schemeClr val="bg1"/>
              </a:solidFill>
            </p:spPr>
            <p:txBody>
              <a:bodyPr wrap="none" lIns="89642" tIns="44821" rIns="89642" bIns="44821"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a:ea typeface="+mn-ea"/>
                    <a:cs typeface="+mn-cs"/>
                  </a:rPr>
                  <a:t>Do work()</a:t>
                </a:r>
              </a:p>
            </p:txBody>
          </p:sp>
          <p:sp>
            <p:nvSpPr>
              <p:cNvPr id="10" name="Curved Up Arrow 9"/>
              <p:cNvSpPr/>
              <p:nvPr/>
            </p:nvSpPr>
            <p:spPr bwMode="auto">
              <a:xfrm rot="5400000" flipH="1">
                <a:off x="6776799" y="3914855"/>
                <a:ext cx="393096" cy="225866"/>
              </a:xfrm>
              <a:prstGeom prst="curvedUp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6" name="Group 45"/>
            <p:cNvGrpSpPr/>
            <p:nvPr/>
          </p:nvGrpSpPr>
          <p:grpSpPr>
            <a:xfrm>
              <a:off x="8779195" y="3492630"/>
              <a:ext cx="1236395" cy="592625"/>
              <a:chOff x="6860414" y="3771242"/>
              <a:chExt cx="1236395" cy="592625"/>
            </a:xfrm>
          </p:grpSpPr>
          <p:sp>
            <p:nvSpPr>
              <p:cNvPr id="47" name="Rectangle 46"/>
              <p:cNvSpPr/>
              <p:nvPr/>
            </p:nvSpPr>
            <p:spPr bwMode="auto">
              <a:xfrm>
                <a:off x="7114341" y="3771242"/>
                <a:ext cx="858083" cy="2281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TextBox 47"/>
              <p:cNvSpPr txBox="1"/>
              <p:nvPr/>
            </p:nvSpPr>
            <p:spPr>
              <a:xfrm>
                <a:off x="7023054" y="4025313"/>
                <a:ext cx="1073755" cy="338554"/>
              </a:xfrm>
              <a:prstGeom prst="rect">
                <a:avLst/>
              </a:prstGeom>
              <a:solidFill>
                <a:schemeClr val="bg1"/>
              </a:solidFill>
            </p:spPr>
            <p:txBody>
              <a:bodyPr wrap="none" lIns="89642" tIns="44821" rIns="89642" bIns="44821"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a:ea typeface="+mn-ea"/>
                    <a:cs typeface="+mn-cs"/>
                  </a:rPr>
                  <a:t>Do work()</a:t>
                </a:r>
              </a:p>
            </p:txBody>
          </p:sp>
          <p:sp>
            <p:nvSpPr>
              <p:cNvPr id="49" name="Curved Up Arrow 48"/>
              <p:cNvSpPr/>
              <p:nvPr/>
            </p:nvSpPr>
            <p:spPr bwMode="auto">
              <a:xfrm rot="5400000" flipH="1">
                <a:off x="6776799" y="3914855"/>
                <a:ext cx="393096" cy="225866"/>
              </a:xfrm>
              <a:prstGeom prst="curvedUp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0" name="Group 49"/>
            <p:cNvGrpSpPr/>
            <p:nvPr/>
          </p:nvGrpSpPr>
          <p:grpSpPr>
            <a:xfrm>
              <a:off x="10583676" y="3492630"/>
              <a:ext cx="1236395" cy="592625"/>
              <a:chOff x="6860414" y="3771242"/>
              <a:chExt cx="1236395" cy="592625"/>
            </a:xfrm>
          </p:grpSpPr>
          <p:sp>
            <p:nvSpPr>
              <p:cNvPr id="51" name="Rectangle 50"/>
              <p:cNvSpPr/>
              <p:nvPr/>
            </p:nvSpPr>
            <p:spPr bwMode="auto">
              <a:xfrm>
                <a:off x="7114341" y="3771242"/>
                <a:ext cx="858083" cy="2281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TextBox 51"/>
              <p:cNvSpPr txBox="1"/>
              <p:nvPr/>
            </p:nvSpPr>
            <p:spPr>
              <a:xfrm>
                <a:off x="7023054" y="4025313"/>
                <a:ext cx="1073755" cy="338554"/>
              </a:xfrm>
              <a:prstGeom prst="rect">
                <a:avLst/>
              </a:prstGeom>
              <a:solidFill>
                <a:schemeClr val="bg1"/>
              </a:solidFill>
            </p:spPr>
            <p:txBody>
              <a:bodyPr wrap="none" lIns="89642" tIns="44821" rIns="89642" bIns="44821"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a:ea typeface="+mn-ea"/>
                    <a:cs typeface="+mn-cs"/>
                  </a:rPr>
                  <a:t>Do work()</a:t>
                </a:r>
              </a:p>
            </p:txBody>
          </p:sp>
          <p:sp>
            <p:nvSpPr>
              <p:cNvPr id="53" name="Curved Up Arrow 52"/>
              <p:cNvSpPr/>
              <p:nvPr/>
            </p:nvSpPr>
            <p:spPr bwMode="auto">
              <a:xfrm rot="5400000" flipH="1">
                <a:off x="6776799" y="3914855"/>
                <a:ext cx="393096" cy="225866"/>
              </a:xfrm>
              <a:prstGeom prst="curvedUp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3" name="Group 62"/>
          <p:cNvGrpSpPr/>
          <p:nvPr/>
        </p:nvGrpSpPr>
        <p:grpSpPr>
          <a:xfrm>
            <a:off x="6271441" y="2822900"/>
            <a:ext cx="5501918" cy="561211"/>
            <a:chOff x="6824232" y="2781232"/>
            <a:chExt cx="5612243" cy="572464"/>
          </a:xfrm>
        </p:grpSpPr>
        <p:sp>
          <p:nvSpPr>
            <p:cNvPr id="14" name="TextBox 13"/>
            <p:cNvSpPr txBox="1"/>
            <p:nvPr/>
          </p:nvSpPr>
          <p:spPr>
            <a:xfrm>
              <a:off x="7228640" y="2781232"/>
              <a:ext cx="5207835" cy="572464"/>
            </a:xfrm>
            <a:prstGeom prst="rect">
              <a:avLst/>
            </a:prstGeom>
            <a:solidFill>
              <a:schemeClr val="accent1"/>
            </a:solidFill>
            <a:ln>
              <a:noFill/>
            </a:ln>
          </p:spPr>
          <p:txBody>
            <a:bodyPr wrap="square" lIns="89642" tIns="143428" rIns="44821"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Perform the same function on all sub-problems.</a:t>
              </a:r>
            </a:p>
          </p:txBody>
        </p:sp>
        <p:sp>
          <p:nvSpPr>
            <p:cNvPr id="56" name="Freeform 55"/>
            <p:cNvSpPr>
              <a:spLocks/>
            </p:cNvSpPr>
            <p:nvPr/>
          </p:nvSpPr>
          <p:spPr bwMode="auto">
            <a:xfrm>
              <a:off x="6824232" y="2842985"/>
              <a:ext cx="273184" cy="448958"/>
            </a:xfrm>
            <a:custGeom>
              <a:avLst/>
              <a:gdLst>
                <a:gd name="T0" fmla="*/ 608 w 617"/>
                <a:gd name="T1" fmla="*/ 1014 h 1014"/>
                <a:gd name="T2" fmla="*/ 17 w 617"/>
                <a:gd name="T3" fmla="*/ 1014 h 1014"/>
                <a:gd name="T4" fmla="*/ 6 w 617"/>
                <a:gd name="T5" fmla="*/ 1014 h 1014"/>
                <a:gd name="T6" fmla="*/ 0 w 617"/>
                <a:gd name="T7" fmla="*/ 1009 h 1014"/>
                <a:gd name="T8" fmla="*/ 2 w 617"/>
                <a:gd name="T9" fmla="*/ 936 h 1014"/>
                <a:gd name="T10" fmla="*/ 11 w 617"/>
                <a:gd name="T11" fmla="*/ 862 h 1014"/>
                <a:gd name="T12" fmla="*/ 25 w 617"/>
                <a:gd name="T13" fmla="*/ 820 h 1014"/>
                <a:gd name="T14" fmla="*/ 56 w 617"/>
                <a:gd name="T15" fmla="*/ 764 h 1014"/>
                <a:gd name="T16" fmla="*/ 98 w 617"/>
                <a:gd name="T17" fmla="*/ 714 h 1014"/>
                <a:gd name="T18" fmla="*/ 167 w 617"/>
                <a:gd name="T19" fmla="*/ 651 h 1014"/>
                <a:gd name="T20" fmla="*/ 241 w 617"/>
                <a:gd name="T21" fmla="*/ 595 h 1014"/>
                <a:gd name="T22" fmla="*/ 361 w 617"/>
                <a:gd name="T23" fmla="*/ 498 h 1014"/>
                <a:gd name="T24" fmla="*/ 392 w 617"/>
                <a:gd name="T25" fmla="*/ 464 h 1014"/>
                <a:gd name="T26" fmla="*/ 431 w 617"/>
                <a:gd name="T27" fmla="*/ 409 h 1014"/>
                <a:gd name="T28" fmla="*/ 455 w 617"/>
                <a:gd name="T29" fmla="*/ 344 h 1014"/>
                <a:gd name="T30" fmla="*/ 461 w 617"/>
                <a:gd name="T31" fmla="*/ 287 h 1014"/>
                <a:gd name="T32" fmla="*/ 456 w 617"/>
                <a:gd name="T33" fmla="*/ 231 h 1014"/>
                <a:gd name="T34" fmla="*/ 440 w 617"/>
                <a:gd name="T35" fmla="*/ 184 h 1014"/>
                <a:gd name="T36" fmla="*/ 398 w 617"/>
                <a:gd name="T37" fmla="*/ 133 h 1014"/>
                <a:gd name="T38" fmla="*/ 333 w 617"/>
                <a:gd name="T39" fmla="*/ 103 h 1014"/>
                <a:gd name="T40" fmla="*/ 286 w 617"/>
                <a:gd name="T41" fmla="*/ 97 h 1014"/>
                <a:gd name="T42" fmla="*/ 219 w 617"/>
                <a:gd name="T43" fmla="*/ 103 h 1014"/>
                <a:gd name="T44" fmla="*/ 155 w 617"/>
                <a:gd name="T45" fmla="*/ 128 h 1014"/>
                <a:gd name="T46" fmla="*/ 98 w 617"/>
                <a:gd name="T47" fmla="*/ 164 h 1014"/>
                <a:gd name="T48" fmla="*/ 50 w 617"/>
                <a:gd name="T49" fmla="*/ 208 h 1014"/>
                <a:gd name="T50" fmla="*/ 39 w 617"/>
                <a:gd name="T51" fmla="*/ 214 h 1014"/>
                <a:gd name="T52" fmla="*/ 39 w 617"/>
                <a:gd name="T53" fmla="*/ 206 h 1014"/>
                <a:gd name="T54" fmla="*/ 41 w 617"/>
                <a:gd name="T55" fmla="*/ 95 h 1014"/>
                <a:gd name="T56" fmla="*/ 45 w 617"/>
                <a:gd name="T57" fmla="*/ 89 h 1014"/>
                <a:gd name="T58" fmla="*/ 108 w 617"/>
                <a:gd name="T59" fmla="*/ 44 h 1014"/>
                <a:gd name="T60" fmla="*/ 177 w 617"/>
                <a:gd name="T61" fmla="*/ 14 h 1014"/>
                <a:gd name="T62" fmla="*/ 226 w 617"/>
                <a:gd name="T63" fmla="*/ 3 h 1014"/>
                <a:gd name="T64" fmla="*/ 323 w 617"/>
                <a:gd name="T65" fmla="*/ 0 h 1014"/>
                <a:gd name="T66" fmla="*/ 381 w 617"/>
                <a:gd name="T67" fmla="*/ 9 h 1014"/>
                <a:gd name="T68" fmla="*/ 439 w 617"/>
                <a:gd name="T69" fmla="*/ 31 h 1014"/>
                <a:gd name="T70" fmla="*/ 500 w 617"/>
                <a:gd name="T71" fmla="*/ 72 h 1014"/>
                <a:gd name="T72" fmla="*/ 529 w 617"/>
                <a:gd name="T73" fmla="*/ 105 h 1014"/>
                <a:gd name="T74" fmla="*/ 553 w 617"/>
                <a:gd name="T75" fmla="*/ 145 h 1014"/>
                <a:gd name="T76" fmla="*/ 565 w 617"/>
                <a:gd name="T77" fmla="*/ 176 h 1014"/>
                <a:gd name="T78" fmla="*/ 576 w 617"/>
                <a:gd name="T79" fmla="*/ 228 h 1014"/>
                <a:gd name="T80" fmla="*/ 578 w 617"/>
                <a:gd name="T81" fmla="*/ 298 h 1014"/>
                <a:gd name="T82" fmla="*/ 570 w 617"/>
                <a:gd name="T83" fmla="*/ 355 h 1014"/>
                <a:gd name="T84" fmla="*/ 553 w 617"/>
                <a:gd name="T85" fmla="*/ 408 h 1014"/>
                <a:gd name="T86" fmla="*/ 520 w 617"/>
                <a:gd name="T87" fmla="*/ 472 h 1014"/>
                <a:gd name="T88" fmla="*/ 447 w 617"/>
                <a:gd name="T89" fmla="*/ 555 h 1014"/>
                <a:gd name="T90" fmla="*/ 381 w 617"/>
                <a:gd name="T91" fmla="*/ 608 h 1014"/>
                <a:gd name="T92" fmla="*/ 256 w 617"/>
                <a:gd name="T93" fmla="*/ 700 h 1014"/>
                <a:gd name="T94" fmla="*/ 203 w 617"/>
                <a:gd name="T95" fmla="*/ 744 h 1014"/>
                <a:gd name="T96" fmla="*/ 159 w 617"/>
                <a:gd name="T97" fmla="*/ 789 h 1014"/>
                <a:gd name="T98" fmla="*/ 141 w 617"/>
                <a:gd name="T99" fmla="*/ 817 h 1014"/>
                <a:gd name="T100" fmla="*/ 122 w 617"/>
                <a:gd name="T101" fmla="*/ 875 h 1014"/>
                <a:gd name="T102" fmla="*/ 120 w 617"/>
                <a:gd name="T103" fmla="*/ 906 h 1014"/>
                <a:gd name="T104" fmla="*/ 131 w 617"/>
                <a:gd name="T105" fmla="*/ 911 h 1014"/>
                <a:gd name="T106" fmla="*/ 142 w 617"/>
                <a:gd name="T107" fmla="*/ 911 h 1014"/>
                <a:gd name="T108" fmla="*/ 611 w 617"/>
                <a:gd name="T109" fmla="*/ 911 h 1014"/>
                <a:gd name="T110" fmla="*/ 617 w 617"/>
                <a:gd name="T111" fmla="*/ 926 h 1014"/>
                <a:gd name="T112" fmla="*/ 617 w 617"/>
                <a:gd name="T113" fmla="*/ 1000 h 1014"/>
                <a:gd name="T114" fmla="*/ 615 w 617"/>
                <a:gd name="T115" fmla="*/ 101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7" h="1014">
                  <a:moveTo>
                    <a:pt x="615" y="1014"/>
                  </a:moveTo>
                  <a:lnTo>
                    <a:pt x="615" y="1014"/>
                  </a:lnTo>
                  <a:lnTo>
                    <a:pt x="608" y="1014"/>
                  </a:lnTo>
                  <a:lnTo>
                    <a:pt x="600" y="1014"/>
                  </a:lnTo>
                  <a:lnTo>
                    <a:pt x="600" y="1014"/>
                  </a:lnTo>
                  <a:lnTo>
                    <a:pt x="17" y="1014"/>
                  </a:lnTo>
                  <a:lnTo>
                    <a:pt x="17" y="1014"/>
                  </a:lnTo>
                  <a:lnTo>
                    <a:pt x="6" y="1014"/>
                  </a:lnTo>
                  <a:lnTo>
                    <a:pt x="6" y="1014"/>
                  </a:lnTo>
                  <a:lnTo>
                    <a:pt x="2" y="1014"/>
                  </a:lnTo>
                  <a:lnTo>
                    <a:pt x="0" y="1012"/>
                  </a:lnTo>
                  <a:lnTo>
                    <a:pt x="0" y="1009"/>
                  </a:lnTo>
                  <a:lnTo>
                    <a:pt x="0" y="1009"/>
                  </a:lnTo>
                  <a:lnTo>
                    <a:pt x="0" y="972"/>
                  </a:lnTo>
                  <a:lnTo>
                    <a:pt x="2" y="936"/>
                  </a:lnTo>
                  <a:lnTo>
                    <a:pt x="5" y="898"/>
                  </a:lnTo>
                  <a:lnTo>
                    <a:pt x="6" y="881"/>
                  </a:lnTo>
                  <a:lnTo>
                    <a:pt x="11" y="862"/>
                  </a:lnTo>
                  <a:lnTo>
                    <a:pt x="11" y="862"/>
                  </a:lnTo>
                  <a:lnTo>
                    <a:pt x="17" y="841"/>
                  </a:lnTo>
                  <a:lnTo>
                    <a:pt x="25" y="820"/>
                  </a:lnTo>
                  <a:lnTo>
                    <a:pt x="34" y="801"/>
                  </a:lnTo>
                  <a:lnTo>
                    <a:pt x="44" y="783"/>
                  </a:lnTo>
                  <a:lnTo>
                    <a:pt x="56" y="764"/>
                  </a:lnTo>
                  <a:lnTo>
                    <a:pt x="69" y="747"/>
                  </a:lnTo>
                  <a:lnTo>
                    <a:pt x="83" y="730"/>
                  </a:lnTo>
                  <a:lnTo>
                    <a:pt x="98" y="714"/>
                  </a:lnTo>
                  <a:lnTo>
                    <a:pt x="98" y="714"/>
                  </a:lnTo>
                  <a:lnTo>
                    <a:pt x="131" y="681"/>
                  </a:lnTo>
                  <a:lnTo>
                    <a:pt x="167" y="651"/>
                  </a:lnTo>
                  <a:lnTo>
                    <a:pt x="203" y="623"/>
                  </a:lnTo>
                  <a:lnTo>
                    <a:pt x="241" y="595"/>
                  </a:lnTo>
                  <a:lnTo>
                    <a:pt x="241" y="595"/>
                  </a:lnTo>
                  <a:lnTo>
                    <a:pt x="303" y="548"/>
                  </a:lnTo>
                  <a:lnTo>
                    <a:pt x="333" y="525"/>
                  </a:lnTo>
                  <a:lnTo>
                    <a:pt x="361" y="498"/>
                  </a:lnTo>
                  <a:lnTo>
                    <a:pt x="361" y="498"/>
                  </a:lnTo>
                  <a:lnTo>
                    <a:pt x="378" y="481"/>
                  </a:lnTo>
                  <a:lnTo>
                    <a:pt x="392" y="464"/>
                  </a:lnTo>
                  <a:lnTo>
                    <a:pt x="406" y="447"/>
                  </a:lnTo>
                  <a:lnTo>
                    <a:pt x="420" y="428"/>
                  </a:lnTo>
                  <a:lnTo>
                    <a:pt x="431" y="409"/>
                  </a:lnTo>
                  <a:lnTo>
                    <a:pt x="440" y="389"/>
                  </a:lnTo>
                  <a:lnTo>
                    <a:pt x="448" y="367"/>
                  </a:lnTo>
                  <a:lnTo>
                    <a:pt x="455" y="344"/>
                  </a:lnTo>
                  <a:lnTo>
                    <a:pt x="455" y="344"/>
                  </a:lnTo>
                  <a:lnTo>
                    <a:pt x="459" y="316"/>
                  </a:lnTo>
                  <a:lnTo>
                    <a:pt x="461" y="287"/>
                  </a:lnTo>
                  <a:lnTo>
                    <a:pt x="461" y="259"/>
                  </a:lnTo>
                  <a:lnTo>
                    <a:pt x="459" y="245"/>
                  </a:lnTo>
                  <a:lnTo>
                    <a:pt x="456" y="231"/>
                  </a:lnTo>
                  <a:lnTo>
                    <a:pt x="456" y="231"/>
                  </a:lnTo>
                  <a:lnTo>
                    <a:pt x="450" y="206"/>
                  </a:lnTo>
                  <a:lnTo>
                    <a:pt x="440" y="184"/>
                  </a:lnTo>
                  <a:lnTo>
                    <a:pt x="428" y="164"/>
                  </a:lnTo>
                  <a:lnTo>
                    <a:pt x="414" y="147"/>
                  </a:lnTo>
                  <a:lnTo>
                    <a:pt x="398" y="133"/>
                  </a:lnTo>
                  <a:lnTo>
                    <a:pt x="378" y="120"/>
                  </a:lnTo>
                  <a:lnTo>
                    <a:pt x="356" y="111"/>
                  </a:lnTo>
                  <a:lnTo>
                    <a:pt x="333" y="103"/>
                  </a:lnTo>
                  <a:lnTo>
                    <a:pt x="333" y="103"/>
                  </a:lnTo>
                  <a:lnTo>
                    <a:pt x="309" y="98"/>
                  </a:lnTo>
                  <a:lnTo>
                    <a:pt x="286" y="97"/>
                  </a:lnTo>
                  <a:lnTo>
                    <a:pt x="264" y="97"/>
                  </a:lnTo>
                  <a:lnTo>
                    <a:pt x="241" y="100"/>
                  </a:lnTo>
                  <a:lnTo>
                    <a:pt x="219" y="103"/>
                  </a:lnTo>
                  <a:lnTo>
                    <a:pt x="198" y="111"/>
                  </a:lnTo>
                  <a:lnTo>
                    <a:pt x="177" y="119"/>
                  </a:lnTo>
                  <a:lnTo>
                    <a:pt x="155" y="128"/>
                  </a:lnTo>
                  <a:lnTo>
                    <a:pt x="155" y="128"/>
                  </a:lnTo>
                  <a:lnTo>
                    <a:pt x="127" y="145"/>
                  </a:lnTo>
                  <a:lnTo>
                    <a:pt x="98" y="164"/>
                  </a:lnTo>
                  <a:lnTo>
                    <a:pt x="73" y="184"/>
                  </a:lnTo>
                  <a:lnTo>
                    <a:pt x="50" y="208"/>
                  </a:lnTo>
                  <a:lnTo>
                    <a:pt x="50" y="208"/>
                  </a:lnTo>
                  <a:lnTo>
                    <a:pt x="42" y="216"/>
                  </a:lnTo>
                  <a:lnTo>
                    <a:pt x="42" y="216"/>
                  </a:lnTo>
                  <a:lnTo>
                    <a:pt x="39" y="214"/>
                  </a:lnTo>
                  <a:lnTo>
                    <a:pt x="39" y="211"/>
                  </a:lnTo>
                  <a:lnTo>
                    <a:pt x="39" y="206"/>
                  </a:lnTo>
                  <a:lnTo>
                    <a:pt x="39" y="206"/>
                  </a:lnTo>
                  <a:lnTo>
                    <a:pt x="39" y="105"/>
                  </a:lnTo>
                  <a:lnTo>
                    <a:pt x="39" y="105"/>
                  </a:lnTo>
                  <a:lnTo>
                    <a:pt x="41" y="95"/>
                  </a:lnTo>
                  <a:lnTo>
                    <a:pt x="42" y="92"/>
                  </a:lnTo>
                  <a:lnTo>
                    <a:pt x="45" y="89"/>
                  </a:lnTo>
                  <a:lnTo>
                    <a:pt x="45" y="89"/>
                  </a:lnTo>
                  <a:lnTo>
                    <a:pt x="66" y="72"/>
                  </a:lnTo>
                  <a:lnTo>
                    <a:pt x="86" y="56"/>
                  </a:lnTo>
                  <a:lnTo>
                    <a:pt x="108" y="44"/>
                  </a:lnTo>
                  <a:lnTo>
                    <a:pt x="130" y="31"/>
                  </a:lnTo>
                  <a:lnTo>
                    <a:pt x="152" y="22"/>
                  </a:lnTo>
                  <a:lnTo>
                    <a:pt x="177" y="14"/>
                  </a:lnTo>
                  <a:lnTo>
                    <a:pt x="200" y="8"/>
                  </a:lnTo>
                  <a:lnTo>
                    <a:pt x="226" y="3"/>
                  </a:lnTo>
                  <a:lnTo>
                    <a:pt x="226" y="3"/>
                  </a:lnTo>
                  <a:lnTo>
                    <a:pt x="266" y="0"/>
                  </a:lnTo>
                  <a:lnTo>
                    <a:pt x="305" y="0"/>
                  </a:lnTo>
                  <a:lnTo>
                    <a:pt x="323" y="0"/>
                  </a:lnTo>
                  <a:lnTo>
                    <a:pt x="342" y="1"/>
                  </a:lnTo>
                  <a:lnTo>
                    <a:pt x="362" y="5"/>
                  </a:lnTo>
                  <a:lnTo>
                    <a:pt x="381" y="9"/>
                  </a:lnTo>
                  <a:lnTo>
                    <a:pt x="381" y="9"/>
                  </a:lnTo>
                  <a:lnTo>
                    <a:pt x="411" y="19"/>
                  </a:lnTo>
                  <a:lnTo>
                    <a:pt x="439" y="31"/>
                  </a:lnTo>
                  <a:lnTo>
                    <a:pt x="465" y="45"/>
                  </a:lnTo>
                  <a:lnTo>
                    <a:pt x="489" y="62"/>
                  </a:lnTo>
                  <a:lnTo>
                    <a:pt x="500" y="72"/>
                  </a:lnTo>
                  <a:lnTo>
                    <a:pt x="511" y="83"/>
                  </a:lnTo>
                  <a:lnTo>
                    <a:pt x="520" y="94"/>
                  </a:lnTo>
                  <a:lnTo>
                    <a:pt x="529" y="105"/>
                  </a:lnTo>
                  <a:lnTo>
                    <a:pt x="537" y="117"/>
                  </a:lnTo>
                  <a:lnTo>
                    <a:pt x="545" y="131"/>
                  </a:lnTo>
                  <a:lnTo>
                    <a:pt x="553" y="145"/>
                  </a:lnTo>
                  <a:lnTo>
                    <a:pt x="559" y="159"/>
                  </a:lnTo>
                  <a:lnTo>
                    <a:pt x="559" y="159"/>
                  </a:lnTo>
                  <a:lnTo>
                    <a:pt x="565" y="176"/>
                  </a:lnTo>
                  <a:lnTo>
                    <a:pt x="570" y="194"/>
                  </a:lnTo>
                  <a:lnTo>
                    <a:pt x="573" y="211"/>
                  </a:lnTo>
                  <a:lnTo>
                    <a:pt x="576" y="228"/>
                  </a:lnTo>
                  <a:lnTo>
                    <a:pt x="578" y="262"/>
                  </a:lnTo>
                  <a:lnTo>
                    <a:pt x="578" y="298"/>
                  </a:lnTo>
                  <a:lnTo>
                    <a:pt x="578" y="298"/>
                  </a:lnTo>
                  <a:lnTo>
                    <a:pt x="576" y="317"/>
                  </a:lnTo>
                  <a:lnTo>
                    <a:pt x="573" y="337"/>
                  </a:lnTo>
                  <a:lnTo>
                    <a:pt x="570" y="355"/>
                  </a:lnTo>
                  <a:lnTo>
                    <a:pt x="565" y="373"/>
                  </a:lnTo>
                  <a:lnTo>
                    <a:pt x="559" y="391"/>
                  </a:lnTo>
                  <a:lnTo>
                    <a:pt x="553" y="408"/>
                  </a:lnTo>
                  <a:lnTo>
                    <a:pt x="547" y="425"/>
                  </a:lnTo>
                  <a:lnTo>
                    <a:pt x="539" y="441"/>
                  </a:lnTo>
                  <a:lnTo>
                    <a:pt x="520" y="472"/>
                  </a:lnTo>
                  <a:lnTo>
                    <a:pt x="498" y="500"/>
                  </a:lnTo>
                  <a:lnTo>
                    <a:pt x="473" y="528"/>
                  </a:lnTo>
                  <a:lnTo>
                    <a:pt x="447" y="555"/>
                  </a:lnTo>
                  <a:lnTo>
                    <a:pt x="447" y="555"/>
                  </a:lnTo>
                  <a:lnTo>
                    <a:pt x="414" y="583"/>
                  </a:lnTo>
                  <a:lnTo>
                    <a:pt x="381" y="608"/>
                  </a:lnTo>
                  <a:lnTo>
                    <a:pt x="312" y="658"/>
                  </a:lnTo>
                  <a:lnTo>
                    <a:pt x="312" y="658"/>
                  </a:lnTo>
                  <a:lnTo>
                    <a:pt x="256" y="700"/>
                  </a:lnTo>
                  <a:lnTo>
                    <a:pt x="230" y="722"/>
                  </a:lnTo>
                  <a:lnTo>
                    <a:pt x="203" y="744"/>
                  </a:lnTo>
                  <a:lnTo>
                    <a:pt x="203" y="744"/>
                  </a:lnTo>
                  <a:lnTo>
                    <a:pt x="187" y="758"/>
                  </a:lnTo>
                  <a:lnTo>
                    <a:pt x="173" y="773"/>
                  </a:lnTo>
                  <a:lnTo>
                    <a:pt x="159" y="789"/>
                  </a:lnTo>
                  <a:lnTo>
                    <a:pt x="148" y="806"/>
                  </a:lnTo>
                  <a:lnTo>
                    <a:pt x="148" y="806"/>
                  </a:lnTo>
                  <a:lnTo>
                    <a:pt x="141" y="817"/>
                  </a:lnTo>
                  <a:lnTo>
                    <a:pt x="136" y="828"/>
                  </a:lnTo>
                  <a:lnTo>
                    <a:pt x="127" y="851"/>
                  </a:lnTo>
                  <a:lnTo>
                    <a:pt x="122" y="875"/>
                  </a:lnTo>
                  <a:lnTo>
                    <a:pt x="120" y="900"/>
                  </a:lnTo>
                  <a:lnTo>
                    <a:pt x="120" y="900"/>
                  </a:lnTo>
                  <a:lnTo>
                    <a:pt x="120" y="906"/>
                  </a:lnTo>
                  <a:lnTo>
                    <a:pt x="122" y="909"/>
                  </a:lnTo>
                  <a:lnTo>
                    <a:pt x="125" y="911"/>
                  </a:lnTo>
                  <a:lnTo>
                    <a:pt x="131" y="911"/>
                  </a:lnTo>
                  <a:lnTo>
                    <a:pt x="131" y="911"/>
                  </a:lnTo>
                  <a:lnTo>
                    <a:pt x="142" y="911"/>
                  </a:lnTo>
                  <a:lnTo>
                    <a:pt x="142" y="911"/>
                  </a:lnTo>
                  <a:lnTo>
                    <a:pt x="600" y="911"/>
                  </a:lnTo>
                  <a:lnTo>
                    <a:pt x="600" y="911"/>
                  </a:lnTo>
                  <a:lnTo>
                    <a:pt x="611" y="911"/>
                  </a:lnTo>
                  <a:lnTo>
                    <a:pt x="615" y="912"/>
                  </a:lnTo>
                  <a:lnTo>
                    <a:pt x="617" y="917"/>
                  </a:lnTo>
                  <a:lnTo>
                    <a:pt x="617" y="926"/>
                  </a:lnTo>
                  <a:lnTo>
                    <a:pt x="617" y="926"/>
                  </a:lnTo>
                  <a:lnTo>
                    <a:pt x="617" y="1000"/>
                  </a:lnTo>
                  <a:lnTo>
                    <a:pt x="617" y="1000"/>
                  </a:lnTo>
                  <a:lnTo>
                    <a:pt x="617" y="1008"/>
                  </a:lnTo>
                  <a:lnTo>
                    <a:pt x="617" y="1011"/>
                  </a:lnTo>
                  <a:lnTo>
                    <a:pt x="615" y="1014"/>
                  </a:lnTo>
                  <a:lnTo>
                    <a:pt x="615" y="1014"/>
                  </a:lnTo>
                  <a:close/>
                </a:path>
              </a:pathLst>
            </a:custGeom>
            <a:solidFill>
              <a:schemeClr val="accent1">
                <a:lumMod val="5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p:cNvGrpSpPr/>
          <p:nvPr/>
        </p:nvGrpSpPr>
        <p:grpSpPr>
          <a:xfrm>
            <a:off x="6288368" y="4421889"/>
            <a:ext cx="5484989" cy="561211"/>
            <a:chOff x="6414463" y="4510061"/>
            <a:chExt cx="5594974" cy="572464"/>
          </a:xfrm>
        </p:grpSpPr>
        <p:sp>
          <p:nvSpPr>
            <p:cNvPr id="18" name="TextBox 17"/>
            <p:cNvSpPr txBox="1"/>
            <p:nvPr/>
          </p:nvSpPr>
          <p:spPr>
            <a:xfrm>
              <a:off x="6773543" y="4510061"/>
              <a:ext cx="5235894" cy="572464"/>
            </a:xfrm>
            <a:prstGeom prst="rect">
              <a:avLst/>
            </a:prstGeom>
            <a:solidFill>
              <a:schemeClr val="accent2"/>
            </a:solidFill>
            <a:ln>
              <a:noFill/>
            </a:ln>
          </p:spPr>
          <p:txBody>
            <a:bodyPr wrap="square" lIns="89642" tIns="143428" rIns="44821"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Combine the output from all sub-functions.</a:t>
              </a:r>
            </a:p>
          </p:txBody>
        </p:sp>
        <p:sp>
          <p:nvSpPr>
            <p:cNvPr id="57" name="Freeform 56"/>
            <p:cNvSpPr>
              <a:spLocks/>
            </p:cNvSpPr>
            <p:nvPr/>
          </p:nvSpPr>
          <p:spPr bwMode="auto">
            <a:xfrm>
              <a:off x="6414463" y="4567608"/>
              <a:ext cx="255916" cy="457370"/>
            </a:xfrm>
            <a:custGeom>
              <a:avLst/>
              <a:gdLst>
                <a:gd name="T0" fmla="*/ 37 w 578"/>
                <a:gd name="T1" fmla="*/ 63 h 1033"/>
                <a:gd name="T2" fmla="*/ 47 w 578"/>
                <a:gd name="T3" fmla="*/ 53 h 1033"/>
                <a:gd name="T4" fmla="*/ 151 w 578"/>
                <a:gd name="T5" fmla="*/ 13 h 1033"/>
                <a:gd name="T6" fmla="*/ 222 w 578"/>
                <a:gd name="T7" fmla="*/ 2 h 1033"/>
                <a:gd name="T8" fmla="*/ 317 w 578"/>
                <a:gd name="T9" fmla="*/ 5 h 1033"/>
                <a:gd name="T10" fmla="*/ 398 w 578"/>
                <a:gd name="T11" fmla="*/ 25 h 1033"/>
                <a:gd name="T12" fmla="*/ 470 w 578"/>
                <a:gd name="T13" fmla="*/ 71 h 1033"/>
                <a:gd name="T14" fmla="*/ 525 w 578"/>
                <a:gd name="T15" fmla="*/ 149 h 1033"/>
                <a:gd name="T16" fmla="*/ 540 w 578"/>
                <a:gd name="T17" fmla="*/ 222 h 1033"/>
                <a:gd name="T18" fmla="*/ 532 w 578"/>
                <a:gd name="T19" fmla="*/ 318 h 1033"/>
                <a:gd name="T20" fmla="*/ 512 w 578"/>
                <a:gd name="T21" fmla="*/ 371 h 1033"/>
                <a:gd name="T22" fmla="*/ 451 w 578"/>
                <a:gd name="T23" fmla="*/ 441 h 1033"/>
                <a:gd name="T24" fmla="*/ 390 w 578"/>
                <a:gd name="T25" fmla="*/ 477 h 1033"/>
                <a:gd name="T26" fmla="*/ 353 w 578"/>
                <a:gd name="T27" fmla="*/ 496 h 1033"/>
                <a:gd name="T28" fmla="*/ 395 w 578"/>
                <a:gd name="T29" fmla="*/ 505 h 1033"/>
                <a:gd name="T30" fmla="*/ 468 w 578"/>
                <a:gd name="T31" fmla="*/ 536 h 1033"/>
                <a:gd name="T32" fmla="*/ 514 w 578"/>
                <a:gd name="T33" fmla="*/ 574 h 1033"/>
                <a:gd name="T34" fmla="*/ 557 w 578"/>
                <a:gd name="T35" fmla="*/ 636 h 1033"/>
                <a:gd name="T36" fmla="*/ 576 w 578"/>
                <a:gd name="T37" fmla="*/ 711 h 1033"/>
                <a:gd name="T38" fmla="*/ 572 w 578"/>
                <a:gd name="T39" fmla="*/ 800 h 1033"/>
                <a:gd name="T40" fmla="*/ 522 w 578"/>
                <a:gd name="T41" fmla="*/ 907 h 1033"/>
                <a:gd name="T42" fmla="*/ 475 w 578"/>
                <a:gd name="T43" fmla="*/ 957 h 1033"/>
                <a:gd name="T44" fmla="*/ 411 w 578"/>
                <a:gd name="T45" fmla="*/ 996 h 1033"/>
                <a:gd name="T46" fmla="*/ 353 w 578"/>
                <a:gd name="T47" fmla="*/ 1018 h 1033"/>
                <a:gd name="T48" fmla="*/ 259 w 578"/>
                <a:gd name="T49" fmla="*/ 1033 h 1033"/>
                <a:gd name="T50" fmla="*/ 189 w 578"/>
                <a:gd name="T51" fmla="*/ 1033 h 1033"/>
                <a:gd name="T52" fmla="*/ 64 w 578"/>
                <a:gd name="T53" fmla="*/ 1010 h 1033"/>
                <a:gd name="T54" fmla="*/ 8 w 578"/>
                <a:gd name="T55" fmla="*/ 985 h 1033"/>
                <a:gd name="T56" fmla="*/ 0 w 578"/>
                <a:gd name="T57" fmla="*/ 971 h 1033"/>
                <a:gd name="T58" fmla="*/ 3 w 578"/>
                <a:gd name="T59" fmla="*/ 858 h 1033"/>
                <a:gd name="T60" fmla="*/ 36 w 578"/>
                <a:gd name="T61" fmla="*/ 882 h 1033"/>
                <a:gd name="T62" fmla="*/ 156 w 578"/>
                <a:gd name="T63" fmla="*/ 928 h 1033"/>
                <a:gd name="T64" fmla="*/ 253 w 578"/>
                <a:gd name="T65" fmla="*/ 935 h 1033"/>
                <a:gd name="T66" fmla="*/ 342 w 578"/>
                <a:gd name="T67" fmla="*/ 916 h 1033"/>
                <a:gd name="T68" fmla="*/ 392 w 578"/>
                <a:gd name="T69" fmla="*/ 888 h 1033"/>
                <a:gd name="T70" fmla="*/ 428 w 578"/>
                <a:gd name="T71" fmla="*/ 850 h 1033"/>
                <a:gd name="T72" fmla="*/ 457 w 578"/>
                <a:gd name="T73" fmla="*/ 782 h 1033"/>
                <a:gd name="T74" fmla="*/ 456 w 578"/>
                <a:gd name="T75" fmla="*/ 702 h 1033"/>
                <a:gd name="T76" fmla="*/ 443 w 578"/>
                <a:gd name="T77" fmla="*/ 660 h 1033"/>
                <a:gd name="T78" fmla="*/ 401 w 578"/>
                <a:gd name="T79" fmla="*/ 607 h 1033"/>
                <a:gd name="T80" fmla="*/ 358 w 578"/>
                <a:gd name="T81" fmla="*/ 578 h 1033"/>
                <a:gd name="T82" fmla="*/ 244 w 578"/>
                <a:gd name="T83" fmla="*/ 552 h 1033"/>
                <a:gd name="T84" fmla="*/ 114 w 578"/>
                <a:gd name="T85" fmla="*/ 549 h 1033"/>
                <a:gd name="T86" fmla="*/ 100 w 578"/>
                <a:gd name="T87" fmla="*/ 544 h 1033"/>
                <a:gd name="T88" fmla="*/ 100 w 578"/>
                <a:gd name="T89" fmla="*/ 461 h 1033"/>
                <a:gd name="T90" fmla="*/ 111 w 578"/>
                <a:gd name="T91" fmla="*/ 450 h 1033"/>
                <a:gd name="T92" fmla="*/ 222 w 578"/>
                <a:gd name="T93" fmla="*/ 450 h 1033"/>
                <a:gd name="T94" fmla="*/ 311 w 578"/>
                <a:gd name="T95" fmla="*/ 432 h 1033"/>
                <a:gd name="T96" fmla="*/ 389 w 578"/>
                <a:gd name="T97" fmla="*/ 380 h 1033"/>
                <a:gd name="T98" fmla="*/ 423 w 578"/>
                <a:gd name="T99" fmla="*/ 291 h 1033"/>
                <a:gd name="T100" fmla="*/ 422 w 578"/>
                <a:gd name="T101" fmla="*/ 235 h 1033"/>
                <a:gd name="T102" fmla="*/ 406 w 578"/>
                <a:gd name="T103" fmla="*/ 178 h 1033"/>
                <a:gd name="T104" fmla="*/ 358 w 578"/>
                <a:gd name="T105" fmla="*/ 127 h 1033"/>
                <a:gd name="T106" fmla="*/ 297 w 578"/>
                <a:gd name="T107" fmla="*/ 103 h 1033"/>
                <a:gd name="T108" fmla="*/ 192 w 578"/>
                <a:gd name="T109" fmla="*/ 102 h 1033"/>
                <a:gd name="T110" fmla="*/ 115 w 578"/>
                <a:gd name="T111" fmla="*/ 124 h 1033"/>
                <a:gd name="T112" fmla="*/ 37 w 578"/>
                <a:gd name="T113" fmla="*/ 169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8" h="1033">
                  <a:moveTo>
                    <a:pt x="37" y="169"/>
                  </a:moveTo>
                  <a:lnTo>
                    <a:pt x="37" y="169"/>
                  </a:lnTo>
                  <a:lnTo>
                    <a:pt x="37" y="63"/>
                  </a:lnTo>
                  <a:lnTo>
                    <a:pt x="37" y="63"/>
                  </a:lnTo>
                  <a:lnTo>
                    <a:pt x="39" y="60"/>
                  </a:lnTo>
                  <a:lnTo>
                    <a:pt x="40" y="57"/>
                  </a:lnTo>
                  <a:lnTo>
                    <a:pt x="47" y="53"/>
                  </a:lnTo>
                  <a:lnTo>
                    <a:pt x="47" y="53"/>
                  </a:lnTo>
                  <a:lnTo>
                    <a:pt x="72" y="41"/>
                  </a:lnTo>
                  <a:lnTo>
                    <a:pt x="97" y="30"/>
                  </a:lnTo>
                  <a:lnTo>
                    <a:pt x="123" y="21"/>
                  </a:lnTo>
                  <a:lnTo>
                    <a:pt x="151" y="13"/>
                  </a:lnTo>
                  <a:lnTo>
                    <a:pt x="151" y="13"/>
                  </a:lnTo>
                  <a:lnTo>
                    <a:pt x="175" y="8"/>
                  </a:lnTo>
                  <a:lnTo>
                    <a:pt x="198" y="5"/>
                  </a:lnTo>
                  <a:lnTo>
                    <a:pt x="222" y="2"/>
                  </a:lnTo>
                  <a:lnTo>
                    <a:pt x="245" y="0"/>
                  </a:lnTo>
                  <a:lnTo>
                    <a:pt x="270" y="0"/>
                  </a:lnTo>
                  <a:lnTo>
                    <a:pt x="293" y="2"/>
                  </a:lnTo>
                  <a:lnTo>
                    <a:pt x="317" y="5"/>
                  </a:lnTo>
                  <a:lnTo>
                    <a:pt x="342" y="8"/>
                  </a:lnTo>
                  <a:lnTo>
                    <a:pt x="342" y="8"/>
                  </a:lnTo>
                  <a:lnTo>
                    <a:pt x="370" y="16"/>
                  </a:lnTo>
                  <a:lnTo>
                    <a:pt x="398" y="25"/>
                  </a:lnTo>
                  <a:lnTo>
                    <a:pt x="425" y="39"/>
                  </a:lnTo>
                  <a:lnTo>
                    <a:pt x="450" y="55"/>
                  </a:lnTo>
                  <a:lnTo>
                    <a:pt x="450" y="55"/>
                  </a:lnTo>
                  <a:lnTo>
                    <a:pt x="470" y="71"/>
                  </a:lnTo>
                  <a:lnTo>
                    <a:pt x="487" y="89"/>
                  </a:lnTo>
                  <a:lnTo>
                    <a:pt x="503" y="108"/>
                  </a:lnTo>
                  <a:lnTo>
                    <a:pt x="515" y="128"/>
                  </a:lnTo>
                  <a:lnTo>
                    <a:pt x="525" y="149"/>
                  </a:lnTo>
                  <a:lnTo>
                    <a:pt x="532" y="172"/>
                  </a:lnTo>
                  <a:lnTo>
                    <a:pt x="539" y="196"/>
                  </a:lnTo>
                  <a:lnTo>
                    <a:pt x="540" y="222"/>
                  </a:lnTo>
                  <a:lnTo>
                    <a:pt x="540" y="222"/>
                  </a:lnTo>
                  <a:lnTo>
                    <a:pt x="542" y="253"/>
                  </a:lnTo>
                  <a:lnTo>
                    <a:pt x="539" y="286"/>
                  </a:lnTo>
                  <a:lnTo>
                    <a:pt x="536" y="302"/>
                  </a:lnTo>
                  <a:lnTo>
                    <a:pt x="532" y="318"/>
                  </a:lnTo>
                  <a:lnTo>
                    <a:pt x="528" y="333"/>
                  </a:lnTo>
                  <a:lnTo>
                    <a:pt x="523" y="349"/>
                  </a:lnTo>
                  <a:lnTo>
                    <a:pt x="523" y="349"/>
                  </a:lnTo>
                  <a:lnTo>
                    <a:pt x="512" y="371"/>
                  </a:lnTo>
                  <a:lnTo>
                    <a:pt x="500" y="391"/>
                  </a:lnTo>
                  <a:lnTo>
                    <a:pt x="486" y="410"/>
                  </a:lnTo>
                  <a:lnTo>
                    <a:pt x="470" y="425"/>
                  </a:lnTo>
                  <a:lnTo>
                    <a:pt x="451" y="441"/>
                  </a:lnTo>
                  <a:lnTo>
                    <a:pt x="432" y="455"/>
                  </a:lnTo>
                  <a:lnTo>
                    <a:pt x="412" y="466"/>
                  </a:lnTo>
                  <a:lnTo>
                    <a:pt x="390" y="477"/>
                  </a:lnTo>
                  <a:lnTo>
                    <a:pt x="390" y="477"/>
                  </a:lnTo>
                  <a:lnTo>
                    <a:pt x="367" y="485"/>
                  </a:lnTo>
                  <a:lnTo>
                    <a:pt x="343" y="494"/>
                  </a:lnTo>
                  <a:lnTo>
                    <a:pt x="343" y="494"/>
                  </a:lnTo>
                  <a:lnTo>
                    <a:pt x="353" y="496"/>
                  </a:lnTo>
                  <a:lnTo>
                    <a:pt x="361" y="497"/>
                  </a:lnTo>
                  <a:lnTo>
                    <a:pt x="376" y="500"/>
                  </a:lnTo>
                  <a:lnTo>
                    <a:pt x="376" y="500"/>
                  </a:lnTo>
                  <a:lnTo>
                    <a:pt x="395" y="505"/>
                  </a:lnTo>
                  <a:lnTo>
                    <a:pt x="415" y="511"/>
                  </a:lnTo>
                  <a:lnTo>
                    <a:pt x="432" y="518"/>
                  </a:lnTo>
                  <a:lnTo>
                    <a:pt x="451" y="527"/>
                  </a:lnTo>
                  <a:lnTo>
                    <a:pt x="468" y="536"/>
                  </a:lnTo>
                  <a:lnTo>
                    <a:pt x="484" y="547"/>
                  </a:lnTo>
                  <a:lnTo>
                    <a:pt x="500" y="560"/>
                  </a:lnTo>
                  <a:lnTo>
                    <a:pt x="514" y="574"/>
                  </a:lnTo>
                  <a:lnTo>
                    <a:pt x="514" y="574"/>
                  </a:lnTo>
                  <a:lnTo>
                    <a:pt x="528" y="588"/>
                  </a:lnTo>
                  <a:lnTo>
                    <a:pt x="539" y="603"/>
                  </a:lnTo>
                  <a:lnTo>
                    <a:pt x="550" y="619"/>
                  </a:lnTo>
                  <a:lnTo>
                    <a:pt x="557" y="636"/>
                  </a:lnTo>
                  <a:lnTo>
                    <a:pt x="565" y="653"/>
                  </a:lnTo>
                  <a:lnTo>
                    <a:pt x="570" y="672"/>
                  </a:lnTo>
                  <a:lnTo>
                    <a:pt x="575" y="691"/>
                  </a:lnTo>
                  <a:lnTo>
                    <a:pt x="576" y="711"/>
                  </a:lnTo>
                  <a:lnTo>
                    <a:pt x="576" y="711"/>
                  </a:lnTo>
                  <a:lnTo>
                    <a:pt x="578" y="743"/>
                  </a:lnTo>
                  <a:lnTo>
                    <a:pt x="576" y="772"/>
                  </a:lnTo>
                  <a:lnTo>
                    <a:pt x="572" y="800"/>
                  </a:lnTo>
                  <a:lnTo>
                    <a:pt x="564" y="828"/>
                  </a:lnTo>
                  <a:lnTo>
                    <a:pt x="553" y="857"/>
                  </a:lnTo>
                  <a:lnTo>
                    <a:pt x="539" y="882"/>
                  </a:lnTo>
                  <a:lnTo>
                    <a:pt x="522" y="907"/>
                  </a:lnTo>
                  <a:lnTo>
                    <a:pt x="503" y="932"/>
                  </a:lnTo>
                  <a:lnTo>
                    <a:pt x="503" y="932"/>
                  </a:lnTo>
                  <a:lnTo>
                    <a:pt x="489" y="944"/>
                  </a:lnTo>
                  <a:lnTo>
                    <a:pt x="475" y="957"/>
                  </a:lnTo>
                  <a:lnTo>
                    <a:pt x="459" y="968"/>
                  </a:lnTo>
                  <a:lnTo>
                    <a:pt x="443" y="978"/>
                  </a:lnTo>
                  <a:lnTo>
                    <a:pt x="428" y="988"/>
                  </a:lnTo>
                  <a:lnTo>
                    <a:pt x="411" y="996"/>
                  </a:lnTo>
                  <a:lnTo>
                    <a:pt x="393" y="1003"/>
                  </a:lnTo>
                  <a:lnTo>
                    <a:pt x="375" y="1010"/>
                  </a:lnTo>
                  <a:lnTo>
                    <a:pt x="375" y="1010"/>
                  </a:lnTo>
                  <a:lnTo>
                    <a:pt x="353" y="1018"/>
                  </a:lnTo>
                  <a:lnTo>
                    <a:pt x="329" y="1024"/>
                  </a:lnTo>
                  <a:lnTo>
                    <a:pt x="306" y="1027"/>
                  </a:lnTo>
                  <a:lnTo>
                    <a:pt x="283" y="1030"/>
                  </a:lnTo>
                  <a:lnTo>
                    <a:pt x="259" y="1033"/>
                  </a:lnTo>
                  <a:lnTo>
                    <a:pt x="236" y="1033"/>
                  </a:lnTo>
                  <a:lnTo>
                    <a:pt x="212" y="1033"/>
                  </a:lnTo>
                  <a:lnTo>
                    <a:pt x="189" y="1033"/>
                  </a:lnTo>
                  <a:lnTo>
                    <a:pt x="189" y="1033"/>
                  </a:lnTo>
                  <a:lnTo>
                    <a:pt x="158" y="1030"/>
                  </a:lnTo>
                  <a:lnTo>
                    <a:pt x="126" y="1025"/>
                  </a:lnTo>
                  <a:lnTo>
                    <a:pt x="95" y="1019"/>
                  </a:lnTo>
                  <a:lnTo>
                    <a:pt x="64" y="1010"/>
                  </a:lnTo>
                  <a:lnTo>
                    <a:pt x="64" y="1010"/>
                  </a:lnTo>
                  <a:lnTo>
                    <a:pt x="36" y="999"/>
                  </a:lnTo>
                  <a:lnTo>
                    <a:pt x="8" y="985"/>
                  </a:lnTo>
                  <a:lnTo>
                    <a:pt x="8" y="985"/>
                  </a:lnTo>
                  <a:lnTo>
                    <a:pt x="3" y="982"/>
                  </a:lnTo>
                  <a:lnTo>
                    <a:pt x="1" y="978"/>
                  </a:lnTo>
                  <a:lnTo>
                    <a:pt x="0" y="975"/>
                  </a:lnTo>
                  <a:lnTo>
                    <a:pt x="0" y="971"/>
                  </a:lnTo>
                  <a:lnTo>
                    <a:pt x="0" y="971"/>
                  </a:lnTo>
                  <a:lnTo>
                    <a:pt x="0" y="860"/>
                  </a:lnTo>
                  <a:lnTo>
                    <a:pt x="0" y="860"/>
                  </a:lnTo>
                  <a:lnTo>
                    <a:pt x="3" y="858"/>
                  </a:lnTo>
                  <a:lnTo>
                    <a:pt x="5" y="860"/>
                  </a:lnTo>
                  <a:lnTo>
                    <a:pt x="9" y="863"/>
                  </a:lnTo>
                  <a:lnTo>
                    <a:pt x="9" y="863"/>
                  </a:lnTo>
                  <a:lnTo>
                    <a:pt x="36" y="882"/>
                  </a:lnTo>
                  <a:lnTo>
                    <a:pt x="65" y="897"/>
                  </a:lnTo>
                  <a:lnTo>
                    <a:pt x="94" y="910"/>
                  </a:lnTo>
                  <a:lnTo>
                    <a:pt x="125" y="921"/>
                  </a:lnTo>
                  <a:lnTo>
                    <a:pt x="156" y="928"/>
                  </a:lnTo>
                  <a:lnTo>
                    <a:pt x="187" y="933"/>
                  </a:lnTo>
                  <a:lnTo>
                    <a:pt x="220" y="935"/>
                  </a:lnTo>
                  <a:lnTo>
                    <a:pt x="253" y="935"/>
                  </a:lnTo>
                  <a:lnTo>
                    <a:pt x="253" y="935"/>
                  </a:lnTo>
                  <a:lnTo>
                    <a:pt x="283" y="932"/>
                  </a:lnTo>
                  <a:lnTo>
                    <a:pt x="312" y="925"/>
                  </a:lnTo>
                  <a:lnTo>
                    <a:pt x="328" y="922"/>
                  </a:lnTo>
                  <a:lnTo>
                    <a:pt x="342" y="916"/>
                  </a:lnTo>
                  <a:lnTo>
                    <a:pt x="356" y="910"/>
                  </a:lnTo>
                  <a:lnTo>
                    <a:pt x="368" y="903"/>
                  </a:lnTo>
                  <a:lnTo>
                    <a:pt x="368" y="903"/>
                  </a:lnTo>
                  <a:lnTo>
                    <a:pt x="392" y="888"/>
                  </a:lnTo>
                  <a:lnTo>
                    <a:pt x="403" y="878"/>
                  </a:lnTo>
                  <a:lnTo>
                    <a:pt x="412" y="871"/>
                  </a:lnTo>
                  <a:lnTo>
                    <a:pt x="420" y="861"/>
                  </a:lnTo>
                  <a:lnTo>
                    <a:pt x="428" y="850"/>
                  </a:lnTo>
                  <a:lnTo>
                    <a:pt x="436" y="841"/>
                  </a:lnTo>
                  <a:lnTo>
                    <a:pt x="442" y="830"/>
                  </a:lnTo>
                  <a:lnTo>
                    <a:pt x="451" y="807"/>
                  </a:lnTo>
                  <a:lnTo>
                    <a:pt x="457" y="782"/>
                  </a:lnTo>
                  <a:lnTo>
                    <a:pt x="459" y="755"/>
                  </a:lnTo>
                  <a:lnTo>
                    <a:pt x="459" y="727"/>
                  </a:lnTo>
                  <a:lnTo>
                    <a:pt x="459" y="727"/>
                  </a:lnTo>
                  <a:lnTo>
                    <a:pt x="456" y="702"/>
                  </a:lnTo>
                  <a:lnTo>
                    <a:pt x="454" y="689"/>
                  </a:lnTo>
                  <a:lnTo>
                    <a:pt x="450" y="677"/>
                  </a:lnTo>
                  <a:lnTo>
                    <a:pt x="450" y="677"/>
                  </a:lnTo>
                  <a:lnTo>
                    <a:pt x="443" y="660"/>
                  </a:lnTo>
                  <a:lnTo>
                    <a:pt x="436" y="644"/>
                  </a:lnTo>
                  <a:lnTo>
                    <a:pt x="425" y="630"/>
                  </a:lnTo>
                  <a:lnTo>
                    <a:pt x="414" y="618"/>
                  </a:lnTo>
                  <a:lnTo>
                    <a:pt x="401" y="607"/>
                  </a:lnTo>
                  <a:lnTo>
                    <a:pt x="389" y="596"/>
                  </a:lnTo>
                  <a:lnTo>
                    <a:pt x="373" y="586"/>
                  </a:lnTo>
                  <a:lnTo>
                    <a:pt x="358" y="578"/>
                  </a:lnTo>
                  <a:lnTo>
                    <a:pt x="358" y="578"/>
                  </a:lnTo>
                  <a:lnTo>
                    <a:pt x="331" y="569"/>
                  </a:lnTo>
                  <a:lnTo>
                    <a:pt x="301" y="561"/>
                  </a:lnTo>
                  <a:lnTo>
                    <a:pt x="273" y="555"/>
                  </a:lnTo>
                  <a:lnTo>
                    <a:pt x="244" y="552"/>
                  </a:lnTo>
                  <a:lnTo>
                    <a:pt x="244" y="552"/>
                  </a:lnTo>
                  <a:lnTo>
                    <a:pt x="211" y="549"/>
                  </a:lnTo>
                  <a:lnTo>
                    <a:pt x="178" y="549"/>
                  </a:lnTo>
                  <a:lnTo>
                    <a:pt x="114" y="549"/>
                  </a:lnTo>
                  <a:lnTo>
                    <a:pt x="114" y="549"/>
                  </a:lnTo>
                  <a:lnTo>
                    <a:pt x="104" y="549"/>
                  </a:lnTo>
                  <a:lnTo>
                    <a:pt x="101" y="547"/>
                  </a:lnTo>
                  <a:lnTo>
                    <a:pt x="100" y="544"/>
                  </a:lnTo>
                  <a:lnTo>
                    <a:pt x="100" y="535"/>
                  </a:lnTo>
                  <a:lnTo>
                    <a:pt x="100" y="535"/>
                  </a:lnTo>
                  <a:lnTo>
                    <a:pt x="100" y="461"/>
                  </a:lnTo>
                  <a:lnTo>
                    <a:pt x="100" y="461"/>
                  </a:lnTo>
                  <a:lnTo>
                    <a:pt x="100" y="455"/>
                  </a:lnTo>
                  <a:lnTo>
                    <a:pt x="101" y="452"/>
                  </a:lnTo>
                  <a:lnTo>
                    <a:pt x="104" y="452"/>
                  </a:lnTo>
                  <a:lnTo>
                    <a:pt x="111" y="450"/>
                  </a:lnTo>
                  <a:lnTo>
                    <a:pt x="111" y="450"/>
                  </a:lnTo>
                  <a:lnTo>
                    <a:pt x="192" y="450"/>
                  </a:lnTo>
                  <a:lnTo>
                    <a:pt x="192" y="450"/>
                  </a:lnTo>
                  <a:lnTo>
                    <a:pt x="222" y="450"/>
                  </a:lnTo>
                  <a:lnTo>
                    <a:pt x="251" y="446"/>
                  </a:lnTo>
                  <a:lnTo>
                    <a:pt x="281" y="441"/>
                  </a:lnTo>
                  <a:lnTo>
                    <a:pt x="311" y="432"/>
                  </a:lnTo>
                  <a:lnTo>
                    <a:pt x="311" y="432"/>
                  </a:lnTo>
                  <a:lnTo>
                    <a:pt x="334" y="422"/>
                  </a:lnTo>
                  <a:lnTo>
                    <a:pt x="354" y="410"/>
                  </a:lnTo>
                  <a:lnTo>
                    <a:pt x="373" y="396"/>
                  </a:lnTo>
                  <a:lnTo>
                    <a:pt x="389" y="380"/>
                  </a:lnTo>
                  <a:lnTo>
                    <a:pt x="401" y="361"/>
                  </a:lnTo>
                  <a:lnTo>
                    <a:pt x="412" y="341"/>
                  </a:lnTo>
                  <a:lnTo>
                    <a:pt x="418" y="318"/>
                  </a:lnTo>
                  <a:lnTo>
                    <a:pt x="423" y="291"/>
                  </a:lnTo>
                  <a:lnTo>
                    <a:pt x="423" y="291"/>
                  </a:lnTo>
                  <a:lnTo>
                    <a:pt x="425" y="272"/>
                  </a:lnTo>
                  <a:lnTo>
                    <a:pt x="423" y="253"/>
                  </a:lnTo>
                  <a:lnTo>
                    <a:pt x="422" y="235"/>
                  </a:lnTo>
                  <a:lnTo>
                    <a:pt x="418" y="216"/>
                  </a:lnTo>
                  <a:lnTo>
                    <a:pt x="418" y="216"/>
                  </a:lnTo>
                  <a:lnTo>
                    <a:pt x="414" y="197"/>
                  </a:lnTo>
                  <a:lnTo>
                    <a:pt x="406" y="178"/>
                  </a:lnTo>
                  <a:lnTo>
                    <a:pt x="397" y="163"/>
                  </a:lnTo>
                  <a:lnTo>
                    <a:pt x="386" y="149"/>
                  </a:lnTo>
                  <a:lnTo>
                    <a:pt x="373" y="136"/>
                  </a:lnTo>
                  <a:lnTo>
                    <a:pt x="358" y="127"/>
                  </a:lnTo>
                  <a:lnTo>
                    <a:pt x="342" y="118"/>
                  </a:lnTo>
                  <a:lnTo>
                    <a:pt x="323" y="111"/>
                  </a:lnTo>
                  <a:lnTo>
                    <a:pt x="323" y="111"/>
                  </a:lnTo>
                  <a:lnTo>
                    <a:pt x="297" y="103"/>
                  </a:lnTo>
                  <a:lnTo>
                    <a:pt x="270" y="100"/>
                  </a:lnTo>
                  <a:lnTo>
                    <a:pt x="244" y="99"/>
                  </a:lnTo>
                  <a:lnTo>
                    <a:pt x="217" y="99"/>
                  </a:lnTo>
                  <a:lnTo>
                    <a:pt x="192" y="102"/>
                  </a:lnTo>
                  <a:lnTo>
                    <a:pt x="165" y="107"/>
                  </a:lnTo>
                  <a:lnTo>
                    <a:pt x="140" y="114"/>
                  </a:lnTo>
                  <a:lnTo>
                    <a:pt x="115" y="124"/>
                  </a:lnTo>
                  <a:lnTo>
                    <a:pt x="115" y="124"/>
                  </a:lnTo>
                  <a:lnTo>
                    <a:pt x="95" y="133"/>
                  </a:lnTo>
                  <a:lnTo>
                    <a:pt x="76" y="144"/>
                  </a:lnTo>
                  <a:lnTo>
                    <a:pt x="58" y="157"/>
                  </a:lnTo>
                  <a:lnTo>
                    <a:pt x="37" y="169"/>
                  </a:lnTo>
                  <a:lnTo>
                    <a:pt x="37" y="169"/>
                  </a:lnTo>
                  <a:close/>
                </a:path>
              </a:pathLst>
            </a:custGeom>
            <a:solidFill>
              <a:schemeClr val="accent2">
                <a:lumMod val="5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6640390" y="1905226"/>
            <a:ext cx="4080758" cy="543108"/>
            <a:chOff x="7200580" y="2009338"/>
            <a:chExt cx="4162586" cy="553998"/>
          </a:xfrm>
        </p:grpSpPr>
        <p:sp>
          <p:nvSpPr>
            <p:cNvPr id="4" name="Rectangle 3"/>
            <p:cNvSpPr/>
            <p:nvPr/>
          </p:nvSpPr>
          <p:spPr bwMode="auto">
            <a:xfrm>
              <a:off x="7200580" y="2140594"/>
              <a:ext cx="746306" cy="42274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ight Arrow 7"/>
            <p:cNvSpPr/>
            <p:nvPr/>
          </p:nvSpPr>
          <p:spPr bwMode="auto">
            <a:xfrm>
              <a:off x="8049228" y="2259553"/>
              <a:ext cx="616585" cy="203935"/>
            </a:xfrm>
            <a:prstGeom prst="right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Rectangle 8"/>
            <p:cNvSpPr/>
            <p:nvPr/>
          </p:nvSpPr>
          <p:spPr bwMode="auto">
            <a:xfrm>
              <a:off x="8768155" y="2247466"/>
              <a:ext cx="429805" cy="22810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bwMode="auto">
            <a:xfrm>
              <a:off x="9300302" y="2247466"/>
              <a:ext cx="429805" cy="22810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Rectangle 11"/>
            <p:cNvSpPr/>
            <p:nvPr/>
          </p:nvSpPr>
          <p:spPr bwMode="auto">
            <a:xfrm>
              <a:off x="9832450" y="2247466"/>
              <a:ext cx="429805" cy="22810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p:cNvSpPr txBox="1"/>
            <p:nvPr/>
          </p:nvSpPr>
          <p:spPr>
            <a:xfrm>
              <a:off x="10348465" y="2009338"/>
              <a:ext cx="1014701"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dirty="0">
                  <a:ln>
                    <a:noFill/>
                  </a:ln>
                  <a:solidFill>
                    <a:srgbClr val="68217A"/>
                  </a:solidFill>
                  <a:effectLst/>
                  <a:uLnTx/>
                  <a:uFillTx/>
                  <a:latin typeface="Segoe UI"/>
                  <a:ea typeface="+mn-ea"/>
                  <a:cs typeface="+mn-cs"/>
                </a:rPr>
                <a:t>………</a:t>
              </a:r>
            </a:p>
          </p:txBody>
        </p:sp>
      </p:grpSp>
      <p:grpSp>
        <p:nvGrpSpPr>
          <p:cNvPr id="62" name="Group 61"/>
          <p:cNvGrpSpPr/>
          <p:nvPr/>
        </p:nvGrpSpPr>
        <p:grpSpPr>
          <a:xfrm>
            <a:off x="6388636" y="1278915"/>
            <a:ext cx="5384721" cy="561211"/>
            <a:chOff x="6943778" y="1370469"/>
            <a:chExt cx="5492696" cy="572464"/>
          </a:xfrm>
        </p:grpSpPr>
        <p:sp>
          <p:nvSpPr>
            <p:cNvPr id="3" name="TextBox 2"/>
            <p:cNvSpPr txBox="1"/>
            <p:nvPr/>
          </p:nvSpPr>
          <p:spPr>
            <a:xfrm>
              <a:off x="7200579" y="1370469"/>
              <a:ext cx="5235895" cy="572464"/>
            </a:xfrm>
            <a:prstGeom prst="rect">
              <a:avLst/>
            </a:prstGeom>
            <a:solidFill>
              <a:schemeClr val="accent3"/>
            </a:solidFill>
            <a:ln>
              <a:noFill/>
            </a:ln>
          </p:spPr>
          <p:txBody>
            <a:bodyPr wrap="square" lIns="89642" tIns="143428" rIns="44821" bIns="143428" rtlCol="0">
              <a:spAutoFit/>
            </a:bodyPr>
            <a:lstStyle/>
            <a:p>
              <a:pPr marL="230321" marR="0" lvl="0" indent="-230321"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Divide a large problem into sub-problems.</a:t>
              </a:r>
            </a:p>
          </p:txBody>
        </p:sp>
        <p:sp>
          <p:nvSpPr>
            <p:cNvPr id="58" name="Freeform 57"/>
            <p:cNvSpPr>
              <a:spLocks/>
            </p:cNvSpPr>
            <p:nvPr/>
          </p:nvSpPr>
          <p:spPr bwMode="auto">
            <a:xfrm>
              <a:off x="6943778" y="1430894"/>
              <a:ext cx="153638" cy="451614"/>
            </a:xfrm>
            <a:custGeom>
              <a:avLst/>
              <a:gdLst>
                <a:gd name="T0" fmla="*/ 231 w 347"/>
                <a:gd name="T1" fmla="*/ 161 h 1020"/>
                <a:gd name="T2" fmla="*/ 178 w 347"/>
                <a:gd name="T3" fmla="*/ 198 h 1020"/>
                <a:gd name="T4" fmla="*/ 122 w 347"/>
                <a:gd name="T5" fmla="*/ 229 h 1020"/>
                <a:gd name="T6" fmla="*/ 64 w 347"/>
                <a:gd name="T7" fmla="*/ 256 h 1020"/>
                <a:gd name="T8" fmla="*/ 3 w 347"/>
                <a:gd name="T9" fmla="*/ 276 h 1020"/>
                <a:gd name="T10" fmla="*/ 2 w 347"/>
                <a:gd name="T11" fmla="*/ 273 h 1020"/>
                <a:gd name="T12" fmla="*/ 0 w 347"/>
                <a:gd name="T13" fmla="*/ 264 h 1020"/>
                <a:gd name="T14" fmla="*/ 0 w 347"/>
                <a:gd name="T15" fmla="*/ 172 h 1020"/>
                <a:gd name="T16" fmla="*/ 0 w 347"/>
                <a:gd name="T17" fmla="*/ 165 h 1020"/>
                <a:gd name="T18" fmla="*/ 7 w 347"/>
                <a:gd name="T19" fmla="*/ 159 h 1020"/>
                <a:gd name="T20" fmla="*/ 11 w 347"/>
                <a:gd name="T21" fmla="*/ 157 h 1020"/>
                <a:gd name="T22" fmla="*/ 78 w 347"/>
                <a:gd name="T23" fmla="*/ 132 h 1020"/>
                <a:gd name="T24" fmla="*/ 144 w 347"/>
                <a:gd name="T25" fmla="*/ 103 h 1020"/>
                <a:gd name="T26" fmla="*/ 205 w 347"/>
                <a:gd name="T27" fmla="*/ 68 h 1020"/>
                <a:gd name="T28" fmla="*/ 266 w 347"/>
                <a:gd name="T29" fmla="*/ 29 h 1020"/>
                <a:gd name="T30" fmla="*/ 296 w 347"/>
                <a:gd name="T31" fmla="*/ 4 h 1020"/>
                <a:gd name="T32" fmla="*/ 302 w 347"/>
                <a:gd name="T33" fmla="*/ 1 h 1020"/>
                <a:gd name="T34" fmla="*/ 308 w 347"/>
                <a:gd name="T35" fmla="*/ 0 h 1020"/>
                <a:gd name="T36" fmla="*/ 339 w 347"/>
                <a:gd name="T37" fmla="*/ 0 h 1020"/>
                <a:gd name="T38" fmla="*/ 346 w 347"/>
                <a:gd name="T39" fmla="*/ 1 h 1020"/>
                <a:gd name="T40" fmla="*/ 347 w 347"/>
                <a:gd name="T41" fmla="*/ 7 h 1020"/>
                <a:gd name="T42" fmla="*/ 347 w 347"/>
                <a:gd name="T43" fmla="*/ 18 h 1020"/>
                <a:gd name="T44" fmla="*/ 347 w 347"/>
                <a:gd name="T45" fmla="*/ 1003 h 1020"/>
                <a:gd name="T46" fmla="*/ 347 w 347"/>
                <a:gd name="T47" fmla="*/ 1012 h 1020"/>
                <a:gd name="T48" fmla="*/ 344 w 347"/>
                <a:gd name="T49" fmla="*/ 1018 h 1020"/>
                <a:gd name="T50" fmla="*/ 339 w 347"/>
                <a:gd name="T51" fmla="*/ 1020 h 1020"/>
                <a:gd name="T52" fmla="*/ 328 w 347"/>
                <a:gd name="T53" fmla="*/ 1020 h 1020"/>
                <a:gd name="T54" fmla="*/ 242 w 347"/>
                <a:gd name="T55" fmla="*/ 1020 h 1020"/>
                <a:gd name="T56" fmla="*/ 233 w 347"/>
                <a:gd name="T57" fmla="*/ 1018 h 1020"/>
                <a:gd name="T58" fmla="*/ 231 w 347"/>
                <a:gd name="T59" fmla="*/ 1011 h 1020"/>
                <a:gd name="T60" fmla="*/ 231 w 347"/>
                <a:gd name="T61" fmla="*/ 1000 h 1020"/>
                <a:gd name="T62" fmla="*/ 231 w 347"/>
                <a:gd name="T63" fmla="*/ 181 h 1020"/>
                <a:gd name="T64" fmla="*/ 231 w 347"/>
                <a:gd name="T65" fmla="*/ 161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7" h="1020">
                  <a:moveTo>
                    <a:pt x="231" y="161"/>
                  </a:moveTo>
                  <a:lnTo>
                    <a:pt x="231" y="161"/>
                  </a:lnTo>
                  <a:lnTo>
                    <a:pt x="205" y="181"/>
                  </a:lnTo>
                  <a:lnTo>
                    <a:pt x="178" y="198"/>
                  </a:lnTo>
                  <a:lnTo>
                    <a:pt x="150" y="215"/>
                  </a:lnTo>
                  <a:lnTo>
                    <a:pt x="122" y="229"/>
                  </a:lnTo>
                  <a:lnTo>
                    <a:pt x="92" y="243"/>
                  </a:lnTo>
                  <a:lnTo>
                    <a:pt x="64" y="256"/>
                  </a:lnTo>
                  <a:lnTo>
                    <a:pt x="33" y="267"/>
                  </a:lnTo>
                  <a:lnTo>
                    <a:pt x="3" y="276"/>
                  </a:lnTo>
                  <a:lnTo>
                    <a:pt x="3" y="276"/>
                  </a:lnTo>
                  <a:lnTo>
                    <a:pt x="2" y="273"/>
                  </a:lnTo>
                  <a:lnTo>
                    <a:pt x="0" y="270"/>
                  </a:lnTo>
                  <a:lnTo>
                    <a:pt x="0" y="264"/>
                  </a:lnTo>
                  <a:lnTo>
                    <a:pt x="0" y="264"/>
                  </a:lnTo>
                  <a:lnTo>
                    <a:pt x="0" y="172"/>
                  </a:lnTo>
                  <a:lnTo>
                    <a:pt x="0" y="172"/>
                  </a:lnTo>
                  <a:lnTo>
                    <a:pt x="0" y="165"/>
                  </a:lnTo>
                  <a:lnTo>
                    <a:pt x="3" y="162"/>
                  </a:lnTo>
                  <a:lnTo>
                    <a:pt x="7" y="159"/>
                  </a:lnTo>
                  <a:lnTo>
                    <a:pt x="11" y="157"/>
                  </a:lnTo>
                  <a:lnTo>
                    <a:pt x="11" y="157"/>
                  </a:lnTo>
                  <a:lnTo>
                    <a:pt x="46" y="145"/>
                  </a:lnTo>
                  <a:lnTo>
                    <a:pt x="78" y="132"/>
                  </a:lnTo>
                  <a:lnTo>
                    <a:pt x="111" y="118"/>
                  </a:lnTo>
                  <a:lnTo>
                    <a:pt x="144" y="103"/>
                  </a:lnTo>
                  <a:lnTo>
                    <a:pt x="175" y="86"/>
                  </a:lnTo>
                  <a:lnTo>
                    <a:pt x="205" y="68"/>
                  </a:lnTo>
                  <a:lnTo>
                    <a:pt x="236" y="50"/>
                  </a:lnTo>
                  <a:lnTo>
                    <a:pt x="266" y="29"/>
                  </a:lnTo>
                  <a:lnTo>
                    <a:pt x="266" y="29"/>
                  </a:lnTo>
                  <a:lnTo>
                    <a:pt x="296" y="4"/>
                  </a:lnTo>
                  <a:lnTo>
                    <a:pt x="296" y="4"/>
                  </a:lnTo>
                  <a:lnTo>
                    <a:pt x="302" y="1"/>
                  </a:lnTo>
                  <a:lnTo>
                    <a:pt x="308" y="0"/>
                  </a:lnTo>
                  <a:lnTo>
                    <a:pt x="308" y="0"/>
                  </a:lnTo>
                  <a:lnTo>
                    <a:pt x="339" y="0"/>
                  </a:lnTo>
                  <a:lnTo>
                    <a:pt x="339" y="0"/>
                  </a:lnTo>
                  <a:lnTo>
                    <a:pt x="344" y="0"/>
                  </a:lnTo>
                  <a:lnTo>
                    <a:pt x="346" y="1"/>
                  </a:lnTo>
                  <a:lnTo>
                    <a:pt x="347" y="4"/>
                  </a:lnTo>
                  <a:lnTo>
                    <a:pt x="347" y="7"/>
                  </a:lnTo>
                  <a:lnTo>
                    <a:pt x="347" y="7"/>
                  </a:lnTo>
                  <a:lnTo>
                    <a:pt x="347" y="18"/>
                  </a:lnTo>
                  <a:lnTo>
                    <a:pt x="347" y="18"/>
                  </a:lnTo>
                  <a:lnTo>
                    <a:pt x="347" y="1003"/>
                  </a:lnTo>
                  <a:lnTo>
                    <a:pt x="347" y="1003"/>
                  </a:lnTo>
                  <a:lnTo>
                    <a:pt x="347" y="1012"/>
                  </a:lnTo>
                  <a:lnTo>
                    <a:pt x="346" y="1017"/>
                  </a:lnTo>
                  <a:lnTo>
                    <a:pt x="344" y="1018"/>
                  </a:lnTo>
                  <a:lnTo>
                    <a:pt x="342" y="1020"/>
                  </a:lnTo>
                  <a:lnTo>
                    <a:pt x="339" y="1020"/>
                  </a:lnTo>
                  <a:lnTo>
                    <a:pt x="328" y="1020"/>
                  </a:lnTo>
                  <a:lnTo>
                    <a:pt x="328" y="1020"/>
                  </a:lnTo>
                  <a:lnTo>
                    <a:pt x="242" y="1020"/>
                  </a:lnTo>
                  <a:lnTo>
                    <a:pt x="242" y="1020"/>
                  </a:lnTo>
                  <a:lnTo>
                    <a:pt x="236" y="1020"/>
                  </a:lnTo>
                  <a:lnTo>
                    <a:pt x="233" y="1018"/>
                  </a:lnTo>
                  <a:lnTo>
                    <a:pt x="231" y="1015"/>
                  </a:lnTo>
                  <a:lnTo>
                    <a:pt x="231" y="1011"/>
                  </a:lnTo>
                  <a:lnTo>
                    <a:pt x="231" y="1011"/>
                  </a:lnTo>
                  <a:lnTo>
                    <a:pt x="231" y="1000"/>
                  </a:lnTo>
                  <a:lnTo>
                    <a:pt x="231" y="1000"/>
                  </a:lnTo>
                  <a:lnTo>
                    <a:pt x="231" y="181"/>
                  </a:lnTo>
                  <a:lnTo>
                    <a:pt x="231" y="181"/>
                  </a:lnTo>
                  <a:lnTo>
                    <a:pt x="231" y="161"/>
                  </a:lnTo>
                  <a:lnTo>
                    <a:pt x="231" y="161"/>
                  </a:lnTo>
                  <a:close/>
                </a:path>
              </a:pathLst>
            </a:custGeom>
            <a:solidFill>
              <a:schemeClr val="accent3">
                <a:lumMod val="5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9987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500"/>
                            </p:stCondLst>
                            <p:childTnLst>
                              <p:par>
                                <p:cTn id="13" presetID="47"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anim calcmode="lin" valueType="num">
                                      <p:cBhvr>
                                        <p:cTn id="16" dur="500" fill="hold"/>
                                        <p:tgtEl>
                                          <p:spTgt spid="7"/>
                                        </p:tgtEl>
                                        <p:attrNameLst>
                                          <p:attrName>ppt_x</p:attrName>
                                        </p:attrNameLst>
                                      </p:cBhvr>
                                      <p:tavLst>
                                        <p:tav tm="0">
                                          <p:val>
                                            <p:strVal val="#ppt_x"/>
                                          </p:val>
                                        </p:tav>
                                        <p:tav tm="100000">
                                          <p:val>
                                            <p:strVal val="#ppt_x"/>
                                          </p:val>
                                        </p:tav>
                                      </p:tavLst>
                                    </p:anim>
                                    <p:anim calcmode="lin" valueType="num">
                                      <p:cBhvr>
                                        <p:cTn id="1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par>
                          <p:cTn id="31" fill="hold">
                            <p:stCondLst>
                              <p:cond delay="2500"/>
                            </p:stCondLst>
                            <p:childTnLst>
                              <p:par>
                                <p:cTn id="32" presetID="47" presetClass="entr" presetSubtype="0" fill="hold"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anim calcmode="lin" valueType="num">
                                      <p:cBhvr>
                                        <p:cTn id="35" dur="500" fill="hold"/>
                                        <p:tgtEl>
                                          <p:spTgt spid="65"/>
                                        </p:tgtEl>
                                        <p:attrNameLst>
                                          <p:attrName>ppt_x</p:attrName>
                                        </p:attrNameLst>
                                      </p:cBhvr>
                                      <p:tavLst>
                                        <p:tav tm="0">
                                          <p:val>
                                            <p:strVal val="#ppt_x"/>
                                          </p:val>
                                        </p:tav>
                                        <p:tav tm="100000">
                                          <p:val>
                                            <p:strVal val="#ppt_x"/>
                                          </p:val>
                                        </p:tav>
                                      </p:tavLst>
                                    </p:anim>
                                    <p:anim calcmode="lin" valueType="num">
                                      <p:cBhvr>
                                        <p:cTn id="36" dur="500" fill="hold"/>
                                        <p:tgtEl>
                                          <p:spTgt spid="6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16" presetClass="entr" presetSubtype="42"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outHorizontal)">
                                      <p:cBhvr>
                                        <p:cTn id="40" dur="1000"/>
                                        <p:tgtEl>
                                          <p:spTgt spid="1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1000"/>
                                        <p:tgtEl>
                                          <p:spTgt spid="4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1500"/>
                            </p:stCondLst>
                            <p:childTnLst>
                              <p:par>
                                <p:cTn id="55" presetID="47" presetClass="entr" presetSubtype="0" fill="hold" nodeType="after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anim calcmode="lin" valueType="num">
                                      <p:cBhvr>
                                        <p:cTn id="58" dur="500" fill="hold"/>
                                        <p:tgtEl>
                                          <p:spTgt spid="66"/>
                                        </p:tgtEl>
                                        <p:attrNameLst>
                                          <p:attrName>ppt_x</p:attrName>
                                        </p:attrNameLst>
                                      </p:cBhvr>
                                      <p:tavLst>
                                        <p:tav tm="0">
                                          <p:val>
                                            <p:strVal val="#ppt_x"/>
                                          </p:val>
                                        </p:tav>
                                        <p:tav tm="100000">
                                          <p:val>
                                            <p:strVal val="#ppt_x"/>
                                          </p:val>
                                        </p:tav>
                                      </p:tavLst>
                                    </p:anim>
                                    <p:anim calcmode="lin" valueType="num">
                                      <p:cBhvr>
                                        <p:cTn id="59" dur="500" fill="hold"/>
                                        <p:tgtEl>
                                          <p:spTgt spid="66"/>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2500"/>
                            </p:stCondLst>
                            <p:childTnLst>
                              <p:par>
                                <p:cTn id="65" presetID="16" presetClass="entr" presetSubtype="42"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barn(outHorizontal)">
                                      <p:cBhvr>
                                        <p:cTn id="67" dur="1000"/>
                                        <p:tgtEl>
                                          <p:spTgt spid="55"/>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5" grpId="0" animBg="1"/>
      <p:bldP spid="31" grpId="0" animBg="1"/>
      <p:bldP spid="32" grpId="0" animBg="1"/>
      <p:bldP spid="5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0"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20758" y="2519347"/>
            <a:ext cx="7703314" cy="1795462"/>
          </a:xfrm>
        </p:spPr>
        <p:txBody>
          <a:bodyPr/>
          <a:lstStyle/>
          <a:p>
            <a:r>
              <a:rPr lang="en-IN" sz="5400" dirty="0">
                <a:solidFill>
                  <a:schemeClr val="bg1"/>
                </a:solidFill>
              </a:rPr>
              <a:t>Azure Data Lake Analytics</a:t>
            </a:r>
            <a:endParaRPr lang="en-US" sz="5400" dirty="0">
              <a:solidFill>
                <a:schemeClr val="bg1"/>
              </a:solidFill>
            </a:endParaRPr>
          </a:p>
        </p:txBody>
      </p:sp>
      <p:grpSp>
        <p:nvGrpSpPr>
          <p:cNvPr id="53" name="Group 52"/>
          <p:cNvGrpSpPr/>
          <p:nvPr/>
        </p:nvGrpSpPr>
        <p:grpSpPr>
          <a:xfrm>
            <a:off x="7305686" y="738598"/>
            <a:ext cx="4716174" cy="1862603"/>
            <a:chOff x="7305686" y="738598"/>
            <a:chExt cx="4716174" cy="1862603"/>
          </a:xfrm>
        </p:grpSpPr>
        <p:pic>
          <p:nvPicPr>
            <p:cNvPr id="513" name="Picture 512"/>
            <p:cNvPicPr>
              <a:picLocks noChangeAspect="1"/>
            </p:cNvPicPr>
            <p:nvPr/>
          </p:nvPicPr>
          <p:blipFill>
            <a:blip r:embed="rId7"/>
            <a:stretch>
              <a:fillRect/>
            </a:stretch>
          </p:blipFill>
          <p:spPr>
            <a:xfrm rot="4867791" flipH="1">
              <a:off x="8609467" y="1804838"/>
              <a:ext cx="615563" cy="785372"/>
            </a:xfrm>
            <a:prstGeom prst="rect">
              <a:avLst/>
            </a:prstGeom>
          </p:spPr>
        </p:pic>
        <p:sp>
          <p:nvSpPr>
            <p:cNvPr id="46" name="Freeform 37"/>
            <p:cNvSpPr>
              <a:spLocks noEditPoints="1"/>
            </p:cNvSpPr>
            <p:nvPr/>
          </p:nvSpPr>
          <p:spPr bwMode="auto">
            <a:xfrm>
              <a:off x="9368832" y="875428"/>
              <a:ext cx="542697" cy="54166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38"/>
            <p:cNvSpPr>
              <a:spLocks noEditPoints="1"/>
            </p:cNvSpPr>
            <p:nvPr/>
          </p:nvSpPr>
          <p:spPr bwMode="auto">
            <a:xfrm>
              <a:off x="8512612" y="1052180"/>
              <a:ext cx="740891" cy="74296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39"/>
            <p:cNvSpPr>
              <a:spLocks noEditPoints="1"/>
            </p:cNvSpPr>
            <p:nvPr/>
          </p:nvSpPr>
          <p:spPr bwMode="auto">
            <a:xfrm>
              <a:off x="9580870" y="1423663"/>
              <a:ext cx="1082281" cy="1085394"/>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0"/>
            <p:cNvSpPr>
              <a:spLocks/>
            </p:cNvSpPr>
            <p:nvPr/>
          </p:nvSpPr>
          <p:spPr bwMode="auto">
            <a:xfrm>
              <a:off x="7305686" y="1038482"/>
              <a:ext cx="1475556" cy="156271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1"/>
            <p:cNvSpPr>
              <a:spLocks/>
            </p:cNvSpPr>
            <p:nvPr/>
          </p:nvSpPr>
          <p:spPr bwMode="auto">
            <a:xfrm>
              <a:off x="10210102" y="738598"/>
              <a:ext cx="1811758" cy="1862603"/>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8157600" y="2820553"/>
            <a:ext cx="3010822" cy="4037447"/>
            <a:chOff x="8157600" y="2820553"/>
            <a:chExt cx="3010822" cy="4037447"/>
          </a:xfrm>
        </p:grpSpPr>
        <p:grpSp>
          <p:nvGrpSpPr>
            <p:cNvPr id="35" name="Group 34"/>
            <p:cNvGrpSpPr/>
            <p:nvPr/>
          </p:nvGrpSpPr>
          <p:grpSpPr>
            <a:xfrm>
              <a:off x="8159124" y="2820553"/>
              <a:ext cx="3009298" cy="4037447"/>
              <a:chOff x="7135469" y="1887273"/>
              <a:chExt cx="3009298" cy="4037447"/>
            </a:xfrm>
          </p:grpSpPr>
          <p:sp>
            <p:nvSpPr>
              <p:cNvPr id="523" name="Freeform 98"/>
              <p:cNvSpPr>
                <a:spLocks noEditPoints="1"/>
              </p:cNvSpPr>
              <p:nvPr/>
            </p:nvSpPr>
            <p:spPr bwMode="auto">
              <a:xfrm>
                <a:off x="9868676" y="5423015"/>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Freeform 72"/>
              <p:cNvSpPr>
                <a:spLocks/>
              </p:cNvSpPr>
              <p:nvPr/>
            </p:nvSpPr>
            <p:spPr bwMode="auto">
              <a:xfrm>
                <a:off x="7137056"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73"/>
              <p:cNvSpPr>
                <a:spLocks/>
              </p:cNvSpPr>
              <p:nvPr/>
            </p:nvSpPr>
            <p:spPr bwMode="auto">
              <a:xfrm>
                <a:off x="7137056" y="542624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74"/>
              <p:cNvSpPr>
                <a:spLocks/>
              </p:cNvSpPr>
              <p:nvPr/>
            </p:nvSpPr>
            <p:spPr bwMode="auto">
              <a:xfrm>
                <a:off x="7137056"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76"/>
              <p:cNvSpPr>
                <a:spLocks noEditPoints="1"/>
              </p:cNvSpPr>
              <p:nvPr/>
            </p:nvSpPr>
            <p:spPr bwMode="auto">
              <a:xfrm>
                <a:off x="725135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77"/>
              <p:cNvSpPr>
                <a:spLocks noEditPoints="1"/>
              </p:cNvSpPr>
              <p:nvPr/>
            </p:nvSpPr>
            <p:spPr bwMode="auto">
              <a:xfrm>
                <a:off x="7254531"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78"/>
              <p:cNvSpPr>
                <a:spLocks/>
              </p:cNvSpPr>
              <p:nvPr/>
            </p:nvSpPr>
            <p:spPr bwMode="auto">
              <a:xfrm>
                <a:off x="743391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Freeform 79"/>
              <p:cNvSpPr>
                <a:spLocks/>
              </p:cNvSpPr>
              <p:nvPr/>
            </p:nvSpPr>
            <p:spPr bwMode="auto">
              <a:xfrm>
                <a:off x="7433918" y="5426245"/>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Freeform 81"/>
              <p:cNvSpPr>
                <a:spLocks noEditPoints="1"/>
              </p:cNvSpPr>
              <p:nvPr/>
            </p:nvSpPr>
            <p:spPr bwMode="auto">
              <a:xfrm>
                <a:off x="754980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82"/>
              <p:cNvSpPr>
                <a:spLocks noEditPoints="1"/>
              </p:cNvSpPr>
              <p:nvPr/>
            </p:nvSpPr>
            <p:spPr bwMode="auto">
              <a:xfrm>
                <a:off x="7551393" y="5416720"/>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Freeform 84"/>
              <p:cNvSpPr>
                <a:spLocks/>
              </p:cNvSpPr>
              <p:nvPr/>
            </p:nvSpPr>
            <p:spPr bwMode="auto">
              <a:xfrm>
                <a:off x="7135469"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88"/>
              <p:cNvSpPr>
                <a:spLocks/>
              </p:cNvSpPr>
              <p:nvPr/>
            </p:nvSpPr>
            <p:spPr bwMode="auto">
              <a:xfrm>
                <a:off x="774400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89"/>
              <p:cNvSpPr>
                <a:spLocks/>
              </p:cNvSpPr>
              <p:nvPr/>
            </p:nvSpPr>
            <p:spPr bwMode="auto">
              <a:xfrm>
                <a:off x="774400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91"/>
              <p:cNvSpPr>
                <a:spLocks/>
              </p:cNvSpPr>
              <p:nvPr/>
            </p:nvSpPr>
            <p:spPr bwMode="auto">
              <a:xfrm>
                <a:off x="7896409"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Freeform 92"/>
              <p:cNvSpPr>
                <a:spLocks noEditPoints="1"/>
              </p:cNvSpPr>
              <p:nvPr/>
            </p:nvSpPr>
            <p:spPr bwMode="auto">
              <a:xfrm>
                <a:off x="7859897"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Freeform 93"/>
              <p:cNvSpPr>
                <a:spLocks noEditPoints="1"/>
              </p:cNvSpPr>
              <p:nvPr/>
            </p:nvSpPr>
            <p:spPr bwMode="auto">
              <a:xfrm>
                <a:off x="7863072"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94"/>
              <p:cNvSpPr>
                <a:spLocks/>
              </p:cNvSpPr>
              <p:nvPr/>
            </p:nvSpPr>
            <p:spPr bwMode="auto">
              <a:xfrm>
                <a:off x="804245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95"/>
              <p:cNvSpPr>
                <a:spLocks/>
              </p:cNvSpPr>
              <p:nvPr/>
            </p:nvSpPr>
            <p:spPr bwMode="auto">
              <a:xfrm>
                <a:off x="804245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Freeform 96"/>
              <p:cNvSpPr>
                <a:spLocks/>
              </p:cNvSpPr>
              <p:nvPr/>
            </p:nvSpPr>
            <p:spPr bwMode="auto">
              <a:xfrm>
                <a:off x="8042459" y="514525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Freeform 97"/>
              <p:cNvSpPr>
                <a:spLocks noEditPoints="1"/>
              </p:cNvSpPr>
              <p:nvPr/>
            </p:nvSpPr>
            <p:spPr bwMode="auto">
              <a:xfrm>
                <a:off x="8158347" y="5694532"/>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Freeform 98"/>
              <p:cNvSpPr>
                <a:spLocks noEditPoints="1"/>
              </p:cNvSpPr>
              <p:nvPr/>
            </p:nvSpPr>
            <p:spPr bwMode="auto">
              <a:xfrm>
                <a:off x="8159934" y="541672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99"/>
              <p:cNvSpPr>
                <a:spLocks noEditPoints="1"/>
              </p:cNvSpPr>
              <p:nvPr/>
            </p:nvSpPr>
            <p:spPr bwMode="auto">
              <a:xfrm>
                <a:off x="8159934" y="513890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Freeform 100"/>
              <p:cNvSpPr>
                <a:spLocks/>
              </p:cNvSpPr>
              <p:nvPr/>
            </p:nvSpPr>
            <p:spPr bwMode="auto">
              <a:xfrm>
                <a:off x="774400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101"/>
              <p:cNvSpPr>
                <a:spLocks/>
              </p:cNvSpPr>
              <p:nvPr/>
            </p:nvSpPr>
            <p:spPr bwMode="auto">
              <a:xfrm>
                <a:off x="7896409" y="486109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Freeform 102"/>
              <p:cNvSpPr>
                <a:spLocks/>
              </p:cNvSpPr>
              <p:nvPr/>
            </p:nvSpPr>
            <p:spPr bwMode="auto">
              <a:xfrm>
                <a:off x="804245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Freeform 103"/>
              <p:cNvSpPr>
                <a:spLocks noEditPoints="1"/>
              </p:cNvSpPr>
              <p:nvPr/>
            </p:nvSpPr>
            <p:spPr bwMode="auto">
              <a:xfrm>
                <a:off x="8159934" y="485474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84"/>
              <p:cNvSpPr>
                <a:spLocks/>
              </p:cNvSpPr>
              <p:nvPr/>
            </p:nvSpPr>
            <p:spPr bwMode="auto">
              <a:xfrm>
                <a:off x="7135469"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Freeform 85"/>
              <p:cNvSpPr>
                <a:spLocks noEditPoints="1"/>
              </p:cNvSpPr>
              <p:nvPr/>
            </p:nvSpPr>
            <p:spPr bwMode="auto">
              <a:xfrm>
                <a:off x="7251356"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86"/>
              <p:cNvSpPr>
                <a:spLocks/>
              </p:cNvSpPr>
              <p:nvPr/>
            </p:nvSpPr>
            <p:spPr bwMode="auto">
              <a:xfrm>
                <a:off x="7433919" y="457798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87"/>
              <p:cNvSpPr>
                <a:spLocks noEditPoints="1"/>
              </p:cNvSpPr>
              <p:nvPr/>
            </p:nvSpPr>
            <p:spPr bwMode="auto">
              <a:xfrm>
                <a:off x="7549806" y="457322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00"/>
              <p:cNvSpPr>
                <a:spLocks/>
              </p:cNvSpPr>
              <p:nvPr/>
            </p:nvSpPr>
            <p:spPr bwMode="auto">
              <a:xfrm>
                <a:off x="774400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101"/>
              <p:cNvSpPr>
                <a:spLocks/>
              </p:cNvSpPr>
              <p:nvPr/>
            </p:nvSpPr>
            <p:spPr bwMode="auto">
              <a:xfrm>
                <a:off x="7896409" y="4579576"/>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102"/>
              <p:cNvSpPr>
                <a:spLocks/>
              </p:cNvSpPr>
              <p:nvPr/>
            </p:nvSpPr>
            <p:spPr bwMode="auto">
              <a:xfrm>
                <a:off x="804245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103"/>
              <p:cNvSpPr>
                <a:spLocks noEditPoints="1"/>
              </p:cNvSpPr>
              <p:nvPr/>
            </p:nvSpPr>
            <p:spPr bwMode="auto">
              <a:xfrm>
                <a:off x="8159934" y="457322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72"/>
              <p:cNvSpPr>
                <a:spLocks/>
              </p:cNvSpPr>
              <p:nvPr/>
            </p:nvSpPr>
            <p:spPr bwMode="auto">
              <a:xfrm>
                <a:off x="8355063"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75"/>
              <p:cNvSpPr>
                <a:spLocks/>
              </p:cNvSpPr>
              <p:nvPr/>
            </p:nvSpPr>
            <p:spPr bwMode="auto">
              <a:xfrm>
                <a:off x="8505875" y="5145257"/>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Freeform 76"/>
              <p:cNvSpPr>
                <a:spLocks noEditPoints="1"/>
              </p:cNvSpPr>
              <p:nvPr/>
            </p:nvSpPr>
            <p:spPr bwMode="auto">
              <a:xfrm>
                <a:off x="8469363"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Freeform 77"/>
              <p:cNvSpPr>
                <a:spLocks noEditPoints="1"/>
              </p:cNvSpPr>
              <p:nvPr/>
            </p:nvSpPr>
            <p:spPr bwMode="auto">
              <a:xfrm>
                <a:off x="8472538"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84"/>
              <p:cNvSpPr>
                <a:spLocks/>
              </p:cNvSpPr>
              <p:nvPr/>
            </p:nvSpPr>
            <p:spPr bwMode="auto">
              <a:xfrm>
                <a:off x="8353476"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85"/>
              <p:cNvSpPr>
                <a:spLocks noEditPoints="1"/>
              </p:cNvSpPr>
              <p:nvPr/>
            </p:nvSpPr>
            <p:spPr bwMode="auto">
              <a:xfrm>
                <a:off x="8469363" y="485474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Freeform 84"/>
              <p:cNvSpPr>
                <a:spLocks/>
              </p:cNvSpPr>
              <p:nvPr/>
            </p:nvSpPr>
            <p:spPr bwMode="auto">
              <a:xfrm>
                <a:off x="8353476"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Freeform 85"/>
              <p:cNvSpPr>
                <a:spLocks noEditPoints="1"/>
              </p:cNvSpPr>
              <p:nvPr/>
            </p:nvSpPr>
            <p:spPr bwMode="auto">
              <a:xfrm>
                <a:off x="8469363"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Freeform 72"/>
              <p:cNvSpPr>
                <a:spLocks/>
              </p:cNvSpPr>
              <p:nvPr/>
            </p:nvSpPr>
            <p:spPr bwMode="auto">
              <a:xfrm>
                <a:off x="7137056"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Freeform 73"/>
              <p:cNvSpPr>
                <a:spLocks/>
              </p:cNvSpPr>
              <p:nvPr/>
            </p:nvSpPr>
            <p:spPr bwMode="auto">
              <a:xfrm>
                <a:off x="7137056"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74"/>
              <p:cNvSpPr>
                <a:spLocks/>
              </p:cNvSpPr>
              <p:nvPr/>
            </p:nvSpPr>
            <p:spPr bwMode="auto">
              <a:xfrm>
                <a:off x="7137056"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Freeform 75"/>
              <p:cNvSpPr>
                <a:spLocks/>
              </p:cNvSpPr>
              <p:nvPr/>
            </p:nvSpPr>
            <p:spPr bwMode="auto">
              <a:xfrm>
                <a:off x="7287868"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Freeform 76"/>
              <p:cNvSpPr>
                <a:spLocks noEditPoints="1"/>
              </p:cNvSpPr>
              <p:nvPr/>
            </p:nvSpPr>
            <p:spPr bwMode="auto">
              <a:xfrm>
                <a:off x="725135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77"/>
              <p:cNvSpPr>
                <a:spLocks noEditPoints="1"/>
              </p:cNvSpPr>
              <p:nvPr/>
            </p:nvSpPr>
            <p:spPr bwMode="auto">
              <a:xfrm>
                <a:off x="725453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Freeform 78"/>
              <p:cNvSpPr>
                <a:spLocks/>
              </p:cNvSpPr>
              <p:nvPr/>
            </p:nvSpPr>
            <p:spPr bwMode="auto">
              <a:xfrm>
                <a:off x="7433918"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Freeform 80"/>
              <p:cNvSpPr>
                <a:spLocks/>
              </p:cNvSpPr>
              <p:nvPr/>
            </p:nvSpPr>
            <p:spPr bwMode="auto">
              <a:xfrm>
                <a:off x="7433918" y="346821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Freeform 81"/>
              <p:cNvSpPr>
                <a:spLocks noEditPoints="1"/>
              </p:cNvSpPr>
              <p:nvPr/>
            </p:nvSpPr>
            <p:spPr bwMode="auto">
              <a:xfrm>
                <a:off x="754980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83"/>
              <p:cNvSpPr>
                <a:spLocks noEditPoints="1"/>
              </p:cNvSpPr>
              <p:nvPr/>
            </p:nvSpPr>
            <p:spPr bwMode="auto">
              <a:xfrm>
                <a:off x="7551393"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84"/>
              <p:cNvSpPr>
                <a:spLocks/>
              </p:cNvSpPr>
              <p:nvPr/>
            </p:nvSpPr>
            <p:spPr bwMode="auto">
              <a:xfrm>
                <a:off x="7135469"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Freeform 85"/>
              <p:cNvSpPr>
                <a:spLocks noEditPoints="1"/>
              </p:cNvSpPr>
              <p:nvPr/>
            </p:nvSpPr>
            <p:spPr bwMode="auto">
              <a:xfrm>
                <a:off x="7251356"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86"/>
              <p:cNvSpPr>
                <a:spLocks/>
              </p:cNvSpPr>
              <p:nvPr/>
            </p:nvSpPr>
            <p:spPr bwMode="auto">
              <a:xfrm>
                <a:off x="7433919" y="318246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87"/>
              <p:cNvSpPr>
                <a:spLocks noEditPoints="1"/>
              </p:cNvSpPr>
              <p:nvPr/>
            </p:nvSpPr>
            <p:spPr bwMode="auto">
              <a:xfrm>
                <a:off x="7549806"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Freeform 88"/>
              <p:cNvSpPr>
                <a:spLocks/>
              </p:cNvSpPr>
              <p:nvPr/>
            </p:nvSpPr>
            <p:spPr bwMode="auto">
              <a:xfrm>
                <a:off x="774400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Freeform 89"/>
              <p:cNvSpPr>
                <a:spLocks/>
              </p:cNvSpPr>
              <p:nvPr/>
            </p:nvSpPr>
            <p:spPr bwMode="auto">
              <a:xfrm>
                <a:off x="7744009"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90"/>
              <p:cNvSpPr>
                <a:spLocks/>
              </p:cNvSpPr>
              <p:nvPr/>
            </p:nvSpPr>
            <p:spPr bwMode="auto">
              <a:xfrm>
                <a:off x="774400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Freeform 91"/>
              <p:cNvSpPr>
                <a:spLocks/>
              </p:cNvSpPr>
              <p:nvPr/>
            </p:nvSpPr>
            <p:spPr bwMode="auto">
              <a:xfrm>
                <a:off x="7896409"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92"/>
              <p:cNvSpPr>
                <a:spLocks noEditPoints="1"/>
              </p:cNvSpPr>
              <p:nvPr/>
            </p:nvSpPr>
            <p:spPr bwMode="auto">
              <a:xfrm>
                <a:off x="7859897"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94"/>
              <p:cNvSpPr>
                <a:spLocks/>
              </p:cNvSpPr>
              <p:nvPr/>
            </p:nvSpPr>
            <p:spPr bwMode="auto">
              <a:xfrm>
                <a:off x="804245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96"/>
              <p:cNvSpPr>
                <a:spLocks/>
              </p:cNvSpPr>
              <p:nvPr/>
            </p:nvSpPr>
            <p:spPr bwMode="auto">
              <a:xfrm>
                <a:off x="804245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97"/>
              <p:cNvSpPr>
                <a:spLocks noEditPoints="1"/>
              </p:cNvSpPr>
              <p:nvPr/>
            </p:nvSpPr>
            <p:spPr bwMode="auto">
              <a:xfrm>
                <a:off x="8158347" y="401748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99"/>
              <p:cNvSpPr>
                <a:spLocks noEditPoints="1"/>
              </p:cNvSpPr>
              <p:nvPr/>
            </p:nvSpPr>
            <p:spPr bwMode="auto">
              <a:xfrm>
                <a:off x="8159934"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100"/>
              <p:cNvSpPr>
                <a:spLocks/>
              </p:cNvSpPr>
              <p:nvPr/>
            </p:nvSpPr>
            <p:spPr bwMode="auto">
              <a:xfrm>
                <a:off x="774400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Freeform 101"/>
              <p:cNvSpPr>
                <a:spLocks/>
              </p:cNvSpPr>
              <p:nvPr/>
            </p:nvSpPr>
            <p:spPr bwMode="auto">
              <a:xfrm>
                <a:off x="7896409"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Freeform 102"/>
              <p:cNvSpPr>
                <a:spLocks/>
              </p:cNvSpPr>
              <p:nvPr/>
            </p:nvSpPr>
            <p:spPr bwMode="auto">
              <a:xfrm>
                <a:off x="804245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Freeform 103"/>
              <p:cNvSpPr>
                <a:spLocks noEditPoints="1"/>
              </p:cNvSpPr>
              <p:nvPr/>
            </p:nvSpPr>
            <p:spPr bwMode="auto">
              <a:xfrm>
                <a:off x="8159934"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Freeform 84"/>
              <p:cNvSpPr>
                <a:spLocks/>
              </p:cNvSpPr>
              <p:nvPr/>
            </p:nvSpPr>
            <p:spPr bwMode="auto">
              <a:xfrm>
                <a:off x="7135469"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Freeform 85"/>
              <p:cNvSpPr>
                <a:spLocks noEditPoints="1"/>
              </p:cNvSpPr>
              <p:nvPr/>
            </p:nvSpPr>
            <p:spPr bwMode="auto">
              <a:xfrm>
                <a:off x="7251356"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Freeform 86"/>
              <p:cNvSpPr>
                <a:spLocks/>
              </p:cNvSpPr>
              <p:nvPr/>
            </p:nvSpPr>
            <p:spPr bwMode="auto">
              <a:xfrm>
                <a:off x="7433919"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Freeform 87"/>
              <p:cNvSpPr>
                <a:spLocks noEditPoints="1"/>
              </p:cNvSpPr>
              <p:nvPr/>
            </p:nvSpPr>
            <p:spPr bwMode="auto">
              <a:xfrm>
                <a:off x="7549806"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100"/>
              <p:cNvSpPr>
                <a:spLocks/>
              </p:cNvSpPr>
              <p:nvPr/>
            </p:nvSpPr>
            <p:spPr bwMode="auto">
              <a:xfrm>
                <a:off x="774400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101"/>
              <p:cNvSpPr>
                <a:spLocks/>
              </p:cNvSpPr>
              <p:nvPr/>
            </p:nvSpPr>
            <p:spPr bwMode="auto">
              <a:xfrm>
                <a:off x="7896409"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102"/>
              <p:cNvSpPr>
                <a:spLocks/>
              </p:cNvSpPr>
              <p:nvPr/>
            </p:nvSpPr>
            <p:spPr bwMode="auto">
              <a:xfrm>
                <a:off x="804245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Freeform 103"/>
              <p:cNvSpPr>
                <a:spLocks noEditPoints="1"/>
              </p:cNvSpPr>
              <p:nvPr/>
            </p:nvSpPr>
            <p:spPr bwMode="auto">
              <a:xfrm>
                <a:off x="8159934"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Freeform 72"/>
              <p:cNvSpPr>
                <a:spLocks/>
              </p:cNvSpPr>
              <p:nvPr/>
            </p:nvSpPr>
            <p:spPr bwMode="auto">
              <a:xfrm>
                <a:off x="8355063"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Freeform 73"/>
              <p:cNvSpPr>
                <a:spLocks/>
              </p:cNvSpPr>
              <p:nvPr/>
            </p:nvSpPr>
            <p:spPr bwMode="auto">
              <a:xfrm>
                <a:off x="8355063"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74"/>
              <p:cNvSpPr>
                <a:spLocks/>
              </p:cNvSpPr>
              <p:nvPr/>
            </p:nvSpPr>
            <p:spPr bwMode="auto">
              <a:xfrm>
                <a:off x="8355063"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75"/>
              <p:cNvSpPr>
                <a:spLocks/>
              </p:cNvSpPr>
              <p:nvPr/>
            </p:nvSpPr>
            <p:spPr bwMode="auto">
              <a:xfrm>
                <a:off x="8505875"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76"/>
              <p:cNvSpPr>
                <a:spLocks noEditPoints="1"/>
              </p:cNvSpPr>
              <p:nvPr/>
            </p:nvSpPr>
            <p:spPr bwMode="auto">
              <a:xfrm>
                <a:off x="8469363"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Freeform 77"/>
              <p:cNvSpPr>
                <a:spLocks noEditPoints="1"/>
              </p:cNvSpPr>
              <p:nvPr/>
            </p:nvSpPr>
            <p:spPr bwMode="auto">
              <a:xfrm>
                <a:off x="8472538"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Freeform 84"/>
              <p:cNvSpPr>
                <a:spLocks/>
              </p:cNvSpPr>
              <p:nvPr/>
            </p:nvSpPr>
            <p:spPr bwMode="auto">
              <a:xfrm>
                <a:off x="8353476"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Freeform 85"/>
              <p:cNvSpPr>
                <a:spLocks noEditPoints="1"/>
              </p:cNvSpPr>
              <p:nvPr/>
            </p:nvSpPr>
            <p:spPr bwMode="auto">
              <a:xfrm>
                <a:off x="8469363"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Freeform 84"/>
              <p:cNvSpPr>
                <a:spLocks/>
              </p:cNvSpPr>
              <p:nvPr/>
            </p:nvSpPr>
            <p:spPr bwMode="auto">
              <a:xfrm>
                <a:off x="8353476"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Freeform 85"/>
              <p:cNvSpPr>
                <a:spLocks noEditPoints="1"/>
              </p:cNvSpPr>
              <p:nvPr/>
            </p:nvSpPr>
            <p:spPr bwMode="auto">
              <a:xfrm>
                <a:off x="8469363"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Freeform 72"/>
              <p:cNvSpPr>
                <a:spLocks/>
              </p:cNvSpPr>
              <p:nvPr/>
            </p:nvSpPr>
            <p:spPr bwMode="auto">
              <a:xfrm>
                <a:off x="7135469"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Freeform 73"/>
              <p:cNvSpPr>
                <a:spLocks/>
              </p:cNvSpPr>
              <p:nvPr/>
            </p:nvSpPr>
            <p:spPr bwMode="auto">
              <a:xfrm>
                <a:off x="7135469"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Freeform 74"/>
              <p:cNvSpPr>
                <a:spLocks/>
              </p:cNvSpPr>
              <p:nvPr/>
            </p:nvSpPr>
            <p:spPr bwMode="auto">
              <a:xfrm>
                <a:off x="8658473"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Freeform 75"/>
              <p:cNvSpPr>
                <a:spLocks/>
              </p:cNvSpPr>
              <p:nvPr/>
            </p:nvSpPr>
            <p:spPr bwMode="auto">
              <a:xfrm>
                <a:off x="8809285"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76"/>
              <p:cNvSpPr>
                <a:spLocks noEditPoints="1"/>
              </p:cNvSpPr>
              <p:nvPr/>
            </p:nvSpPr>
            <p:spPr bwMode="auto">
              <a:xfrm>
                <a:off x="724976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Freeform 77"/>
              <p:cNvSpPr>
                <a:spLocks noEditPoints="1"/>
              </p:cNvSpPr>
              <p:nvPr/>
            </p:nvSpPr>
            <p:spPr bwMode="auto">
              <a:xfrm>
                <a:off x="7252944"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Freeform 78"/>
              <p:cNvSpPr>
                <a:spLocks/>
              </p:cNvSpPr>
              <p:nvPr/>
            </p:nvSpPr>
            <p:spPr bwMode="auto">
              <a:xfrm>
                <a:off x="7432331"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79"/>
              <p:cNvSpPr>
                <a:spLocks/>
              </p:cNvSpPr>
              <p:nvPr/>
            </p:nvSpPr>
            <p:spPr bwMode="auto">
              <a:xfrm>
                <a:off x="7432331" y="2161967"/>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80"/>
              <p:cNvSpPr>
                <a:spLocks/>
              </p:cNvSpPr>
              <p:nvPr/>
            </p:nvSpPr>
            <p:spPr bwMode="auto">
              <a:xfrm>
                <a:off x="8955335"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81"/>
              <p:cNvSpPr>
                <a:spLocks noEditPoints="1"/>
              </p:cNvSpPr>
              <p:nvPr/>
            </p:nvSpPr>
            <p:spPr bwMode="auto">
              <a:xfrm>
                <a:off x="754821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Freeform 82"/>
              <p:cNvSpPr>
                <a:spLocks noEditPoints="1"/>
              </p:cNvSpPr>
              <p:nvPr/>
            </p:nvSpPr>
            <p:spPr bwMode="auto">
              <a:xfrm>
                <a:off x="7549806" y="2161967"/>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83"/>
              <p:cNvSpPr>
                <a:spLocks noEditPoints="1"/>
              </p:cNvSpPr>
              <p:nvPr/>
            </p:nvSpPr>
            <p:spPr bwMode="auto">
              <a:xfrm>
                <a:off x="9072810" y="2439779"/>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Freeform 84"/>
              <p:cNvSpPr>
                <a:spLocks/>
              </p:cNvSpPr>
              <p:nvPr/>
            </p:nvSpPr>
            <p:spPr bwMode="auto">
              <a:xfrm>
                <a:off x="8656886"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Freeform 85"/>
              <p:cNvSpPr>
                <a:spLocks noEditPoints="1"/>
              </p:cNvSpPr>
              <p:nvPr/>
            </p:nvSpPr>
            <p:spPr bwMode="auto">
              <a:xfrm>
                <a:off x="8772773"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86"/>
              <p:cNvSpPr>
                <a:spLocks/>
              </p:cNvSpPr>
              <p:nvPr/>
            </p:nvSpPr>
            <p:spPr bwMode="auto">
              <a:xfrm>
                <a:off x="8955336" y="216196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87"/>
              <p:cNvSpPr>
                <a:spLocks noEditPoints="1"/>
              </p:cNvSpPr>
              <p:nvPr/>
            </p:nvSpPr>
            <p:spPr bwMode="auto">
              <a:xfrm>
                <a:off x="9071223" y="2161967"/>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Freeform 88"/>
              <p:cNvSpPr>
                <a:spLocks/>
              </p:cNvSpPr>
              <p:nvPr/>
            </p:nvSpPr>
            <p:spPr bwMode="auto">
              <a:xfrm>
                <a:off x="774242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Freeform 89"/>
              <p:cNvSpPr>
                <a:spLocks/>
              </p:cNvSpPr>
              <p:nvPr/>
            </p:nvSpPr>
            <p:spPr bwMode="auto">
              <a:xfrm>
                <a:off x="774242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Freeform 90"/>
              <p:cNvSpPr>
                <a:spLocks/>
              </p:cNvSpPr>
              <p:nvPr/>
            </p:nvSpPr>
            <p:spPr bwMode="auto">
              <a:xfrm>
                <a:off x="926542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Freeform 91"/>
              <p:cNvSpPr>
                <a:spLocks/>
              </p:cNvSpPr>
              <p:nvPr/>
            </p:nvSpPr>
            <p:spPr bwMode="auto">
              <a:xfrm>
                <a:off x="941782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Freeform 92"/>
              <p:cNvSpPr>
                <a:spLocks noEditPoints="1"/>
              </p:cNvSpPr>
              <p:nvPr/>
            </p:nvSpPr>
            <p:spPr bwMode="auto">
              <a:xfrm>
                <a:off x="7858310" y="243977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Freeform 93"/>
              <p:cNvSpPr>
                <a:spLocks noEditPoints="1"/>
              </p:cNvSpPr>
              <p:nvPr/>
            </p:nvSpPr>
            <p:spPr bwMode="auto">
              <a:xfrm>
                <a:off x="7861485"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Freeform 94"/>
              <p:cNvSpPr>
                <a:spLocks/>
              </p:cNvSpPr>
              <p:nvPr/>
            </p:nvSpPr>
            <p:spPr bwMode="auto">
              <a:xfrm>
                <a:off x="804087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Freeform 95"/>
              <p:cNvSpPr>
                <a:spLocks/>
              </p:cNvSpPr>
              <p:nvPr/>
            </p:nvSpPr>
            <p:spPr bwMode="auto">
              <a:xfrm>
                <a:off x="804087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Freeform 96"/>
              <p:cNvSpPr>
                <a:spLocks/>
              </p:cNvSpPr>
              <p:nvPr/>
            </p:nvSpPr>
            <p:spPr bwMode="auto">
              <a:xfrm>
                <a:off x="956387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97"/>
              <p:cNvSpPr>
                <a:spLocks noEditPoints="1"/>
              </p:cNvSpPr>
              <p:nvPr/>
            </p:nvSpPr>
            <p:spPr bwMode="auto">
              <a:xfrm>
                <a:off x="8156760" y="243977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Freeform 98"/>
              <p:cNvSpPr>
                <a:spLocks noEditPoints="1"/>
              </p:cNvSpPr>
              <p:nvPr/>
            </p:nvSpPr>
            <p:spPr bwMode="auto">
              <a:xfrm>
                <a:off x="8158347" y="216196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Freeform 99"/>
              <p:cNvSpPr>
                <a:spLocks noEditPoints="1"/>
              </p:cNvSpPr>
              <p:nvPr/>
            </p:nvSpPr>
            <p:spPr bwMode="auto">
              <a:xfrm>
                <a:off x="9681351" y="2439779"/>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Freeform 100"/>
              <p:cNvSpPr>
                <a:spLocks/>
              </p:cNvSpPr>
              <p:nvPr/>
            </p:nvSpPr>
            <p:spPr bwMode="auto">
              <a:xfrm>
                <a:off x="926542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Freeform 101"/>
              <p:cNvSpPr>
                <a:spLocks/>
              </p:cNvSpPr>
              <p:nvPr/>
            </p:nvSpPr>
            <p:spPr bwMode="auto">
              <a:xfrm>
                <a:off x="941782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Freeform 102"/>
              <p:cNvSpPr>
                <a:spLocks/>
              </p:cNvSpPr>
              <p:nvPr/>
            </p:nvSpPr>
            <p:spPr bwMode="auto">
              <a:xfrm>
                <a:off x="956387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Freeform 103"/>
              <p:cNvSpPr>
                <a:spLocks noEditPoints="1"/>
              </p:cNvSpPr>
              <p:nvPr/>
            </p:nvSpPr>
            <p:spPr bwMode="auto">
              <a:xfrm>
                <a:off x="9681351" y="2161967"/>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Freeform 72"/>
              <p:cNvSpPr>
                <a:spLocks/>
              </p:cNvSpPr>
              <p:nvPr/>
            </p:nvSpPr>
            <p:spPr bwMode="auto">
              <a:xfrm>
                <a:off x="835347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6" name="Freeform 73"/>
              <p:cNvSpPr>
                <a:spLocks/>
              </p:cNvSpPr>
              <p:nvPr/>
            </p:nvSpPr>
            <p:spPr bwMode="auto">
              <a:xfrm>
                <a:off x="835347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Freeform 74"/>
              <p:cNvSpPr>
                <a:spLocks/>
              </p:cNvSpPr>
              <p:nvPr/>
            </p:nvSpPr>
            <p:spPr bwMode="auto">
              <a:xfrm>
                <a:off x="9876480"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Freeform 75"/>
              <p:cNvSpPr>
                <a:spLocks/>
              </p:cNvSpPr>
              <p:nvPr/>
            </p:nvSpPr>
            <p:spPr bwMode="auto">
              <a:xfrm>
                <a:off x="10027292"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Freeform 76"/>
              <p:cNvSpPr>
                <a:spLocks noEditPoints="1"/>
              </p:cNvSpPr>
              <p:nvPr/>
            </p:nvSpPr>
            <p:spPr bwMode="auto">
              <a:xfrm>
                <a:off x="8467776"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Freeform 77"/>
              <p:cNvSpPr>
                <a:spLocks noEditPoints="1"/>
              </p:cNvSpPr>
              <p:nvPr/>
            </p:nvSpPr>
            <p:spPr bwMode="auto">
              <a:xfrm>
                <a:off x="8470951"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Freeform 84"/>
              <p:cNvSpPr>
                <a:spLocks/>
              </p:cNvSpPr>
              <p:nvPr/>
            </p:nvSpPr>
            <p:spPr bwMode="auto">
              <a:xfrm>
                <a:off x="9874893"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2" name="Freeform 85"/>
              <p:cNvSpPr>
                <a:spLocks noEditPoints="1"/>
              </p:cNvSpPr>
              <p:nvPr/>
            </p:nvSpPr>
            <p:spPr bwMode="auto">
              <a:xfrm>
                <a:off x="9990780"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Freeform 72"/>
              <p:cNvSpPr>
                <a:spLocks/>
              </p:cNvSpPr>
              <p:nvPr/>
            </p:nvSpPr>
            <p:spPr bwMode="auto">
              <a:xfrm>
                <a:off x="7135469"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Freeform 74"/>
              <p:cNvSpPr>
                <a:spLocks/>
              </p:cNvSpPr>
              <p:nvPr/>
            </p:nvSpPr>
            <p:spPr bwMode="auto">
              <a:xfrm>
                <a:off x="8658473"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6" name="Freeform 75"/>
              <p:cNvSpPr>
                <a:spLocks/>
              </p:cNvSpPr>
              <p:nvPr/>
            </p:nvSpPr>
            <p:spPr bwMode="auto">
              <a:xfrm>
                <a:off x="8809285"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Freeform 76"/>
              <p:cNvSpPr>
                <a:spLocks noEditPoints="1"/>
              </p:cNvSpPr>
              <p:nvPr/>
            </p:nvSpPr>
            <p:spPr bwMode="auto">
              <a:xfrm>
                <a:off x="724976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78"/>
              <p:cNvSpPr>
                <a:spLocks/>
              </p:cNvSpPr>
              <p:nvPr/>
            </p:nvSpPr>
            <p:spPr bwMode="auto">
              <a:xfrm>
                <a:off x="7432331"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80"/>
              <p:cNvSpPr>
                <a:spLocks/>
              </p:cNvSpPr>
              <p:nvPr/>
            </p:nvSpPr>
            <p:spPr bwMode="auto">
              <a:xfrm>
                <a:off x="8955335"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Freeform 81"/>
              <p:cNvSpPr>
                <a:spLocks noEditPoints="1"/>
              </p:cNvSpPr>
              <p:nvPr/>
            </p:nvSpPr>
            <p:spPr bwMode="auto">
              <a:xfrm>
                <a:off x="754821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1" name="Freeform 83"/>
              <p:cNvSpPr>
                <a:spLocks noEditPoints="1"/>
              </p:cNvSpPr>
              <p:nvPr/>
            </p:nvSpPr>
            <p:spPr bwMode="auto">
              <a:xfrm>
                <a:off x="9072810" y="1887273"/>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Freeform 88"/>
              <p:cNvSpPr>
                <a:spLocks/>
              </p:cNvSpPr>
              <p:nvPr/>
            </p:nvSpPr>
            <p:spPr bwMode="auto">
              <a:xfrm>
                <a:off x="774242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90"/>
              <p:cNvSpPr>
                <a:spLocks/>
              </p:cNvSpPr>
              <p:nvPr/>
            </p:nvSpPr>
            <p:spPr bwMode="auto">
              <a:xfrm>
                <a:off x="926542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Freeform 91"/>
              <p:cNvSpPr>
                <a:spLocks/>
              </p:cNvSpPr>
              <p:nvPr/>
            </p:nvSpPr>
            <p:spPr bwMode="auto">
              <a:xfrm>
                <a:off x="941782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5" name="Freeform 92"/>
              <p:cNvSpPr>
                <a:spLocks noEditPoints="1"/>
              </p:cNvSpPr>
              <p:nvPr/>
            </p:nvSpPr>
            <p:spPr bwMode="auto">
              <a:xfrm>
                <a:off x="7858310" y="188727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94"/>
              <p:cNvSpPr>
                <a:spLocks/>
              </p:cNvSpPr>
              <p:nvPr/>
            </p:nvSpPr>
            <p:spPr bwMode="auto">
              <a:xfrm>
                <a:off x="804087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Freeform 96"/>
              <p:cNvSpPr>
                <a:spLocks/>
              </p:cNvSpPr>
              <p:nvPr/>
            </p:nvSpPr>
            <p:spPr bwMode="auto">
              <a:xfrm>
                <a:off x="956387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Freeform 97"/>
              <p:cNvSpPr>
                <a:spLocks noEditPoints="1"/>
              </p:cNvSpPr>
              <p:nvPr/>
            </p:nvSpPr>
            <p:spPr bwMode="auto">
              <a:xfrm>
                <a:off x="8156760" y="1887273"/>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99"/>
              <p:cNvSpPr>
                <a:spLocks noEditPoints="1"/>
              </p:cNvSpPr>
              <p:nvPr/>
            </p:nvSpPr>
            <p:spPr bwMode="auto">
              <a:xfrm>
                <a:off x="9681351" y="1887273"/>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0" name="Freeform 72"/>
              <p:cNvSpPr>
                <a:spLocks/>
              </p:cNvSpPr>
              <p:nvPr/>
            </p:nvSpPr>
            <p:spPr bwMode="auto">
              <a:xfrm>
                <a:off x="835347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1" name="Freeform 74"/>
              <p:cNvSpPr>
                <a:spLocks/>
              </p:cNvSpPr>
              <p:nvPr/>
            </p:nvSpPr>
            <p:spPr bwMode="auto">
              <a:xfrm>
                <a:off x="9876480"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reeform 75"/>
              <p:cNvSpPr>
                <a:spLocks/>
              </p:cNvSpPr>
              <p:nvPr/>
            </p:nvSpPr>
            <p:spPr bwMode="auto">
              <a:xfrm>
                <a:off x="10027292"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Freeform 76"/>
              <p:cNvSpPr>
                <a:spLocks noEditPoints="1"/>
              </p:cNvSpPr>
              <p:nvPr/>
            </p:nvSpPr>
            <p:spPr bwMode="auto">
              <a:xfrm>
                <a:off x="8467776"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5" name="Freeform 72"/>
              <p:cNvSpPr>
                <a:spLocks/>
              </p:cNvSpPr>
              <p:nvPr/>
            </p:nvSpPr>
            <p:spPr bwMode="auto">
              <a:xfrm>
                <a:off x="8834865"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6" name="Freeform 73"/>
              <p:cNvSpPr>
                <a:spLocks/>
              </p:cNvSpPr>
              <p:nvPr/>
            </p:nvSpPr>
            <p:spPr bwMode="auto">
              <a:xfrm>
                <a:off x="8834865"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Freeform 74"/>
              <p:cNvSpPr>
                <a:spLocks/>
              </p:cNvSpPr>
              <p:nvPr/>
            </p:nvSpPr>
            <p:spPr bwMode="auto">
              <a:xfrm>
                <a:off x="8834865"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Freeform 75"/>
              <p:cNvSpPr>
                <a:spLocks/>
              </p:cNvSpPr>
              <p:nvPr/>
            </p:nvSpPr>
            <p:spPr bwMode="auto">
              <a:xfrm>
                <a:off x="8985677"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9" name="Freeform 76"/>
              <p:cNvSpPr>
                <a:spLocks noEditPoints="1"/>
              </p:cNvSpPr>
              <p:nvPr/>
            </p:nvSpPr>
            <p:spPr bwMode="auto">
              <a:xfrm>
                <a:off x="894916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1" name="Freeform 78"/>
              <p:cNvSpPr>
                <a:spLocks/>
              </p:cNvSpPr>
              <p:nvPr/>
            </p:nvSpPr>
            <p:spPr bwMode="auto">
              <a:xfrm>
                <a:off x="9131727"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Freeform 79"/>
              <p:cNvSpPr>
                <a:spLocks/>
              </p:cNvSpPr>
              <p:nvPr/>
            </p:nvSpPr>
            <p:spPr bwMode="auto">
              <a:xfrm>
                <a:off x="9131727" y="3749202"/>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4" name="Freeform 81"/>
              <p:cNvSpPr>
                <a:spLocks noEditPoints="1"/>
              </p:cNvSpPr>
              <p:nvPr/>
            </p:nvSpPr>
            <p:spPr bwMode="auto">
              <a:xfrm>
                <a:off x="924761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Freeform 83"/>
              <p:cNvSpPr>
                <a:spLocks noEditPoints="1"/>
              </p:cNvSpPr>
              <p:nvPr/>
            </p:nvSpPr>
            <p:spPr bwMode="auto">
              <a:xfrm>
                <a:off x="9249202"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 name="Freeform 84"/>
              <p:cNvSpPr>
                <a:spLocks/>
              </p:cNvSpPr>
              <p:nvPr/>
            </p:nvSpPr>
            <p:spPr bwMode="auto">
              <a:xfrm>
                <a:off x="8833278"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 name="Freeform 85"/>
              <p:cNvSpPr>
                <a:spLocks noEditPoints="1"/>
              </p:cNvSpPr>
              <p:nvPr/>
            </p:nvSpPr>
            <p:spPr bwMode="auto">
              <a:xfrm>
                <a:off x="8949165"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 name="Freeform 87"/>
              <p:cNvSpPr>
                <a:spLocks noEditPoints="1"/>
              </p:cNvSpPr>
              <p:nvPr/>
            </p:nvSpPr>
            <p:spPr bwMode="auto">
              <a:xfrm>
                <a:off x="9247615"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Freeform 88"/>
              <p:cNvSpPr>
                <a:spLocks/>
              </p:cNvSpPr>
              <p:nvPr/>
            </p:nvSpPr>
            <p:spPr bwMode="auto">
              <a:xfrm>
                <a:off x="9441818"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2" name="Freeform 89"/>
              <p:cNvSpPr>
                <a:spLocks/>
              </p:cNvSpPr>
              <p:nvPr/>
            </p:nvSpPr>
            <p:spPr bwMode="auto">
              <a:xfrm>
                <a:off x="944181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Freeform 90"/>
              <p:cNvSpPr>
                <a:spLocks/>
              </p:cNvSpPr>
              <p:nvPr/>
            </p:nvSpPr>
            <p:spPr bwMode="auto">
              <a:xfrm>
                <a:off x="944181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4" name="Freeform 91"/>
              <p:cNvSpPr>
                <a:spLocks/>
              </p:cNvSpPr>
              <p:nvPr/>
            </p:nvSpPr>
            <p:spPr bwMode="auto">
              <a:xfrm>
                <a:off x="9594218"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5" name="Freeform 92"/>
              <p:cNvSpPr>
                <a:spLocks noEditPoints="1"/>
              </p:cNvSpPr>
              <p:nvPr/>
            </p:nvSpPr>
            <p:spPr bwMode="auto">
              <a:xfrm>
                <a:off x="9557706"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6" name="Freeform 93"/>
              <p:cNvSpPr>
                <a:spLocks noEditPoints="1"/>
              </p:cNvSpPr>
              <p:nvPr/>
            </p:nvSpPr>
            <p:spPr bwMode="auto">
              <a:xfrm>
                <a:off x="956088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8" name="Freeform 95"/>
              <p:cNvSpPr>
                <a:spLocks/>
              </p:cNvSpPr>
              <p:nvPr/>
            </p:nvSpPr>
            <p:spPr bwMode="auto">
              <a:xfrm>
                <a:off x="974026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9" name="Freeform 96"/>
              <p:cNvSpPr>
                <a:spLocks/>
              </p:cNvSpPr>
              <p:nvPr/>
            </p:nvSpPr>
            <p:spPr bwMode="auto">
              <a:xfrm>
                <a:off x="974026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1" name="Freeform 98"/>
              <p:cNvSpPr>
                <a:spLocks noEditPoints="1"/>
              </p:cNvSpPr>
              <p:nvPr/>
            </p:nvSpPr>
            <p:spPr bwMode="auto">
              <a:xfrm>
                <a:off x="9857743" y="373967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2" name="Freeform 99"/>
              <p:cNvSpPr>
                <a:spLocks noEditPoints="1"/>
              </p:cNvSpPr>
              <p:nvPr/>
            </p:nvSpPr>
            <p:spPr bwMode="auto">
              <a:xfrm>
                <a:off x="9857743"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4" name="Freeform 101"/>
              <p:cNvSpPr>
                <a:spLocks/>
              </p:cNvSpPr>
              <p:nvPr/>
            </p:nvSpPr>
            <p:spPr bwMode="auto">
              <a:xfrm>
                <a:off x="9594218"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5" name="Freeform 102"/>
              <p:cNvSpPr>
                <a:spLocks/>
              </p:cNvSpPr>
              <p:nvPr/>
            </p:nvSpPr>
            <p:spPr bwMode="auto">
              <a:xfrm>
                <a:off x="9740268"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6" name="Freeform 103"/>
              <p:cNvSpPr>
                <a:spLocks noEditPoints="1"/>
              </p:cNvSpPr>
              <p:nvPr/>
            </p:nvSpPr>
            <p:spPr bwMode="auto">
              <a:xfrm>
                <a:off x="9857743"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7" name="Freeform 84"/>
              <p:cNvSpPr>
                <a:spLocks/>
              </p:cNvSpPr>
              <p:nvPr/>
            </p:nvSpPr>
            <p:spPr bwMode="auto">
              <a:xfrm>
                <a:off x="8833278"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8" name="Freeform 85"/>
              <p:cNvSpPr>
                <a:spLocks noEditPoints="1"/>
              </p:cNvSpPr>
              <p:nvPr/>
            </p:nvSpPr>
            <p:spPr bwMode="auto">
              <a:xfrm>
                <a:off x="8949165"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9" name="Freeform 86"/>
              <p:cNvSpPr>
                <a:spLocks/>
              </p:cNvSpPr>
              <p:nvPr/>
            </p:nvSpPr>
            <p:spPr bwMode="auto">
              <a:xfrm>
                <a:off x="9131728"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0" name="Freeform 87"/>
              <p:cNvSpPr>
                <a:spLocks noEditPoints="1"/>
              </p:cNvSpPr>
              <p:nvPr/>
            </p:nvSpPr>
            <p:spPr bwMode="auto">
              <a:xfrm>
                <a:off x="9247615"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1" name="Freeform 100"/>
              <p:cNvSpPr>
                <a:spLocks/>
              </p:cNvSpPr>
              <p:nvPr/>
            </p:nvSpPr>
            <p:spPr bwMode="auto">
              <a:xfrm>
                <a:off x="944181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2" name="Freeform 101"/>
              <p:cNvSpPr>
                <a:spLocks/>
              </p:cNvSpPr>
              <p:nvPr/>
            </p:nvSpPr>
            <p:spPr bwMode="auto">
              <a:xfrm>
                <a:off x="9594218"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3" name="Freeform 102"/>
              <p:cNvSpPr>
                <a:spLocks/>
              </p:cNvSpPr>
              <p:nvPr/>
            </p:nvSpPr>
            <p:spPr bwMode="auto">
              <a:xfrm>
                <a:off x="974026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4" name="Freeform 103"/>
              <p:cNvSpPr>
                <a:spLocks noEditPoints="1"/>
              </p:cNvSpPr>
              <p:nvPr/>
            </p:nvSpPr>
            <p:spPr bwMode="auto">
              <a:xfrm>
                <a:off x="9857743"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5" name="Freeform 72"/>
              <p:cNvSpPr>
                <a:spLocks/>
              </p:cNvSpPr>
              <p:nvPr/>
            </p:nvSpPr>
            <p:spPr bwMode="auto">
              <a:xfrm>
                <a:off x="10052872"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6" name="Freeform 73"/>
              <p:cNvSpPr>
                <a:spLocks/>
              </p:cNvSpPr>
              <p:nvPr/>
            </p:nvSpPr>
            <p:spPr bwMode="auto">
              <a:xfrm>
                <a:off x="10052872"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7" name="Freeform 74"/>
              <p:cNvSpPr>
                <a:spLocks/>
              </p:cNvSpPr>
              <p:nvPr/>
            </p:nvSpPr>
            <p:spPr bwMode="auto">
              <a:xfrm>
                <a:off x="10052872"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1" name="Freeform 84"/>
              <p:cNvSpPr>
                <a:spLocks/>
              </p:cNvSpPr>
              <p:nvPr/>
            </p:nvSpPr>
            <p:spPr bwMode="auto">
              <a:xfrm>
                <a:off x="10051285"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3" name="Freeform 84"/>
              <p:cNvSpPr>
                <a:spLocks/>
              </p:cNvSpPr>
              <p:nvPr/>
            </p:nvSpPr>
            <p:spPr bwMode="auto">
              <a:xfrm>
                <a:off x="10051285"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5" name="Freeform 72"/>
              <p:cNvSpPr>
                <a:spLocks/>
              </p:cNvSpPr>
              <p:nvPr/>
            </p:nvSpPr>
            <p:spPr bwMode="auto">
              <a:xfrm>
                <a:off x="8845798"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6" name="Freeform 73"/>
              <p:cNvSpPr>
                <a:spLocks/>
              </p:cNvSpPr>
              <p:nvPr/>
            </p:nvSpPr>
            <p:spPr bwMode="auto">
              <a:xfrm>
                <a:off x="8845798"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7" name="Freeform 74"/>
              <p:cNvSpPr>
                <a:spLocks/>
              </p:cNvSpPr>
              <p:nvPr/>
            </p:nvSpPr>
            <p:spPr bwMode="auto">
              <a:xfrm>
                <a:off x="8845798"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9" name="Freeform 76"/>
              <p:cNvSpPr>
                <a:spLocks noEditPoints="1"/>
              </p:cNvSpPr>
              <p:nvPr/>
            </p:nvSpPr>
            <p:spPr bwMode="auto">
              <a:xfrm>
                <a:off x="896009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0" name="Freeform 77"/>
              <p:cNvSpPr>
                <a:spLocks noEditPoints="1"/>
              </p:cNvSpPr>
              <p:nvPr/>
            </p:nvSpPr>
            <p:spPr bwMode="auto">
              <a:xfrm>
                <a:off x="8963273"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1" name="Freeform 78"/>
              <p:cNvSpPr>
                <a:spLocks/>
              </p:cNvSpPr>
              <p:nvPr/>
            </p:nvSpPr>
            <p:spPr bwMode="auto">
              <a:xfrm>
                <a:off x="9142660" y="542301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4" name="Freeform 81"/>
              <p:cNvSpPr>
                <a:spLocks noEditPoints="1"/>
              </p:cNvSpPr>
              <p:nvPr/>
            </p:nvSpPr>
            <p:spPr bwMode="auto">
              <a:xfrm>
                <a:off x="925854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6" name="Freeform 83"/>
              <p:cNvSpPr>
                <a:spLocks noEditPoints="1"/>
              </p:cNvSpPr>
              <p:nvPr/>
            </p:nvSpPr>
            <p:spPr bwMode="auto">
              <a:xfrm>
                <a:off x="9260135" y="4862627"/>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7" name="Freeform 84"/>
              <p:cNvSpPr>
                <a:spLocks/>
              </p:cNvSpPr>
              <p:nvPr/>
            </p:nvSpPr>
            <p:spPr bwMode="auto">
              <a:xfrm>
                <a:off x="8844211"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8" name="Freeform 85"/>
              <p:cNvSpPr>
                <a:spLocks noEditPoints="1"/>
              </p:cNvSpPr>
              <p:nvPr/>
            </p:nvSpPr>
            <p:spPr bwMode="auto">
              <a:xfrm>
                <a:off x="8960098" y="457846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9" name="Freeform 86"/>
              <p:cNvSpPr>
                <a:spLocks/>
              </p:cNvSpPr>
              <p:nvPr/>
            </p:nvSpPr>
            <p:spPr bwMode="auto">
              <a:xfrm>
                <a:off x="9142661" y="458322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0" name="Freeform 87"/>
              <p:cNvSpPr>
                <a:spLocks noEditPoints="1"/>
              </p:cNvSpPr>
              <p:nvPr/>
            </p:nvSpPr>
            <p:spPr bwMode="auto">
              <a:xfrm>
                <a:off x="9258548" y="4578464"/>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1" name="Freeform 88"/>
              <p:cNvSpPr>
                <a:spLocks/>
              </p:cNvSpPr>
              <p:nvPr/>
            </p:nvSpPr>
            <p:spPr bwMode="auto">
              <a:xfrm>
                <a:off x="9452751" y="542301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2" name="Freeform 89"/>
              <p:cNvSpPr>
                <a:spLocks/>
              </p:cNvSpPr>
              <p:nvPr/>
            </p:nvSpPr>
            <p:spPr bwMode="auto">
              <a:xfrm>
                <a:off x="945275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3" name="Freeform 90"/>
              <p:cNvSpPr>
                <a:spLocks/>
              </p:cNvSpPr>
              <p:nvPr/>
            </p:nvSpPr>
            <p:spPr bwMode="auto">
              <a:xfrm>
                <a:off x="945275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4" name="Freeform 91"/>
              <p:cNvSpPr>
                <a:spLocks/>
              </p:cNvSpPr>
              <p:nvPr/>
            </p:nvSpPr>
            <p:spPr bwMode="auto">
              <a:xfrm>
                <a:off x="9605151"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6" name="Freeform 93"/>
              <p:cNvSpPr>
                <a:spLocks noEditPoints="1"/>
              </p:cNvSpPr>
              <p:nvPr/>
            </p:nvSpPr>
            <p:spPr bwMode="auto">
              <a:xfrm>
                <a:off x="9571814"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8" name="Freeform 95"/>
              <p:cNvSpPr>
                <a:spLocks/>
              </p:cNvSpPr>
              <p:nvPr/>
            </p:nvSpPr>
            <p:spPr bwMode="auto">
              <a:xfrm>
                <a:off x="975120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9" name="Freeform 96"/>
              <p:cNvSpPr>
                <a:spLocks/>
              </p:cNvSpPr>
              <p:nvPr/>
            </p:nvSpPr>
            <p:spPr bwMode="auto">
              <a:xfrm>
                <a:off x="975120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1" name="Freeform 98"/>
              <p:cNvSpPr>
                <a:spLocks noEditPoints="1"/>
              </p:cNvSpPr>
              <p:nvPr/>
            </p:nvSpPr>
            <p:spPr bwMode="auto">
              <a:xfrm>
                <a:off x="9868676" y="514044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2" name="Freeform 99"/>
              <p:cNvSpPr>
                <a:spLocks noEditPoints="1"/>
              </p:cNvSpPr>
              <p:nvPr/>
            </p:nvSpPr>
            <p:spPr bwMode="auto">
              <a:xfrm>
                <a:off x="9868676" y="486262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3" name="Freeform 100"/>
              <p:cNvSpPr>
                <a:spLocks/>
              </p:cNvSpPr>
              <p:nvPr/>
            </p:nvSpPr>
            <p:spPr bwMode="auto">
              <a:xfrm>
                <a:off x="945275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4" name="Freeform 101"/>
              <p:cNvSpPr>
                <a:spLocks/>
              </p:cNvSpPr>
              <p:nvPr/>
            </p:nvSpPr>
            <p:spPr bwMode="auto">
              <a:xfrm>
                <a:off x="9605151" y="458481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5" name="Freeform 102"/>
              <p:cNvSpPr>
                <a:spLocks/>
              </p:cNvSpPr>
              <p:nvPr/>
            </p:nvSpPr>
            <p:spPr bwMode="auto">
              <a:xfrm>
                <a:off x="975120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6" name="Freeform 103"/>
              <p:cNvSpPr>
                <a:spLocks noEditPoints="1"/>
              </p:cNvSpPr>
              <p:nvPr/>
            </p:nvSpPr>
            <p:spPr bwMode="auto">
              <a:xfrm>
                <a:off x="9868676" y="457846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7" name="Freeform 84"/>
              <p:cNvSpPr>
                <a:spLocks/>
              </p:cNvSpPr>
              <p:nvPr/>
            </p:nvSpPr>
            <p:spPr bwMode="auto">
              <a:xfrm>
                <a:off x="8844211"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8" name="Freeform 85"/>
              <p:cNvSpPr>
                <a:spLocks noEditPoints="1"/>
              </p:cNvSpPr>
              <p:nvPr/>
            </p:nvSpPr>
            <p:spPr bwMode="auto">
              <a:xfrm>
                <a:off x="8960098" y="429694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9" name="Freeform 86"/>
              <p:cNvSpPr>
                <a:spLocks/>
              </p:cNvSpPr>
              <p:nvPr/>
            </p:nvSpPr>
            <p:spPr bwMode="auto">
              <a:xfrm>
                <a:off x="9142661" y="430170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0" name="Freeform 87"/>
              <p:cNvSpPr>
                <a:spLocks noEditPoints="1"/>
              </p:cNvSpPr>
              <p:nvPr/>
            </p:nvSpPr>
            <p:spPr bwMode="auto">
              <a:xfrm>
                <a:off x="9258548" y="429694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1" name="Freeform 100"/>
              <p:cNvSpPr>
                <a:spLocks/>
              </p:cNvSpPr>
              <p:nvPr/>
            </p:nvSpPr>
            <p:spPr bwMode="auto">
              <a:xfrm>
                <a:off x="945275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3" name="Freeform 102"/>
              <p:cNvSpPr>
                <a:spLocks/>
              </p:cNvSpPr>
              <p:nvPr/>
            </p:nvSpPr>
            <p:spPr bwMode="auto">
              <a:xfrm>
                <a:off x="975120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4" name="Freeform 103"/>
              <p:cNvSpPr>
                <a:spLocks noEditPoints="1"/>
              </p:cNvSpPr>
              <p:nvPr/>
            </p:nvSpPr>
            <p:spPr bwMode="auto">
              <a:xfrm>
                <a:off x="9868676" y="429694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5" name="Freeform 72"/>
              <p:cNvSpPr>
                <a:spLocks/>
              </p:cNvSpPr>
              <p:nvPr/>
            </p:nvSpPr>
            <p:spPr bwMode="auto">
              <a:xfrm>
                <a:off x="10063805"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6" name="Freeform 73"/>
              <p:cNvSpPr>
                <a:spLocks/>
              </p:cNvSpPr>
              <p:nvPr/>
            </p:nvSpPr>
            <p:spPr bwMode="auto">
              <a:xfrm>
                <a:off x="10063805"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7" name="Freeform 74"/>
              <p:cNvSpPr>
                <a:spLocks/>
              </p:cNvSpPr>
              <p:nvPr/>
            </p:nvSpPr>
            <p:spPr bwMode="auto">
              <a:xfrm>
                <a:off x="10063805"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8" name="Freeform 84"/>
              <p:cNvSpPr>
                <a:spLocks/>
              </p:cNvSpPr>
              <p:nvPr/>
            </p:nvSpPr>
            <p:spPr bwMode="auto">
              <a:xfrm>
                <a:off x="10062218"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9" name="Freeform 84"/>
              <p:cNvSpPr>
                <a:spLocks/>
              </p:cNvSpPr>
              <p:nvPr/>
            </p:nvSpPr>
            <p:spPr bwMode="auto">
              <a:xfrm>
                <a:off x="10062218"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0" name="Freeform 84"/>
              <p:cNvSpPr>
                <a:spLocks/>
              </p:cNvSpPr>
              <p:nvPr/>
            </p:nvSpPr>
            <p:spPr bwMode="auto">
              <a:xfrm>
                <a:off x="8833278"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1" name="Freeform 85"/>
              <p:cNvSpPr>
                <a:spLocks noEditPoints="1"/>
              </p:cNvSpPr>
              <p:nvPr/>
            </p:nvSpPr>
            <p:spPr bwMode="auto">
              <a:xfrm>
                <a:off x="8949165" y="5694532"/>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2" name="Freeform 86"/>
              <p:cNvSpPr>
                <a:spLocks/>
              </p:cNvSpPr>
              <p:nvPr/>
            </p:nvSpPr>
            <p:spPr bwMode="auto">
              <a:xfrm>
                <a:off x="913172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3" name="Freeform 87"/>
              <p:cNvSpPr>
                <a:spLocks noEditPoints="1"/>
              </p:cNvSpPr>
              <p:nvPr/>
            </p:nvSpPr>
            <p:spPr bwMode="auto">
              <a:xfrm>
                <a:off x="9247615" y="5694532"/>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4" name="Freeform 100"/>
              <p:cNvSpPr>
                <a:spLocks/>
              </p:cNvSpPr>
              <p:nvPr/>
            </p:nvSpPr>
            <p:spPr bwMode="auto">
              <a:xfrm>
                <a:off x="944181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5" name="Freeform 101"/>
              <p:cNvSpPr>
                <a:spLocks/>
              </p:cNvSpPr>
              <p:nvPr/>
            </p:nvSpPr>
            <p:spPr bwMode="auto">
              <a:xfrm>
                <a:off x="9594218" y="570088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6" name="Freeform 102"/>
              <p:cNvSpPr>
                <a:spLocks/>
              </p:cNvSpPr>
              <p:nvPr/>
            </p:nvSpPr>
            <p:spPr bwMode="auto">
              <a:xfrm>
                <a:off x="974026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7" name="Freeform 103"/>
              <p:cNvSpPr>
                <a:spLocks noEditPoints="1"/>
              </p:cNvSpPr>
              <p:nvPr/>
            </p:nvSpPr>
            <p:spPr bwMode="auto">
              <a:xfrm>
                <a:off x="9857743"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8" name="Freeform 84"/>
              <p:cNvSpPr>
                <a:spLocks/>
              </p:cNvSpPr>
              <p:nvPr/>
            </p:nvSpPr>
            <p:spPr bwMode="auto">
              <a:xfrm>
                <a:off x="10051285"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8" name="Group 117"/>
            <p:cNvGrpSpPr/>
            <p:nvPr/>
          </p:nvGrpSpPr>
          <p:grpSpPr>
            <a:xfrm>
              <a:off x="10554283" y="6274801"/>
              <a:ext cx="365760" cy="365760"/>
              <a:chOff x="608865" y="4536026"/>
              <a:chExt cx="329755" cy="329754"/>
            </a:xfrm>
            <a:solidFill>
              <a:schemeClr val="accent3"/>
            </a:solidFill>
          </p:grpSpPr>
          <p:sp>
            <p:nvSpPr>
              <p:cNvPr id="119" name="Donut 118"/>
              <p:cNvSpPr/>
              <p:nvPr/>
            </p:nvSpPr>
            <p:spPr bwMode="auto">
              <a:xfrm>
                <a:off x="608865" y="4536026"/>
                <a:ext cx="329755" cy="329754"/>
              </a:xfrm>
              <a:prstGeom prst="donut">
                <a:avLst>
                  <a:gd name="adj" fmla="val 71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Isosceles Triangle 119"/>
              <p:cNvSpPr/>
              <p:nvPr/>
            </p:nvSpPr>
            <p:spPr bwMode="auto">
              <a:xfrm rot="5400000">
                <a:off x="710175" y="4634663"/>
                <a:ext cx="153677" cy="132481"/>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655238" y="4846289"/>
              <a:ext cx="411410" cy="669336"/>
              <a:chOff x="8361363" y="-330200"/>
              <a:chExt cx="719138" cy="1169988"/>
            </a:xfrm>
          </p:grpSpPr>
          <p:sp>
            <p:nvSpPr>
              <p:cNvPr id="11" name="Freeform 5"/>
              <p:cNvSpPr>
                <a:spLocks/>
              </p:cNvSpPr>
              <p:nvPr/>
            </p:nvSpPr>
            <p:spPr bwMode="auto">
              <a:xfrm>
                <a:off x="8497888" y="-330200"/>
                <a:ext cx="444500" cy="509588"/>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6"/>
              <p:cNvSpPr>
                <a:spLocks noChangeArrowheads="1"/>
              </p:cNvSpPr>
              <p:nvPr/>
            </p:nvSpPr>
            <p:spPr bwMode="auto">
              <a:xfrm>
                <a:off x="8361363" y="161925"/>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7"/>
              <p:cNvSpPr>
                <a:spLocks noChangeArrowheads="1"/>
              </p:cNvSpPr>
              <p:nvPr/>
            </p:nvSpPr>
            <p:spPr bwMode="auto">
              <a:xfrm>
                <a:off x="8361363" y="161925"/>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8"/>
              <p:cNvSpPr>
                <a:spLocks/>
              </p:cNvSpPr>
              <p:nvPr/>
            </p:nvSpPr>
            <p:spPr bwMode="auto">
              <a:xfrm>
                <a:off x="8647113" y="379413"/>
                <a:ext cx="146050" cy="25717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517" name="Picture 516"/>
            <p:cNvPicPr>
              <a:picLocks noChangeAspect="1"/>
            </p:cNvPicPr>
            <p:nvPr/>
          </p:nvPicPr>
          <p:blipFill>
            <a:blip r:embed="rId8"/>
            <a:stretch>
              <a:fillRect/>
            </a:stretch>
          </p:blipFill>
          <p:spPr>
            <a:xfrm>
              <a:off x="8652367" y="6070278"/>
              <a:ext cx="825812" cy="529659"/>
            </a:xfrm>
            <a:prstGeom prst="rect">
              <a:avLst/>
            </a:prstGeom>
          </p:spPr>
        </p:pic>
        <p:pic>
          <p:nvPicPr>
            <p:cNvPr id="521" name="Picture 520"/>
            <p:cNvPicPr>
              <a:picLocks noChangeAspect="1"/>
            </p:cNvPicPr>
            <p:nvPr/>
          </p:nvPicPr>
          <p:blipFill>
            <a:blip r:embed="rId9"/>
            <a:stretch>
              <a:fillRect/>
            </a:stretch>
          </p:blipFill>
          <p:spPr>
            <a:xfrm>
              <a:off x="8425215" y="3981839"/>
              <a:ext cx="467544" cy="880082"/>
            </a:xfrm>
            <a:prstGeom prst="rect">
              <a:avLst/>
            </a:prstGeom>
          </p:spPr>
        </p:pic>
        <p:grpSp>
          <p:nvGrpSpPr>
            <p:cNvPr id="25" name="Group 24"/>
            <p:cNvGrpSpPr/>
            <p:nvPr/>
          </p:nvGrpSpPr>
          <p:grpSpPr>
            <a:xfrm>
              <a:off x="9905781" y="4113554"/>
              <a:ext cx="599461" cy="1062972"/>
              <a:chOff x="-276225" y="620713"/>
              <a:chExt cx="889000" cy="1576387"/>
            </a:xfrm>
          </p:grpSpPr>
          <p:sp>
            <p:nvSpPr>
              <p:cNvPr id="19" name="Freeform 12"/>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3"/>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4"/>
              <p:cNvSpPr>
                <a:spLocks/>
              </p:cNvSpPr>
              <p:nvPr/>
            </p:nvSpPr>
            <p:spPr bwMode="auto">
              <a:xfrm>
                <a:off x="-12700" y="889000"/>
                <a:ext cx="355600" cy="142875"/>
              </a:xfrm>
              <a:custGeom>
                <a:avLst/>
                <a:gdLst>
                  <a:gd name="T0" fmla="*/ 62 w 62"/>
                  <a:gd name="T1" fmla="*/ 12 h 25"/>
                  <a:gd name="T2" fmla="*/ 50 w 62"/>
                  <a:gd name="T3" fmla="*/ 25 h 25"/>
                  <a:gd name="T4" fmla="*/ 13 w 62"/>
                  <a:gd name="T5" fmla="*/ 25 h 25"/>
                  <a:gd name="T6" fmla="*/ 0 w 62"/>
                  <a:gd name="T7" fmla="*/ 12 h 25"/>
                  <a:gd name="T8" fmla="*/ 0 w 62"/>
                  <a:gd name="T9" fmla="*/ 12 h 25"/>
                  <a:gd name="T10" fmla="*/ 13 w 62"/>
                  <a:gd name="T11" fmla="*/ 0 h 25"/>
                  <a:gd name="T12" fmla="*/ 50 w 62"/>
                  <a:gd name="T13" fmla="*/ 0 h 25"/>
                  <a:gd name="T14" fmla="*/ 62 w 62"/>
                  <a:gd name="T15" fmla="*/ 1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5">
                    <a:moveTo>
                      <a:pt x="62" y="12"/>
                    </a:moveTo>
                    <a:cubicBezTo>
                      <a:pt x="62" y="19"/>
                      <a:pt x="57" y="25"/>
                      <a:pt x="50" y="25"/>
                    </a:cubicBezTo>
                    <a:cubicBezTo>
                      <a:pt x="13" y="25"/>
                      <a:pt x="13" y="25"/>
                      <a:pt x="13" y="25"/>
                    </a:cubicBezTo>
                    <a:cubicBezTo>
                      <a:pt x="6" y="25"/>
                      <a:pt x="0" y="19"/>
                      <a:pt x="0" y="12"/>
                    </a:cubicBezTo>
                    <a:cubicBezTo>
                      <a:pt x="0" y="12"/>
                      <a:pt x="0" y="12"/>
                      <a:pt x="0" y="12"/>
                    </a:cubicBezTo>
                    <a:cubicBezTo>
                      <a:pt x="0" y="5"/>
                      <a:pt x="6" y="0"/>
                      <a:pt x="13" y="0"/>
                    </a:cubicBezTo>
                    <a:cubicBezTo>
                      <a:pt x="50" y="0"/>
                      <a:pt x="50" y="0"/>
                      <a:pt x="50" y="0"/>
                    </a:cubicBezTo>
                    <a:cubicBezTo>
                      <a:pt x="57" y="0"/>
                      <a:pt x="62" y="5"/>
                      <a:pt x="62" y="1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15"/>
              <p:cNvSpPr>
                <a:spLocks noEditPoints="1"/>
              </p:cNvSpPr>
              <p:nvPr/>
            </p:nvSpPr>
            <p:spPr bwMode="auto">
              <a:xfrm>
                <a:off x="33338" y="1719263"/>
                <a:ext cx="166688" cy="1651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3 h 29"/>
                  <a:gd name="T12" fmla="*/ 3 w 29"/>
                  <a:gd name="T13" fmla="*/ 15 h 29"/>
                  <a:gd name="T14" fmla="*/ 15 w 29"/>
                  <a:gd name="T15" fmla="*/ 27 h 29"/>
                  <a:gd name="T16" fmla="*/ 27 w 29"/>
                  <a:gd name="T17" fmla="*/ 15 h 29"/>
                  <a:gd name="T18" fmla="*/ 15 w 29"/>
                  <a:gd name="T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6"/>
                      <a:pt x="6" y="0"/>
                      <a:pt x="15" y="0"/>
                    </a:cubicBezTo>
                    <a:cubicBezTo>
                      <a:pt x="23" y="0"/>
                      <a:pt x="29" y="6"/>
                      <a:pt x="29" y="15"/>
                    </a:cubicBezTo>
                    <a:cubicBezTo>
                      <a:pt x="29" y="23"/>
                      <a:pt x="23" y="29"/>
                      <a:pt x="15" y="29"/>
                    </a:cubicBezTo>
                    <a:close/>
                    <a:moveTo>
                      <a:pt x="15" y="3"/>
                    </a:moveTo>
                    <a:cubicBezTo>
                      <a:pt x="8" y="3"/>
                      <a:pt x="3" y="8"/>
                      <a:pt x="3" y="15"/>
                    </a:cubicBezTo>
                    <a:cubicBezTo>
                      <a:pt x="3" y="21"/>
                      <a:pt x="8" y="27"/>
                      <a:pt x="15" y="27"/>
                    </a:cubicBezTo>
                    <a:cubicBezTo>
                      <a:pt x="21" y="27"/>
                      <a:pt x="27" y="21"/>
                      <a:pt x="27" y="15"/>
                    </a:cubicBezTo>
                    <a:cubicBezTo>
                      <a:pt x="27" y="8"/>
                      <a:pt x="21" y="3"/>
                      <a:pt x="1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16"/>
              <p:cNvSpPr>
                <a:spLocks noChangeArrowheads="1"/>
              </p:cNvSpPr>
              <p:nvPr/>
            </p:nvSpPr>
            <p:spPr bwMode="auto">
              <a:xfrm>
                <a:off x="96838" y="1793875"/>
                <a:ext cx="195263" cy="193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17"/>
              <p:cNvSpPr>
                <a:spLocks noChangeArrowheads="1"/>
              </p:cNvSpPr>
              <p:nvPr/>
            </p:nvSpPr>
            <p:spPr bwMode="auto">
              <a:xfrm>
                <a:off x="-46038" y="620713"/>
                <a:ext cx="147638" cy="14922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5" name="Group 114"/>
            <p:cNvGrpSpPr/>
            <p:nvPr/>
          </p:nvGrpSpPr>
          <p:grpSpPr>
            <a:xfrm>
              <a:off x="8688700" y="4616200"/>
              <a:ext cx="746525" cy="504818"/>
              <a:chOff x="1136650" y="2795504"/>
              <a:chExt cx="1171576" cy="792247"/>
            </a:xfrm>
          </p:grpSpPr>
          <p:grpSp>
            <p:nvGrpSpPr>
              <p:cNvPr id="137" name="Group 136"/>
              <p:cNvGrpSpPr/>
              <p:nvPr/>
            </p:nvGrpSpPr>
            <p:grpSpPr>
              <a:xfrm>
                <a:off x="1489075" y="2795504"/>
                <a:ext cx="481013" cy="438150"/>
                <a:chOff x="1520825" y="2871788"/>
                <a:chExt cx="481013" cy="438150"/>
              </a:xfrm>
            </p:grpSpPr>
            <p:sp>
              <p:nvSpPr>
                <p:cNvPr id="144" name="Rectangle 193"/>
                <p:cNvSpPr>
                  <a:spLocks noChangeArrowheads="1"/>
                </p:cNvSpPr>
                <p:nvPr/>
              </p:nvSpPr>
              <p:spPr bwMode="auto">
                <a:xfrm>
                  <a:off x="1520825" y="3108325"/>
                  <a:ext cx="90488" cy="2016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5" name="Rectangle 194"/>
                <p:cNvSpPr>
                  <a:spLocks noChangeArrowheads="1"/>
                </p:cNvSpPr>
                <p:nvPr/>
              </p:nvSpPr>
              <p:spPr bwMode="auto">
                <a:xfrm>
                  <a:off x="1781175" y="3048000"/>
                  <a:ext cx="88900" cy="2619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6" name="Rectangle 195"/>
                <p:cNvSpPr>
                  <a:spLocks noChangeArrowheads="1"/>
                </p:cNvSpPr>
                <p:nvPr/>
              </p:nvSpPr>
              <p:spPr bwMode="auto">
                <a:xfrm>
                  <a:off x="1909763" y="2871788"/>
                  <a:ext cx="92075" cy="4381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7" name="Rectangle 196"/>
                <p:cNvSpPr>
                  <a:spLocks noChangeArrowheads="1"/>
                </p:cNvSpPr>
                <p:nvPr/>
              </p:nvSpPr>
              <p:spPr bwMode="auto">
                <a:xfrm>
                  <a:off x="1652588" y="3014663"/>
                  <a:ext cx="88900" cy="295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38" name="Freeform 200"/>
              <p:cNvSpPr>
                <a:spLocks/>
              </p:cNvSpPr>
              <p:nvPr/>
            </p:nvSpPr>
            <p:spPr bwMode="auto">
              <a:xfrm>
                <a:off x="1136650" y="3122613"/>
                <a:ext cx="130175" cy="292100"/>
              </a:xfrm>
              <a:custGeom>
                <a:avLst/>
                <a:gdLst>
                  <a:gd name="T0" fmla="*/ 82 w 82"/>
                  <a:gd name="T1" fmla="*/ 177 h 184"/>
                  <a:gd name="T2" fmla="*/ 18 w 82"/>
                  <a:gd name="T3" fmla="*/ 184 h 184"/>
                  <a:gd name="T4" fmla="*/ 0 w 82"/>
                  <a:gd name="T5" fmla="*/ 6 h 184"/>
                  <a:gd name="T6" fmla="*/ 64 w 82"/>
                  <a:gd name="T7" fmla="*/ 0 h 184"/>
                  <a:gd name="T8" fmla="*/ 82 w 82"/>
                  <a:gd name="T9" fmla="*/ 177 h 184"/>
                </a:gdLst>
                <a:ahLst/>
                <a:cxnLst>
                  <a:cxn ang="0">
                    <a:pos x="T0" y="T1"/>
                  </a:cxn>
                  <a:cxn ang="0">
                    <a:pos x="T2" y="T3"/>
                  </a:cxn>
                  <a:cxn ang="0">
                    <a:pos x="T4" y="T5"/>
                  </a:cxn>
                  <a:cxn ang="0">
                    <a:pos x="T6" y="T7"/>
                  </a:cxn>
                  <a:cxn ang="0">
                    <a:pos x="T8" y="T9"/>
                  </a:cxn>
                </a:cxnLst>
                <a:rect l="0" t="0" r="r" b="b"/>
                <a:pathLst>
                  <a:path w="82" h="184">
                    <a:moveTo>
                      <a:pt x="82" y="177"/>
                    </a:moveTo>
                    <a:lnTo>
                      <a:pt x="18" y="184"/>
                    </a:lnTo>
                    <a:lnTo>
                      <a:pt x="0" y="6"/>
                    </a:lnTo>
                    <a:lnTo>
                      <a:pt x="64" y="0"/>
                    </a:lnTo>
                    <a:lnTo>
                      <a:pt x="82" y="17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9" name="Freeform 201"/>
              <p:cNvSpPr>
                <a:spLocks/>
              </p:cNvSpPr>
              <p:nvPr/>
            </p:nvSpPr>
            <p:spPr bwMode="auto">
              <a:xfrm>
                <a:off x="2173288" y="3121025"/>
                <a:ext cx="134938" cy="293688"/>
              </a:xfrm>
              <a:custGeom>
                <a:avLst/>
                <a:gdLst>
                  <a:gd name="T0" fmla="*/ 62 w 85"/>
                  <a:gd name="T1" fmla="*/ 185 h 185"/>
                  <a:gd name="T2" fmla="*/ 0 w 85"/>
                  <a:gd name="T3" fmla="*/ 176 h 185"/>
                  <a:gd name="T4" fmla="*/ 21 w 85"/>
                  <a:gd name="T5" fmla="*/ 0 h 185"/>
                  <a:gd name="T6" fmla="*/ 85 w 85"/>
                  <a:gd name="T7" fmla="*/ 8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8"/>
                    </a:lnTo>
                    <a:lnTo>
                      <a:pt x="62" y="185"/>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0" name="Freeform 202"/>
              <p:cNvSpPr>
                <a:spLocks/>
              </p:cNvSpPr>
              <p:nvPr/>
            </p:nvSpPr>
            <p:spPr bwMode="auto">
              <a:xfrm>
                <a:off x="1222375" y="2919413"/>
                <a:ext cx="260350" cy="668338"/>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1" name="Freeform 203"/>
              <p:cNvSpPr>
                <a:spLocks/>
              </p:cNvSpPr>
              <p:nvPr/>
            </p:nvSpPr>
            <p:spPr bwMode="auto">
              <a:xfrm>
                <a:off x="1952625" y="2913063"/>
                <a:ext cx="274638" cy="668338"/>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26" name="Group 20"/>
            <p:cNvGrpSpPr>
              <a:grpSpLocks noChangeAspect="1"/>
            </p:cNvGrpSpPr>
            <p:nvPr/>
          </p:nvGrpSpPr>
          <p:grpSpPr bwMode="auto">
            <a:xfrm>
              <a:off x="10018678" y="5550106"/>
              <a:ext cx="550109" cy="748984"/>
              <a:chOff x="-1629" y="917"/>
              <a:chExt cx="816" cy="1111"/>
            </a:xfrm>
          </p:grpSpPr>
          <p:sp>
            <p:nvSpPr>
              <p:cNvPr id="27" name="AutoShape 19"/>
              <p:cNvSpPr>
                <a:spLocks noChangeAspect="1" noChangeArrowheads="1" noTextEdit="1"/>
              </p:cNvSpPr>
              <p:nvPr/>
            </p:nvSpPr>
            <p:spPr bwMode="auto">
              <a:xfrm>
                <a:off x="-1629" y="917"/>
                <a:ext cx="816"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1"/>
              <p:cNvSpPr>
                <a:spLocks/>
              </p:cNvSpPr>
              <p:nvPr/>
            </p:nvSpPr>
            <p:spPr bwMode="auto">
              <a:xfrm>
                <a:off x="-1573" y="917"/>
                <a:ext cx="722" cy="954"/>
              </a:xfrm>
              <a:custGeom>
                <a:avLst/>
                <a:gdLst>
                  <a:gd name="T0" fmla="*/ 417 w 417"/>
                  <a:gd name="T1" fmla="*/ 208 h 551"/>
                  <a:gd name="T2" fmla="*/ 208 w 417"/>
                  <a:gd name="T3" fmla="*/ 0 h 551"/>
                  <a:gd name="T4" fmla="*/ 0 w 417"/>
                  <a:gd name="T5" fmla="*/ 208 h 551"/>
                  <a:gd name="T6" fmla="*/ 92 w 417"/>
                  <a:gd name="T7" fmla="*/ 381 h 551"/>
                  <a:gd name="T8" fmla="*/ 137 w 417"/>
                  <a:gd name="T9" fmla="*/ 522 h 551"/>
                  <a:gd name="T10" fmla="*/ 208 w 417"/>
                  <a:gd name="T11" fmla="*/ 551 h 551"/>
                  <a:gd name="T12" fmla="*/ 208 w 417"/>
                  <a:gd name="T13" fmla="*/ 551 h 551"/>
                  <a:gd name="T14" fmla="*/ 208 w 417"/>
                  <a:gd name="T15" fmla="*/ 551 h 551"/>
                  <a:gd name="T16" fmla="*/ 208 w 417"/>
                  <a:gd name="T17" fmla="*/ 551 h 551"/>
                  <a:gd name="T18" fmla="*/ 208 w 417"/>
                  <a:gd name="T19" fmla="*/ 551 h 551"/>
                  <a:gd name="T20" fmla="*/ 279 w 417"/>
                  <a:gd name="T21" fmla="*/ 522 h 551"/>
                  <a:gd name="T22" fmla="*/ 280 w 417"/>
                  <a:gd name="T23" fmla="*/ 522 h 551"/>
                  <a:gd name="T24" fmla="*/ 280 w 417"/>
                  <a:gd name="T25" fmla="*/ 511 h 551"/>
                  <a:gd name="T26" fmla="*/ 324 w 417"/>
                  <a:gd name="T27" fmla="*/ 381 h 551"/>
                  <a:gd name="T28" fmla="*/ 417 w 417"/>
                  <a:gd name="T29" fmla="*/ 20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 h="551">
                    <a:moveTo>
                      <a:pt x="417" y="208"/>
                    </a:moveTo>
                    <a:cubicBezTo>
                      <a:pt x="417" y="93"/>
                      <a:pt x="323" y="0"/>
                      <a:pt x="208" y="0"/>
                    </a:cubicBezTo>
                    <a:cubicBezTo>
                      <a:pt x="94" y="0"/>
                      <a:pt x="0" y="93"/>
                      <a:pt x="0" y="208"/>
                    </a:cubicBezTo>
                    <a:cubicBezTo>
                      <a:pt x="0" y="280"/>
                      <a:pt x="37"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80" y="522"/>
                      <a:pt x="280" y="522"/>
                      <a:pt x="280" y="522"/>
                    </a:cubicBezTo>
                    <a:cubicBezTo>
                      <a:pt x="280" y="511"/>
                      <a:pt x="280" y="511"/>
                      <a:pt x="280" y="511"/>
                    </a:cubicBezTo>
                    <a:cubicBezTo>
                      <a:pt x="282" y="420"/>
                      <a:pt x="319" y="385"/>
                      <a:pt x="324" y="381"/>
                    </a:cubicBezTo>
                    <a:cubicBezTo>
                      <a:pt x="380" y="344"/>
                      <a:pt x="417" y="281"/>
                      <a:pt x="417" y="20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3"/>
              <p:cNvSpPr>
                <a:spLocks noChangeArrowheads="1"/>
              </p:cNvSpPr>
              <p:nvPr/>
            </p:nvSpPr>
            <p:spPr bwMode="auto">
              <a:xfrm>
                <a:off x="-1336" y="1820"/>
                <a:ext cx="248" cy="165"/>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24"/>
              <p:cNvSpPr>
                <a:spLocks noChangeShapeType="1"/>
              </p:cNvSpPr>
              <p:nvPr/>
            </p:nvSpPr>
            <p:spPr bwMode="auto">
              <a:xfrm>
                <a:off x="-1336" y="188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Line 25"/>
              <p:cNvSpPr>
                <a:spLocks noChangeShapeType="1"/>
              </p:cNvSpPr>
              <p:nvPr/>
            </p:nvSpPr>
            <p:spPr bwMode="auto">
              <a:xfrm>
                <a:off x="-1336" y="193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26"/>
              <p:cNvSpPr>
                <a:spLocks/>
              </p:cNvSpPr>
              <p:nvPr/>
            </p:nvSpPr>
            <p:spPr bwMode="auto">
              <a:xfrm>
                <a:off x="-1277" y="1985"/>
                <a:ext cx="128" cy="43"/>
              </a:xfrm>
              <a:custGeom>
                <a:avLst/>
                <a:gdLst>
                  <a:gd name="T0" fmla="*/ 0 w 128"/>
                  <a:gd name="T1" fmla="*/ 0 h 43"/>
                  <a:gd name="T2" fmla="*/ 20 w 128"/>
                  <a:gd name="T3" fmla="*/ 43 h 43"/>
                  <a:gd name="T4" fmla="*/ 109 w 128"/>
                  <a:gd name="T5" fmla="*/ 43 h 43"/>
                  <a:gd name="T6" fmla="*/ 128 w 128"/>
                  <a:gd name="T7" fmla="*/ 0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20" y="43"/>
                    </a:lnTo>
                    <a:lnTo>
                      <a:pt x="109" y="43"/>
                    </a:lnTo>
                    <a:lnTo>
                      <a:pt x="1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10422101" y="3969272"/>
              <a:ext cx="611053" cy="585008"/>
              <a:chOff x="7072497" y="872254"/>
              <a:chExt cx="968375" cy="927100"/>
            </a:xfrm>
          </p:grpSpPr>
          <p:sp>
            <p:nvSpPr>
              <p:cNvPr id="39" name="Freeform 31"/>
              <p:cNvSpPr>
                <a:spLocks noEditPoints="1"/>
              </p:cNvSpPr>
              <p:nvPr/>
            </p:nvSpPr>
            <p:spPr bwMode="auto">
              <a:xfrm>
                <a:off x="7072497" y="872254"/>
                <a:ext cx="968375" cy="927100"/>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2" name="Group 41"/>
              <p:cNvGrpSpPr/>
              <p:nvPr/>
            </p:nvGrpSpPr>
            <p:grpSpPr>
              <a:xfrm>
                <a:off x="7131234" y="891304"/>
                <a:ext cx="850900" cy="881063"/>
                <a:chOff x="10800247" y="1319368"/>
                <a:chExt cx="850900" cy="881063"/>
              </a:xfrm>
            </p:grpSpPr>
            <p:sp>
              <p:nvSpPr>
                <p:cNvPr id="38" name="Freeform 30"/>
                <p:cNvSpPr>
                  <a:spLocks/>
                </p:cNvSpPr>
                <p:nvPr/>
              </p:nvSpPr>
              <p:spPr bwMode="auto">
                <a:xfrm>
                  <a:off x="10800247" y="1352706"/>
                  <a:ext cx="850900" cy="822325"/>
                </a:xfrm>
                <a:custGeom>
                  <a:avLst/>
                  <a:gdLst>
                    <a:gd name="T0" fmla="*/ 14 w 131"/>
                    <a:gd name="T1" fmla="*/ 7 h 127"/>
                    <a:gd name="T2" fmla="*/ 65 w 131"/>
                    <a:gd name="T3" fmla="*/ 127 h 127"/>
                    <a:gd name="T4" fmla="*/ 117 w 131"/>
                    <a:gd name="T5" fmla="*/ 7 h 127"/>
                    <a:gd name="T6" fmla="*/ 94 w 131"/>
                    <a:gd name="T7" fmla="*/ 13 h 127"/>
                    <a:gd name="T8" fmla="*/ 66 w 131"/>
                    <a:gd name="T9" fmla="*/ 1 h 127"/>
                    <a:gd name="T10" fmla="*/ 65 w 131"/>
                    <a:gd name="T11" fmla="*/ 0 h 127"/>
                    <a:gd name="T12" fmla="*/ 65 w 131"/>
                    <a:gd name="T13" fmla="*/ 1 h 127"/>
                    <a:gd name="T14" fmla="*/ 37 w 131"/>
                    <a:gd name="T15" fmla="*/ 13 h 127"/>
                    <a:gd name="T16" fmla="*/ 14 w 131"/>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14" y="7"/>
                      </a:moveTo>
                      <a:cubicBezTo>
                        <a:pt x="0" y="52"/>
                        <a:pt x="21" y="104"/>
                        <a:pt x="65" y="127"/>
                      </a:cubicBezTo>
                      <a:cubicBezTo>
                        <a:pt x="109" y="104"/>
                        <a:pt x="131" y="52"/>
                        <a:pt x="117" y="7"/>
                      </a:cubicBezTo>
                      <a:cubicBezTo>
                        <a:pt x="109" y="11"/>
                        <a:pt x="101" y="13"/>
                        <a:pt x="94" y="13"/>
                      </a:cubicBezTo>
                      <a:cubicBezTo>
                        <a:pt x="81" y="13"/>
                        <a:pt x="72" y="6"/>
                        <a:pt x="66" y="1"/>
                      </a:cubicBezTo>
                      <a:cubicBezTo>
                        <a:pt x="66" y="0"/>
                        <a:pt x="66" y="0"/>
                        <a:pt x="65" y="0"/>
                      </a:cubicBezTo>
                      <a:cubicBezTo>
                        <a:pt x="65" y="0"/>
                        <a:pt x="65" y="0"/>
                        <a:pt x="65" y="1"/>
                      </a:cubicBezTo>
                      <a:cubicBezTo>
                        <a:pt x="59" y="6"/>
                        <a:pt x="50" y="13"/>
                        <a:pt x="37" y="13"/>
                      </a:cubicBezTo>
                      <a:cubicBezTo>
                        <a:pt x="30" y="13"/>
                        <a:pt x="22"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2"/>
                <p:cNvSpPr>
                  <a:spLocks/>
                </p:cNvSpPr>
                <p:nvPr/>
              </p:nvSpPr>
              <p:spPr bwMode="auto">
                <a:xfrm>
                  <a:off x="10825647" y="1319368"/>
                  <a:ext cx="396875" cy="441325"/>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3"/>
                <p:cNvSpPr>
                  <a:spLocks/>
                </p:cNvSpPr>
                <p:nvPr/>
              </p:nvSpPr>
              <p:spPr bwMode="auto">
                <a:xfrm>
                  <a:off x="11222522" y="1760693"/>
                  <a:ext cx="363538" cy="439738"/>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91" name="Freeform 290"/>
            <p:cNvSpPr>
              <a:spLocks noChangeAspect="1"/>
            </p:cNvSpPr>
            <p:nvPr/>
          </p:nvSpPr>
          <p:spPr bwMode="auto">
            <a:xfrm>
              <a:off x="8157600" y="5696685"/>
              <a:ext cx="831676" cy="59443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100"/>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71151369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a:spLocks/>
          </p:cNvSpPr>
          <p:nvPr/>
        </p:nvSpPr>
        <p:spPr>
          <a:xfrm>
            <a:off x="2667000" y="4095480"/>
            <a:ext cx="6858000" cy="1017857"/>
          </a:xfrm>
          <a:prstGeom prst="rect">
            <a:avLst/>
          </a:prstGeom>
          <a:solidFill>
            <a:schemeClr val="accent2"/>
          </a:solidFill>
          <a:ln w="9525" cap="flat" cmpd="sng" algn="ctr">
            <a:noFill/>
            <a:prstDash val="solid"/>
          </a:ln>
          <a:effectLst/>
        </p:spPr>
        <p:txBody>
          <a:bodyPr lIns="152400" tIns="0" rIns="15240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mn-ea"/>
                <a:cs typeface="Arial"/>
              </a:rPr>
              <a:t>WebHDFS</a:t>
            </a:r>
            <a:endParaRPr kumimoji="0" lang="en-US" sz="1400" b="0" i="0" u="none" strike="noStrike" kern="1200" cap="none" spc="0" normalizeH="0" baseline="0" noProof="0" dirty="0">
              <a:ln>
                <a:noFill/>
              </a:ln>
              <a:solidFill>
                <a:prstClr val="white"/>
              </a:solidFill>
              <a:effectLst/>
              <a:uLnTx/>
              <a:uFillTx/>
              <a:latin typeface="+mn-lt"/>
              <a:ea typeface="+mn-ea"/>
              <a:cs typeface="Arial"/>
            </a:endParaRPr>
          </a:p>
        </p:txBody>
      </p:sp>
      <p:sp>
        <p:nvSpPr>
          <p:cNvPr id="69" name="Freeform 68"/>
          <p:cNvSpPr/>
          <p:nvPr/>
        </p:nvSpPr>
        <p:spPr bwMode="auto">
          <a:xfrm rot="10800000" flipV="1">
            <a:off x="2667000" y="4431191"/>
            <a:ext cx="6858000" cy="1850733"/>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p:cNvSpPr>
            <a:spLocks/>
          </p:cNvSpPr>
          <p:nvPr/>
        </p:nvSpPr>
        <p:spPr>
          <a:xfrm>
            <a:off x="2667000" y="1916581"/>
            <a:ext cx="6858000" cy="1935679"/>
          </a:xfrm>
          <a:prstGeom prst="rect">
            <a:avLst/>
          </a:prstGeom>
          <a:solidFill>
            <a:schemeClr val="accent1">
              <a:lumMod val="90000"/>
              <a:lumOff val="10000"/>
            </a:schemeClr>
          </a:solidFill>
          <a:ln w="9525" cap="flat" cmpd="sng" algn="ctr">
            <a:noFill/>
            <a:prstDash val="solid"/>
          </a:ln>
          <a:effectLst/>
        </p:spPr>
        <p:txBody>
          <a:bodyPr lIns="152400" tIns="0" rIns="152400"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mn-ea"/>
                <a:cs typeface="Arial"/>
              </a:rPr>
              <a:t>YARN</a:t>
            </a:r>
            <a:endParaRPr kumimoji="0" lang="en-US" sz="1400" b="0" i="0" u="none" strike="noStrike" kern="1200" cap="none" spc="0" normalizeH="0" baseline="0" noProof="0" dirty="0">
              <a:ln>
                <a:noFill/>
              </a:ln>
              <a:solidFill>
                <a:prstClr val="white"/>
              </a:solidFill>
              <a:effectLst/>
              <a:uLnTx/>
              <a:uFillTx/>
              <a:latin typeface="+mn-lt"/>
              <a:ea typeface="+mn-ea"/>
              <a:cs typeface="Arial"/>
            </a:endParaRPr>
          </a:p>
        </p:txBody>
      </p:sp>
      <p:sp>
        <p:nvSpPr>
          <p:cNvPr id="6" name="Freeform 5"/>
          <p:cNvSpPr/>
          <p:nvPr/>
        </p:nvSpPr>
        <p:spPr bwMode="auto">
          <a:xfrm rot="10800000">
            <a:off x="2667000" y="1578260"/>
            <a:ext cx="6858000" cy="1848081"/>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extBox 8"/>
          <p:cNvSpPr txBox="1"/>
          <p:nvPr/>
        </p:nvSpPr>
        <p:spPr>
          <a:xfrm>
            <a:off x="3450238" y="2393804"/>
            <a:ext cx="2093211" cy="500137"/>
          </a:xfrm>
          <a:prstGeom prst="rect">
            <a:avLst/>
          </a:prstGeom>
          <a:noFill/>
        </p:spPr>
        <p:txBody>
          <a:bodyPr wrap="square" rtlCol="0">
            <a:sp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rPr>
              <a:t>U-SQL</a:t>
            </a:r>
          </a:p>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prstClr val="white"/>
                </a:solidFill>
                <a:effectLst/>
                <a:uLnTx/>
                <a:uFillTx/>
              </a:rPr>
              <a:t>(extensible by C#, R and Python)</a:t>
            </a:r>
          </a:p>
        </p:txBody>
      </p:sp>
      <p:sp>
        <p:nvSpPr>
          <p:cNvPr id="10" name="TextBox 9"/>
          <p:cNvSpPr txBox="1"/>
          <p:nvPr/>
        </p:nvSpPr>
        <p:spPr>
          <a:xfrm>
            <a:off x="3027934" y="1719924"/>
            <a:ext cx="3257278" cy="369332"/>
          </a:xfrm>
          <a:prstGeom prst="rect">
            <a:avLst/>
          </a:prstGeom>
          <a:noFill/>
        </p:spPr>
        <p:txBody>
          <a:bodyPr wrap="square" rtlCol="0">
            <a:spAutoFit/>
          </a:bodyPr>
          <a:lstStyle/>
          <a:p>
            <a:pPr marL="0" marR="0" lvl="0" indent="0" defTabSz="76197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Analytics</a:t>
            </a:r>
          </a:p>
        </p:txBody>
      </p:sp>
      <p:sp>
        <p:nvSpPr>
          <p:cNvPr id="11" name="TextBox 10"/>
          <p:cNvSpPr txBox="1"/>
          <p:nvPr/>
        </p:nvSpPr>
        <p:spPr>
          <a:xfrm>
            <a:off x="6287707" y="1735514"/>
            <a:ext cx="2943968" cy="369332"/>
          </a:xfrm>
          <a:prstGeom prst="rect">
            <a:avLst/>
          </a:prstGeom>
          <a:noFill/>
        </p:spPr>
        <p:txBody>
          <a:bodyPr wrap="square" rtlCol="0">
            <a:spAutoFit/>
          </a:bodyPr>
          <a:lstStyle/>
          <a:p>
            <a:pPr marL="0" marR="0" lvl="1" indent="0" algn="r" defTabSz="76197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HDInsight</a:t>
            </a:r>
          </a:p>
        </p:txBody>
      </p:sp>
      <p:grpSp>
        <p:nvGrpSpPr>
          <p:cNvPr id="2" name="Group 1"/>
          <p:cNvGrpSpPr/>
          <p:nvPr/>
        </p:nvGrpSpPr>
        <p:grpSpPr>
          <a:xfrm>
            <a:off x="3975356" y="5219121"/>
            <a:ext cx="4358496" cy="957020"/>
            <a:chOff x="5226398" y="6112562"/>
            <a:chExt cx="4284412" cy="1104729"/>
          </a:xfrm>
        </p:grpSpPr>
        <p:sp>
          <p:nvSpPr>
            <p:cNvPr id="14" name="Rounded Rectangle 13"/>
            <p:cNvSpPr>
              <a:spLocks/>
            </p:cNvSpPr>
            <p:nvPr/>
          </p:nvSpPr>
          <p:spPr>
            <a:xfrm>
              <a:off x="5226398"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15"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37351" tIns="37351" rIns="0" bIns="37351"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prstClr val="black"/>
                </a:solidFill>
                <a:effectLst/>
                <a:uLnTx/>
                <a:uFillTx/>
              </a:endParaRPr>
            </a:p>
          </p:txBody>
        </p:sp>
        <p:sp>
          <p:nvSpPr>
            <p:cNvPr id="16" name="Rounded Rectangle 15"/>
            <p:cNvSpPr>
              <a:spLocks/>
            </p:cNvSpPr>
            <p:nvPr/>
          </p:nvSpPr>
          <p:spPr>
            <a:xfrm>
              <a:off x="5236532"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17" name="Rounded Rectangle 16"/>
            <p:cNvSpPr>
              <a:spLocks/>
            </p:cNvSpPr>
            <p:nvPr/>
          </p:nvSpPr>
          <p:spPr>
            <a:xfrm>
              <a:off x="5946007"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grpSp>
          <p:nvGrpSpPr>
            <p:cNvPr id="18" name="Group 17"/>
            <p:cNvGrpSpPr/>
            <p:nvPr/>
          </p:nvGrpSpPr>
          <p:grpSpPr>
            <a:xfrm>
              <a:off x="6036098" y="6229818"/>
              <a:ext cx="545497" cy="343276"/>
              <a:chOff x="2769908" y="1409697"/>
              <a:chExt cx="1965320" cy="1055586"/>
            </a:xfrm>
            <a:solidFill>
              <a:schemeClr val="bg1"/>
            </a:solidFill>
          </p:grpSpPr>
          <p:sp>
            <p:nvSpPr>
              <p:cNvPr id="6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7351" rIns="0" rtlCol="0" anchor="ctr"/>
              <a:lstStyle/>
              <a:p>
                <a:pPr marL="0" marR="0" lvl="0" indent="0" defTabSz="746958"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008272"/>
                  </a:solidFill>
                  <a:effectLst/>
                  <a:uLnTx/>
                  <a:uFillTx/>
                </a:endParaRPr>
              </a:p>
            </p:txBody>
          </p:sp>
          <p:sp>
            <p:nvSpPr>
              <p:cNvPr id="6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defTabSz="746713"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defTabSz="672257"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gradFill>
                    <a:gsLst>
                      <a:gs pos="0">
                        <a:srgbClr val="FFFFFF"/>
                      </a:gs>
                      <a:gs pos="100000">
                        <a:srgbClr val="FFFFFF"/>
                      </a:gs>
                    </a:gsLst>
                    <a:lin ang="5400000" scaled="0"/>
                  </a:gradFill>
                  <a:effectLst/>
                  <a:uLnTx/>
                  <a:uFillTx/>
                </a:endParaRPr>
              </a:p>
            </p:txBody>
          </p:sp>
        </p:grpSp>
        <p:sp>
          <p:nvSpPr>
            <p:cNvPr id="19" name="Rounded Rectangle 18"/>
            <p:cNvSpPr>
              <a:spLocks/>
            </p:cNvSpPr>
            <p:nvPr/>
          </p:nvSpPr>
          <p:spPr>
            <a:xfrm>
              <a:off x="5950999"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0" name="Rounded Rectangle 19"/>
            <p:cNvSpPr>
              <a:spLocks/>
            </p:cNvSpPr>
            <p:nvPr/>
          </p:nvSpPr>
          <p:spPr>
            <a:xfrm>
              <a:off x="6668494"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1" name="Rounded Rectangle 20"/>
            <p:cNvSpPr>
              <a:spLocks/>
            </p:cNvSpPr>
            <p:nvPr/>
          </p:nvSpPr>
          <p:spPr>
            <a:xfrm>
              <a:off x="6678628"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2" name="Rounded Rectangle 21"/>
            <p:cNvSpPr>
              <a:spLocks/>
            </p:cNvSpPr>
            <p:nvPr/>
          </p:nvSpPr>
          <p:spPr>
            <a:xfrm>
              <a:off x="7393095"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3" name="Rounded Rectangle 22"/>
            <p:cNvSpPr>
              <a:spLocks/>
            </p:cNvSpPr>
            <p:nvPr/>
          </p:nvSpPr>
          <p:spPr>
            <a:xfrm>
              <a:off x="8103190"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4" name="Rounded Rectangle 23"/>
            <p:cNvSpPr>
              <a:spLocks/>
            </p:cNvSpPr>
            <p:nvPr/>
          </p:nvSpPr>
          <p:spPr>
            <a:xfrm>
              <a:off x="8113324"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5" name="Rounded Rectangle 24"/>
            <p:cNvSpPr>
              <a:spLocks/>
            </p:cNvSpPr>
            <p:nvPr/>
          </p:nvSpPr>
          <p:spPr>
            <a:xfrm>
              <a:off x="8822799"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6" name="Rounded Rectangle 25"/>
            <p:cNvSpPr>
              <a:spLocks/>
            </p:cNvSpPr>
            <p:nvPr/>
          </p:nvSpPr>
          <p:spPr>
            <a:xfrm>
              <a:off x="8827791"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7" name="Rounded Rectangle 26"/>
            <p:cNvSpPr>
              <a:spLocks/>
            </p:cNvSpPr>
            <p:nvPr/>
          </p:nvSpPr>
          <p:spPr>
            <a:xfrm>
              <a:off x="7393095"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8"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defTabSz="746713"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Freeform 28"/>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119523" rIns="0" bIns="119523" numCol="1" spcCol="0" rtlCol="0" fromWordArt="0" anchor="t" anchorCtr="0" forceAA="0" compatLnSpc="1">
              <a:prstTxWarp prst="textNoShape">
                <a:avLst/>
              </a:prstTxWarp>
              <a:noAutofit/>
            </a:bodyPr>
            <a:lstStyle/>
            <a:p>
              <a:pPr marL="0" marR="0" lvl="0" indent="0" defTabSz="761721"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Freeform 67"/>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37351" rIns="0" rtlCol="0" anchor="ctr">
              <a:noAutofit/>
            </a:bodyPr>
            <a:lstStyle/>
            <a:p>
              <a:pPr marL="0" marR="0" lvl="0" indent="0" defTabSz="761605"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505050"/>
                </a:solidFill>
                <a:effectLst/>
                <a:uLnTx/>
                <a:uFillTx/>
              </a:endParaRPr>
            </a:p>
          </p:txBody>
        </p:sp>
        <p:sp>
          <p:nvSpPr>
            <p:cNvPr id="32"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defTabSz="672257"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solidFill>
                  <a:srgbClr val="008272"/>
                </a:solidFill>
                <a:effectLst/>
                <a:uLnTx/>
                <a:uFillTx/>
              </a:endParaRPr>
            </a:p>
          </p:txBody>
        </p:sp>
        <p:sp>
          <p:nvSpPr>
            <p:cNvPr id="33"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43934" rIns="0" bIns="87868" numCol="1" spcCol="0" rtlCol="0" fromWordArt="0" anchor="b" anchorCtr="0" forceAA="0" compatLnSpc="1">
              <a:prstTxWarp prst="textNoShape">
                <a:avLst/>
              </a:prstTxWarp>
              <a:noAutofit/>
            </a:bodyPr>
            <a:lstStyle/>
            <a:p>
              <a:pPr marL="0" marR="0" lvl="0" indent="0" defTabSz="878234" eaLnBrk="1" fontAlgn="base" latinLnBrk="0" hangingPunct="1">
                <a:lnSpc>
                  <a:spcPct val="100000"/>
                </a:lnSpc>
                <a:spcBef>
                  <a:spcPct val="0"/>
                </a:spcBef>
                <a:spcAft>
                  <a:spcPct val="0"/>
                </a:spcAft>
                <a:buClrTx/>
                <a:buSzTx/>
                <a:buFontTx/>
                <a:buNone/>
                <a:tabLst/>
                <a:defRPr/>
              </a:pPr>
              <a:endParaRPr kumimoji="0" lang="en-US" sz="408" b="0" i="0" u="none" strike="noStrike" kern="0" cap="none" spc="-48"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35"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36"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grpSp>
          <p:nvGrpSpPr>
            <p:cNvPr id="37" name="Group 36"/>
            <p:cNvGrpSpPr/>
            <p:nvPr/>
          </p:nvGrpSpPr>
          <p:grpSpPr>
            <a:xfrm>
              <a:off x="8305897" y="6746334"/>
              <a:ext cx="240369" cy="391933"/>
              <a:chOff x="8597110" y="4718972"/>
              <a:chExt cx="361215" cy="561776"/>
            </a:xfrm>
            <a:solidFill>
              <a:schemeClr val="bg1"/>
            </a:solidFill>
          </p:grpSpPr>
          <p:sp>
            <p:nvSpPr>
              <p:cNvPr id="59"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60"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61"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grpSp>
        <p:grpSp>
          <p:nvGrpSpPr>
            <p:cNvPr id="38" name="Group 37"/>
            <p:cNvGrpSpPr/>
            <p:nvPr/>
          </p:nvGrpSpPr>
          <p:grpSpPr>
            <a:xfrm>
              <a:off x="8956831" y="6763755"/>
              <a:ext cx="471736" cy="351615"/>
              <a:chOff x="4746174" y="1443592"/>
              <a:chExt cx="4626425" cy="3905619"/>
            </a:xfrm>
            <a:solidFill>
              <a:schemeClr val="bg1"/>
            </a:solidFill>
          </p:grpSpPr>
          <p:grpSp>
            <p:nvGrpSpPr>
              <p:cNvPr id="45" name="Group 386"/>
              <p:cNvGrpSpPr>
                <a:grpSpLocks noChangeAspect="1"/>
              </p:cNvGrpSpPr>
              <p:nvPr/>
            </p:nvGrpSpPr>
            <p:grpSpPr bwMode="auto">
              <a:xfrm>
                <a:off x="4746174" y="2973316"/>
                <a:ext cx="1414644" cy="2318435"/>
                <a:chOff x="-1261" y="1888"/>
                <a:chExt cx="576" cy="944"/>
              </a:xfrm>
              <a:grpFill/>
            </p:grpSpPr>
            <p:sp>
              <p:nvSpPr>
                <p:cNvPr id="56"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57"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58"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ea typeface="MS PGothic" panose="020B0600070205080204" pitchFamily="34" charset="-128"/>
                  </a:endParaRPr>
                </a:p>
              </p:txBody>
            </p:sp>
          </p:grpSp>
          <p:grpSp>
            <p:nvGrpSpPr>
              <p:cNvPr id="46" name="Group 45"/>
              <p:cNvGrpSpPr/>
              <p:nvPr/>
            </p:nvGrpSpPr>
            <p:grpSpPr>
              <a:xfrm>
                <a:off x="5345484" y="1443592"/>
                <a:ext cx="1381398" cy="1269128"/>
                <a:chOff x="5345480" y="1443592"/>
                <a:chExt cx="1381394" cy="1269128"/>
              </a:xfrm>
              <a:grpFill/>
            </p:grpSpPr>
            <p:sp>
              <p:nvSpPr>
                <p:cNvPr id="54" name="Bent Arrow 53"/>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Isosceles Triangle 54"/>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7" name="Group 46"/>
              <p:cNvGrpSpPr/>
              <p:nvPr/>
            </p:nvGrpSpPr>
            <p:grpSpPr>
              <a:xfrm rot="10800000">
                <a:off x="7049746" y="4080083"/>
                <a:ext cx="1381398" cy="1269128"/>
                <a:chOff x="5345480" y="1443592"/>
                <a:chExt cx="1381394" cy="1269128"/>
              </a:xfrm>
              <a:grpFill/>
            </p:grpSpPr>
            <p:sp>
              <p:nvSpPr>
                <p:cNvPr id="52" name="Bent Arrow 51"/>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Isosceles Triangle 52"/>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8" name="Freeform 47"/>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Rectangle 48"/>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72" name="TextBox 71"/>
          <p:cNvSpPr txBox="1"/>
          <p:nvPr/>
        </p:nvSpPr>
        <p:spPr>
          <a:xfrm>
            <a:off x="5344323" y="4474677"/>
            <a:ext cx="1452708" cy="45134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333"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Store</a:t>
            </a:r>
          </a:p>
        </p:txBody>
      </p:sp>
      <p:sp>
        <p:nvSpPr>
          <p:cNvPr id="65" name="Title 1"/>
          <p:cNvSpPr txBox="1">
            <a:spLocks/>
          </p:cNvSpPr>
          <p:nvPr/>
        </p:nvSpPr>
        <p:spPr>
          <a:xfrm>
            <a:off x="268927" y="286381"/>
            <a:ext cx="11653523" cy="927940"/>
          </a:xfrm>
          <a:prstGeom prst="rect">
            <a:avLst/>
          </a:prstGeom>
        </p:spPr>
        <p:txBody>
          <a:bodyPr/>
          <a:lst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100" normalizeH="0" baseline="0" noProof="0">
                <a:ln w="3175">
                  <a:noFill/>
                </a:ln>
                <a:solidFill>
                  <a:schemeClr val="tx2"/>
                </a:solidFill>
                <a:effectLst/>
                <a:uLnTx/>
                <a:uFillTx/>
                <a:latin typeface="+mj-lt"/>
                <a:ea typeface="ＭＳ Ｐゴシック" charset="0"/>
                <a:cs typeface="Segoe UI" pitchFamily="34" charset="0"/>
              </a:rPr>
              <a:t>Azure Data Lake</a:t>
            </a:r>
          </a:p>
        </p:txBody>
      </p:sp>
      <p:cxnSp>
        <p:nvCxnSpPr>
          <p:cNvPr id="4" name="Straight Connector 3"/>
          <p:cNvCxnSpPr/>
          <p:nvPr/>
        </p:nvCxnSpPr>
        <p:spPr>
          <a:xfrm>
            <a:off x="6120722" y="1616283"/>
            <a:ext cx="0" cy="180171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2873440" y="2278314"/>
            <a:ext cx="545948" cy="544441"/>
            <a:chOff x="2148168" y="645460"/>
            <a:chExt cx="2587625" cy="2576512"/>
          </a:xfrm>
        </p:grpSpPr>
        <p:sp>
          <p:nvSpPr>
            <p:cNvPr id="7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grpSp>
        <p:nvGrpSpPr>
          <p:cNvPr id="30" name="Group 29"/>
          <p:cNvGrpSpPr/>
          <p:nvPr/>
        </p:nvGrpSpPr>
        <p:grpSpPr>
          <a:xfrm>
            <a:off x="6642482" y="2294351"/>
            <a:ext cx="2535029" cy="514808"/>
            <a:chOff x="6643948" y="2257161"/>
            <a:chExt cx="2535029" cy="514808"/>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3948" y="2257161"/>
              <a:ext cx="500430" cy="514808"/>
            </a:xfrm>
            <a:prstGeom prst="rect">
              <a:avLst/>
            </a:prstGeom>
            <a:ln>
              <a:no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2217" y="2355961"/>
              <a:ext cx="676962" cy="317207"/>
            </a:xfrm>
            <a:prstGeom prst="rect">
              <a:avLst/>
            </a:prstGeom>
            <a:noFill/>
            <a:ln>
              <a:noFill/>
            </a:ln>
          </p:spPr>
        </p:pic>
        <p:pic>
          <p:nvPicPr>
            <p:cNvPr id="79" name="Picture 7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243410" y="2408469"/>
              <a:ext cx="935567" cy="323045"/>
            </a:xfrm>
            <a:prstGeom prst="rect">
              <a:avLst/>
            </a:prstGeom>
          </p:spPr>
        </p:pic>
      </p:grpSp>
    </p:spTree>
    <p:extLst>
      <p:ext uri="{BB962C8B-B14F-4D97-AF65-F5344CB8AC3E}">
        <p14:creationId xmlns:p14="http://schemas.microsoft.com/office/powerpoint/2010/main" val="684314667"/>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0" y="1690577"/>
            <a:ext cx="12192000" cy="4486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dirty="0"/>
              <a:t>ADLA complements HDInsight</a:t>
            </a:r>
            <a:br>
              <a:rPr lang="en-US" sz="4000" dirty="0">
                <a:solidFill>
                  <a:schemeClr val="accent2"/>
                </a:solidFill>
              </a:rPr>
            </a:br>
            <a:r>
              <a:rPr lang="en-US" sz="4000" dirty="0">
                <a:solidFill>
                  <a:schemeClr val="accent2"/>
                </a:solidFill>
              </a:rPr>
              <a:t>Target the same scenarios, tools, and customers</a:t>
            </a:r>
            <a:br>
              <a:rPr lang="en-US" sz="4000" dirty="0">
                <a:solidFill>
                  <a:schemeClr val="accent2"/>
                </a:solidFill>
              </a:rPr>
            </a:br>
            <a:endParaRPr lang="en-US" sz="4000" spc="-100" dirty="0">
              <a:ln w="3175">
                <a:noFill/>
              </a:ln>
              <a:solidFill>
                <a:schemeClr val="accent2"/>
              </a:solidFill>
            </a:endParaRPr>
          </a:p>
        </p:txBody>
      </p:sp>
      <p:sp>
        <p:nvSpPr>
          <p:cNvPr id="7" name="Rectangle 6"/>
          <p:cNvSpPr/>
          <p:nvPr/>
        </p:nvSpPr>
        <p:spPr bwMode="auto">
          <a:xfrm>
            <a:off x="400492" y="2076451"/>
            <a:ext cx="5085906" cy="3548171"/>
          </a:xfrm>
          <a:prstGeom prst="rect">
            <a:avLst/>
          </a:prstGeom>
          <a:solidFill>
            <a:schemeClr val="bg1"/>
          </a:solidFill>
          <a:ln w="762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 name="Rectangle 7"/>
          <p:cNvSpPr/>
          <p:nvPr/>
        </p:nvSpPr>
        <p:spPr bwMode="auto">
          <a:xfrm>
            <a:off x="5869171" y="2076452"/>
            <a:ext cx="5085906" cy="3548170"/>
          </a:xfrm>
          <a:prstGeom prst="rect">
            <a:avLst/>
          </a:prstGeom>
          <a:solidFill>
            <a:schemeClr val="bg1"/>
          </a:solidFill>
          <a:ln w="762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 name="Content Placeholder 4"/>
          <p:cNvSpPr txBox="1">
            <a:spLocks/>
          </p:cNvSpPr>
          <p:nvPr/>
        </p:nvSpPr>
        <p:spPr>
          <a:xfrm>
            <a:off x="586317" y="2232718"/>
            <a:ext cx="4570473" cy="3009133"/>
          </a:xfrm>
          <a:prstGeom prst="rect">
            <a:avLst/>
          </a:prstGeom>
        </p:spPr>
        <p:txBody>
          <a:bodyPr vert="horz" lIns="91427" tIns="45713" rIns="91427" bIns="45713"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352" b="0" i="0" u="none" strike="noStrike" kern="120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HDInsight</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2"/>
              </a:buBlip>
              <a:tabLst/>
              <a:defRPr/>
            </a:pPr>
            <a:r>
              <a:rPr kumimoji="0" lang="en-US" sz="2000" b="0" i="0" u="none" strike="noStrike" kern="1200" cap="none" spc="0" normalizeH="0" baseline="0" noProof="0" dirty="0">
                <a:ln>
                  <a:noFill/>
                </a:ln>
                <a:solidFill>
                  <a:srgbClr val="505050"/>
                </a:solidFill>
                <a:effectLst/>
                <a:uLnTx/>
                <a:uFillTx/>
                <a:latin typeface="+mn-lt"/>
                <a:ea typeface="+mn-ea"/>
                <a:cs typeface="+mn-cs"/>
              </a:rPr>
              <a:t>For developers familiar with the Open Source: Java, Eclipse, Hive, etc.</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2"/>
              </a:buBlip>
              <a:tabLst/>
              <a:defRPr/>
            </a:pPr>
            <a:r>
              <a:rPr kumimoji="0" lang="en-US" sz="2000" b="0" i="0" u="none" strike="noStrike" kern="1200" cap="none" spc="0" normalizeH="0" baseline="0" noProof="0" dirty="0">
                <a:ln>
                  <a:noFill/>
                </a:ln>
                <a:solidFill>
                  <a:srgbClr val="505050"/>
                </a:solidFill>
                <a:effectLst/>
                <a:uLnTx/>
                <a:uFillTx/>
                <a:latin typeface="+mn-lt"/>
                <a:ea typeface="+mn-ea"/>
                <a:cs typeface="+mn-cs"/>
              </a:rPr>
              <a:t>Clusters offer customization, control, and flexibility in a managed Hadoop cluster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352" b="0" i="0" u="none" strike="noStrike" kern="1200" cap="none" spc="0" normalizeH="0" baseline="0" noProof="0" dirty="0">
                <a:ln>
                  <a:noFill/>
                </a:ln>
                <a:solidFill>
                  <a:schemeClr val="accent1"/>
                </a:solidFill>
                <a:effectLst/>
                <a:uLnTx/>
                <a:uFillTx/>
                <a:latin typeface="+mn-lt"/>
                <a:ea typeface="+mn-ea"/>
                <a:cs typeface="+mn-cs"/>
              </a:rPr>
              <a:t> </a:t>
            </a:r>
            <a:endParaRPr kumimoji="0" lang="en-US" sz="2352" b="0" i="0" u="none" strike="noStrike" kern="1200" cap="none" spc="0" normalizeH="0" baseline="0" noProof="0" dirty="0">
              <a:ln>
                <a:noFill/>
              </a:ln>
              <a:solidFill>
                <a:schemeClr val="accent2"/>
              </a:solidFill>
              <a:effectLst/>
              <a:uLnTx/>
              <a:uFillTx/>
              <a:latin typeface="+mn-lt"/>
              <a:ea typeface="+mn-ea"/>
              <a:cs typeface="+mn-cs"/>
            </a:endParaRPr>
          </a:p>
        </p:txBody>
      </p:sp>
      <p:sp>
        <p:nvSpPr>
          <p:cNvPr id="5" name="Rectangle 4"/>
          <p:cNvSpPr/>
          <p:nvPr/>
        </p:nvSpPr>
        <p:spPr>
          <a:xfrm>
            <a:off x="6095688" y="2232718"/>
            <a:ext cx="4643196" cy="327846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2"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ADLA</a:t>
            </a:r>
          </a:p>
          <a:p>
            <a:pPr marL="282575" marR="0" lvl="0" indent="-282575" defTabSz="914400" eaLnBrk="1" fontAlgn="auto" latinLnBrk="0" hangingPunct="1">
              <a:lnSpc>
                <a:spcPct val="100000"/>
              </a:lnSpc>
              <a:spcBef>
                <a:spcPts val="1200"/>
              </a:spcBef>
              <a:spcAft>
                <a:spcPts val="1200"/>
              </a:spcAft>
              <a:buClr>
                <a:srgbClr val="50B347"/>
              </a:buClr>
              <a:buSzPct val="100000"/>
              <a:buFontTx/>
              <a:buBlip>
                <a:blip r:embed="rId2"/>
              </a:buBlip>
              <a:tabLst/>
              <a:defRPr/>
            </a:pPr>
            <a:r>
              <a:rPr kumimoji="0" lang="en-US" sz="2000" b="0" i="0" u="none" strike="noStrike" kern="0" cap="none" spc="0" normalizeH="0" baseline="0" noProof="0" dirty="0">
                <a:ln>
                  <a:noFill/>
                </a:ln>
                <a:solidFill>
                  <a:srgbClr val="505050"/>
                </a:solidFill>
                <a:effectLst/>
                <a:uLnTx/>
                <a:uFillTx/>
              </a:rPr>
              <a:t>Enables customers to leverage existing experience with C#, SQL &amp; PowerShell</a:t>
            </a:r>
          </a:p>
          <a:p>
            <a:pPr marL="282575" marR="0" lvl="0" indent="-282575" defTabSz="914400" eaLnBrk="1" fontAlgn="auto" latinLnBrk="0" hangingPunct="1">
              <a:lnSpc>
                <a:spcPct val="100000"/>
              </a:lnSpc>
              <a:spcBef>
                <a:spcPts val="1200"/>
              </a:spcBef>
              <a:spcAft>
                <a:spcPts val="1200"/>
              </a:spcAft>
              <a:buClr>
                <a:srgbClr val="50B347"/>
              </a:buClr>
              <a:buSzPct val="100000"/>
              <a:buFontTx/>
              <a:buBlip>
                <a:blip r:embed="rId2"/>
              </a:buBlip>
              <a:tabLst/>
              <a:defRPr/>
            </a:pPr>
            <a:r>
              <a:rPr kumimoji="0" lang="en-US" sz="2000" b="0" i="0" u="none" strike="noStrike" kern="0" cap="none" spc="0" normalizeH="0" baseline="0" noProof="0" dirty="0">
                <a:ln>
                  <a:noFill/>
                </a:ln>
                <a:solidFill>
                  <a:srgbClr val="505050"/>
                </a:solidFill>
                <a:effectLst/>
                <a:uLnTx/>
                <a:uFillTx/>
              </a:rPr>
              <a:t>Offers convenience, efficiency, automatic scale, and management in a “job service” form factor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352" b="0" i="0" u="none" strike="noStrike" kern="0" cap="none" spc="0" normalizeH="0" baseline="0" noProof="0" dirty="0">
              <a:ln>
                <a:noFill/>
              </a:ln>
              <a:solidFill>
                <a:schemeClr val="accent2"/>
              </a:solidFill>
              <a:effectLst/>
              <a:uLnTx/>
              <a:uFillTx/>
            </a:endParaRPr>
          </a:p>
        </p:txBody>
      </p:sp>
    </p:spTree>
    <p:extLst>
      <p:ext uri="{BB962C8B-B14F-4D97-AF65-F5344CB8AC3E}">
        <p14:creationId xmlns:p14="http://schemas.microsoft.com/office/powerpoint/2010/main" val="2968438284"/>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132609"/>
            <a:ext cx="12192000" cy="51954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can you do in the </a:t>
            </a:r>
            <a:r>
              <a:rPr lang="en-US" dirty="0">
                <a:solidFill>
                  <a:schemeClr val="accent2"/>
                </a:solidFill>
              </a:rPr>
              <a:t>Azure Portal</a:t>
            </a:r>
            <a:r>
              <a:rPr lang="en-US" dirty="0"/>
              <a:t>?</a:t>
            </a:r>
          </a:p>
        </p:txBody>
      </p:sp>
      <p:grpSp>
        <p:nvGrpSpPr>
          <p:cNvPr id="52" name="Group 51"/>
          <p:cNvGrpSpPr/>
          <p:nvPr/>
        </p:nvGrpSpPr>
        <p:grpSpPr>
          <a:xfrm>
            <a:off x="268927" y="2014611"/>
            <a:ext cx="6227368" cy="640080"/>
            <a:chOff x="4756504" y="2020050"/>
            <a:chExt cx="6227368" cy="640080"/>
          </a:xfrm>
        </p:grpSpPr>
        <p:sp>
          <p:nvSpPr>
            <p:cNvPr id="25" name="Oval 24" hidden="1"/>
            <p:cNvSpPr/>
            <p:nvPr/>
          </p:nvSpPr>
          <p:spPr bwMode="auto">
            <a:xfrm>
              <a:off x="4756504" y="202005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 name="TextBox 58"/>
            <p:cNvSpPr txBox="1"/>
            <p:nvPr/>
          </p:nvSpPr>
          <p:spPr>
            <a:xfrm>
              <a:off x="5331735" y="2109258"/>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Author U-SQL scripts</a:t>
              </a:r>
            </a:p>
          </p:txBody>
        </p:sp>
        <p:sp>
          <p:nvSpPr>
            <p:cNvPr id="68" name="Freeform 67"/>
            <p:cNvSpPr/>
            <p:nvPr/>
          </p:nvSpPr>
          <p:spPr>
            <a:xfrm>
              <a:off x="4851176" y="2109405"/>
              <a:ext cx="412637" cy="423270"/>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87" name="Group 86"/>
          <p:cNvGrpSpPr/>
          <p:nvPr/>
        </p:nvGrpSpPr>
        <p:grpSpPr>
          <a:xfrm>
            <a:off x="268927" y="2724914"/>
            <a:ext cx="6227368" cy="640080"/>
            <a:chOff x="4756504" y="2766965"/>
            <a:chExt cx="6227368" cy="640080"/>
          </a:xfrm>
        </p:grpSpPr>
        <p:sp>
          <p:nvSpPr>
            <p:cNvPr id="31" name="Oval 30" hidden="1"/>
            <p:cNvSpPr/>
            <p:nvPr/>
          </p:nvSpPr>
          <p:spPr bwMode="auto">
            <a:xfrm>
              <a:off x="4756504" y="276696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0" name="TextBox 59"/>
            <p:cNvSpPr txBox="1"/>
            <p:nvPr/>
          </p:nvSpPr>
          <p:spPr>
            <a:xfrm>
              <a:off x="5331735" y="2856173"/>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Submit U-SQL jobs</a:t>
              </a:r>
            </a:p>
          </p:txBody>
        </p:sp>
        <p:grpSp>
          <p:nvGrpSpPr>
            <p:cNvPr id="69" name="Group 68"/>
            <p:cNvGrpSpPr/>
            <p:nvPr/>
          </p:nvGrpSpPr>
          <p:grpSpPr>
            <a:xfrm>
              <a:off x="4907761" y="2877180"/>
              <a:ext cx="337566" cy="419650"/>
              <a:chOff x="2983273" y="1977830"/>
              <a:chExt cx="3232609" cy="4018664"/>
            </a:xfrm>
            <a:solidFill>
              <a:schemeClr val="accent2"/>
            </a:solidFill>
          </p:grpSpPr>
          <p:sp>
            <p:nvSpPr>
              <p:cNvPr id="70" name="Rounded Rectangle 1"/>
              <p:cNvSpPr/>
              <p:nvPr/>
            </p:nvSpPr>
            <p:spPr>
              <a:xfrm>
                <a:off x="2983273" y="1977830"/>
                <a:ext cx="2836172" cy="4018664"/>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 name="Oval 19"/>
              <p:cNvSpPr/>
              <p:nvPr/>
            </p:nvSpPr>
            <p:spPr>
              <a:xfrm>
                <a:off x="4704782" y="3368040"/>
                <a:ext cx="1511100" cy="1511100"/>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grpSp>
      </p:grpSp>
      <p:grpSp>
        <p:nvGrpSpPr>
          <p:cNvPr id="88" name="Group 87"/>
          <p:cNvGrpSpPr/>
          <p:nvPr/>
        </p:nvGrpSpPr>
        <p:grpSpPr>
          <a:xfrm>
            <a:off x="268927" y="3435217"/>
            <a:ext cx="6227368" cy="640080"/>
            <a:chOff x="4756504" y="3513880"/>
            <a:chExt cx="6227368" cy="640080"/>
          </a:xfrm>
        </p:grpSpPr>
        <p:sp>
          <p:nvSpPr>
            <p:cNvPr id="34" name="Oval 33" hidden="1"/>
            <p:cNvSpPr/>
            <p:nvPr/>
          </p:nvSpPr>
          <p:spPr bwMode="auto">
            <a:xfrm>
              <a:off x="4756504" y="351388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1" name="TextBox 60"/>
            <p:cNvSpPr txBox="1"/>
            <p:nvPr/>
          </p:nvSpPr>
          <p:spPr>
            <a:xfrm>
              <a:off x="5331735" y="3603088"/>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Cancel running jobs</a:t>
              </a:r>
            </a:p>
          </p:txBody>
        </p:sp>
        <p:sp>
          <p:nvSpPr>
            <p:cNvPr id="72" name="Rectangle 71"/>
            <p:cNvSpPr/>
            <p:nvPr/>
          </p:nvSpPr>
          <p:spPr>
            <a:xfrm>
              <a:off x="4870558" y="3562272"/>
              <a:ext cx="411971" cy="553998"/>
            </a:xfrm>
            <a:prstGeom prst="rect">
              <a:avLst/>
            </a:prstGeom>
            <a:noFill/>
          </p:spPr>
          <p:txBody>
            <a:bodyPr wrap="non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600" b="0" i="0" u="none" strike="noStrike" kern="0" cap="none" spc="0" normalizeH="0" baseline="0" noProof="0" dirty="0">
                  <a:ln>
                    <a:noFill/>
                  </a:ln>
                  <a:solidFill>
                    <a:schemeClr val="accent2"/>
                  </a:solidFill>
                  <a:effectLst/>
                  <a:uLnTx/>
                  <a:uFillTx/>
                  <a:sym typeface="Wingdings 2" panose="05020102010507070707" pitchFamily="18" charset="2"/>
                </a:rPr>
                <a:t></a:t>
              </a:r>
              <a:endParaRPr kumimoji="0" lang="en-US" sz="3600" b="0" i="0" u="none" strike="noStrike" kern="0" cap="none" spc="0" normalizeH="0" baseline="0" noProof="0" dirty="0">
                <a:ln>
                  <a:noFill/>
                </a:ln>
                <a:solidFill>
                  <a:schemeClr val="accent2"/>
                </a:solidFill>
                <a:effectLst/>
                <a:uLnTx/>
                <a:uFillTx/>
              </a:endParaRPr>
            </a:p>
          </p:txBody>
        </p:sp>
      </p:grpSp>
      <p:grpSp>
        <p:nvGrpSpPr>
          <p:cNvPr id="89" name="Group 88"/>
          <p:cNvGrpSpPr/>
          <p:nvPr/>
        </p:nvGrpSpPr>
        <p:grpSpPr>
          <a:xfrm>
            <a:off x="268927" y="4145520"/>
            <a:ext cx="6227368" cy="640080"/>
            <a:chOff x="4756504" y="4260795"/>
            <a:chExt cx="6227368" cy="640080"/>
          </a:xfrm>
        </p:grpSpPr>
        <p:sp>
          <p:nvSpPr>
            <p:cNvPr id="47" name="Oval 46" hidden="1"/>
            <p:cNvSpPr/>
            <p:nvPr/>
          </p:nvSpPr>
          <p:spPr bwMode="auto">
            <a:xfrm>
              <a:off x="4756504" y="426079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2" name="TextBox 61"/>
            <p:cNvSpPr txBox="1"/>
            <p:nvPr/>
          </p:nvSpPr>
          <p:spPr>
            <a:xfrm>
              <a:off x="5331735" y="4350003"/>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tx2"/>
                  </a:solidFill>
                  <a:effectLst/>
                  <a:uLnTx/>
                  <a:uFillTx/>
                </a:rPr>
                <a:t>Provision users who can submit jobs</a:t>
              </a:r>
            </a:p>
          </p:txBody>
        </p:sp>
        <p:sp>
          <p:nvSpPr>
            <p:cNvPr id="73" name="Oval 21"/>
            <p:cNvSpPr/>
            <p:nvPr/>
          </p:nvSpPr>
          <p:spPr>
            <a:xfrm>
              <a:off x="4858694" y="4361269"/>
              <a:ext cx="435700" cy="43913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90" name="Group 89"/>
          <p:cNvGrpSpPr/>
          <p:nvPr/>
        </p:nvGrpSpPr>
        <p:grpSpPr>
          <a:xfrm>
            <a:off x="268926" y="4855823"/>
            <a:ext cx="6227369" cy="640080"/>
            <a:chOff x="4756503" y="5007710"/>
            <a:chExt cx="6227369" cy="640080"/>
          </a:xfrm>
        </p:grpSpPr>
        <p:sp>
          <p:nvSpPr>
            <p:cNvPr id="42" name="Oval 41" hidden="1"/>
            <p:cNvSpPr/>
            <p:nvPr/>
          </p:nvSpPr>
          <p:spPr bwMode="auto">
            <a:xfrm>
              <a:off x="4756503" y="500771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3" name="TextBox 62"/>
            <p:cNvSpPr txBox="1"/>
            <p:nvPr/>
          </p:nvSpPr>
          <p:spPr>
            <a:xfrm>
              <a:off x="5331735" y="5096918"/>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tx2"/>
                  </a:solidFill>
                  <a:effectLst/>
                  <a:uLnTx/>
                  <a:uFillTx/>
                </a:rPr>
                <a:t>Visualize usage stats (compute hours)</a:t>
              </a:r>
            </a:p>
          </p:txBody>
        </p:sp>
        <p:sp>
          <p:nvSpPr>
            <p:cNvPr id="74" name="Donut 18"/>
            <p:cNvSpPr/>
            <p:nvPr/>
          </p:nvSpPr>
          <p:spPr>
            <a:xfrm rot="20250901">
              <a:off x="4822091" y="5117805"/>
              <a:ext cx="508904" cy="419890"/>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91" name="Group 90"/>
          <p:cNvGrpSpPr/>
          <p:nvPr/>
        </p:nvGrpSpPr>
        <p:grpSpPr>
          <a:xfrm>
            <a:off x="268926" y="5566125"/>
            <a:ext cx="6227368" cy="640080"/>
            <a:chOff x="4756504" y="5754627"/>
            <a:chExt cx="6227368" cy="640080"/>
          </a:xfrm>
        </p:grpSpPr>
        <p:sp>
          <p:nvSpPr>
            <p:cNvPr id="54" name="Oval 53" hidden="1"/>
            <p:cNvSpPr/>
            <p:nvPr/>
          </p:nvSpPr>
          <p:spPr bwMode="auto">
            <a:xfrm>
              <a:off x="4756504" y="5754627"/>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6" name="TextBox 65"/>
            <p:cNvSpPr txBox="1"/>
            <p:nvPr/>
          </p:nvSpPr>
          <p:spPr>
            <a:xfrm>
              <a:off x="5331735" y="5843835"/>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Visualize job management chart</a:t>
              </a:r>
            </a:p>
          </p:txBody>
        </p:sp>
        <p:grpSp>
          <p:nvGrpSpPr>
            <p:cNvPr id="75" name="Group 74"/>
            <p:cNvGrpSpPr/>
            <p:nvPr/>
          </p:nvGrpSpPr>
          <p:grpSpPr>
            <a:xfrm>
              <a:off x="4836197" y="5854352"/>
              <a:ext cx="446332" cy="448226"/>
              <a:chOff x="5621856" y="2952831"/>
              <a:chExt cx="948315" cy="952344"/>
            </a:xfrm>
            <a:solidFill>
              <a:schemeClr val="accent2"/>
            </a:solidFill>
          </p:grpSpPr>
          <p:grpSp>
            <p:nvGrpSpPr>
              <p:cNvPr id="76" name="Group 75"/>
              <p:cNvGrpSpPr/>
              <p:nvPr/>
            </p:nvGrpSpPr>
            <p:grpSpPr>
              <a:xfrm>
                <a:off x="6206988" y="2952831"/>
                <a:ext cx="363183" cy="948310"/>
                <a:chOff x="7534528" y="2102946"/>
                <a:chExt cx="363182" cy="948316"/>
              </a:xfrm>
              <a:grpFill/>
            </p:grpSpPr>
            <p:sp>
              <p:nvSpPr>
                <p:cNvPr id="81" name="Freeform 80"/>
                <p:cNvSpPr>
                  <a:spLocks/>
                </p:cNvSpPr>
                <p:nvPr/>
              </p:nvSpPr>
              <p:spPr bwMode="auto">
                <a:xfrm>
                  <a:off x="7534528" y="2345073"/>
                  <a:ext cx="363182" cy="706189"/>
                </a:xfrm>
                <a:custGeom>
                  <a:avLst/>
                  <a:gdLst>
                    <a:gd name="T0" fmla="*/ 113 w 136"/>
                    <a:gd name="T1" fmla="*/ 0 h 265"/>
                    <a:gd name="T2" fmla="*/ 113 w 136"/>
                    <a:gd name="T3" fmla="*/ 0 h 265"/>
                    <a:gd name="T4" fmla="*/ 91 w 136"/>
                    <a:gd name="T5" fmla="*/ 0 h 265"/>
                    <a:gd name="T6" fmla="*/ 68 w 136"/>
                    <a:gd name="T7" fmla="*/ 30 h 265"/>
                    <a:gd name="T8" fmla="*/ 45 w 136"/>
                    <a:gd name="T9" fmla="*/ 0 h 265"/>
                    <a:gd name="T10" fmla="*/ 23 w 136"/>
                    <a:gd name="T11" fmla="*/ 0 h 265"/>
                    <a:gd name="T12" fmla="*/ 0 w 136"/>
                    <a:gd name="T13" fmla="*/ 23 h 265"/>
                    <a:gd name="T14" fmla="*/ 0 w 136"/>
                    <a:gd name="T15" fmla="*/ 109 h 265"/>
                    <a:gd name="T16" fmla="*/ 23 w 136"/>
                    <a:gd name="T17" fmla="*/ 132 h 265"/>
                    <a:gd name="T18" fmla="*/ 23 w 136"/>
                    <a:gd name="T19" fmla="*/ 242 h 265"/>
                    <a:gd name="T20" fmla="*/ 46 w 136"/>
                    <a:gd name="T21" fmla="*/ 265 h 265"/>
                    <a:gd name="T22" fmla="*/ 68 w 136"/>
                    <a:gd name="T23" fmla="*/ 251 h 265"/>
                    <a:gd name="T24" fmla="*/ 89 w 136"/>
                    <a:gd name="T25" fmla="*/ 265 h 265"/>
                    <a:gd name="T26" fmla="*/ 113 w 136"/>
                    <a:gd name="T27" fmla="*/ 242 h 265"/>
                    <a:gd name="T28" fmla="*/ 113 w 136"/>
                    <a:gd name="T29" fmla="*/ 132 h 265"/>
                    <a:gd name="T30" fmla="*/ 136 w 136"/>
                    <a:gd name="T31" fmla="*/ 109 h 265"/>
                    <a:gd name="T32" fmla="*/ 136 w 136"/>
                    <a:gd name="T33" fmla="*/ 23 h 265"/>
                    <a:gd name="T34" fmla="*/ 113 w 136"/>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65">
                      <a:moveTo>
                        <a:pt x="113" y="0"/>
                      </a:moveTo>
                      <a:lnTo>
                        <a:pt x="113" y="0"/>
                      </a:lnTo>
                      <a:lnTo>
                        <a:pt x="91" y="0"/>
                      </a:lnTo>
                      <a:lnTo>
                        <a:pt x="68" y="30"/>
                      </a:lnTo>
                      <a:lnTo>
                        <a:pt x="45" y="0"/>
                      </a:lnTo>
                      <a:lnTo>
                        <a:pt x="23" y="0"/>
                      </a:lnTo>
                      <a:cubicBezTo>
                        <a:pt x="10" y="0"/>
                        <a:pt x="0" y="11"/>
                        <a:pt x="0" y="23"/>
                      </a:cubicBezTo>
                      <a:lnTo>
                        <a:pt x="0" y="109"/>
                      </a:lnTo>
                      <a:cubicBezTo>
                        <a:pt x="0" y="122"/>
                        <a:pt x="10" y="132"/>
                        <a:pt x="23" y="132"/>
                      </a:cubicBezTo>
                      <a:lnTo>
                        <a:pt x="23" y="242"/>
                      </a:lnTo>
                      <a:cubicBezTo>
                        <a:pt x="23" y="255"/>
                        <a:pt x="34" y="265"/>
                        <a:pt x="46" y="265"/>
                      </a:cubicBezTo>
                      <a:cubicBezTo>
                        <a:pt x="56" y="265"/>
                        <a:pt x="65" y="259"/>
                        <a:pt x="68" y="251"/>
                      </a:cubicBezTo>
                      <a:cubicBezTo>
                        <a:pt x="71" y="259"/>
                        <a:pt x="80" y="265"/>
                        <a:pt x="89" y="265"/>
                      </a:cubicBezTo>
                      <a:cubicBezTo>
                        <a:pt x="102" y="265"/>
                        <a:pt x="113" y="255"/>
                        <a:pt x="113" y="242"/>
                      </a:cubicBezTo>
                      <a:lnTo>
                        <a:pt x="113" y="132"/>
                      </a:lnTo>
                      <a:cubicBezTo>
                        <a:pt x="125" y="132"/>
                        <a:pt x="136" y="122"/>
                        <a:pt x="136" y="109"/>
                      </a:cubicBezTo>
                      <a:lnTo>
                        <a:pt x="136" y="23"/>
                      </a:lnTo>
                      <a:cubicBezTo>
                        <a:pt x="136" y="11"/>
                        <a:pt x="125" y="0"/>
                        <a:pt x="1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2" name="Freeform 81"/>
                <p:cNvSpPr>
                  <a:spLocks/>
                </p:cNvSpPr>
                <p:nvPr/>
              </p:nvSpPr>
              <p:spPr bwMode="auto">
                <a:xfrm>
                  <a:off x="7611206" y="2102946"/>
                  <a:ext cx="205801" cy="201768"/>
                </a:xfrm>
                <a:custGeom>
                  <a:avLst/>
                  <a:gdLst>
                    <a:gd name="T0" fmla="*/ 38 w 76"/>
                    <a:gd name="T1" fmla="*/ 76 h 76"/>
                    <a:gd name="T2" fmla="*/ 38 w 76"/>
                    <a:gd name="T3" fmla="*/ 76 h 76"/>
                    <a:gd name="T4" fmla="*/ 76 w 76"/>
                    <a:gd name="T5" fmla="*/ 38 h 76"/>
                    <a:gd name="T6" fmla="*/ 38 w 76"/>
                    <a:gd name="T7" fmla="*/ 0 h 76"/>
                    <a:gd name="T8" fmla="*/ 0 w 76"/>
                    <a:gd name="T9" fmla="*/ 38 h 76"/>
                    <a:gd name="T10" fmla="*/ 38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38" y="76"/>
                      </a:moveTo>
                      <a:lnTo>
                        <a:pt x="38" y="76"/>
                      </a:lnTo>
                      <a:cubicBezTo>
                        <a:pt x="57" y="76"/>
                        <a:pt x="76" y="59"/>
                        <a:pt x="76" y="38"/>
                      </a:cubicBezTo>
                      <a:cubicBezTo>
                        <a:pt x="76" y="17"/>
                        <a:pt x="59" y="0"/>
                        <a:pt x="38" y="0"/>
                      </a:cubicBezTo>
                      <a:cubicBezTo>
                        <a:pt x="17" y="0"/>
                        <a:pt x="0" y="17"/>
                        <a:pt x="0" y="38"/>
                      </a:cubicBezTo>
                      <a:cubicBezTo>
                        <a:pt x="0" y="60"/>
                        <a:pt x="18" y="76"/>
                        <a:pt x="38"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77" name="Freeform 76"/>
              <p:cNvSpPr>
                <a:spLocks noEditPoints="1"/>
              </p:cNvSpPr>
              <p:nvPr/>
            </p:nvSpPr>
            <p:spPr bwMode="auto">
              <a:xfrm>
                <a:off x="5625893" y="2952831"/>
                <a:ext cx="548810" cy="952344"/>
              </a:xfrm>
              <a:custGeom>
                <a:avLst/>
                <a:gdLst>
                  <a:gd name="T0" fmla="*/ 173 w 205"/>
                  <a:gd name="T1" fmla="*/ 189 h 356"/>
                  <a:gd name="T2" fmla="*/ 173 w 205"/>
                  <a:gd name="T3" fmla="*/ 164 h 356"/>
                  <a:gd name="T4" fmla="*/ 173 w 205"/>
                  <a:gd name="T5" fmla="*/ 189 h 356"/>
                  <a:gd name="T6" fmla="*/ 173 w 205"/>
                  <a:gd name="T7" fmla="*/ 256 h 356"/>
                  <a:gd name="T8" fmla="*/ 95 w 205"/>
                  <a:gd name="T9" fmla="*/ 183 h 356"/>
                  <a:gd name="T10" fmla="*/ 173 w 205"/>
                  <a:gd name="T11" fmla="*/ 209 h 356"/>
                  <a:gd name="T12" fmla="*/ 173 w 205"/>
                  <a:gd name="T13" fmla="*/ 256 h 356"/>
                  <a:gd name="T14" fmla="*/ 173 w 205"/>
                  <a:gd name="T15" fmla="*/ 333 h 356"/>
                  <a:gd name="T16" fmla="*/ 173 w 205"/>
                  <a:gd name="T17" fmla="*/ 267 h 356"/>
                  <a:gd name="T18" fmla="*/ 59 w 205"/>
                  <a:gd name="T19" fmla="*/ 278 h 356"/>
                  <a:gd name="T20" fmla="*/ 63 w 205"/>
                  <a:gd name="T21" fmla="*/ 267 h 356"/>
                  <a:gd name="T22" fmla="*/ 138 w 205"/>
                  <a:gd name="T23" fmla="*/ 328 h 356"/>
                  <a:gd name="T24" fmla="*/ 32 w 205"/>
                  <a:gd name="T25" fmla="*/ 230 h 356"/>
                  <a:gd name="T26" fmla="*/ 23 w 205"/>
                  <a:gd name="T27" fmla="*/ 183 h 356"/>
                  <a:gd name="T28" fmla="*/ 95 w 205"/>
                  <a:gd name="T29" fmla="*/ 256 h 356"/>
                  <a:gd name="T30" fmla="*/ 32 w 205"/>
                  <a:gd name="T31" fmla="*/ 230 h 356"/>
                  <a:gd name="T32" fmla="*/ 32 w 205"/>
                  <a:gd name="T33" fmla="*/ 274 h 356"/>
                  <a:gd name="T34" fmla="*/ 32 w 205"/>
                  <a:gd name="T35" fmla="*/ 249 h 356"/>
                  <a:gd name="T36" fmla="*/ 32 w 205"/>
                  <a:gd name="T37" fmla="*/ 274 h 356"/>
                  <a:gd name="T38" fmla="*/ 44 w 205"/>
                  <a:gd name="T39" fmla="*/ 100 h 356"/>
                  <a:gd name="T40" fmla="*/ 89 w 205"/>
                  <a:gd name="T41" fmla="*/ 123 h 356"/>
                  <a:gd name="T42" fmla="*/ 23 w 205"/>
                  <a:gd name="T43" fmla="*/ 172 h 356"/>
                  <a:gd name="T44" fmla="*/ 137 w 205"/>
                  <a:gd name="T45" fmla="*/ 28 h 356"/>
                  <a:gd name="T46" fmla="*/ 109 w 205"/>
                  <a:gd name="T47" fmla="*/ 64 h 356"/>
                  <a:gd name="T48" fmla="*/ 72 w 205"/>
                  <a:gd name="T49" fmla="*/ 89 h 356"/>
                  <a:gd name="T50" fmla="*/ 137 w 205"/>
                  <a:gd name="T51" fmla="*/ 28 h 356"/>
                  <a:gd name="T52" fmla="*/ 91 w 205"/>
                  <a:gd name="T53" fmla="*/ 95 h 356"/>
                  <a:gd name="T54" fmla="*/ 116 w 205"/>
                  <a:gd name="T55" fmla="*/ 95 h 356"/>
                  <a:gd name="T56" fmla="*/ 91 w 205"/>
                  <a:gd name="T57" fmla="*/ 95 h 356"/>
                  <a:gd name="T58" fmla="*/ 99 w 205"/>
                  <a:gd name="T59" fmla="*/ 127 h 356"/>
                  <a:gd name="T60" fmla="*/ 135 w 205"/>
                  <a:gd name="T61" fmla="*/ 100 h 356"/>
                  <a:gd name="T62" fmla="*/ 173 w 205"/>
                  <a:gd name="T63" fmla="*/ 145 h 356"/>
                  <a:gd name="T64" fmla="*/ 95 w 205"/>
                  <a:gd name="T65" fmla="*/ 172 h 356"/>
                  <a:gd name="T66" fmla="*/ 173 w 205"/>
                  <a:gd name="T67" fmla="*/ 23 h 356"/>
                  <a:gd name="T68" fmla="*/ 173 w 205"/>
                  <a:gd name="T69" fmla="*/ 89 h 356"/>
                  <a:gd name="T70" fmla="*/ 119 w 205"/>
                  <a:gd name="T71" fmla="*/ 67 h 356"/>
                  <a:gd name="T72" fmla="*/ 173 w 205"/>
                  <a:gd name="T73" fmla="*/ 23 h 356"/>
                  <a:gd name="T74" fmla="*/ 183 w 205"/>
                  <a:gd name="T75" fmla="*/ 147 h 356"/>
                  <a:gd name="T76" fmla="*/ 178 w 205"/>
                  <a:gd name="T77" fmla="*/ 0 h 356"/>
                  <a:gd name="T78" fmla="*/ 11 w 205"/>
                  <a:gd name="T79" fmla="*/ 237 h 356"/>
                  <a:gd name="T80" fmla="*/ 32 w 205"/>
                  <a:gd name="T81" fmla="*/ 294 h 356"/>
                  <a:gd name="T82" fmla="*/ 178 w 205"/>
                  <a:gd name="T83" fmla="*/ 356 h 356"/>
                  <a:gd name="T84" fmla="*/ 183 w 205"/>
                  <a:gd name="T85" fmla="*/ 207 h 356"/>
                  <a:gd name="T86" fmla="*/ 183 w 205"/>
                  <a:gd name="T87" fmla="*/ 14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 h="356">
                    <a:moveTo>
                      <a:pt x="173" y="189"/>
                    </a:moveTo>
                    <a:lnTo>
                      <a:pt x="173" y="189"/>
                    </a:lnTo>
                    <a:cubicBezTo>
                      <a:pt x="166" y="189"/>
                      <a:pt x="160" y="184"/>
                      <a:pt x="160" y="177"/>
                    </a:cubicBezTo>
                    <a:cubicBezTo>
                      <a:pt x="160" y="170"/>
                      <a:pt x="166" y="164"/>
                      <a:pt x="173" y="164"/>
                    </a:cubicBezTo>
                    <a:cubicBezTo>
                      <a:pt x="180" y="164"/>
                      <a:pt x="185" y="170"/>
                      <a:pt x="185" y="177"/>
                    </a:cubicBezTo>
                    <a:cubicBezTo>
                      <a:pt x="185" y="184"/>
                      <a:pt x="180" y="189"/>
                      <a:pt x="173" y="189"/>
                    </a:cubicBezTo>
                    <a:close/>
                    <a:moveTo>
                      <a:pt x="173" y="256"/>
                    </a:moveTo>
                    <a:lnTo>
                      <a:pt x="173" y="256"/>
                    </a:lnTo>
                    <a:lnTo>
                      <a:pt x="106" y="256"/>
                    </a:lnTo>
                    <a:cubicBezTo>
                      <a:pt x="99" y="235"/>
                      <a:pt x="95" y="210"/>
                      <a:pt x="95" y="183"/>
                    </a:cubicBezTo>
                    <a:lnTo>
                      <a:pt x="141" y="183"/>
                    </a:lnTo>
                    <a:cubicBezTo>
                      <a:pt x="144" y="198"/>
                      <a:pt x="157" y="209"/>
                      <a:pt x="173" y="209"/>
                    </a:cubicBezTo>
                    <a:lnTo>
                      <a:pt x="173" y="209"/>
                    </a:lnTo>
                    <a:lnTo>
                      <a:pt x="173" y="256"/>
                    </a:lnTo>
                    <a:close/>
                    <a:moveTo>
                      <a:pt x="173" y="333"/>
                    </a:moveTo>
                    <a:lnTo>
                      <a:pt x="173" y="333"/>
                    </a:lnTo>
                    <a:cubicBezTo>
                      <a:pt x="142" y="329"/>
                      <a:pt x="121" y="297"/>
                      <a:pt x="110" y="267"/>
                    </a:cubicBezTo>
                    <a:lnTo>
                      <a:pt x="173" y="267"/>
                    </a:lnTo>
                    <a:lnTo>
                      <a:pt x="173" y="333"/>
                    </a:lnTo>
                    <a:close/>
                    <a:moveTo>
                      <a:pt x="59" y="278"/>
                    </a:moveTo>
                    <a:lnTo>
                      <a:pt x="59" y="278"/>
                    </a:lnTo>
                    <a:cubicBezTo>
                      <a:pt x="61" y="275"/>
                      <a:pt x="62" y="271"/>
                      <a:pt x="63" y="267"/>
                    </a:cubicBezTo>
                    <a:lnTo>
                      <a:pt x="98" y="267"/>
                    </a:lnTo>
                    <a:cubicBezTo>
                      <a:pt x="107" y="290"/>
                      <a:pt x="119" y="313"/>
                      <a:pt x="138" y="328"/>
                    </a:cubicBezTo>
                    <a:cubicBezTo>
                      <a:pt x="106" y="319"/>
                      <a:pt x="79" y="302"/>
                      <a:pt x="59" y="278"/>
                    </a:cubicBezTo>
                    <a:close/>
                    <a:moveTo>
                      <a:pt x="32" y="230"/>
                    </a:moveTo>
                    <a:lnTo>
                      <a:pt x="32" y="230"/>
                    </a:lnTo>
                    <a:cubicBezTo>
                      <a:pt x="27" y="215"/>
                      <a:pt x="24" y="200"/>
                      <a:pt x="23" y="183"/>
                    </a:cubicBezTo>
                    <a:lnTo>
                      <a:pt x="84" y="183"/>
                    </a:lnTo>
                    <a:cubicBezTo>
                      <a:pt x="84" y="210"/>
                      <a:pt x="88" y="234"/>
                      <a:pt x="95" y="256"/>
                    </a:cubicBezTo>
                    <a:lnTo>
                      <a:pt x="63" y="256"/>
                    </a:lnTo>
                    <a:cubicBezTo>
                      <a:pt x="60" y="241"/>
                      <a:pt x="47" y="230"/>
                      <a:pt x="32" y="230"/>
                    </a:cubicBezTo>
                    <a:close/>
                    <a:moveTo>
                      <a:pt x="32" y="274"/>
                    </a:moveTo>
                    <a:lnTo>
                      <a:pt x="32" y="274"/>
                    </a:lnTo>
                    <a:cubicBezTo>
                      <a:pt x="25" y="274"/>
                      <a:pt x="19" y="269"/>
                      <a:pt x="19" y="262"/>
                    </a:cubicBezTo>
                    <a:cubicBezTo>
                      <a:pt x="19" y="255"/>
                      <a:pt x="25" y="249"/>
                      <a:pt x="32" y="249"/>
                    </a:cubicBezTo>
                    <a:cubicBezTo>
                      <a:pt x="39" y="249"/>
                      <a:pt x="44" y="255"/>
                      <a:pt x="44" y="262"/>
                    </a:cubicBezTo>
                    <a:cubicBezTo>
                      <a:pt x="44" y="269"/>
                      <a:pt x="39" y="274"/>
                      <a:pt x="32" y="274"/>
                    </a:cubicBezTo>
                    <a:close/>
                    <a:moveTo>
                      <a:pt x="44" y="100"/>
                    </a:moveTo>
                    <a:lnTo>
                      <a:pt x="44" y="100"/>
                    </a:lnTo>
                    <a:lnTo>
                      <a:pt x="72" y="100"/>
                    </a:lnTo>
                    <a:cubicBezTo>
                      <a:pt x="74" y="110"/>
                      <a:pt x="80" y="119"/>
                      <a:pt x="89" y="123"/>
                    </a:cubicBezTo>
                    <a:cubicBezTo>
                      <a:pt x="86" y="139"/>
                      <a:pt x="84" y="155"/>
                      <a:pt x="84" y="172"/>
                    </a:cubicBezTo>
                    <a:lnTo>
                      <a:pt x="23" y="172"/>
                    </a:lnTo>
                    <a:cubicBezTo>
                      <a:pt x="24" y="146"/>
                      <a:pt x="31" y="122"/>
                      <a:pt x="44" y="100"/>
                    </a:cubicBezTo>
                    <a:close/>
                    <a:moveTo>
                      <a:pt x="137" y="28"/>
                    </a:moveTo>
                    <a:lnTo>
                      <a:pt x="137" y="28"/>
                    </a:lnTo>
                    <a:cubicBezTo>
                      <a:pt x="126" y="38"/>
                      <a:pt x="117" y="50"/>
                      <a:pt x="109" y="64"/>
                    </a:cubicBezTo>
                    <a:cubicBezTo>
                      <a:pt x="106" y="63"/>
                      <a:pt x="105" y="63"/>
                      <a:pt x="103" y="63"/>
                    </a:cubicBezTo>
                    <a:cubicBezTo>
                      <a:pt x="88" y="63"/>
                      <a:pt x="75" y="75"/>
                      <a:pt x="72" y="89"/>
                    </a:cubicBezTo>
                    <a:lnTo>
                      <a:pt x="51" y="89"/>
                    </a:lnTo>
                    <a:cubicBezTo>
                      <a:pt x="71" y="60"/>
                      <a:pt x="102" y="38"/>
                      <a:pt x="137" y="28"/>
                    </a:cubicBezTo>
                    <a:close/>
                    <a:moveTo>
                      <a:pt x="91" y="95"/>
                    </a:moveTo>
                    <a:lnTo>
                      <a:pt x="91" y="95"/>
                    </a:lnTo>
                    <a:cubicBezTo>
                      <a:pt x="91" y="88"/>
                      <a:pt x="97" y="83"/>
                      <a:pt x="104" y="83"/>
                    </a:cubicBezTo>
                    <a:cubicBezTo>
                      <a:pt x="111" y="83"/>
                      <a:pt x="116" y="88"/>
                      <a:pt x="116" y="95"/>
                    </a:cubicBezTo>
                    <a:cubicBezTo>
                      <a:pt x="116" y="102"/>
                      <a:pt x="111" y="108"/>
                      <a:pt x="104" y="108"/>
                    </a:cubicBezTo>
                    <a:cubicBezTo>
                      <a:pt x="97" y="108"/>
                      <a:pt x="91" y="102"/>
                      <a:pt x="91" y="95"/>
                    </a:cubicBezTo>
                    <a:close/>
                    <a:moveTo>
                      <a:pt x="99" y="127"/>
                    </a:moveTo>
                    <a:lnTo>
                      <a:pt x="99" y="127"/>
                    </a:lnTo>
                    <a:cubicBezTo>
                      <a:pt x="101" y="127"/>
                      <a:pt x="102" y="127"/>
                      <a:pt x="104" y="127"/>
                    </a:cubicBezTo>
                    <a:cubicBezTo>
                      <a:pt x="120" y="127"/>
                      <a:pt x="133" y="115"/>
                      <a:pt x="135" y="100"/>
                    </a:cubicBezTo>
                    <a:lnTo>
                      <a:pt x="173" y="100"/>
                    </a:lnTo>
                    <a:lnTo>
                      <a:pt x="173" y="145"/>
                    </a:lnTo>
                    <a:cubicBezTo>
                      <a:pt x="156" y="145"/>
                      <a:pt x="143" y="157"/>
                      <a:pt x="141" y="172"/>
                    </a:cubicBezTo>
                    <a:lnTo>
                      <a:pt x="95" y="172"/>
                    </a:lnTo>
                    <a:cubicBezTo>
                      <a:pt x="95" y="156"/>
                      <a:pt x="97" y="141"/>
                      <a:pt x="99" y="127"/>
                    </a:cubicBezTo>
                    <a:close/>
                    <a:moveTo>
                      <a:pt x="173" y="23"/>
                    </a:moveTo>
                    <a:lnTo>
                      <a:pt x="173" y="23"/>
                    </a:lnTo>
                    <a:lnTo>
                      <a:pt x="173" y="89"/>
                    </a:lnTo>
                    <a:lnTo>
                      <a:pt x="135" y="89"/>
                    </a:lnTo>
                    <a:cubicBezTo>
                      <a:pt x="133" y="80"/>
                      <a:pt x="127" y="72"/>
                      <a:pt x="119" y="67"/>
                    </a:cubicBezTo>
                    <a:cubicBezTo>
                      <a:pt x="123" y="61"/>
                      <a:pt x="127" y="54"/>
                      <a:pt x="131" y="49"/>
                    </a:cubicBezTo>
                    <a:cubicBezTo>
                      <a:pt x="143" y="34"/>
                      <a:pt x="157" y="25"/>
                      <a:pt x="173" y="23"/>
                    </a:cubicBezTo>
                    <a:close/>
                    <a:moveTo>
                      <a:pt x="183" y="147"/>
                    </a:moveTo>
                    <a:lnTo>
                      <a:pt x="183" y="147"/>
                    </a:lnTo>
                    <a:lnTo>
                      <a:pt x="183" y="0"/>
                    </a:lnTo>
                    <a:cubicBezTo>
                      <a:pt x="182" y="0"/>
                      <a:pt x="180" y="0"/>
                      <a:pt x="178" y="0"/>
                    </a:cubicBezTo>
                    <a:cubicBezTo>
                      <a:pt x="80" y="0"/>
                      <a:pt x="1" y="80"/>
                      <a:pt x="1" y="178"/>
                    </a:cubicBezTo>
                    <a:cubicBezTo>
                      <a:pt x="1" y="199"/>
                      <a:pt x="4" y="219"/>
                      <a:pt x="11" y="237"/>
                    </a:cubicBezTo>
                    <a:cubicBezTo>
                      <a:pt x="4" y="243"/>
                      <a:pt x="0" y="252"/>
                      <a:pt x="0" y="262"/>
                    </a:cubicBezTo>
                    <a:cubicBezTo>
                      <a:pt x="0" y="280"/>
                      <a:pt x="14" y="294"/>
                      <a:pt x="32" y="294"/>
                    </a:cubicBezTo>
                    <a:cubicBezTo>
                      <a:pt x="35" y="294"/>
                      <a:pt x="39" y="293"/>
                      <a:pt x="42" y="292"/>
                    </a:cubicBezTo>
                    <a:cubicBezTo>
                      <a:pt x="75" y="331"/>
                      <a:pt x="124" y="356"/>
                      <a:pt x="178" y="356"/>
                    </a:cubicBezTo>
                    <a:cubicBezTo>
                      <a:pt x="180" y="356"/>
                      <a:pt x="182" y="355"/>
                      <a:pt x="183" y="355"/>
                    </a:cubicBezTo>
                    <a:lnTo>
                      <a:pt x="183" y="207"/>
                    </a:lnTo>
                    <a:cubicBezTo>
                      <a:pt x="196" y="202"/>
                      <a:pt x="205" y="191"/>
                      <a:pt x="205" y="177"/>
                    </a:cubicBezTo>
                    <a:cubicBezTo>
                      <a:pt x="205" y="163"/>
                      <a:pt x="196" y="151"/>
                      <a:pt x="183" y="1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8" name="Freeform 77"/>
              <p:cNvSpPr>
                <a:spLocks noEditPoints="1"/>
              </p:cNvSpPr>
              <p:nvPr/>
            </p:nvSpPr>
            <p:spPr bwMode="auto">
              <a:xfrm>
                <a:off x="5621856" y="3566210"/>
                <a:ext cx="173519" cy="177556"/>
              </a:xfrm>
              <a:custGeom>
                <a:avLst/>
                <a:gdLst>
                  <a:gd name="T0" fmla="*/ 33 w 65"/>
                  <a:gd name="T1" fmla="*/ 65 h 65"/>
                  <a:gd name="T2" fmla="*/ 33 w 65"/>
                  <a:gd name="T3" fmla="*/ 65 h 65"/>
                  <a:gd name="T4" fmla="*/ 0 w 65"/>
                  <a:gd name="T5" fmla="*/ 32 h 65"/>
                  <a:gd name="T6" fmla="*/ 33 w 65"/>
                  <a:gd name="T7" fmla="*/ 0 h 65"/>
                  <a:gd name="T8" fmla="*/ 65 w 65"/>
                  <a:gd name="T9" fmla="*/ 32 h 65"/>
                  <a:gd name="T10" fmla="*/ 33 w 65"/>
                  <a:gd name="T11" fmla="*/ 65 h 65"/>
                  <a:gd name="T12" fmla="*/ 33 w 65"/>
                  <a:gd name="T13" fmla="*/ 19 h 65"/>
                  <a:gd name="T14" fmla="*/ 33 w 65"/>
                  <a:gd name="T15" fmla="*/ 19 h 65"/>
                  <a:gd name="T16" fmla="*/ 21 w 65"/>
                  <a:gd name="T17" fmla="*/ 32 h 65"/>
                  <a:gd name="T18" fmla="*/ 33 w 65"/>
                  <a:gd name="T19" fmla="*/ 44 h 65"/>
                  <a:gd name="T20" fmla="*/ 45 w 65"/>
                  <a:gd name="T21" fmla="*/ 32 h 65"/>
                  <a:gd name="T22" fmla="*/ 33 w 65"/>
                  <a:gd name="T23"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2"/>
                    </a:cubicBezTo>
                    <a:cubicBezTo>
                      <a:pt x="0" y="14"/>
                      <a:pt x="15" y="0"/>
                      <a:pt x="33" y="0"/>
                    </a:cubicBezTo>
                    <a:cubicBezTo>
                      <a:pt x="50" y="0"/>
                      <a:pt x="65" y="14"/>
                      <a:pt x="65" y="32"/>
                    </a:cubicBezTo>
                    <a:cubicBezTo>
                      <a:pt x="65" y="50"/>
                      <a:pt x="50" y="65"/>
                      <a:pt x="33" y="65"/>
                    </a:cubicBezTo>
                    <a:close/>
                    <a:moveTo>
                      <a:pt x="33" y="19"/>
                    </a:moveTo>
                    <a:lnTo>
                      <a:pt x="33" y="19"/>
                    </a:lnTo>
                    <a:cubicBezTo>
                      <a:pt x="26" y="19"/>
                      <a:pt x="21" y="25"/>
                      <a:pt x="21" y="32"/>
                    </a:cubicBezTo>
                    <a:cubicBezTo>
                      <a:pt x="21" y="38"/>
                      <a:pt x="26" y="44"/>
                      <a:pt x="33" y="44"/>
                    </a:cubicBezTo>
                    <a:cubicBezTo>
                      <a:pt x="40" y="44"/>
                      <a:pt x="45" y="38"/>
                      <a:pt x="45" y="32"/>
                    </a:cubicBezTo>
                    <a:cubicBezTo>
                      <a:pt x="45" y="25"/>
                      <a:pt x="40" y="19"/>
                      <a:pt x="33" y="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9" name="Freeform 78"/>
              <p:cNvSpPr>
                <a:spLocks noEditPoints="1"/>
              </p:cNvSpPr>
              <p:nvPr/>
            </p:nvSpPr>
            <p:spPr bwMode="auto">
              <a:xfrm>
                <a:off x="5815547" y="3122323"/>
                <a:ext cx="173519" cy="173522"/>
              </a:xfrm>
              <a:custGeom>
                <a:avLst/>
                <a:gdLst>
                  <a:gd name="T0" fmla="*/ 33 w 65"/>
                  <a:gd name="T1" fmla="*/ 65 h 65"/>
                  <a:gd name="T2" fmla="*/ 33 w 65"/>
                  <a:gd name="T3" fmla="*/ 65 h 65"/>
                  <a:gd name="T4" fmla="*/ 0 w 65"/>
                  <a:gd name="T5" fmla="*/ 32 h 65"/>
                  <a:gd name="T6" fmla="*/ 33 w 65"/>
                  <a:gd name="T7" fmla="*/ 0 h 65"/>
                  <a:gd name="T8" fmla="*/ 65 w 65"/>
                  <a:gd name="T9" fmla="*/ 32 h 65"/>
                  <a:gd name="T10" fmla="*/ 33 w 65"/>
                  <a:gd name="T11" fmla="*/ 65 h 65"/>
                  <a:gd name="T12" fmla="*/ 32 w 65"/>
                  <a:gd name="T13" fmla="*/ 20 h 65"/>
                  <a:gd name="T14" fmla="*/ 32 w 65"/>
                  <a:gd name="T15" fmla="*/ 20 h 65"/>
                  <a:gd name="T16" fmla="*/ 20 w 65"/>
                  <a:gd name="T17" fmla="*/ 33 h 65"/>
                  <a:gd name="T18" fmla="*/ 32 w 65"/>
                  <a:gd name="T19" fmla="*/ 45 h 65"/>
                  <a:gd name="T20" fmla="*/ 45 w 65"/>
                  <a:gd name="T21" fmla="*/ 33 h 65"/>
                  <a:gd name="T22" fmla="*/ 32 w 65"/>
                  <a:gd name="T23"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2"/>
                    </a:cubicBezTo>
                    <a:cubicBezTo>
                      <a:pt x="0" y="14"/>
                      <a:pt x="15" y="0"/>
                      <a:pt x="33" y="0"/>
                    </a:cubicBezTo>
                    <a:cubicBezTo>
                      <a:pt x="51" y="0"/>
                      <a:pt x="65" y="14"/>
                      <a:pt x="65" y="32"/>
                    </a:cubicBezTo>
                    <a:cubicBezTo>
                      <a:pt x="65" y="50"/>
                      <a:pt x="51" y="65"/>
                      <a:pt x="33" y="65"/>
                    </a:cubicBezTo>
                    <a:close/>
                    <a:moveTo>
                      <a:pt x="32" y="20"/>
                    </a:moveTo>
                    <a:lnTo>
                      <a:pt x="32" y="20"/>
                    </a:lnTo>
                    <a:cubicBezTo>
                      <a:pt x="25" y="20"/>
                      <a:pt x="20" y="26"/>
                      <a:pt x="20" y="33"/>
                    </a:cubicBezTo>
                    <a:cubicBezTo>
                      <a:pt x="20" y="39"/>
                      <a:pt x="25" y="45"/>
                      <a:pt x="32" y="45"/>
                    </a:cubicBezTo>
                    <a:cubicBezTo>
                      <a:pt x="39" y="45"/>
                      <a:pt x="45" y="39"/>
                      <a:pt x="45" y="33"/>
                    </a:cubicBezTo>
                    <a:cubicBezTo>
                      <a:pt x="45" y="26"/>
                      <a:pt x="39" y="20"/>
                      <a:pt x="32" y="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0" name="Freeform 79"/>
              <p:cNvSpPr>
                <a:spLocks noEditPoints="1"/>
              </p:cNvSpPr>
              <p:nvPr/>
            </p:nvSpPr>
            <p:spPr bwMode="auto">
              <a:xfrm>
                <a:off x="5997135" y="3340226"/>
                <a:ext cx="177556" cy="173522"/>
              </a:xfrm>
              <a:custGeom>
                <a:avLst/>
                <a:gdLst>
                  <a:gd name="T0" fmla="*/ 33 w 65"/>
                  <a:gd name="T1" fmla="*/ 65 h 65"/>
                  <a:gd name="T2" fmla="*/ 33 w 65"/>
                  <a:gd name="T3" fmla="*/ 65 h 65"/>
                  <a:gd name="T4" fmla="*/ 0 w 65"/>
                  <a:gd name="T5" fmla="*/ 33 h 65"/>
                  <a:gd name="T6" fmla="*/ 33 w 65"/>
                  <a:gd name="T7" fmla="*/ 0 h 65"/>
                  <a:gd name="T8" fmla="*/ 65 w 65"/>
                  <a:gd name="T9" fmla="*/ 33 h 65"/>
                  <a:gd name="T10" fmla="*/ 33 w 65"/>
                  <a:gd name="T11" fmla="*/ 65 h 65"/>
                  <a:gd name="T12" fmla="*/ 32 w 65"/>
                  <a:gd name="T13" fmla="*/ 20 h 65"/>
                  <a:gd name="T14" fmla="*/ 32 w 65"/>
                  <a:gd name="T15" fmla="*/ 20 h 65"/>
                  <a:gd name="T16" fmla="*/ 19 w 65"/>
                  <a:gd name="T17" fmla="*/ 33 h 65"/>
                  <a:gd name="T18" fmla="*/ 32 w 65"/>
                  <a:gd name="T19" fmla="*/ 46 h 65"/>
                  <a:gd name="T20" fmla="*/ 45 w 65"/>
                  <a:gd name="T21" fmla="*/ 33 h 65"/>
                  <a:gd name="T22" fmla="*/ 32 w 65"/>
                  <a:gd name="T23"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3"/>
                    </a:cubicBezTo>
                    <a:cubicBezTo>
                      <a:pt x="0" y="15"/>
                      <a:pt x="15" y="0"/>
                      <a:pt x="33" y="0"/>
                    </a:cubicBezTo>
                    <a:cubicBezTo>
                      <a:pt x="50" y="0"/>
                      <a:pt x="65" y="15"/>
                      <a:pt x="65" y="33"/>
                    </a:cubicBezTo>
                    <a:cubicBezTo>
                      <a:pt x="65" y="50"/>
                      <a:pt x="50" y="65"/>
                      <a:pt x="33" y="65"/>
                    </a:cubicBezTo>
                    <a:close/>
                    <a:moveTo>
                      <a:pt x="32" y="20"/>
                    </a:moveTo>
                    <a:lnTo>
                      <a:pt x="32" y="20"/>
                    </a:lnTo>
                    <a:cubicBezTo>
                      <a:pt x="25" y="20"/>
                      <a:pt x="19" y="26"/>
                      <a:pt x="19" y="33"/>
                    </a:cubicBezTo>
                    <a:cubicBezTo>
                      <a:pt x="19" y="40"/>
                      <a:pt x="25" y="46"/>
                      <a:pt x="32" y="46"/>
                    </a:cubicBezTo>
                    <a:cubicBezTo>
                      <a:pt x="39" y="46"/>
                      <a:pt x="45" y="40"/>
                      <a:pt x="45" y="33"/>
                    </a:cubicBezTo>
                    <a:cubicBezTo>
                      <a:pt x="45" y="26"/>
                      <a:pt x="39" y="20"/>
                      <a:pt x="32" y="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51" name="Group 50"/>
          <p:cNvGrpSpPr/>
          <p:nvPr/>
        </p:nvGrpSpPr>
        <p:grpSpPr>
          <a:xfrm>
            <a:off x="268927" y="1304308"/>
            <a:ext cx="6227368" cy="640080"/>
            <a:chOff x="4756504" y="1273135"/>
            <a:chExt cx="6227368" cy="640080"/>
          </a:xfrm>
        </p:grpSpPr>
        <p:sp>
          <p:nvSpPr>
            <p:cNvPr id="19" name="Oval 18" hidden="1"/>
            <p:cNvSpPr/>
            <p:nvPr/>
          </p:nvSpPr>
          <p:spPr bwMode="auto">
            <a:xfrm>
              <a:off x="4756504" y="127313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8" name="TextBox 57"/>
            <p:cNvSpPr txBox="1"/>
            <p:nvPr/>
          </p:nvSpPr>
          <p:spPr>
            <a:xfrm>
              <a:off x="5331735" y="1362343"/>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tx2"/>
                  </a:solidFill>
                  <a:effectLst/>
                  <a:uLnTx/>
                  <a:uFillTx/>
                </a:rPr>
                <a:t>Create a new Data Lake Analytics account</a:t>
              </a:r>
            </a:p>
          </p:txBody>
        </p:sp>
        <p:grpSp>
          <p:nvGrpSpPr>
            <p:cNvPr id="83" name="Group 82"/>
            <p:cNvGrpSpPr/>
            <p:nvPr/>
          </p:nvGrpSpPr>
          <p:grpSpPr>
            <a:xfrm>
              <a:off x="4831072" y="1352988"/>
              <a:ext cx="490945" cy="480374"/>
              <a:chOff x="3306763" y="1441450"/>
              <a:chExt cx="3303587" cy="3232459"/>
            </a:xfrm>
            <a:solidFill>
              <a:schemeClr val="accent2"/>
            </a:solidFill>
          </p:grpSpPr>
          <p:sp>
            <p:nvSpPr>
              <p:cNvPr id="84" name="Freeform 83"/>
              <p:cNvSpPr>
                <a:spLocks/>
              </p:cNvSpPr>
              <p:nvPr/>
            </p:nvSpPr>
            <p:spPr bwMode="auto">
              <a:xfrm>
                <a:off x="5888501" y="2991838"/>
                <a:ext cx="721849" cy="907838"/>
              </a:xfrm>
              <a:custGeom>
                <a:avLst/>
                <a:gdLst>
                  <a:gd name="T0" fmla="*/ 1502 w 1502"/>
                  <a:gd name="T1" fmla="*/ 764 h 1889"/>
                  <a:gd name="T2" fmla="*/ 0 w 1502"/>
                  <a:gd name="T3" fmla="*/ 0 h 1889"/>
                  <a:gd name="T4" fmla="*/ 291 w 1502"/>
                  <a:gd name="T5" fmla="*/ 1660 h 1889"/>
                  <a:gd name="T6" fmla="*/ 653 w 1502"/>
                  <a:gd name="T7" fmla="*/ 1168 h 1889"/>
                  <a:gd name="T8" fmla="*/ 1187 w 1502"/>
                  <a:gd name="T9" fmla="*/ 1889 h 1889"/>
                  <a:gd name="T10" fmla="*/ 1459 w 1502"/>
                  <a:gd name="T11" fmla="*/ 1688 h 1889"/>
                  <a:gd name="T12" fmla="*/ 925 w 1502"/>
                  <a:gd name="T13" fmla="*/ 967 h 1889"/>
                  <a:gd name="T14" fmla="*/ 1502 w 1502"/>
                  <a:gd name="T15" fmla="*/ 764 h 18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2" h="1889">
                    <a:moveTo>
                      <a:pt x="1502" y="764"/>
                    </a:moveTo>
                    <a:lnTo>
                      <a:pt x="0" y="0"/>
                    </a:lnTo>
                    <a:lnTo>
                      <a:pt x="291" y="1660"/>
                    </a:lnTo>
                    <a:lnTo>
                      <a:pt x="653" y="1168"/>
                    </a:lnTo>
                    <a:lnTo>
                      <a:pt x="1187" y="1889"/>
                    </a:lnTo>
                    <a:lnTo>
                      <a:pt x="1459" y="1688"/>
                    </a:lnTo>
                    <a:lnTo>
                      <a:pt x="925" y="967"/>
                    </a:lnTo>
                    <a:lnTo>
                      <a:pt x="1502"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mn-lt"/>
                  <a:ea typeface="+mn-ea"/>
                  <a:cs typeface="+mn-cs"/>
                </a:endParaRPr>
              </a:p>
            </p:txBody>
          </p:sp>
          <p:sp>
            <p:nvSpPr>
              <p:cNvPr id="85" name="Freeform 84"/>
              <p:cNvSpPr>
                <a:spLocks/>
              </p:cNvSpPr>
              <p:nvPr/>
            </p:nvSpPr>
            <p:spPr bwMode="auto">
              <a:xfrm>
                <a:off x="3306763" y="1441450"/>
                <a:ext cx="2581738" cy="1774344"/>
              </a:xfrm>
              <a:custGeom>
                <a:avLst/>
                <a:gdLst>
                  <a:gd name="T0" fmla="*/ 1709 w 2272"/>
                  <a:gd name="T1" fmla="*/ 858 h 1561"/>
                  <a:gd name="T2" fmla="*/ 1489 w 2272"/>
                  <a:gd name="T3" fmla="*/ 1064 h 1561"/>
                  <a:gd name="T4" fmla="*/ 2272 w 2272"/>
                  <a:gd name="T5" fmla="*/ 1177 h 1561"/>
                  <a:gd name="T6" fmla="*/ 2162 w 2272"/>
                  <a:gd name="T7" fmla="*/ 409 h 1561"/>
                  <a:gd name="T8" fmla="*/ 1929 w 2272"/>
                  <a:gd name="T9" fmla="*/ 635 h 1561"/>
                  <a:gd name="T10" fmla="*/ 0 w 2272"/>
                  <a:gd name="T11" fmla="*/ 1517 h 1561"/>
                  <a:gd name="T12" fmla="*/ 340 w 2272"/>
                  <a:gd name="T13" fmla="*/ 1561 h 1561"/>
                  <a:gd name="T14" fmla="*/ 1709 w 2272"/>
                  <a:gd name="T15" fmla="*/ 858 h 15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2" h="1561">
                    <a:moveTo>
                      <a:pt x="1709" y="858"/>
                    </a:moveTo>
                    <a:cubicBezTo>
                      <a:pt x="1489" y="1064"/>
                      <a:pt x="1489" y="1064"/>
                      <a:pt x="1489" y="1064"/>
                    </a:cubicBezTo>
                    <a:cubicBezTo>
                      <a:pt x="2272" y="1177"/>
                      <a:pt x="2272" y="1177"/>
                      <a:pt x="2272" y="1177"/>
                    </a:cubicBezTo>
                    <a:cubicBezTo>
                      <a:pt x="2162" y="409"/>
                      <a:pt x="2162" y="409"/>
                      <a:pt x="2162" y="409"/>
                    </a:cubicBezTo>
                    <a:cubicBezTo>
                      <a:pt x="1929" y="635"/>
                      <a:pt x="1929" y="635"/>
                      <a:pt x="1929" y="635"/>
                    </a:cubicBezTo>
                    <a:cubicBezTo>
                      <a:pt x="1623" y="170"/>
                      <a:pt x="79" y="0"/>
                      <a:pt x="0" y="1517"/>
                    </a:cubicBezTo>
                    <a:cubicBezTo>
                      <a:pt x="340" y="1561"/>
                      <a:pt x="340" y="1561"/>
                      <a:pt x="340" y="1561"/>
                    </a:cubicBezTo>
                    <a:cubicBezTo>
                      <a:pt x="275" y="379"/>
                      <a:pt x="1575" y="552"/>
                      <a:pt x="1709" y="8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mn-lt"/>
                  <a:ea typeface="+mn-ea"/>
                  <a:cs typeface="+mn-cs"/>
                </a:endParaRPr>
              </a:p>
            </p:txBody>
          </p:sp>
          <p:sp>
            <p:nvSpPr>
              <p:cNvPr id="86" name="Freeform 85"/>
              <p:cNvSpPr>
                <a:spLocks/>
              </p:cNvSpPr>
              <p:nvPr/>
            </p:nvSpPr>
            <p:spPr bwMode="auto">
              <a:xfrm>
                <a:off x="3306763" y="2895240"/>
                <a:ext cx="2581738" cy="1778669"/>
              </a:xfrm>
              <a:custGeom>
                <a:avLst/>
                <a:gdLst>
                  <a:gd name="T0" fmla="*/ 1932 w 2272"/>
                  <a:gd name="T1" fmla="*/ 0 h 1565"/>
                  <a:gd name="T2" fmla="*/ 563 w 2272"/>
                  <a:gd name="T3" fmla="*/ 705 h 1565"/>
                  <a:gd name="T4" fmla="*/ 783 w 2272"/>
                  <a:gd name="T5" fmla="*/ 498 h 1565"/>
                  <a:gd name="T6" fmla="*/ 0 w 2272"/>
                  <a:gd name="T7" fmla="*/ 385 h 1565"/>
                  <a:gd name="T8" fmla="*/ 110 w 2272"/>
                  <a:gd name="T9" fmla="*/ 1155 h 1565"/>
                  <a:gd name="T10" fmla="*/ 343 w 2272"/>
                  <a:gd name="T11" fmla="*/ 928 h 1565"/>
                  <a:gd name="T12" fmla="*/ 2272 w 2272"/>
                  <a:gd name="T13" fmla="*/ 45 h 1565"/>
                  <a:gd name="T14" fmla="*/ 1932 w 2272"/>
                  <a:gd name="T15" fmla="*/ 0 h 15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2" h="1565">
                    <a:moveTo>
                      <a:pt x="1932" y="0"/>
                    </a:moveTo>
                    <a:cubicBezTo>
                      <a:pt x="1997" y="1185"/>
                      <a:pt x="697" y="1012"/>
                      <a:pt x="563" y="705"/>
                    </a:cubicBezTo>
                    <a:cubicBezTo>
                      <a:pt x="783" y="498"/>
                      <a:pt x="783" y="498"/>
                      <a:pt x="783" y="498"/>
                    </a:cubicBezTo>
                    <a:cubicBezTo>
                      <a:pt x="0" y="385"/>
                      <a:pt x="0" y="385"/>
                      <a:pt x="0" y="385"/>
                    </a:cubicBezTo>
                    <a:cubicBezTo>
                      <a:pt x="110" y="1155"/>
                      <a:pt x="110" y="1155"/>
                      <a:pt x="110" y="1155"/>
                    </a:cubicBezTo>
                    <a:cubicBezTo>
                      <a:pt x="343" y="928"/>
                      <a:pt x="343" y="928"/>
                      <a:pt x="343" y="928"/>
                    </a:cubicBezTo>
                    <a:cubicBezTo>
                      <a:pt x="649" y="1394"/>
                      <a:pt x="2193" y="1565"/>
                      <a:pt x="2272" y="45"/>
                    </a:cubicBezTo>
                    <a:lnTo>
                      <a:pt x="19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mn-lt"/>
                  <a:ea typeface="+mn-ea"/>
                  <a:cs typeface="+mn-cs"/>
                </a:endParaRPr>
              </a:p>
            </p:txBody>
          </p:sp>
        </p:grpSp>
      </p:grpSp>
      <p:sp>
        <p:nvSpPr>
          <p:cNvPr id="7" name="Slide Number Placeholder 6"/>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stretch>
            <a:fillRect/>
          </a:stretch>
        </p:blipFill>
        <p:spPr>
          <a:xfrm>
            <a:off x="6156124" y="1436228"/>
            <a:ext cx="6035876" cy="4391063"/>
          </a:xfrm>
          <a:prstGeom prst="rect">
            <a:avLst/>
          </a:prstGeom>
        </p:spPr>
      </p:pic>
    </p:spTree>
    <p:extLst>
      <p:ext uri="{BB962C8B-B14F-4D97-AF65-F5344CB8AC3E}">
        <p14:creationId xmlns:p14="http://schemas.microsoft.com/office/powerpoint/2010/main" val="14009030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1000"/>
                                        <p:tgtEl>
                                          <p:spTgt spid="5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1000"/>
                                        <p:tgtEl>
                                          <p:spTgt spid="8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1000"/>
                                        <p:tgtEl>
                                          <p:spTgt spid="8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1000"/>
                                        <p:tgtEl>
                                          <p:spTgt spid="8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1000"/>
                                        <p:tgtEl>
                                          <p:spTgt spid="90"/>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2928" y="1397407"/>
            <a:ext cx="8153400" cy="2943225"/>
          </a:xfrm>
          <a:prstGeom prst="rect">
            <a:avLst/>
          </a:prstGeom>
        </p:spPr>
      </p:pic>
      <p:pic>
        <p:nvPicPr>
          <p:cNvPr id="5" name="Picture 4"/>
          <p:cNvPicPr>
            <a:picLocks noChangeAspect="1"/>
          </p:cNvPicPr>
          <p:nvPr/>
        </p:nvPicPr>
        <p:blipFill>
          <a:blip r:embed="rId4"/>
          <a:stretch>
            <a:fillRect/>
          </a:stretch>
        </p:blipFill>
        <p:spPr>
          <a:xfrm>
            <a:off x="4822372" y="2534873"/>
            <a:ext cx="6778360" cy="3943485"/>
          </a:xfrm>
          <a:prstGeom prst="rect">
            <a:avLst/>
          </a:prstGeom>
        </p:spPr>
      </p:pic>
      <p:sp>
        <p:nvSpPr>
          <p:cNvPr id="2" name="Title 1"/>
          <p:cNvSpPr>
            <a:spLocks noGrp="1"/>
          </p:cNvSpPr>
          <p:nvPr>
            <p:ph type="title"/>
          </p:nvPr>
        </p:nvSpPr>
        <p:spPr/>
        <p:txBody>
          <a:bodyPr/>
          <a:lstStyle/>
          <a:p>
            <a:r>
              <a:rPr lang="en-US" dirty="0"/>
              <a:t>Creating, submitting a new job</a:t>
            </a:r>
          </a:p>
        </p:txBody>
      </p:sp>
      <p:sp>
        <p:nvSpPr>
          <p:cNvPr id="11" name="Oval 10"/>
          <p:cNvSpPr/>
          <p:nvPr/>
        </p:nvSpPr>
        <p:spPr bwMode="auto">
          <a:xfrm>
            <a:off x="3302978" y="1634104"/>
            <a:ext cx="640369" cy="640080"/>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23" name="TextBox 22"/>
          <p:cNvSpPr txBox="1"/>
          <p:nvPr/>
        </p:nvSpPr>
        <p:spPr>
          <a:xfrm>
            <a:off x="7221906" y="5854172"/>
            <a:ext cx="2255678" cy="738664"/>
          </a:xfrm>
          <a:prstGeom prst="rect">
            <a:avLst/>
          </a:prstGeom>
          <a:noFill/>
        </p:spPr>
        <p:txBody>
          <a:bodyPr wrap="square" lIns="91440" tIns="45720" rIns="91440" bIns="4572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tx2"/>
                </a:solidFill>
                <a:effectLst/>
                <a:uLnTx/>
                <a:uFillTx/>
              </a:rPr>
              <a:t>Priority of the Job in the queue. Lower number means higher priority</a:t>
            </a:r>
          </a:p>
        </p:txBody>
      </p:sp>
      <p:grpSp>
        <p:nvGrpSpPr>
          <p:cNvPr id="25" name="Group 24"/>
          <p:cNvGrpSpPr/>
          <p:nvPr/>
        </p:nvGrpSpPr>
        <p:grpSpPr>
          <a:xfrm>
            <a:off x="8193013" y="3551463"/>
            <a:ext cx="2619223" cy="1642432"/>
            <a:chOff x="7289087" y="3047222"/>
            <a:chExt cx="2765033" cy="1733865"/>
          </a:xfrm>
        </p:grpSpPr>
        <p:sp>
          <p:nvSpPr>
            <p:cNvPr id="26" name="TextBox 25"/>
            <p:cNvSpPr txBox="1"/>
            <p:nvPr/>
          </p:nvSpPr>
          <p:spPr>
            <a:xfrm>
              <a:off x="7289087" y="3318991"/>
              <a:ext cx="2765033" cy="1462096"/>
            </a:xfrm>
            <a:prstGeom prst="rect">
              <a:avLst/>
            </a:prstGeom>
            <a:noFill/>
          </p:spPr>
          <p:txBody>
            <a:bodyPr wrap="square" lIns="91440" tIns="45720" rIns="91440" bIns="4572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tx2"/>
                  </a:solidFill>
                  <a:effectLst/>
                  <a:uLnTx/>
                  <a:uFillTx/>
                </a:rPr>
                <a:t>You can specify the max number of compute processes that can execute at a time. Higher degree of parallelism may increase performance, but at a higher cost.</a:t>
              </a:r>
            </a:p>
          </p:txBody>
        </p:sp>
        <p:cxnSp>
          <p:nvCxnSpPr>
            <p:cNvPr id="27" name="Straight Arrow Connector 26"/>
            <p:cNvCxnSpPr/>
            <p:nvPr/>
          </p:nvCxnSpPr>
          <p:spPr>
            <a:xfrm flipV="1">
              <a:off x="8645752" y="3047222"/>
              <a:ext cx="0" cy="27176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0" name="Freeform 29"/>
          <p:cNvSpPr/>
          <p:nvPr/>
        </p:nvSpPr>
        <p:spPr bwMode="auto">
          <a:xfrm>
            <a:off x="7087534" y="3507922"/>
            <a:ext cx="134371" cy="2733266"/>
          </a:xfrm>
          <a:custGeom>
            <a:avLst/>
            <a:gdLst>
              <a:gd name="connsiteX0" fmla="*/ 361950 w 361950"/>
              <a:gd name="connsiteY0" fmla="*/ 2333625 h 2333625"/>
              <a:gd name="connsiteX1" fmla="*/ 0 w 361950"/>
              <a:gd name="connsiteY1" fmla="*/ 2333625 h 2333625"/>
              <a:gd name="connsiteX2" fmla="*/ 0 w 361950"/>
              <a:gd name="connsiteY2" fmla="*/ 0 h 2333625"/>
              <a:gd name="connsiteX3" fmla="*/ 0 w 361950"/>
              <a:gd name="connsiteY3" fmla="*/ 0 h 2333625"/>
              <a:gd name="connsiteX4" fmla="*/ 0 w 361950"/>
              <a:gd name="connsiteY4" fmla="*/ 0 h 2333625"/>
              <a:gd name="connsiteX5" fmla="*/ 0 w 361950"/>
              <a:gd name="connsiteY5"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2333625">
                <a:moveTo>
                  <a:pt x="361950" y="2333625"/>
                </a:moveTo>
                <a:lnTo>
                  <a:pt x="0" y="2333625"/>
                </a:lnTo>
                <a:lnTo>
                  <a:pt x="0" y="0"/>
                </a:lnTo>
                <a:lnTo>
                  <a:pt x="0" y="0"/>
                </a:lnTo>
                <a:lnTo>
                  <a:pt x="0" y="0"/>
                </a:lnTo>
                <a:lnTo>
                  <a:pt x="0" y="0"/>
                </a:lnTo>
              </a:path>
            </a:pathLst>
          </a:cu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3" name="Group 32"/>
          <p:cNvGrpSpPr/>
          <p:nvPr/>
        </p:nvGrpSpPr>
        <p:grpSpPr>
          <a:xfrm>
            <a:off x="1502229" y="4523718"/>
            <a:ext cx="4039782" cy="1403461"/>
            <a:chOff x="2590800" y="3921777"/>
            <a:chExt cx="4039782" cy="1403461"/>
          </a:xfrm>
        </p:grpSpPr>
        <p:sp>
          <p:nvSpPr>
            <p:cNvPr id="15" name="TextBox 14"/>
            <p:cNvSpPr txBox="1"/>
            <p:nvPr/>
          </p:nvSpPr>
          <p:spPr>
            <a:xfrm>
              <a:off x="2590800" y="3921777"/>
              <a:ext cx="2799740" cy="14034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65000"/>
                      <a:lumOff val="35000"/>
                    </a:schemeClr>
                  </a:solidFill>
                  <a:effectLst/>
                  <a:uLnTx/>
                  <a:uFillTx/>
                </a:rPr>
                <a:t>Job code (U-SQL) can be directly authored here</a:t>
              </a:r>
            </a:p>
          </p:txBody>
        </p:sp>
        <p:cxnSp>
          <p:nvCxnSpPr>
            <p:cNvPr id="14" name="Straight Arrow Connector 13"/>
            <p:cNvCxnSpPr>
              <a:stCxn id="15" idx="3"/>
            </p:cNvCxnSpPr>
            <p:nvPr/>
          </p:nvCxnSpPr>
          <p:spPr>
            <a:xfrm flipV="1">
              <a:off x="5390540" y="4568108"/>
              <a:ext cx="1240042"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17" name="Oval 16"/>
          <p:cNvSpPr/>
          <p:nvPr/>
        </p:nvSpPr>
        <p:spPr bwMode="auto">
          <a:xfrm>
            <a:off x="4773083" y="2699333"/>
            <a:ext cx="529231" cy="528992"/>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06996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1250"/>
                                        <p:tgtEl>
                                          <p:spTgt spid="11"/>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400"/>
                                        <p:tgtEl>
                                          <p:spTgt spid="5"/>
                                        </p:tgtEl>
                                      </p:cBhvr>
                                    </p:animEffect>
                                  </p:childTnLst>
                                </p:cTn>
                              </p:par>
                            </p:childTnLst>
                          </p:cTn>
                        </p:par>
                        <p:par>
                          <p:cTn id="16" fill="hold">
                            <p:stCondLst>
                              <p:cond delay="215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6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1250"/>
                                        <p:tgtEl>
                                          <p:spTgt spid="23"/>
                                        </p:tgtEl>
                                      </p:cBhvr>
                                    </p:animEffect>
                                  </p:childTnLst>
                                </p:cTn>
                              </p:par>
                            </p:childTnLst>
                          </p:cTn>
                        </p:par>
                        <p:par>
                          <p:cTn id="24" fill="hold">
                            <p:stCondLst>
                              <p:cond delay="390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750"/>
                                        <p:tgtEl>
                                          <p:spTgt spid="30"/>
                                        </p:tgtEl>
                                      </p:cBhvr>
                                    </p:animEffect>
                                  </p:childTnLst>
                                </p:cTn>
                              </p:par>
                            </p:childTnLst>
                          </p:cTn>
                        </p:par>
                        <p:par>
                          <p:cTn id="28" fill="hold">
                            <p:stCondLst>
                              <p:cond delay="4650"/>
                            </p:stCondLst>
                            <p:childTnLst>
                              <p:par>
                                <p:cTn id="29" presetID="22" presetClass="entr" presetSubtype="8"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1000"/>
                                        <p:tgtEl>
                                          <p:spTgt spid="33"/>
                                        </p:tgtEl>
                                      </p:cBhvr>
                                    </p:animEffect>
                                  </p:childTnLst>
                                </p:cTn>
                              </p:par>
                            </p:childTnLst>
                          </p:cTn>
                        </p:par>
                        <p:par>
                          <p:cTn id="32" fill="hold">
                            <p:stCondLst>
                              <p:cond delay="5650"/>
                            </p:stCondLst>
                            <p:childTnLst>
                              <p:par>
                                <p:cTn id="33" presetID="21" presetClass="entr" presetSubtype="1"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heel(1)">
                                      <p:cBhvr>
                                        <p:cTn id="35" dur="1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p:bldP spid="30"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4" name="think-cell Slide" r:id="rId5" imgW="377" imgH="377" progId="TCLayout.ActiveDocument.1">
                  <p:embed/>
                </p:oleObj>
              </mc:Choice>
              <mc:Fallback>
                <p:oleObj name="think-cell Slide" r:id="rId5" imgW="377" imgH="377" progId="TCLayout.ActiveDocument.1">
                  <p:embed/>
                  <p:pic>
                    <p:nvPicPr>
                      <p:cNvPr id="13" name="Objec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What can you do with Visual Studio?</a:t>
            </a:r>
          </a:p>
        </p:txBody>
      </p:sp>
      <p:grpSp>
        <p:nvGrpSpPr>
          <p:cNvPr id="702" name="Group 701"/>
          <p:cNvGrpSpPr/>
          <p:nvPr/>
        </p:nvGrpSpPr>
        <p:grpSpPr>
          <a:xfrm>
            <a:off x="434975" y="1262063"/>
            <a:ext cx="11322049" cy="5100637"/>
            <a:chOff x="434975" y="1262063"/>
            <a:chExt cx="11322049" cy="5100637"/>
          </a:xfrm>
        </p:grpSpPr>
        <p:sp>
          <p:nvSpPr>
            <p:cNvPr id="154" name="Rectangle 153"/>
            <p:cNvSpPr/>
            <p:nvPr/>
          </p:nvSpPr>
          <p:spPr bwMode="auto">
            <a:xfrm>
              <a:off x="2324099" y="383685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90" name="Rectangle 189"/>
            <p:cNvSpPr/>
            <p:nvPr/>
          </p:nvSpPr>
          <p:spPr bwMode="auto">
            <a:xfrm>
              <a:off x="2324099" y="126206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1" name="Rectangle 10"/>
            <p:cNvSpPr/>
            <p:nvPr/>
          </p:nvSpPr>
          <p:spPr bwMode="auto">
            <a:xfrm>
              <a:off x="434975" y="1262063"/>
              <a:ext cx="1889125" cy="5100637"/>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pic>
        <p:nvPicPr>
          <p:cNvPr id="59" name="Picture 2" descr="http://www.tanchunsiong.com/wp-content/uploads/2012/11/visual-studio-logo.png"/>
          <p:cNvPicPr>
            <a:picLocks noChangeAspect="1" noChangeArrowheads="1"/>
          </p:cNvPicPr>
          <p:nvPr/>
        </p:nvPicPr>
        <p:blipFill rotWithShape="1">
          <a:blip r:embed="rId7" cstate="print">
            <a:biLevel thresh="50000"/>
            <a:extLst>
              <a:ext uri="{28A0092B-C50C-407E-A947-70E740481C1C}">
                <a14:useLocalDpi xmlns:a14="http://schemas.microsoft.com/office/drawing/2010/main" val="0"/>
              </a:ext>
            </a:extLst>
          </a:blip>
          <a:stretch/>
        </p:blipFill>
        <p:spPr bwMode="auto">
          <a:xfrm>
            <a:off x="533587" y="3014314"/>
            <a:ext cx="1691901" cy="159613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08" name="Group 707"/>
          <p:cNvGrpSpPr/>
          <p:nvPr/>
        </p:nvGrpSpPr>
        <p:grpSpPr>
          <a:xfrm>
            <a:off x="2324098" y="3958346"/>
            <a:ext cx="2424932" cy="2378954"/>
            <a:chOff x="2324098" y="3958346"/>
            <a:chExt cx="2424932" cy="2378954"/>
          </a:xfrm>
        </p:grpSpPr>
        <p:sp>
          <p:nvSpPr>
            <p:cNvPr id="186" name="TextBox 185"/>
            <p:cNvSpPr txBox="1"/>
            <p:nvPr/>
          </p:nvSpPr>
          <p:spPr>
            <a:xfrm>
              <a:off x="2324098" y="5044638"/>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Visualize and replay progress</a:t>
              </a:r>
              <a:b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b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of job</a:t>
              </a:r>
            </a:p>
          </p:txBody>
        </p:sp>
        <p:grpSp>
          <p:nvGrpSpPr>
            <p:cNvPr id="68" name="Group 67"/>
            <p:cNvGrpSpPr/>
            <p:nvPr/>
          </p:nvGrpSpPr>
          <p:grpSpPr>
            <a:xfrm>
              <a:off x="3093651" y="3958346"/>
              <a:ext cx="885826" cy="1063625"/>
              <a:chOff x="6004292" y="3702662"/>
              <a:chExt cx="885826" cy="1063625"/>
            </a:xfrm>
          </p:grpSpPr>
          <p:sp>
            <p:nvSpPr>
              <p:cNvPr id="69" name="Oval 68"/>
              <p:cNvSpPr>
                <a:spLocks noChangeArrowheads="1"/>
              </p:cNvSpPr>
              <p:nvPr/>
            </p:nvSpPr>
            <p:spPr bwMode="auto">
              <a:xfrm>
                <a:off x="6575792" y="4134462"/>
                <a:ext cx="69850" cy="69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0" name="Freeform 69"/>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1" name="Freeform 70"/>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2" name="Freeform 71"/>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3" name="Freeform 72"/>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4" name="Freeform 73"/>
              <p:cNvSpPr>
                <a:spLocks/>
              </p:cNvSpPr>
              <p:nvPr/>
            </p:nvSpPr>
            <p:spPr bwMode="auto">
              <a:xfrm>
                <a:off x="6267817" y="3983649"/>
                <a:ext cx="333375" cy="436563"/>
              </a:xfrm>
              <a:custGeom>
                <a:avLst/>
                <a:gdLst>
                  <a:gd name="T0" fmla="*/ 0 w 448"/>
                  <a:gd name="T1" fmla="*/ 462 h 583"/>
                  <a:gd name="T2" fmla="*/ 0 w 448"/>
                  <a:gd name="T3" fmla="*/ 469 h 583"/>
                  <a:gd name="T4" fmla="*/ 0 w 448"/>
                  <a:gd name="T5" fmla="*/ 462 h 583"/>
                  <a:gd name="T6" fmla="*/ 1 w 448"/>
                  <a:gd name="T7" fmla="*/ 462 h 583"/>
                  <a:gd name="T8" fmla="*/ 6 w 448"/>
                  <a:gd name="T9" fmla="*/ 462 h 583"/>
                  <a:gd name="T10" fmla="*/ 29 w 448"/>
                  <a:gd name="T11" fmla="*/ 459 h 583"/>
                  <a:gd name="T12" fmla="*/ 105 w 448"/>
                  <a:gd name="T13" fmla="*/ 443 h 583"/>
                  <a:gd name="T14" fmla="*/ 277 w 448"/>
                  <a:gd name="T15" fmla="*/ 324 h 583"/>
                  <a:gd name="T16" fmla="*/ 327 w 448"/>
                  <a:gd name="T17" fmla="*/ 136 h 583"/>
                  <a:gd name="T18" fmla="*/ 316 w 448"/>
                  <a:gd name="T19" fmla="*/ 22 h 583"/>
                  <a:gd name="T20" fmla="*/ 435 w 448"/>
                  <a:gd name="T21" fmla="*/ 0 h 583"/>
                  <a:gd name="T22" fmla="*/ 448 w 448"/>
                  <a:gd name="T23" fmla="*/ 136 h 583"/>
                  <a:gd name="T24" fmla="*/ 377 w 448"/>
                  <a:gd name="T25" fmla="*/ 391 h 583"/>
                  <a:gd name="T26" fmla="*/ 221 w 448"/>
                  <a:gd name="T27" fmla="*/ 527 h 583"/>
                  <a:gd name="T28" fmla="*/ 1 w 448"/>
                  <a:gd name="T29" fmla="*/ 583 h 583"/>
                  <a:gd name="T30" fmla="*/ 0 w 448"/>
                  <a:gd name="T31" fmla="*/ 46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583">
                    <a:moveTo>
                      <a:pt x="0" y="462"/>
                    </a:moveTo>
                    <a:cubicBezTo>
                      <a:pt x="0" y="469"/>
                      <a:pt x="0" y="469"/>
                      <a:pt x="0" y="469"/>
                    </a:cubicBezTo>
                    <a:cubicBezTo>
                      <a:pt x="0" y="462"/>
                      <a:pt x="0" y="462"/>
                      <a:pt x="0" y="462"/>
                    </a:cubicBezTo>
                    <a:cubicBezTo>
                      <a:pt x="0" y="462"/>
                      <a:pt x="0" y="462"/>
                      <a:pt x="1" y="462"/>
                    </a:cubicBezTo>
                    <a:cubicBezTo>
                      <a:pt x="2" y="462"/>
                      <a:pt x="4" y="462"/>
                      <a:pt x="6" y="462"/>
                    </a:cubicBezTo>
                    <a:cubicBezTo>
                      <a:pt x="11" y="461"/>
                      <a:pt x="19" y="461"/>
                      <a:pt x="29" y="459"/>
                    </a:cubicBezTo>
                    <a:cubicBezTo>
                      <a:pt x="48" y="457"/>
                      <a:pt x="75" y="452"/>
                      <a:pt x="105" y="443"/>
                    </a:cubicBezTo>
                    <a:cubicBezTo>
                      <a:pt x="165" y="425"/>
                      <a:pt x="233" y="389"/>
                      <a:pt x="277" y="324"/>
                    </a:cubicBezTo>
                    <a:cubicBezTo>
                      <a:pt x="306" y="280"/>
                      <a:pt x="327" y="221"/>
                      <a:pt x="327" y="136"/>
                    </a:cubicBezTo>
                    <a:cubicBezTo>
                      <a:pt x="327" y="102"/>
                      <a:pt x="323" y="64"/>
                      <a:pt x="316" y="22"/>
                    </a:cubicBezTo>
                    <a:cubicBezTo>
                      <a:pt x="435" y="0"/>
                      <a:pt x="435" y="0"/>
                      <a:pt x="435" y="0"/>
                    </a:cubicBezTo>
                    <a:cubicBezTo>
                      <a:pt x="444" y="49"/>
                      <a:pt x="448" y="94"/>
                      <a:pt x="448" y="136"/>
                    </a:cubicBezTo>
                    <a:cubicBezTo>
                      <a:pt x="448" y="242"/>
                      <a:pt x="420" y="327"/>
                      <a:pt x="377" y="391"/>
                    </a:cubicBezTo>
                    <a:cubicBezTo>
                      <a:pt x="334" y="456"/>
                      <a:pt x="276" y="499"/>
                      <a:pt x="221" y="527"/>
                    </a:cubicBezTo>
                    <a:cubicBezTo>
                      <a:pt x="110" y="582"/>
                      <a:pt x="6" y="582"/>
                      <a:pt x="1" y="583"/>
                    </a:cubicBezTo>
                    <a:cubicBezTo>
                      <a:pt x="0" y="462"/>
                      <a:pt x="0" y="462"/>
                      <a:pt x="0" y="462"/>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5" name="Freeform 74"/>
              <p:cNvSpPr>
                <a:spLocks/>
              </p:cNvSpPr>
              <p:nvPr/>
            </p:nvSpPr>
            <p:spPr bwMode="auto">
              <a:xfrm>
                <a:off x="6361480" y="3983649"/>
                <a:ext cx="239713" cy="420688"/>
              </a:xfrm>
              <a:custGeom>
                <a:avLst/>
                <a:gdLst>
                  <a:gd name="T0" fmla="*/ 309 w 322"/>
                  <a:gd name="T1" fmla="*/ 0 h 562"/>
                  <a:gd name="T2" fmla="*/ 190 w 322"/>
                  <a:gd name="T3" fmla="*/ 22 h 562"/>
                  <a:gd name="T4" fmla="*/ 201 w 322"/>
                  <a:gd name="T5" fmla="*/ 136 h 562"/>
                  <a:gd name="T6" fmla="*/ 201 w 322"/>
                  <a:gd name="T7" fmla="*/ 136 h 562"/>
                  <a:gd name="T8" fmla="*/ 201 w 322"/>
                  <a:gd name="T9" fmla="*/ 136 h 562"/>
                  <a:gd name="T10" fmla="*/ 151 w 322"/>
                  <a:gd name="T11" fmla="*/ 324 h 562"/>
                  <a:gd name="T12" fmla="*/ 0 w 322"/>
                  <a:gd name="T13" fmla="*/ 436 h 562"/>
                  <a:gd name="T14" fmla="*/ 5 w 322"/>
                  <a:gd name="T15" fmla="*/ 468 h 562"/>
                  <a:gd name="T16" fmla="*/ 5 w 322"/>
                  <a:gd name="T17" fmla="*/ 562 h 562"/>
                  <a:gd name="T18" fmla="*/ 95 w 322"/>
                  <a:gd name="T19" fmla="*/ 527 h 562"/>
                  <a:gd name="T20" fmla="*/ 251 w 322"/>
                  <a:gd name="T21" fmla="*/ 391 h 562"/>
                  <a:gd name="T22" fmla="*/ 322 w 322"/>
                  <a:gd name="T23" fmla="*/ 137 h 562"/>
                  <a:gd name="T24" fmla="*/ 322 w 322"/>
                  <a:gd name="T25" fmla="*/ 136 h 562"/>
                  <a:gd name="T26" fmla="*/ 309 w 322"/>
                  <a:gd name="T27"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562">
                    <a:moveTo>
                      <a:pt x="309" y="0"/>
                    </a:moveTo>
                    <a:cubicBezTo>
                      <a:pt x="190" y="22"/>
                      <a:pt x="190" y="22"/>
                      <a:pt x="190" y="22"/>
                    </a:cubicBezTo>
                    <a:cubicBezTo>
                      <a:pt x="197" y="64"/>
                      <a:pt x="201" y="102"/>
                      <a:pt x="201" y="136"/>
                    </a:cubicBezTo>
                    <a:cubicBezTo>
                      <a:pt x="201" y="136"/>
                      <a:pt x="201" y="136"/>
                      <a:pt x="201" y="136"/>
                    </a:cubicBezTo>
                    <a:cubicBezTo>
                      <a:pt x="201" y="136"/>
                      <a:pt x="201" y="136"/>
                      <a:pt x="201" y="136"/>
                    </a:cubicBezTo>
                    <a:cubicBezTo>
                      <a:pt x="201" y="221"/>
                      <a:pt x="180" y="280"/>
                      <a:pt x="151" y="324"/>
                    </a:cubicBezTo>
                    <a:cubicBezTo>
                      <a:pt x="112" y="382"/>
                      <a:pt x="55" y="416"/>
                      <a:pt x="0" y="436"/>
                    </a:cubicBezTo>
                    <a:cubicBezTo>
                      <a:pt x="3" y="445"/>
                      <a:pt x="5" y="455"/>
                      <a:pt x="5" y="468"/>
                    </a:cubicBezTo>
                    <a:cubicBezTo>
                      <a:pt x="5" y="562"/>
                      <a:pt x="5" y="562"/>
                      <a:pt x="5" y="562"/>
                    </a:cubicBezTo>
                    <a:cubicBezTo>
                      <a:pt x="33" y="553"/>
                      <a:pt x="64" y="542"/>
                      <a:pt x="95" y="527"/>
                    </a:cubicBezTo>
                    <a:cubicBezTo>
                      <a:pt x="150" y="499"/>
                      <a:pt x="208" y="456"/>
                      <a:pt x="251" y="391"/>
                    </a:cubicBezTo>
                    <a:cubicBezTo>
                      <a:pt x="294" y="327"/>
                      <a:pt x="322" y="242"/>
                      <a:pt x="322" y="137"/>
                    </a:cubicBezTo>
                    <a:cubicBezTo>
                      <a:pt x="322" y="137"/>
                      <a:pt x="322" y="136"/>
                      <a:pt x="322" y="136"/>
                    </a:cubicBezTo>
                    <a:cubicBezTo>
                      <a:pt x="322" y="94"/>
                      <a:pt x="318" y="49"/>
                      <a:pt x="309" y="0"/>
                    </a:cubicBezTo>
                  </a:path>
                </a:pathLst>
              </a:custGeom>
              <a:solidFill>
                <a:srgbClr val="00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6" name="Freeform 75"/>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close/>
                  </a:path>
                </a:pathLst>
              </a:custGeom>
              <a:solidFill>
                <a:srgbClr val="001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7" name="Freeform 76"/>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8" name="Freeform 77"/>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9" name="Freeform 78"/>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0" name="Freeform 79"/>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1" name="Freeform 80"/>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2" name="Freeform 81"/>
              <p:cNvSpPr>
                <a:spLocks/>
              </p:cNvSpPr>
              <p:nvPr/>
            </p:nvSpPr>
            <p:spPr bwMode="auto">
              <a:xfrm>
                <a:off x="6490067" y="3896337"/>
                <a:ext cx="101600" cy="104775"/>
              </a:xfrm>
              <a:custGeom>
                <a:avLst/>
                <a:gdLst>
                  <a:gd name="T0" fmla="*/ 125 w 137"/>
                  <a:gd name="T1" fmla="*/ 57 h 140"/>
                  <a:gd name="T2" fmla="*/ 125 w 137"/>
                  <a:gd name="T3" fmla="*/ 57 h 140"/>
                  <a:gd name="T4" fmla="*/ 125 w 137"/>
                  <a:gd name="T5" fmla="*/ 54 h 140"/>
                  <a:gd name="T6" fmla="*/ 54 w 137"/>
                  <a:gd name="T7" fmla="*/ 6 h 140"/>
                  <a:gd name="T8" fmla="*/ 6 w 137"/>
                  <a:gd name="T9" fmla="*/ 77 h 140"/>
                  <a:gd name="T10" fmla="*/ 6 w 137"/>
                  <a:gd name="T11" fmla="*/ 79 h 140"/>
                  <a:gd name="T12" fmla="*/ 6 w 137"/>
                  <a:gd name="T13" fmla="*/ 79 h 140"/>
                  <a:gd name="T14" fmla="*/ 18 w 137"/>
                  <a:gd name="T15" fmla="*/ 140 h 140"/>
                  <a:gd name="T16" fmla="*/ 137 w 137"/>
                  <a:gd name="T17" fmla="*/ 118 h 140"/>
                  <a:gd name="T18" fmla="*/ 125 w 137"/>
                  <a:gd name="T19"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0">
                    <a:moveTo>
                      <a:pt x="125" y="57"/>
                    </a:moveTo>
                    <a:cubicBezTo>
                      <a:pt x="125" y="57"/>
                      <a:pt x="125" y="57"/>
                      <a:pt x="125" y="57"/>
                    </a:cubicBezTo>
                    <a:cubicBezTo>
                      <a:pt x="125" y="56"/>
                      <a:pt x="125" y="55"/>
                      <a:pt x="125" y="54"/>
                    </a:cubicBezTo>
                    <a:cubicBezTo>
                      <a:pt x="118" y="22"/>
                      <a:pt x="87" y="0"/>
                      <a:pt x="54" y="6"/>
                    </a:cubicBezTo>
                    <a:cubicBezTo>
                      <a:pt x="21" y="12"/>
                      <a:pt x="0" y="44"/>
                      <a:pt x="6" y="77"/>
                    </a:cubicBezTo>
                    <a:cubicBezTo>
                      <a:pt x="6" y="77"/>
                      <a:pt x="6" y="78"/>
                      <a:pt x="6" y="79"/>
                    </a:cubicBezTo>
                    <a:cubicBezTo>
                      <a:pt x="6" y="79"/>
                      <a:pt x="6" y="79"/>
                      <a:pt x="6" y="79"/>
                    </a:cubicBezTo>
                    <a:cubicBezTo>
                      <a:pt x="18" y="140"/>
                      <a:pt x="18" y="140"/>
                      <a:pt x="18" y="140"/>
                    </a:cubicBezTo>
                    <a:cubicBezTo>
                      <a:pt x="137" y="118"/>
                      <a:pt x="137" y="118"/>
                      <a:pt x="137" y="118"/>
                    </a:cubicBezTo>
                    <a:lnTo>
                      <a:pt x="125" y="5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3" name="Oval 82"/>
              <p:cNvSpPr>
                <a:spLocks noChangeArrowheads="1"/>
              </p:cNvSpPr>
              <p:nvPr/>
            </p:nvSpPr>
            <p:spPr bwMode="auto">
              <a:xfrm>
                <a:off x="6009055" y="4275749"/>
                <a:ext cx="350838" cy="352425"/>
              </a:xfrm>
              <a:prstGeom prst="ellipse">
                <a:avLst/>
              </a:prstGeom>
              <a:solidFill>
                <a:srgbClr val="EE2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4" name="Freeform 83"/>
              <p:cNvSpPr>
                <a:spLocks noEditPoints="1"/>
              </p:cNvSpPr>
              <p:nvPr/>
            </p:nvSpPr>
            <p:spPr bwMode="auto">
              <a:xfrm>
                <a:off x="6626592" y="4410687"/>
                <a:ext cx="0" cy="3175"/>
              </a:xfrm>
              <a:custGeom>
                <a:avLst/>
                <a:gdLst>
                  <a:gd name="T0" fmla="*/ 4 h 5"/>
                  <a:gd name="T1" fmla="*/ 5 h 5"/>
                  <a:gd name="T2" fmla="*/ 5 h 5"/>
                  <a:gd name="T3" fmla="*/ 4 h 5"/>
                  <a:gd name="T4" fmla="*/ 3 h 5"/>
                  <a:gd name="T5" fmla="*/ 4 h 5"/>
                  <a:gd name="T6" fmla="*/ 3 h 5"/>
                  <a:gd name="T7" fmla="*/ 2 h 5"/>
                  <a:gd name="T8" fmla="*/ 3 h 5"/>
                  <a:gd name="T9" fmla="*/ 2 h 5"/>
                  <a:gd name="T10" fmla="*/ 2 h 5"/>
                  <a:gd name="T11" fmla="*/ 2 h 5"/>
                  <a:gd name="T12" fmla="*/ 2 h 5"/>
                  <a:gd name="T13" fmla="*/ 1 h 5"/>
                  <a:gd name="T14" fmla="*/ 1 h 5"/>
                  <a:gd name="T15" fmla="*/ 1 h 5"/>
                  <a:gd name="T16" fmla="*/ 0 h 5"/>
                  <a:gd name="T17" fmla="*/ 0 h 5"/>
                  <a:gd name="T18" fmla="*/ 0 h 5"/>
                  <a:gd name="T19" fmla="*/ 0 h 5"/>
                  <a:gd name="T20" fmla="*/ 0 h 5"/>
                  <a:gd name="T21"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Lst>
                <a:rect l="0" t="0" r="r" b="b"/>
                <a:pathLst>
                  <a:path h="5">
                    <a:moveTo>
                      <a:pt x="0" y="4"/>
                    </a:moveTo>
                    <a:cubicBezTo>
                      <a:pt x="0" y="4"/>
                      <a:pt x="0" y="4"/>
                      <a:pt x="0" y="5"/>
                    </a:cubicBezTo>
                    <a:cubicBezTo>
                      <a:pt x="0" y="5"/>
                      <a:pt x="0" y="5"/>
                      <a:pt x="0" y="5"/>
                    </a:cubicBezTo>
                    <a:cubicBezTo>
                      <a:pt x="0" y="4"/>
                      <a:pt x="0" y="4"/>
                      <a:pt x="0" y="4"/>
                    </a:cubicBezTo>
                    <a:moveTo>
                      <a:pt x="0" y="3"/>
                    </a:moveTo>
                    <a:cubicBezTo>
                      <a:pt x="0" y="3"/>
                      <a:pt x="0" y="3"/>
                      <a:pt x="0" y="4"/>
                    </a:cubicBezTo>
                    <a:cubicBezTo>
                      <a:pt x="0" y="3"/>
                      <a:pt x="0" y="3"/>
                      <a:pt x="0" y="3"/>
                    </a:cubicBezTo>
                    <a:moveTo>
                      <a:pt x="0" y="2"/>
                    </a:moveTo>
                    <a:cubicBezTo>
                      <a:pt x="0" y="2"/>
                      <a:pt x="0" y="3"/>
                      <a:pt x="0" y="3"/>
                    </a:cubicBezTo>
                    <a:cubicBezTo>
                      <a:pt x="0" y="3"/>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5" name="Freeform 84"/>
              <p:cNvSpPr>
                <a:spLocks/>
              </p:cNvSpPr>
              <p:nvPr/>
            </p:nvSpPr>
            <p:spPr bwMode="auto">
              <a:xfrm>
                <a:off x="6013817" y="3880462"/>
                <a:ext cx="295275" cy="390525"/>
              </a:xfrm>
              <a:custGeom>
                <a:avLst/>
                <a:gdLst>
                  <a:gd name="T0" fmla="*/ 276 w 394"/>
                  <a:gd name="T1" fmla="*/ 90 h 522"/>
                  <a:gd name="T2" fmla="*/ 98 w 394"/>
                  <a:gd name="T3" fmla="*/ 30 h 522"/>
                  <a:gd name="T4" fmla="*/ 32 w 394"/>
                  <a:gd name="T5" fmla="*/ 212 h 522"/>
                  <a:gd name="T6" fmla="*/ 175 w 394"/>
                  <a:gd name="T7" fmla="*/ 522 h 522"/>
                  <a:gd name="T8" fmla="*/ 394 w 394"/>
                  <a:gd name="T9" fmla="*/ 420 h 522"/>
                  <a:gd name="T10" fmla="*/ 317 w 394"/>
                  <a:gd name="T11" fmla="*/ 259 h 522"/>
                  <a:gd name="T12" fmla="*/ 348 w 394"/>
                  <a:gd name="T13" fmla="*/ 244 h 522"/>
                  <a:gd name="T14" fmla="*/ 276 w 394"/>
                  <a:gd name="T15" fmla="*/ 89 h 522"/>
                  <a:gd name="T16" fmla="*/ 276 w 394"/>
                  <a:gd name="T17" fmla="*/ 9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522">
                    <a:moveTo>
                      <a:pt x="276" y="90"/>
                    </a:moveTo>
                    <a:cubicBezTo>
                      <a:pt x="242" y="26"/>
                      <a:pt x="164" y="0"/>
                      <a:pt x="98" y="30"/>
                    </a:cubicBezTo>
                    <a:cubicBezTo>
                      <a:pt x="30" y="62"/>
                      <a:pt x="0" y="143"/>
                      <a:pt x="32" y="212"/>
                    </a:cubicBezTo>
                    <a:cubicBezTo>
                      <a:pt x="175" y="522"/>
                      <a:pt x="175" y="522"/>
                      <a:pt x="175" y="522"/>
                    </a:cubicBezTo>
                    <a:cubicBezTo>
                      <a:pt x="394" y="420"/>
                      <a:pt x="394" y="420"/>
                      <a:pt x="394" y="420"/>
                    </a:cubicBezTo>
                    <a:cubicBezTo>
                      <a:pt x="317" y="259"/>
                      <a:pt x="317" y="259"/>
                      <a:pt x="317" y="259"/>
                    </a:cubicBezTo>
                    <a:cubicBezTo>
                      <a:pt x="348" y="244"/>
                      <a:pt x="348" y="244"/>
                      <a:pt x="348" y="244"/>
                    </a:cubicBezTo>
                    <a:cubicBezTo>
                      <a:pt x="276" y="89"/>
                      <a:pt x="276" y="89"/>
                      <a:pt x="276" y="89"/>
                    </a:cubicBezTo>
                    <a:cubicBezTo>
                      <a:pt x="276" y="90"/>
                      <a:pt x="276" y="90"/>
                      <a:pt x="276" y="9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6" name="Freeform 85"/>
              <p:cNvSpPr>
                <a:spLocks/>
              </p:cNvSpPr>
              <p:nvPr/>
            </p:nvSpPr>
            <p:spPr bwMode="auto">
              <a:xfrm>
                <a:off x="6013817" y="3880462"/>
                <a:ext cx="203200" cy="323850"/>
              </a:xfrm>
              <a:custGeom>
                <a:avLst/>
                <a:gdLst>
                  <a:gd name="T0" fmla="*/ 98 w 272"/>
                  <a:gd name="T1" fmla="*/ 29 h 432"/>
                  <a:gd name="T2" fmla="*/ 32 w 272"/>
                  <a:gd name="T3" fmla="*/ 211 h 432"/>
                  <a:gd name="T4" fmla="*/ 87 w 272"/>
                  <a:gd name="T5" fmla="*/ 331 h 432"/>
                  <a:gd name="T6" fmla="*/ 134 w 272"/>
                  <a:gd name="T7" fmla="*/ 432 h 432"/>
                  <a:gd name="T8" fmla="*/ 187 w 272"/>
                  <a:gd name="T9" fmla="*/ 386 h 432"/>
                  <a:gd name="T10" fmla="*/ 207 w 272"/>
                  <a:gd name="T11" fmla="*/ 346 h 432"/>
                  <a:gd name="T12" fmla="*/ 160 w 272"/>
                  <a:gd name="T13" fmla="*/ 245 h 432"/>
                  <a:gd name="T14" fmla="*/ 162 w 272"/>
                  <a:gd name="T15" fmla="*/ 207 h 432"/>
                  <a:gd name="T16" fmla="*/ 272 w 272"/>
                  <a:gd name="T17" fmla="*/ 82 h 432"/>
                  <a:gd name="T18" fmla="*/ 98 w 272"/>
                  <a:gd name="T19" fmla="*/ 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32">
                    <a:moveTo>
                      <a:pt x="98" y="29"/>
                    </a:moveTo>
                    <a:cubicBezTo>
                      <a:pt x="30" y="61"/>
                      <a:pt x="0" y="142"/>
                      <a:pt x="32" y="211"/>
                    </a:cubicBezTo>
                    <a:cubicBezTo>
                      <a:pt x="87" y="331"/>
                      <a:pt x="87" y="331"/>
                      <a:pt x="87" y="331"/>
                    </a:cubicBezTo>
                    <a:cubicBezTo>
                      <a:pt x="134" y="432"/>
                      <a:pt x="134" y="432"/>
                      <a:pt x="134" y="432"/>
                    </a:cubicBezTo>
                    <a:cubicBezTo>
                      <a:pt x="134" y="432"/>
                      <a:pt x="172" y="406"/>
                      <a:pt x="187" y="386"/>
                    </a:cubicBezTo>
                    <a:cubicBezTo>
                      <a:pt x="202" y="365"/>
                      <a:pt x="207" y="346"/>
                      <a:pt x="207" y="346"/>
                    </a:cubicBezTo>
                    <a:cubicBezTo>
                      <a:pt x="160" y="245"/>
                      <a:pt x="160" y="245"/>
                      <a:pt x="160" y="245"/>
                    </a:cubicBezTo>
                    <a:cubicBezTo>
                      <a:pt x="165" y="234"/>
                      <a:pt x="162" y="207"/>
                      <a:pt x="162" y="207"/>
                    </a:cubicBezTo>
                    <a:cubicBezTo>
                      <a:pt x="234" y="174"/>
                      <a:pt x="268" y="93"/>
                      <a:pt x="272" y="82"/>
                    </a:cubicBezTo>
                    <a:cubicBezTo>
                      <a:pt x="236" y="24"/>
                      <a:pt x="162" y="0"/>
                      <a:pt x="98" y="2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7" name="Freeform 86"/>
              <p:cNvSpPr>
                <a:spLocks/>
              </p:cNvSpPr>
              <p:nvPr/>
            </p:nvSpPr>
            <p:spPr bwMode="auto">
              <a:xfrm>
                <a:off x="6104305" y="4063024"/>
                <a:ext cx="65088" cy="85725"/>
              </a:xfrm>
              <a:custGeom>
                <a:avLst/>
                <a:gdLst>
                  <a:gd name="T0" fmla="*/ 40 w 87"/>
                  <a:gd name="T1" fmla="*/ 0 h 115"/>
                  <a:gd name="T2" fmla="*/ 13 w 87"/>
                  <a:gd name="T3" fmla="*/ 75 h 115"/>
                  <a:gd name="T4" fmla="*/ 87 w 87"/>
                  <a:gd name="T5" fmla="*/ 102 h 115"/>
                  <a:gd name="T6" fmla="*/ 40 w 87"/>
                  <a:gd name="T7" fmla="*/ 0 h 115"/>
                </a:gdLst>
                <a:ahLst/>
                <a:cxnLst>
                  <a:cxn ang="0">
                    <a:pos x="T0" y="T1"/>
                  </a:cxn>
                  <a:cxn ang="0">
                    <a:pos x="T2" y="T3"/>
                  </a:cxn>
                  <a:cxn ang="0">
                    <a:pos x="T4" y="T5"/>
                  </a:cxn>
                  <a:cxn ang="0">
                    <a:pos x="T6" y="T7"/>
                  </a:cxn>
                </a:cxnLst>
                <a:rect l="0" t="0" r="r" b="b"/>
                <a:pathLst>
                  <a:path w="87" h="115">
                    <a:moveTo>
                      <a:pt x="40" y="0"/>
                    </a:moveTo>
                    <a:cubicBezTo>
                      <a:pt x="12" y="13"/>
                      <a:pt x="0" y="47"/>
                      <a:pt x="13" y="75"/>
                    </a:cubicBezTo>
                    <a:cubicBezTo>
                      <a:pt x="26" y="103"/>
                      <a:pt x="59" y="115"/>
                      <a:pt x="87" y="102"/>
                    </a:cubicBezTo>
                    <a:cubicBezTo>
                      <a:pt x="40" y="0"/>
                      <a:pt x="40" y="0"/>
                      <a:pt x="40" y="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8" name="Freeform 87"/>
              <p:cNvSpPr>
                <a:spLocks/>
              </p:cNvSpPr>
              <p:nvPr/>
            </p:nvSpPr>
            <p:spPr bwMode="auto">
              <a:xfrm>
                <a:off x="6201142" y="4021749"/>
                <a:ext cx="15875" cy="14288"/>
              </a:xfrm>
              <a:custGeom>
                <a:avLst/>
                <a:gdLst>
                  <a:gd name="T0" fmla="*/ 2 w 20"/>
                  <a:gd name="T1" fmla="*/ 13 h 19"/>
                  <a:gd name="T2" fmla="*/ 7 w 20"/>
                  <a:gd name="T3" fmla="*/ 2 h 19"/>
                  <a:gd name="T4" fmla="*/ 18 w 20"/>
                  <a:gd name="T5" fmla="*/ 6 h 19"/>
                  <a:gd name="T6" fmla="*/ 14 w 20"/>
                  <a:gd name="T7" fmla="*/ 17 h 19"/>
                  <a:gd name="T8" fmla="*/ 2 w 20"/>
                  <a:gd name="T9" fmla="*/ 13 h 19"/>
                </a:gdLst>
                <a:ahLst/>
                <a:cxnLst>
                  <a:cxn ang="0">
                    <a:pos x="T0" y="T1"/>
                  </a:cxn>
                  <a:cxn ang="0">
                    <a:pos x="T2" y="T3"/>
                  </a:cxn>
                  <a:cxn ang="0">
                    <a:pos x="T4" y="T5"/>
                  </a:cxn>
                  <a:cxn ang="0">
                    <a:pos x="T6" y="T7"/>
                  </a:cxn>
                  <a:cxn ang="0">
                    <a:pos x="T8" y="T9"/>
                  </a:cxn>
                </a:cxnLst>
                <a:rect l="0" t="0" r="r" b="b"/>
                <a:pathLst>
                  <a:path w="20" h="19">
                    <a:moveTo>
                      <a:pt x="2" y="13"/>
                    </a:moveTo>
                    <a:cubicBezTo>
                      <a:pt x="0" y="9"/>
                      <a:pt x="2" y="4"/>
                      <a:pt x="7" y="2"/>
                    </a:cubicBezTo>
                    <a:cubicBezTo>
                      <a:pt x="11" y="0"/>
                      <a:pt x="16" y="2"/>
                      <a:pt x="18" y="6"/>
                    </a:cubicBezTo>
                    <a:cubicBezTo>
                      <a:pt x="20" y="10"/>
                      <a:pt x="18" y="15"/>
                      <a:pt x="14" y="17"/>
                    </a:cubicBezTo>
                    <a:cubicBezTo>
                      <a:pt x="9" y="19"/>
                      <a:pt x="4" y="18"/>
                      <a:pt x="2"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9" name="Freeform 88"/>
              <p:cNvSpPr>
                <a:spLocks/>
              </p:cNvSpPr>
              <p:nvPr/>
            </p:nvSpPr>
            <p:spPr bwMode="auto">
              <a:xfrm>
                <a:off x="6004292" y="4274162"/>
                <a:ext cx="360363" cy="474663"/>
              </a:xfrm>
              <a:custGeom>
                <a:avLst/>
                <a:gdLst>
                  <a:gd name="T0" fmla="*/ 482 w 482"/>
                  <a:gd name="T1" fmla="*/ 81 h 637"/>
                  <a:gd name="T2" fmla="*/ 406 w 482"/>
                  <a:gd name="T3" fmla="*/ 4 h 637"/>
                  <a:gd name="T4" fmla="*/ 77 w 482"/>
                  <a:gd name="T5" fmla="*/ 4 h 637"/>
                  <a:gd name="T6" fmla="*/ 0 w 482"/>
                  <a:gd name="T7" fmla="*/ 81 h 637"/>
                  <a:gd name="T8" fmla="*/ 0 w 482"/>
                  <a:gd name="T9" fmla="*/ 637 h 637"/>
                  <a:gd name="T10" fmla="*/ 6 w 482"/>
                  <a:gd name="T11" fmla="*/ 637 h 637"/>
                  <a:gd name="T12" fmla="*/ 476 w 482"/>
                  <a:gd name="T13" fmla="*/ 637 h 637"/>
                  <a:gd name="T14" fmla="*/ 482 w 482"/>
                  <a:gd name="T15" fmla="*/ 637 h 637"/>
                  <a:gd name="T16" fmla="*/ 482 w 482"/>
                  <a:gd name="T17" fmla="*/ 8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637">
                    <a:moveTo>
                      <a:pt x="482" y="81"/>
                    </a:moveTo>
                    <a:cubicBezTo>
                      <a:pt x="482" y="0"/>
                      <a:pt x="406" y="4"/>
                      <a:pt x="406" y="4"/>
                    </a:cubicBezTo>
                    <a:cubicBezTo>
                      <a:pt x="77" y="4"/>
                      <a:pt x="77" y="4"/>
                      <a:pt x="77" y="4"/>
                    </a:cubicBezTo>
                    <a:cubicBezTo>
                      <a:pt x="77" y="4"/>
                      <a:pt x="0" y="0"/>
                      <a:pt x="0" y="81"/>
                    </a:cubicBezTo>
                    <a:cubicBezTo>
                      <a:pt x="0" y="637"/>
                      <a:pt x="0" y="637"/>
                      <a:pt x="0" y="637"/>
                    </a:cubicBezTo>
                    <a:cubicBezTo>
                      <a:pt x="6" y="637"/>
                      <a:pt x="6" y="637"/>
                      <a:pt x="6" y="637"/>
                    </a:cubicBezTo>
                    <a:cubicBezTo>
                      <a:pt x="476" y="637"/>
                      <a:pt x="476" y="637"/>
                      <a:pt x="476" y="637"/>
                    </a:cubicBezTo>
                    <a:cubicBezTo>
                      <a:pt x="482" y="637"/>
                      <a:pt x="482" y="637"/>
                      <a:pt x="482" y="637"/>
                    </a:cubicBezTo>
                    <a:cubicBezTo>
                      <a:pt x="482" y="81"/>
                      <a:pt x="482" y="81"/>
                      <a:pt x="482" y="81"/>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0" name="Freeform 89"/>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close/>
                  </a:path>
                </a:pathLst>
              </a:custGeom>
              <a:solidFill>
                <a:srgbClr val="00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1" name="Freeform 90"/>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2" name="Freeform 91"/>
              <p:cNvSpPr>
                <a:spLocks/>
              </p:cNvSpPr>
              <p:nvPr/>
            </p:nvSpPr>
            <p:spPr bwMode="auto">
              <a:xfrm>
                <a:off x="6004292" y="4380524"/>
                <a:ext cx="360363" cy="385763"/>
              </a:xfrm>
              <a:custGeom>
                <a:avLst/>
                <a:gdLst>
                  <a:gd name="T0" fmla="*/ 482 w 482"/>
                  <a:gd name="T1" fmla="*/ 321 h 516"/>
                  <a:gd name="T2" fmla="*/ 0 w 482"/>
                  <a:gd name="T3" fmla="*/ 226 h 516"/>
                  <a:gd name="T4" fmla="*/ 0 w 482"/>
                  <a:gd name="T5" fmla="*/ 0 h 516"/>
                  <a:gd name="T6" fmla="*/ 183 w 482"/>
                  <a:gd name="T7" fmla="*/ 6 h 516"/>
                </a:gdLst>
                <a:ahLst/>
                <a:cxnLst>
                  <a:cxn ang="0">
                    <a:pos x="T0" y="T1"/>
                  </a:cxn>
                  <a:cxn ang="0">
                    <a:pos x="T2" y="T3"/>
                  </a:cxn>
                  <a:cxn ang="0">
                    <a:pos x="T4" y="T5"/>
                  </a:cxn>
                  <a:cxn ang="0">
                    <a:pos x="T6" y="T7"/>
                  </a:cxn>
                </a:cxnLst>
                <a:rect l="0" t="0" r="r" b="b"/>
                <a:pathLst>
                  <a:path w="482" h="516">
                    <a:moveTo>
                      <a:pt x="482" y="321"/>
                    </a:moveTo>
                    <a:cubicBezTo>
                      <a:pt x="482" y="321"/>
                      <a:pt x="116" y="516"/>
                      <a:pt x="0" y="226"/>
                    </a:cubicBezTo>
                    <a:cubicBezTo>
                      <a:pt x="0" y="0"/>
                      <a:pt x="0" y="0"/>
                      <a:pt x="0" y="0"/>
                    </a:cubicBezTo>
                    <a:cubicBezTo>
                      <a:pt x="183" y="6"/>
                      <a:pt x="183" y="6"/>
                      <a:pt x="183" y="6"/>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3" name="Freeform 92"/>
              <p:cNvSpPr>
                <a:spLocks/>
              </p:cNvSpPr>
              <p:nvPr/>
            </p:nvSpPr>
            <p:spPr bwMode="auto">
              <a:xfrm>
                <a:off x="6404342" y="4655162"/>
                <a:ext cx="34925" cy="38100"/>
              </a:xfrm>
              <a:custGeom>
                <a:avLst/>
                <a:gdLst>
                  <a:gd name="T0" fmla="*/ 43 w 47"/>
                  <a:gd name="T1" fmla="*/ 21 h 51"/>
                  <a:gd name="T2" fmla="*/ 33 w 47"/>
                  <a:gd name="T3" fmla="*/ 0 h 51"/>
                  <a:gd name="T4" fmla="*/ 0 w 47"/>
                  <a:gd name="T5" fmla="*/ 15 h 51"/>
                  <a:gd name="T6" fmla="*/ 10 w 47"/>
                  <a:gd name="T7" fmla="*/ 37 h 51"/>
                  <a:gd name="T8" fmla="*/ 28 w 47"/>
                  <a:gd name="T9" fmla="*/ 51 h 51"/>
                  <a:gd name="T10" fmla="*/ 47 w 47"/>
                  <a:gd name="T11" fmla="*/ 32 h 51"/>
                  <a:gd name="T12" fmla="*/ 43 w 47"/>
                  <a:gd name="T13" fmla="*/ 21 h 51"/>
                </a:gdLst>
                <a:ahLst/>
                <a:cxnLst>
                  <a:cxn ang="0">
                    <a:pos x="T0" y="T1"/>
                  </a:cxn>
                  <a:cxn ang="0">
                    <a:pos x="T2" y="T3"/>
                  </a:cxn>
                  <a:cxn ang="0">
                    <a:pos x="T4" y="T5"/>
                  </a:cxn>
                  <a:cxn ang="0">
                    <a:pos x="T6" y="T7"/>
                  </a:cxn>
                  <a:cxn ang="0">
                    <a:pos x="T8" y="T9"/>
                  </a:cxn>
                  <a:cxn ang="0">
                    <a:pos x="T10" y="T11"/>
                  </a:cxn>
                  <a:cxn ang="0">
                    <a:pos x="T12" y="T13"/>
                  </a:cxn>
                </a:cxnLst>
                <a:rect l="0" t="0" r="r" b="b"/>
                <a:pathLst>
                  <a:path w="47" h="51">
                    <a:moveTo>
                      <a:pt x="43" y="21"/>
                    </a:moveTo>
                    <a:cubicBezTo>
                      <a:pt x="33" y="0"/>
                      <a:pt x="33" y="0"/>
                      <a:pt x="33" y="0"/>
                    </a:cubicBezTo>
                    <a:cubicBezTo>
                      <a:pt x="0" y="15"/>
                      <a:pt x="0" y="15"/>
                      <a:pt x="0" y="15"/>
                    </a:cubicBezTo>
                    <a:cubicBezTo>
                      <a:pt x="10" y="37"/>
                      <a:pt x="10" y="37"/>
                      <a:pt x="10" y="37"/>
                    </a:cubicBezTo>
                    <a:cubicBezTo>
                      <a:pt x="12" y="45"/>
                      <a:pt x="19" y="51"/>
                      <a:pt x="28" y="51"/>
                    </a:cubicBezTo>
                    <a:cubicBezTo>
                      <a:pt x="38" y="51"/>
                      <a:pt x="47" y="43"/>
                      <a:pt x="47" y="32"/>
                    </a:cubicBezTo>
                    <a:cubicBezTo>
                      <a:pt x="47" y="28"/>
                      <a:pt x="45" y="24"/>
                      <a:pt x="43" y="21"/>
                    </a:cubicBezTo>
                    <a:close/>
                  </a:path>
                </a:pathLst>
              </a:custGeom>
              <a:solidFill>
                <a:srgbClr val="F0E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4" name="Freeform 93"/>
              <p:cNvSpPr>
                <a:spLocks/>
              </p:cNvSpPr>
              <p:nvPr/>
            </p:nvSpPr>
            <p:spPr bwMode="auto">
              <a:xfrm>
                <a:off x="6318617" y="4477362"/>
                <a:ext cx="120650" cy="200025"/>
              </a:xfrm>
              <a:custGeom>
                <a:avLst/>
                <a:gdLst>
                  <a:gd name="T0" fmla="*/ 0 w 76"/>
                  <a:gd name="T1" fmla="*/ 11 h 126"/>
                  <a:gd name="T2" fmla="*/ 53 w 76"/>
                  <a:gd name="T3" fmla="*/ 126 h 126"/>
                  <a:gd name="T4" fmla="*/ 76 w 76"/>
                  <a:gd name="T5" fmla="*/ 116 h 126"/>
                  <a:gd name="T6" fmla="*/ 23 w 76"/>
                  <a:gd name="T7" fmla="*/ 0 h 126"/>
                  <a:gd name="T8" fmla="*/ 0 w 76"/>
                  <a:gd name="T9" fmla="*/ 11 h 126"/>
                </a:gdLst>
                <a:ahLst/>
                <a:cxnLst>
                  <a:cxn ang="0">
                    <a:pos x="T0" y="T1"/>
                  </a:cxn>
                  <a:cxn ang="0">
                    <a:pos x="T2" y="T3"/>
                  </a:cxn>
                  <a:cxn ang="0">
                    <a:pos x="T4" y="T5"/>
                  </a:cxn>
                  <a:cxn ang="0">
                    <a:pos x="T6" y="T7"/>
                  </a:cxn>
                  <a:cxn ang="0">
                    <a:pos x="T8" y="T9"/>
                  </a:cxn>
                </a:cxnLst>
                <a:rect l="0" t="0" r="r" b="b"/>
                <a:pathLst>
                  <a:path w="76" h="126">
                    <a:moveTo>
                      <a:pt x="0" y="11"/>
                    </a:moveTo>
                    <a:lnTo>
                      <a:pt x="53" y="126"/>
                    </a:lnTo>
                    <a:lnTo>
                      <a:pt x="76" y="116"/>
                    </a:lnTo>
                    <a:lnTo>
                      <a:pt x="23" y="0"/>
                    </a:lnTo>
                    <a:lnTo>
                      <a:pt x="0" y="1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5" name="Freeform 94"/>
              <p:cNvSpPr>
                <a:spLocks/>
              </p:cNvSpPr>
              <p:nvPr/>
            </p:nvSpPr>
            <p:spPr bwMode="auto">
              <a:xfrm>
                <a:off x="6332905" y="4510699"/>
                <a:ext cx="103188" cy="103188"/>
              </a:xfrm>
              <a:custGeom>
                <a:avLst/>
                <a:gdLst>
                  <a:gd name="T0" fmla="*/ 44 w 138"/>
                  <a:gd name="T1" fmla="*/ 14 h 138"/>
                  <a:gd name="T2" fmla="*/ 124 w 138"/>
                  <a:gd name="T3" fmla="*/ 44 h 138"/>
                  <a:gd name="T4" fmla="*/ 94 w 138"/>
                  <a:gd name="T5" fmla="*/ 124 h 138"/>
                  <a:gd name="T6" fmla="*/ 14 w 138"/>
                  <a:gd name="T7" fmla="*/ 94 h 138"/>
                  <a:gd name="T8" fmla="*/ 44 w 138"/>
                  <a:gd name="T9" fmla="*/ 14 h 138"/>
                </a:gdLst>
                <a:ahLst/>
                <a:cxnLst>
                  <a:cxn ang="0">
                    <a:pos x="T0" y="T1"/>
                  </a:cxn>
                  <a:cxn ang="0">
                    <a:pos x="T2" y="T3"/>
                  </a:cxn>
                  <a:cxn ang="0">
                    <a:pos x="T4" y="T5"/>
                  </a:cxn>
                  <a:cxn ang="0">
                    <a:pos x="T6" y="T7"/>
                  </a:cxn>
                  <a:cxn ang="0">
                    <a:pos x="T8" y="T9"/>
                  </a:cxn>
                </a:cxnLst>
                <a:rect l="0" t="0" r="r" b="b"/>
                <a:pathLst>
                  <a:path w="138" h="138">
                    <a:moveTo>
                      <a:pt x="44" y="14"/>
                    </a:moveTo>
                    <a:cubicBezTo>
                      <a:pt x="75" y="0"/>
                      <a:pt x="111" y="14"/>
                      <a:pt x="124" y="44"/>
                    </a:cubicBezTo>
                    <a:cubicBezTo>
                      <a:pt x="138" y="75"/>
                      <a:pt x="124" y="110"/>
                      <a:pt x="94" y="124"/>
                    </a:cubicBezTo>
                    <a:cubicBezTo>
                      <a:pt x="63" y="138"/>
                      <a:pt x="28" y="124"/>
                      <a:pt x="14" y="94"/>
                    </a:cubicBezTo>
                    <a:cubicBezTo>
                      <a:pt x="0" y="63"/>
                      <a:pt x="14" y="28"/>
                      <a:pt x="44" y="14"/>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6" name="Freeform 95"/>
              <p:cNvSpPr>
                <a:spLocks/>
              </p:cNvSpPr>
              <p:nvPr/>
            </p:nvSpPr>
            <p:spPr bwMode="auto">
              <a:xfrm>
                <a:off x="6321792" y="4521812"/>
                <a:ext cx="79375" cy="101600"/>
              </a:xfrm>
              <a:custGeom>
                <a:avLst/>
                <a:gdLst>
                  <a:gd name="T0" fmla="*/ 23 w 50"/>
                  <a:gd name="T1" fmla="*/ 64 h 64"/>
                  <a:gd name="T2" fmla="*/ 0 w 50"/>
                  <a:gd name="T3" fmla="*/ 12 h 64"/>
                  <a:gd name="T4" fmla="*/ 26 w 50"/>
                  <a:gd name="T5" fmla="*/ 0 h 64"/>
                  <a:gd name="T6" fmla="*/ 50 w 50"/>
                  <a:gd name="T7" fmla="*/ 52 h 64"/>
                  <a:gd name="T8" fmla="*/ 23 w 50"/>
                  <a:gd name="T9" fmla="*/ 64 h 64"/>
                </a:gdLst>
                <a:ahLst/>
                <a:cxnLst>
                  <a:cxn ang="0">
                    <a:pos x="T0" y="T1"/>
                  </a:cxn>
                  <a:cxn ang="0">
                    <a:pos x="T2" y="T3"/>
                  </a:cxn>
                  <a:cxn ang="0">
                    <a:pos x="T4" y="T5"/>
                  </a:cxn>
                  <a:cxn ang="0">
                    <a:pos x="T6" y="T7"/>
                  </a:cxn>
                  <a:cxn ang="0">
                    <a:pos x="T8" y="T9"/>
                  </a:cxn>
                </a:cxnLst>
                <a:rect l="0" t="0" r="r" b="b"/>
                <a:pathLst>
                  <a:path w="50" h="64">
                    <a:moveTo>
                      <a:pt x="23" y="64"/>
                    </a:moveTo>
                    <a:lnTo>
                      <a:pt x="0" y="12"/>
                    </a:lnTo>
                    <a:lnTo>
                      <a:pt x="26" y="0"/>
                    </a:lnTo>
                    <a:lnTo>
                      <a:pt x="50" y="52"/>
                    </a:lnTo>
                    <a:lnTo>
                      <a:pt x="23" y="6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7" name="Freeform 96"/>
              <p:cNvSpPr>
                <a:spLocks noEditPoints="1"/>
              </p:cNvSpPr>
              <p:nvPr/>
            </p:nvSpPr>
            <p:spPr bwMode="auto">
              <a:xfrm>
                <a:off x="6504355" y="3709012"/>
                <a:ext cx="92075" cy="95250"/>
              </a:xfrm>
              <a:custGeom>
                <a:avLst/>
                <a:gdLst>
                  <a:gd name="T0" fmla="*/ 1 w 123"/>
                  <a:gd name="T1" fmla="*/ 127 h 127"/>
                  <a:gd name="T2" fmla="*/ 2 w 123"/>
                  <a:gd name="T3" fmla="*/ 127 h 127"/>
                  <a:gd name="T4" fmla="*/ 1 w 123"/>
                  <a:gd name="T5" fmla="*/ 127 h 127"/>
                  <a:gd name="T6" fmla="*/ 1 w 123"/>
                  <a:gd name="T7" fmla="*/ 127 h 127"/>
                  <a:gd name="T8" fmla="*/ 1 w 123"/>
                  <a:gd name="T9" fmla="*/ 127 h 127"/>
                  <a:gd name="T10" fmla="*/ 1 w 123"/>
                  <a:gd name="T11" fmla="*/ 127 h 127"/>
                  <a:gd name="T12" fmla="*/ 0 w 123"/>
                  <a:gd name="T13" fmla="*/ 127 h 127"/>
                  <a:gd name="T14" fmla="*/ 0 w 123"/>
                  <a:gd name="T15" fmla="*/ 127 h 127"/>
                  <a:gd name="T16" fmla="*/ 0 w 123"/>
                  <a:gd name="T17" fmla="*/ 127 h 127"/>
                  <a:gd name="T18" fmla="*/ 123 w 123"/>
                  <a:gd name="T19" fmla="*/ 5 h 127"/>
                  <a:gd name="T20" fmla="*/ 123 w 123"/>
                  <a:gd name="T21" fmla="*/ 5 h 127"/>
                  <a:gd name="T22" fmla="*/ 123 w 123"/>
                  <a:gd name="T23" fmla="*/ 5 h 127"/>
                  <a:gd name="T24" fmla="*/ 123 w 123"/>
                  <a:gd name="T25" fmla="*/ 4 h 127"/>
                  <a:gd name="T26" fmla="*/ 123 w 123"/>
                  <a:gd name="T27" fmla="*/ 4 h 127"/>
                  <a:gd name="T28" fmla="*/ 123 w 123"/>
                  <a:gd name="T29" fmla="*/ 4 h 127"/>
                  <a:gd name="T30" fmla="*/ 123 w 123"/>
                  <a:gd name="T31" fmla="*/ 3 h 127"/>
                  <a:gd name="T32" fmla="*/ 123 w 123"/>
                  <a:gd name="T33" fmla="*/ 3 h 127"/>
                  <a:gd name="T34" fmla="*/ 123 w 123"/>
                  <a:gd name="T35" fmla="*/ 3 h 127"/>
                  <a:gd name="T36" fmla="*/ 123 w 123"/>
                  <a:gd name="T37" fmla="*/ 2 h 127"/>
                  <a:gd name="T38" fmla="*/ 123 w 123"/>
                  <a:gd name="T39" fmla="*/ 3 h 127"/>
                  <a:gd name="T40" fmla="*/ 123 w 123"/>
                  <a:gd name="T41" fmla="*/ 2 h 127"/>
                  <a:gd name="T42" fmla="*/ 123 w 123"/>
                  <a:gd name="T43" fmla="*/ 2 h 127"/>
                  <a:gd name="T44" fmla="*/ 123 w 123"/>
                  <a:gd name="T45" fmla="*/ 2 h 127"/>
                  <a:gd name="T46" fmla="*/ 123 w 123"/>
                  <a:gd name="T47" fmla="*/ 2 h 127"/>
                  <a:gd name="T48" fmla="*/ 123 w 123"/>
                  <a:gd name="T49" fmla="*/ 1 h 127"/>
                  <a:gd name="T50" fmla="*/ 123 w 123"/>
                  <a:gd name="T51" fmla="*/ 1 h 127"/>
                  <a:gd name="T52" fmla="*/ 123 w 123"/>
                  <a:gd name="T53" fmla="*/ 1 h 127"/>
                  <a:gd name="T54" fmla="*/ 123 w 123"/>
                  <a:gd name="T55" fmla="*/ 0 h 127"/>
                  <a:gd name="T56" fmla="*/ 123 w 123"/>
                  <a:gd name="T57" fmla="*/ 0 h 127"/>
                  <a:gd name="T58" fmla="*/ 123 w 123"/>
                  <a:gd name="T5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7">
                    <a:moveTo>
                      <a:pt x="1" y="127"/>
                    </a:moveTo>
                    <a:cubicBezTo>
                      <a:pt x="1" y="127"/>
                      <a:pt x="2" y="127"/>
                      <a:pt x="2" y="127"/>
                    </a:cubicBezTo>
                    <a:cubicBezTo>
                      <a:pt x="2" y="127"/>
                      <a:pt x="1" y="127"/>
                      <a:pt x="1" y="127"/>
                    </a:cubicBezTo>
                    <a:moveTo>
                      <a:pt x="1" y="127"/>
                    </a:moveTo>
                    <a:cubicBezTo>
                      <a:pt x="1" y="127"/>
                      <a:pt x="1" y="127"/>
                      <a:pt x="1" y="127"/>
                    </a:cubicBezTo>
                    <a:cubicBezTo>
                      <a:pt x="1" y="127"/>
                      <a:pt x="1" y="127"/>
                      <a:pt x="1" y="127"/>
                    </a:cubicBezTo>
                    <a:moveTo>
                      <a:pt x="0" y="127"/>
                    </a:moveTo>
                    <a:cubicBezTo>
                      <a:pt x="0" y="127"/>
                      <a:pt x="0" y="127"/>
                      <a:pt x="0" y="127"/>
                    </a:cubicBezTo>
                    <a:cubicBezTo>
                      <a:pt x="0" y="127"/>
                      <a:pt x="0" y="127"/>
                      <a:pt x="0" y="127"/>
                    </a:cubicBezTo>
                    <a:moveTo>
                      <a:pt x="123" y="5"/>
                    </a:moveTo>
                    <a:cubicBezTo>
                      <a:pt x="123" y="5"/>
                      <a:pt x="123" y="5"/>
                      <a:pt x="123" y="5"/>
                    </a:cubicBezTo>
                    <a:cubicBezTo>
                      <a:pt x="123" y="5"/>
                      <a:pt x="123" y="5"/>
                      <a:pt x="123" y="5"/>
                    </a:cubicBezTo>
                    <a:moveTo>
                      <a:pt x="123" y="4"/>
                    </a:moveTo>
                    <a:cubicBezTo>
                      <a:pt x="123" y="4"/>
                      <a:pt x="123" y="4"/>
                      <a:pt x="123" y="4"/>
                    </a:cubicBezTo>
                    <a:cubicBezTo>
                      <a:pt x="123" y="4"/>
                      <a:pt x="123" y="4"/>
                      <a:pt x="123" y="4"/>
                    </a:cubicBezTo>
                    <a:moveTo>
                      <a:pt x="123" y="3"/>
                    </a:moveTo>
                    <a:cubicBezTo>
                      <a:pt x="123" y="3"/>
                      <a:pt x="123" y="3"/>
                      <a:pt x="123" y="3"/>
                    </a:cubicBezTo>
                    <a:cubicBezTo>
                      <a:pt x="123" y="3"/>
                      <a:pt x="123" y="3"/>
                      <a:pt x="123" y="3"/>
                    </a:cubicBezTo>
                    <a:moveTo>
                      <a:pt x="123" y="2"/>
                    </a:moveTo>
                    <a:cubicBezTo>
                      <a:pt x="123" y="2"/>
                      <a:pt x="123" y="2"/>
                      <a:pt x="123" y="3"/>
                    </a:cubicBezTo>
                    <a:cubicBezTo>
                      <a:pt x="123" y="2"/>
                      <a:pt x="123" y="2"/>
                      <a:pt x="123" y="2"/>
                    </a:cubicBezTo>
                    <a:moveTo>
                      <a:pt x="123" y="2"/>
                    </a:moveTo>
                    <a:cubicBezTo>
                      <a:pt x="123" y="2"/>
                      <a:pt x="123" y="2"/>
                      <a:pt x="123" y="2"/>
                    </a:cubicBezTo>
                    <a:cubicBezTo>
                      <a:pt x="123" y="2"/>
                      <a:pt x="123" y="2"/>
                      <a:pt x="123" y="2"/>
                    </a:cubicBezTo>
                    <a:moveTo>
                      <a:pt x="123" y="1"/>
                    </a:moveTo>
                    <a:cubicBezTo>
                      <a:pt x="123" y="1"/>
                      <a:pt x="123" y="1"/>
                      <a:pt x="123" y="1"/>
                    </a:cubicBezTo>
                    <a:cubicBezTo>
                      <a:pt x="123" y="1"/>
                      <a:pt x="123" y="1"/>
                      <a:pt x="123" y="1"/>
                    </a:cubicBezTo>
                    <a:moveTo>
                      <a:pt x="123" y="0"/>
                    </a:moveTo>
                    <a:cubicBezTo>
                      <a:pt x="123" y="0"/>
                      <a:pt x="123" y="0"/>
                      <a:pt x="123" y="0"/>
                    </a:cubicBezTo>
                    <a:cubicBezTo>
                      <a:pt x="123" y="0"/>
                      <a:pt x="123" y="0"/>
                      <a:pt x="123"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8" name="Rectangle 97"/>
              <p:cNvSpPr>
                <a:spLocks noChangeArrowheads="1"/>
              </p:cNvSpPr>
              <p:nvPr/>
            </p:nvSpPr>
            <p:spPr bwMode="auto">
              <a:xfrm>
                <a:off x="6309092" y="4194787"/>
                <a:ext cx="1588" cy="158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9" name="Freeform 98"/>
              <p:cNvSpPr>
                <a:spLocks/>
              </p:cNvSpPr>
              <p:nvPr/>
            </p:nvSpPr>
            <p:spPr bwMode="auto">
              <a:xfrm>
                <a:off x="6309092" y="419478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0" name="Freeform 99"/>
              <p:cNvSpPr>
                <a:spLocks/>
              </p:cNvSpPr>
              <p:nvPr/>
            </p:nvSpPr>
            <p:spPr bwMode="auto">
              <a:xfrm>
                <a:off x="6113830" y="4109062"/>
                <a:ext cx="195263" cy="160338"/>
              </a:xfrm>
              <a:custGeom>
                <a:avLst/>
                <a:gdLst>
                  <a:gd name="T0" fmla="*/ 55 w 260"/>
                  <a:gd name="T1" fmla="*/ 0 h 215"/>
                  <a:gd name="T2" fmla="*/ 74 w 260"/>
                  <a:gd name="T3" fmla="*/ 41 h 215"/>
                  <a:gd name="T4" fmla="*/ 73 w 260"/>
                  <a:gd name="T5" fmla="*/ 41 h 215"/>
                  <a:gd name="T6" fmla="*/ 53 w 260"/>
                  <a:gd name="T7" fmla="*/ 81 h 215"/>
                  <a:gd name="T8" fmla="*/ 0 w 260"/>
                  <a:gd name="T9" fmla="*/ 127 h 215"/>
                  <a:gd name="T10" fmla="*/ 41 w 260"/>
                  <a:gd name="T11" fmla="*/ 215 h 215"/>
                  <a:gd name="T12" fmla="*/ 260 w 260"/>
                  <a:gd name="T13" fmla="*/ 114 h 215"/>
                  <a:gd name="T14" fmla="*/ 260 w 260"/>
                  <a:gd name="T15" fmla="*/ 114 h 215"/>
                  <a:gd name="T16" fmla="*/ 55 w 260"/>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15">
                    <a:moveTo>
                      <a:pt x="55" y="0"/>
                    </a:moveTo>
                    <a:cubicBezTo>
                      <a:pt x="74" y="41"/>
                      <a:pt x="74" y="41"/>
                      <a:pt x="74" y="41"/>
                    </a:cubicBezTo>
                    <a:cubicBezTo>
                      <a:pt x="73" y="41"/>
                      <a:pt x="73" y="41"/>
                      <a:pt x="73" y="41"/>
                    </a:cubicBezTo>
                    <a:cubicBezTo>
                      <a:pt x="72" y="45"/>
                      <a:pt x="66" y="62"/>
                      <a:pt x="53" y="81"/>
                    </a:cubicBezTo>
                    <a:cubicBezTo>
                      <a:pt x="39" y="101"/>
                      <a:pt x="2" y="126"/>
                      <a:pt x="0" y="127"/>
                    </a:cubicBezTo>
                    <a:cubicBezTo>
                      <a:pt x="41" y="215"/>
                      <a:pt x="41" y="215"/>
                      <a:pt x="41" y="215"/>
                    </a:cubicBezTo>
                    <a:cubicBezTo>
                      <a:pt x="260" y="114"/>
                      <a:pt x="260" y="114"/>
                      <a:pt x="260" y="114"/>
                    </a:cubicBezTo>
                    <a:cubicBezTo>
                      <a:pt x="260" y="114"/>
                      <a:pt x="260" y="114"/>
                      <a:pt x="260" y="114"/>
                    </a:cubicBezTo>
                    <a:cubicBezTo>
                      <a:pt x="55" y="0"/>
                      <a:pt x="55" y="0"/>
                      <a:pt x="5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1" name="Freeform 100"/>
              <p:cNvSpPr>
                <a:spLocks/>
              </p:cNvSpPr>
              <p:nvPr/>
            </p:nvSpPr>
            <p:spPr bwMode="auto">
              <a:xfrm>
                <a:off x="6040805" y="4045562"/>
                <a:ext cx="128588" cy="158750"/>
              </a:xfrm>
              <a:custGeom>
                <a:avLst/>
                <a:gdLst>
                  <a:gd name="T0" fmla="*/ 0 w 171"/>
                  <a:gd name="T1" fmla="*/ 0 h 213"/>
                  <a:gd name="T2" fmla="*/ 98 w 171"/>
                  <a:gd name="T3" fmla="*/ 213 h 213"/>
                  <a:gd name="T4" fmla="*/ 151 w 171"/>
                  <a:gd name="T5" fmla="*/ 167 h 213"/>
                  <a:gd name="T6" fmla="*/ 171 w 171"/>
                  <a:gd name="T7" fmla="*/ 127 h 213"/>
                  <a:gd name="T8" fmla="*/ 148 w 171"/>
                  <a:gd name="T9" fmla="*/ 132 h 213"/>
                  <a:gd name="T10" fmla="*/ 98 w 171"/>
                  <a:gd name="T11" fmla="*/ 100 h 213"/>
                  <a:gd name="T12" fmla="*/ 97 w 171"/>
                  <a:gd name="T13" fmla="*/ 55 h 213"/>
                  <a:gd name="T14" fmla="*/ 0 w 171"/>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13">
                    <a:moveTo>
                      <a:pt x="0" y="0"/>
                    </a:moveTo>
                    <a:cubicBezTo>
                      <a:pt x="98" y="213"/>
                      <a:pt x="98" y="213"/>
                      <a:pt x="98" y="213"/>
                    </a:cubicBezTo>
                    <a:cubicBezTo>
                      <a:pt x="100" y="212"/>
                      <a:pt x="137" y="187"/>
                      <a:pt x="151" y="167"/>
                    </a:cubicBezTo>
                    <a:cubicBezTo>
                      <a:pt x="164" y="148"/>
                      <a:pt x="170" y="131"/>
                      <a:pt x="171" y="127"/>
                    </a:cubicBezTo>
                    <a:cubicBezTo>
                      <a:pt x="163" y="131"/>
                      <a:pt x="156" y="132"/>
                      <a:pt x="148" y="132"/>
                    </a:cubicBezTo>
                    <a:cubicBezTo>
                      <a:pt x="127" y="132"/>
                      <a:pt x="107" y="120"/>
                      <a:pt x="98" y="100"/>
                    </a:cubicBezTo>
                    <a:cubicBezTo>
                      <a:pt x="91" y="85"/>
                      <a:pt x="91" y="68"/>
                      <a:pt x="97" y="55"/>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2" name="Freeform 101"/>
              <p:cNvSpPr>
                <a:spLocks/>
              </p:cNvSpPr>
              <p:nvPr/>
            </p:nvSpPr>
            <p:spPr bwMode="auto">
              <a:xfrm>
                <a:off x="6109067" y="4085249"/>
                <a:ext cx="60325" cy="58738"/>
              </a:xfrm>
              <a:custGeom>
                <a:avLst/>
                <a:gdLst>
                  <a:gd name="T0" fmla="*/ 6 w 81"/>
                  <a:gd name="T1" fmla="*/ 0 h 77"/>
                  <a:gd name="T2" fmla="*/ 7 w 81"/>
                  <a:gd name="T3" fmla="*/ 45 h 77"/>
                  <a:gd name="T4" fmla="*/ 57 w 81"/>
                  <a:gd name="T5" fmla="*/ 77 h 77"/>
                  <a:gd name="T6" fmla="*/ 80 w 81"/>
                  <a:gd name="T7" fmla="*/ 72 h 77"/>
                  <a:gd name="T8" fmla="*/ 81 w 81"/>
                  <a:gd name="T9" fmla="*/ 72 h 77"/>
                  <a:gd name="T10" fmla="*/ 62 w 81"/>
                  <a:gd name="T11" fmla="*/ 31 h 77"/>
                  <a:gd name="T12" fmla="*/ 61 w 81"/>
                  <a:gd name="T13" fmla="*/ 30 h 77"/>
                  <a:gd name="T14" fmla="*/ 69 w 81"/>
                  <a:gd name="T15" fmla="*/ 47 h 77"/>
                  <a:gd name="T16" fmla="*/ 57 w 81"/>
                  <a:gd name="T17" fmla="*/ 49 h 77"/>
                  <a:gd name="T18" fmla="*/ 32 w 81"/>
                  <a:gd name="T19" fmla="*/ 33 h 77"/>
                  <a:gd name="T20" fmla="*/ 30 w 81"/>
                  <a:gd name="T21" fmla="*/ 13 h 77"/>
                  <a:gd name="T22" fmla="*/ 6 w 81"/>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7">
                    <a:moveTo>
                      <a:pt x="6" y="0"/>
                    </a:moveTo>
                    <a:cubicBezTo>
                      <a:pt x="0" y="13"/>
                      <a:pt x="0" y="30"/>
                      <a:pt x="7" y="45"/>
                    </a:cubicBezTo>
                    <a:cubicBezTo>
                      <a:pt x="16" y="65"/>
                      <a:pt x="36" y="77"/>
                      <a:pt x="57" y="77"/>
                    </a:cubicBezTo>
                    <a:cubicBezTo>
                      <a:pt x="65" y="77"/>
                      <a:pt x="72" y="76"/>
                      <a:pt x="80" y="72"/>
                    </a:cubicBezTo>
                    <a:cubicBezTo>
                      <a:pt x="80" y="72"/>
                      <a:pt x="80" y="72"/>
                      <a:pt x="81" y="72"/>
                    </a:cubicBezTo>
                    <a:cubicBezTo>
                      <a:pt x="62" y="31"/>
                      <a:pt x="62" y="31"/>
                      <a:pt x="62" y="31"/>
                    </a:cubicBezTo>
                    <a:cubicBezTo>
                      <a:pt x="61" y="30"/>
                      <a:pt x="61" y="30"/>
                      <a:pt x="61" y="30"/>
                    </a:cubicBezTo>
                    <a:cubicBezTo>
                      <a:pt x="69" y="47"/>
                      <a:pt x="69" y="47"/>
                      <a:pt x="69" y="47"/>
                    </a:cubicBezTo>
                    <a:cubicBezTo>
                      <a:pt x="65" y="48"/>
                      <a:pt x="61" y="49"/>
                      <a:pt x="57" y="49"/>
                    </a:cubicBezTo>
                    <a:cubicBezTo>
                      <a:pt x="47" y="49"/>
                      <a:pt x="36" y="43"/>
                      <a:pt x="32" y="33"/>
                    </a:cubicBezTo>
                    <a:cubicBezTo>
                      <a:pt x="29" y="26"/>
                      <a:pt x="28" y="19"/>
                      <a:pt x="30" y="13"/>
                    </a:cubicBezTo>
                    <a:cubicBezTo>
                      <a:pt x="6" y="0"/>
                      <a:pt x="6" y="0"/>
                      <a:pt x="6"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3" name="Freeform 102"/>
              <p:cNvSpPr>
                <a:spLocks/>
              </p:cNvSpPr>
              <p:nvPr/>
            </p:nvSpPr>
            <p:spPr bwMode="auto">
              <a:xfrm>
                <a:off x="6131292" y="4083662"/>
                <a:ext cx="23813" cy="25400"/>
              </a:xfrm>
              <a:custGeom>
                <a:avLst/>
                <a:gdLst>
                  <a:gd name="T0" fmla="*/ 15 w 31"/>
                  <a:gd name="T1" fmla="*/ 0 h 34"/>
                  <a:gd name="T2" fmla="*/ 0 w 31"/>
                  <a:gd name="T3" fmla="*/ 17 h 34"/>
                  <a:gd name="T4" fmla="*/ 31 w 31"/>
                  <a:gd name="T5" fmla="*/ 34 h 34"/>
                  <a:gd name="T6" fmla="*/ 15 w 31"/>
                  <a:gd name="T7" fmla="*/ 0 h 34"/>
                </a:gdLst>
                <a:ahLst/>
                <a:cxnLst>
                  <a:cxn ang="0">
                    <a:pos x="T0" y="T1"/>
                  </a:cxn>
                  <a:cxn ang="0">
                    <a:pos x="T2" y="T3"/>
                  </a:cxn>
                  <a:cxn ang="0">
                    <a:pos x="T4" y="T5"/>
                  </a:cxn>
                  <a:cxn ang="0">
                    <a:pos x="T6" y="T7"/>
                  </a:cxn>
                </a:cxnLst>
                <a:rect l="0" t="0" r="r" b="b"/>
                <a:pathLst>
                  <a:path w="31" h="34">
                    <a:moveTo>
                      <a:pt x="15" y="0"/>
                    </a:moveTo>
                    <a:cubicBezTo>
                      <a:pt x="8" y="3"/>
                      <a:pt x="3" y="10"/>
                      <a:pt x="0" y="17"/>
                    </a:cubicBezTo>
                    <a:cubicBezTo>
                      <a:pt x="31" y="34"/>
                      <a:pt x="31" y="34"/>
                      <a:pt x="31" y="34"/>
                    </a:cubicBezTo>
                    <a:cubicBezTo>
                      <a:pt x="15" y="0"/>
                      <a:pt x="15" y="0"/>
                      <a:pt x="1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4" name="Freeform 103"/>
              <p:cNvSpPr>
                <a:spLocks/>
              </p:cNvSpPr>
              <p:nvPr/>
            </p:nvSpPr>
            <p:spPr bwMode="auto">
              <a:xfrm>
                <a:off x="6129705" y="4096362"/>
                <a:ext cx="30163" cy="25400"/>
              </a:xfrm>
              <a:custGeom>
                <a:avLst/>
                <a:gdLst>
                  <a:gd name="T0" fmla="*/ 2 w 41"/>
                  <a:gd name="T1" fmla="*/ 0 h 36"/>
                  <a:gd name="T2" fmla="*/ 4 w 41"/>
                  <a:gd name="T3" fmla="*/ 20 h 36"/>
                  <a:gd name="T4" fmla="*/ 29 w 41"/>
                  <a:gd name="T5" fmla="*/ 36 h 36"/>
                  <a:gd name="T6" fmla="*/ 41 w 41"/>
                  <a:gd name="T7" fmla="*/ 34 h 36"/>
                  <a:gd name="T8" fmla="*/ 33 w 41"/>
                  <a:gd name="T9" fmla="*/ 17 h 36"/>
                  <a:gd name="T10" fmla="*/ 2 w 41"/>
                  <a:gd name="T11" fmla="*/ 0 h 36"/>
                </a:gdLst>
                <a:ahLst/>
                <a:cxnLst>
                  <a:cxn ang="0">
                    <a:pos x="T0" y="T1"/>
                  </a:cxn>
                  <a:cxn ang="0">
                    <a:pos x="T2" y="T3"/>
                  </a:cxn>
                  <a:cxn ang="0">
                    <a:pos x="T4" y="T5"/>
                  </a:cxn>
                  <a:cxn ang="0">
                    <a:pos x="T6" y="T7"/>
                  </a:cxn>
                  <a:cxn ang="0">
                    <a:pos x="T8" y="T9"/>
                  </a:cxn>
                  <a:cxn ang="0">
                    <a:pos x="T10" y="T11"/>
                  </a:cxn>
                </a:cxnLst>
                <a:rect l="0" t="0" r="r" b="b"/>
                <a:pathLst>
                  <a:path w="41" h="36">
                    <a:moveTo>
                      <a:pt x="2" y="0"/>
                    </a:moveTo>
                    <a:cubicBezTo>
                      <a:pt x="0" y="6"/>
                      <a:pt x="1" y="13"/>
                      <a:pt x="4" y="20"/>
                    </a:cubicBezTo>
                    <a:cubicBezTo>
                      <a:pt x="8" y="30"/>
                      <a:pt x="19" y="36"/>
                      <a:pt x="29" y="36"/>
                    </a:cubicBezTo>
                    <a:cubicBezTo>
                      <a:pt x="33" y="36"/>
                      <a:pt x="37" y="35"/>
                      <a:pt x="41" y="34"/>
                    </a:cubicBezTo>
                    <a:cubicBezTo>
                      <a:pt x="33" y="17"/>
                      <a:pt x="33" y="17"/>
                      <a:pt x="33" y="17"/>
                    </a:cubicBezTo>
                    <a:cubicBezTo>
                      <a:pt x="2" y="0"/>
                      <a:pt x="2" y="0"/>
                      <a:pt x="2" y="0"/>
                    </a:cubicBezTo>
                  </a:path>
                </a:pathLst>
              </a:custGeom>
              <a:solidFill>
                <a:srgbClr val="CBA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9" name="Group 708"/>
          <p:cNvGrpSpPr/>
          <p:nvPr/>
        </p:nvGrpSpPr>
        <p:grpSpPr>
          <a:xfrm>
            <a:off x="4660096" y="4121723"/>
            <a:ext cx="2424932" cy="1846245"/>
            <a:chOff x="4660096" y="4121723"/>
            <a:chExt cx="2424932" cy="1846245"/>
          </a:xfrm>
        </p:grpSpPr>
        <p:sp>
          <p:nvSpPr>
            <p:cNvPr id="187" name="TextBox 186"/>
            <p:cNvSpPr txBox="1"/>
            <p:nvPr/>
          </p:nvSpPr>
          <p:spPr>
            <a:xfrm>
              <a:off x="4660096" y="5044638"/>
              <a:ext cx="2424932" cy="923330"/>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Fine-tune query performance</a:t>
              </a:r>
            </a:p>
          </p:txBody>
        </p:sp>
        <p:grpSp>
          <p:nvGrpSpPr>
            <p:cNvPr id="106" name="Group 105"/>
            <p:cNvGrpSpPr/>
            <p:nvPr/>
          </p:nvGrpSpPr>
          <p:grpSpPr>
            <a:xfrm>
              <a:off x="5287598" y="4121723"/>
              <a:ext cx="1287463" cy="889001"/>
              <a:chOff x="2662238" y="3486150"/>
              <a:chExt cx="1287463" cy="889001"/>
            </a:xfrm>
          </p:grpSpPr>
          <p:sp>
            <p:nvSpPr>
              <p:cNvPr id="107" name="Freeform 111"/>
              <p:cNvSpPr>
                <a:spLocks/>
              </p:cNvSpPr>
              <p:nvPr/>
            </p:nvSpPr>
            <p:spPr bwMode="auto">
              <a:xfrm>
                <a:off x="2662238" y="3722688"/>
                <a:ext cx="82550" cy="87313"/>
              </a:xfrm>
              <a:custGeom>
                <a:avLst/>
                <a:gdLst>
                  <a:gd name="T0" fmla="*/ 0 w 52"/>
                  <a:gd name="T1" fmla="*/ 5 h 55"/>
                  <a:gd name="T2" fmla="*/ 46 w 52"/>
                  <a:gd name="T3" fmla="*/ 55 h 55"/>
                  <a:gd name="T4" fmla="*/ 52 w 52"/>
                  <a:gd name="T5" fmla="*/ 50 h 55"/>
                  <a:gd name="T6" fmla="*/ 7 w 52"/>
                  <a:gd name="T7" fmla="*/ 0 h 55"/>
                  <a:gd name="T8" fmla="*/ 0 w 52"/>
                  <a:gd name="T9" fmla="*/ 5 h 55"/>
                </a:gdLst>
                <a:ahLst/>
                <a:cxnLst>
                  <a:cxn ang="0">
                    <a:pos x="T0" y="T1"/>
                  </a:cxn>
                  <a:cxn ang="0">
                    <a:pos x="T2" y="T3"/>
                  </a:cxn>
                  <a:cxn ang="0">
                    <a:pos x="T4" y="T5"/>
                  </a:cxn>
                  <a:cxn ang="0">
                    <a:pos x="T6" y="T7"/>
                  </a:cxn>
                  <a:cxn ang="0">
                    <a:pos x="T8" y="T9"/>
                  </a:cxn>
                </a:cxnLst>
                <a:rect l="0" t="0" r="r" b="b"/>
                <a:pathLst>
                  <a:path w="52" h="55">
                    <a:moveTo>
                      <a:pt x="0" y="5"/>
                    </a:moveTo>
                    <a:lnTo>
                      <a:pt x="46" y="55"/>
                    </a:lnTo>
                    <a:lnTo>
                      <a:pt x="52" y="50"/>
                    </a:lnTo>
                    <a:lnTo>
                      <a:pt x="7" y="0"/>
                    </a:lnTo>
                    <a:lnTo>
                      <a:pt x="0"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8" name="Freeform 112"/>
              <p:cNvSpPr>
                <a:spLocks/>
              </p:cNvSpPr>
              <p:nvPr/>
            </p:nvSpPr>
            <p:spPr bwMode="auto">
              <a:xfrm>
                <a:off x="2701925" y="3697288"/>
                <a:ext cx="60325" cy="68263"/>
              </a:xfrm>
              <a:custGeom>
                <a:avLst/>
                <a:gdLst>
                  <a:gd name="T0" fmla="*/ 0 w 38"/>
                  <a:gd name="T1" fmla="*/ 7 h 43"/>
                  <a:gd name="T2" fmla="*/ 29 w 38"/>
                  <a:gd name="T3" fmla="*/ 43 h 43"/>
                  <a:gd name="T4" fmla="*/ 38 w 38"/>
                  <a:gd name="T5" fmla="*/ 36 h 43"/>
                  <a:gd name="T6" fmla="*/ 7 w 38"/>
                  <a:gd name="T7" fmla="*/ 0 h 43"/>
                  <a:gd name="T8" fmla="*/ 0 w 38"/>
                  <a:gd name="T9" fmla="*/ 7 h 43"/>
                </a:gdLst>
                <a:ahLst/>
                <a:cxnLst>
                  <a:cxn ang="0">
                    <a:pos x="T0" y="T1"/>
                  </a:cxn>
                  <a:cxn ang="0">
                    <a:pos x="T2" y="T3"/>
                  </a:cxn>
                  <a:cxn ang="0">
                    <a:pos x="T4" y="T5"/>
                  </a:cxn>
                  <a:cxn ang="0">
                    <a:pos x="T6" y="T7"/>
                  </a:cxn>
                  <a:cxn ang="0">
                    <a:pos x="T8" y="T9"/>
                  </a:cxn>
                </a:cxnLst>
                <a:rect l="0" t="0" r="r" b="b"/>
                <a:pathLst>
                  <a:path w="38" h="43">
                    <a:moveTo>
                      <a:pt x="0" y="7"/>
                    </a:moveTo>
                    <a:lnTo>
                      <a:pt x="29" y="43"/>
                    </a:lnTo>
                    <a:lnTo>
                      <a:pt x="38" y="36"/>
                    </a:lnTo>
                    <a:lnTo>
                      <a:pt x="7" y="0"/>
                    </a:lnTo>
                    <a:lnTo>
                      <a:pt x="0"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9" name="Freeform 113"/>
              <p:cNvSpPr>
                <a:spLocks/>
              </p:cNvSpPr>
              <p:nvPr/>
            </p:nvSpPr>
            <p:spPr bwMode="auto">
              <a:xfrm>
                <a:off x="2736850" y="3670300"/>
                <a:ext cx="58738" cy="69850"/>
              </a:xfrm>
              <a:custGeom>
                <a:avLst/>
                <a:gdLst>
                  <a:gd name="T0" fmla="*/ 0 w 37"/>
                  <a:gd name="T1" fmla="*/ 6 h 44"/>
                  <a:gd name="T2" fmla="*/ 28 w 37"/>
                  <a:gd name="T3" fmla="*/ 44 h 44"/>
                  <a:gd name="T4" fmla="*/ 37 w 37"/>
                  <a:gd name="T5" fmla="*/ 38 h 44"/>
                  <a:gd name="T6" fmla="*/ 9 w 37"/>
                  <a:gd name="T7" fmla="*/ 0 h 44"/>
                  <a:gd name="T8" fmla="*/ 0 w 37"/>
                  <a:gd name="T9" fmla="*/ 6 h 44"/>
                </a:gdLst>
                <a:ahLst/>
                <a:cxnLst>
                  <a:cxn ang="0">
                    <a:pos x="T0" y="T1"/>
                  </a:cxn>
                  <a:cxn ang="0">
                    <a:pos x="T2" y="T3"/>
                  </a:cxn>
                  <a:cxn ang="0">
                    <a:pos x="T4" y="T5"/>
                  </a:cxn>
                  <a:cxn ang="0">
                    <a:pos x="T6" y="T7"/>
                  </a:cxn>
                  <a:cxn ang="0">
                    <a:pos x="T8" y="T9"/>
                  </a:cxn>
                </a:cxnLst>
                <a:rect l="0" t="0" r="r" b="b"/>
                <a:pathLst>
                  <a:path w="37" h="44">
                    <a:moveTo>
                      <a:pt x="0" y="6"/>
                    </a:moveTo>
                    <a:lnTo>
                      <a:pt x="28" y="44"/>
                    </a:lnTo>
                    <a:lnTo>
                      <a:pt x="37" y="38"/>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0" name="Freeform 114"/>
              <p:cNvSpPr>
                <a:spLocks/>
              </p:cNvSpPr>
              <p:nvPr/>
            </p:nvSpPr>
            <p:spPr bwMode="auto">
              <a:xfrm>
                <a:off x="2774950" y="3644900"/>
                <a:ext cx="55563" cy="69850"/>
              </a:xfrm>
              <a:custGeom>
                <a:avLst/>
                <a:gdLst>
                  <a:gd name="T0" fmla="*/ 0 w 35"/>
                  <a:gd name="T1" fmla="*/ 5 h 44"/>
                  <a:gd name="T2" fmla="*/ 27 w 35"/>
                  <a:gd name="T3" fmla="*/ 44 h 44"/>
                  <a:gd name="T4" fmla="*/ 35 w 35"/>
                  <a:gd name="T5" fmla="*/ 39 h 44"/>
                  <a:gd name="T6" fmla="*/ 9 w 35"/>
                  <a:gd name="T7" fmla="*/ 0 h 44"/>
                  <a:gd name="T8" fmla="*/ 0 w 35"/>
                  <a:gd name="T9" fmla="*/ 5 h 44"/>
                </a:gdLst>
                <a:ahLst/>
                <a:cxnLst>
                  <a:cxn ang="0">
                    <a:pos x="T0" y="T1"/>
                  </a:cxn>
                  <a:cxn ang="0">
                    <a:pos x="T2" y="T3"/>
                  </a:cxn>
                  <a:cxn ang="0">
                    <a:pos x="T4" y="T5"/>
                  </a:cxn>
                  <a:cxn ang="0">
                    <a:pos x="T6" y="T7"/>
                  </a:cxn>
                  <a:cxn ang="0">
                    <a:pos x="T8" y="T9"/>
                  </a:cxn>
                </a:cxnLst>
                <a:rect l="0" t="0" r="r" b="b"/>
                <a:pathLst>
                  <a:path w="35" h="44">
                    <a:moveTo>
                      <a:pt x="0" y="5"/>
                    </a:moveTo>
                    <a:lnTo>
                      <a:pt x="27" y="44"/>
                    </a:lnTo>
                    <a:lnTo>
                      <a:pt x="35" y="39"/>
                    </a:lnTo>
                    <a:lnTo>
                      <a:pt x="9"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1" name="Freeform 115"/>
              <p:cNvSpPr>
                <a:spLocks/>
              </p:cNvSpPr>
              <p:nvPr/>
            </p:nvSpPr>
            <p:spPr bwMode="auto">
              <a:xfrm>
                <a:off x="2814638" y="3619500"/>
                <a:ext cx="50800" cy="73025"/>
              </a:xfrm>
              <a:custGeom>
                <a:avLst/>
                <a:gdLst>
                  <a:gd name="T0" fmla="*/ 0 w 32"/>
                  <a:gd name="T1" fmla="*/ 6 h 46"/>
                  <a:gd name="T2" fmla="*/ 24 w 32"/>
                  <a:gd name="T3" fmla="*/ 46 h 46"/>
                  <a:gd name="T4" fmla="*/ 32 w 32"/>
                  <a:gd name="T5" fmla="*/ 41 h 46"/>
                  <a:gd name="T6" fmla="*/ 9 w 32"/>
                  <a:gd name="T7" fmla="*/ 0 h 46"/>
                  <a:gd name="T8" fmla="*/ 0 w 32"/>
                  <a:gd name="T9" fmla="*/ 6 h 46"/>
                </a:gdLst>
                <a:ahLst/>
                <a:cxnLst>
                  <a:cxn ang="0">
                    <a:pos x="T0" y="T1"/>
                  </a:cxn>
                  <a:cxn ang="0">
                    <a:pos x="T2" y="T3"/>
                  </a:cxn>
                  <a:cxn ang="0">
                    <a:pos x="T4" y="T5"/>
                  </a:cxn>
                  <a:cxn ang="0">
                    <a:pos x="T6" y="T7"/>
                  </a:cxn>
                  <a:cxn ang="0">
                    <a:pos x="T8" y="T9"/>
                  </a:cxn>
                </a:cxnLst>
                <a:rect l="0" t="0" r="r" b="b"/>
                <a:pathLst>
                  <a:path w="32" h="46">
                    <a:moveTo>
                      <a:pt x="0" y="6"/>
                    </a:moveTo>
                    <a:lnTo>
                      <a:pt x="24" y="46"/>
                    </a:lnTo>
                    <a:lnTo>
                      <a:pt x="32" y="41"/>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2" name="Freeform 116"/>
              <p:cNvSpPr>
                <a:spLocks/>
              </p:cNvSpPr>
              <p:nvPr/>
            </p:nvSpPr>
            <p:spPr bwMode="auto">
              <a:xfrm>
                <a:off x="2851150" y="3590925"/>
                <a:ext cx="63500" cy="101600"/>
              </a:xfrm>
              <a:custGeom>
                <a:avLst/>
                <a:gdLst>
                  <a:gd name="T0" fmla="*/ 0 w 40"/>
                  <a:gd name="T1" fmla="*/ 4 h 64"/>
                  <a:gd name="T2" fmla="*/ 32 w 40"/>
                  <a:gd name="T3" fmla="*/ 64 h 64"/>
                  <a:gd name="T4" fmla="*/ 40 w 40"/>
                  <a:gd name="T5" fmla="*/ 60 h 64"/>
                  <a:gd name="T6" fmla="*/ 8 w 40"/>
                  <a:gd name="T7" fmla="*/ 0 h 64"/>
                  <a:gd name="T8" fmla="*/ 0 w 40"/>
                  <a:gd name="T9" fmla="*/ 4 h 64"/>
                </a:gdLst>
                <a:ahLst/>
                <a:cxnLst>
                  <a:cxn ang="0">
                    <a:pos x="T0" y="T1"/>
                  </a:cxn>
                  <a:cxn ang="0">
                    <a:pos x="T2" y="T3"/>
                  </a:cxn>
                  <a:cxn ang="0">
                    <a:pos x="T4" y="T5"/>
                  </a:cxn>
                  <a:cxn ang="0">
                    <a:pos x="T6" y="T7"/>
                  </a:cxn>
                  <a:cxn ang="0">
                    <a:pos x="T8" y="T9"/>
                  </a:cxn>
                </a:cxnLst>
                <a:rect l="0" t="0" r="r" b="b"/>
                <a:pathLst>
                  <a:path w="40" h="64">
                    <a:moveTo>
                      <a:pt x="0" y="4"/>
                    </a:moveTo>
                    <a:lnTo>
                      <a:pt x="32" y="64"/>
                    </a:lnTo>
                    <a:lnTo>
                      <a:pt x="40" y="60"/>
                    </a:lnTo>
                    <a:lnTo>
                      <a:pt x="8" y="0"/>
                    </a:lnTo>
                    <a:lnTo>
                      <a:pt x="0" y="4"/>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3" name="Freeform 117"/>
              <p:cNvSpPr>
                <a:spLocks/>
              </p:cNvSpPr>
              <p:nvPr/>
            </p:nvSpPr>
            <p:spPr bwMode="auto">
              <a:xfrm>
                <a:off x="2895600" y="3578225"/>
                <a:ext cx="46038" cy="73025"/>
              </a:xfrm>
              <a:custGeom>
                <a:avLst/>
                <a:gdLst>
                  <a:gd name="T0" fmla="*/ 0 w 29"/>
                  <a:gd name="T1" fmla="*/ 4 h 46"/>
                  <a:gd name="T2" fmla="*/ 21 w 29"/>
                  <a:gd name="T3" fmla="*/ 46 h 46"/>
                  <a:gd name="T4" fmla="*/ 29 w 29"/>
                  <a:gd name="T5" fmla="*/ 42 h 46"/>
                  <a:gd name="T6" fmla="*/ 9 w 29"/>
                  <a:gd name="T7" fmla="*/ 0 h 46"/>
                  <a:gd name="T8" fmla="*/ 0 w 29"/>
                  <a:gd name="T9" fmla="*/ 4 h 46"/>
                </a:gdLst>
                <a:ahLst/>
                <a:cxnLst>
                  <a:cxn ang="0">
                    <a:pos x="T0" y="T1"/>
                  </a:cxn>
                  <a:cxn ang="0">
                    <a:pos x="T2" y="T3"/>
                  </a:cxn>
                  <a:cxn ang="0">
                    <a:pos x="T4" y="T5"/>
                  </a:cxn>
                  <a:cxn ang="0">
                    <a:pos x="T6" y="T7"/>
                  </a:cxn>
                  <a:cxn ang="0">
                    <a:pos x="T8" y="T9"/>
                  </a:cxn>
                </a:cxnLst>
                <a:rect l="0" t="0" r="r" b="b"/>
                <a:pathLst>
                  <a:path w="29" h="46">
                    <a:moveTo>
                      <a:pt x="0" y="4"/>
                    </a:moveTo>
                    <a:lnTo>
                      <a:pt x="21" y="46"/>
                    </a:lnTo>
                    <a:lnTo>
                      <a:pt x="29" y="42"/>
                    </a:lnTo>
                    <a:lnTo>
                      <a:pt x="9" y="0"/>
                    </a:lnTo>
                    <a:lnTo>
                      <a:pt x="0" y="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4" name="Freeform 118"/>
              <p:cNvSpPr>
                <a:spLocks/>
              </p:cNvSpPr>
              <p:nvPr/>
            </p:nvSpPr>
            <p:spPr bwMode="auto">
              <a:xfrm>
                <a:off x="2936875" y="3559175"/>
                <a:ext cx="44450" cy="76200"/>
              </a:xfrm>
              <a:custGeom>
                <a:avLst/>
                <a:gdLst>
                  <a:gd name="T0" fmla="*/ 0 w 28"/>
                  <a:gd name="T1" fmla="*/ 5 h 48"/>
                  <a:gd name="T2" fmla="*/ 18 w 28"/>
                  <a:gd name="T3" fmla="*/ 48 h 48"/>
                  <a:gd name="T4" fmla="*/ 28 w 28"/>
                  <a:gd name="T5" fmla="*/ 44 h 48"/>
                  <a:gd name="T6" fmla="*/ 10 w 28"/>
                  <a:gd name="T7" fmla="*/ 0 h 48"/>
                  <a:gd name="T8" fmla="*/ 0 w 28"/>
                  <a:gd name="T9" fmla="*/ 5 h 48"/>
                </a:gdLst>
                <a:ahLst/>
                <a:cxnLst>
                  <a:cxn ang="0">
                    <a:pos x="T0" y="T1"/>
                  </a:cxn>
                  <a:cxn ang="0">
                    <a:pos x="T2" y="T3"/>
                  </a:cxn>
                  <a:cxn ang="0">
                    <a:pos x="T4" y="T5"/>
                  </a:cxn>
                  <a:cxn ang="0">
                    <a:pos x="T6" y="T7"/>
                  </a:cxn>
                  <a:cxn ang="0">
                    <a:pos x="T8" y="T9"/>
                  </a:cxn>
                </a:cxnLst>
                <a:rect l="0" t="0" r="r" b="b"/>
                <a:pathLst>
                  <a:path w="28" h="48">
                    <a:moveTo>
                      <a:pt x="0" y="5"/>
                    </a:moveTo>
                    <a:lnTo>
                      <a:pt x="18" y="48"/>
                    </a:lnTo>
                    <a:lnTo>
                      <a:pt x="28" y="44"/>
                    </a:lnTo>
                    <a:lnTo>
                      <a:pt x="10"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7" name="Freeform 119"/>
              <p:cNvSpPr>
                <a:spLocks/>
              </p:cNvSpPr>
              <p:nvPr/>
            </p:nvSpPr>
            <p:spPr bwMode="auto">
              <a:xfrm>
                <a:off x="2981325" y="3544888"/>
                <a:ext cx="39688" cy="74613"/>
              </a:xfrm>
              <a:custGeom>
                <a:avLst/>
                <a:gdLst>
                  <a:gd name="T0" fmla="*/ 0 w 25"/>
                  <a:gd name="T1" fmla="*/ 2 h 47"/>
                  <a:gd name="T2" fmla="*/ 16 w 25"/>
                  <a:gd name="T3" fmla="*/ 47 h 47"/>
                  <a:gd name="T4" fmla="*/ 25 w 25"/>
                  <a:gd name="T5" fmla="*/ 43 h 47"/>
                  <a:gd name="T6" fmla="*/ 9 w 25"/>
                  <a:gd name="T7" fmla="*/ 0 h 47"/>
                  <a:gd name="T8" fmla="*/ 0 w 25"/>
                  <a:gd name="T9" fmla="*/ 2 h 47"/>
                </a:gdLst>
                <a:ahLst/>
                <a:cxnLst>
                  <a:cxn ang="0">
                    <a:pos x="T0" y="T1"/>
                  </a:cxn>
                  <a:cxn ang="0">
                    <a:pos x="T2" y="T3"/>
                  </a:cxn>
                  <a:cxn ang="0">
                    <a:pos x="T4" y="T5"/>
                  </a:cxn>
                  <a:cxn ang="0">
                    <a:pos x="T6" y="T7"/>
                  </a:cxn>
                  <a:cxn ang="0">
                    <a:pos x="T8" y="T9"/>
                  </a:cxn>
                </a:cxnLst>
                <a:rect l="0" t="0" r="r" b="b"/>
                <a:pathLst>
                  <a:path w="25" h="47">
                    <a:moveTo>
                      <a:pt x="0" y="2"/>
                    </a:moveTo>
                    <a:lnTo>
                      <a:pt x="16" y="47"/>
                    </a:lnTo>
                    <a:lnTo>
                      <a:pt x="25" y="43"/>
                    </a:lnTo>
                    <a:lnTo>
                      <a:pt x="9"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8" name="Freeform 120"/>
              <p:cNvSpPr>
                <a:spLocks/>
              </p:cNvSpPr>
              <p:nvPr/>
            </p:nvSpPr>
            <p:spPr bwMode="auto">
              <a:xfrm>
                <a:off x="3025775" y="3530600"/>
                <a:ext cx="36513" cy="76200"/>
              </a:xfrm>
              <a:custGeom>
                <a:avLst/>
                <a:gdLst>
                  <a:gd name="T0" fmla="*/ 0 w 23"/>
                  <a:gd name="T1" fmla="*/ 3 h 48"/>
                  <a:gd name="T2" fmla="*/ 13 w 23"/>
                  <a:gd name="T3" fmla="*/ 48 h 48"/>
                  <a:gd name="T4" fmla="*/ 23 w 23"/>
                  <a:gd name="T5" fmla="*/ 45 h 48"/>
                  <a:gd name="T6" fmla="*/ 9 w 23"/>
                  <a:gd name="T7" fmla="*/ 0 h 48"/>
                  <a:gd name="T8" fmla="*/ 0 w 23"/>
                  <a:gd name="T9" fmla="*/ 3 h 48"/>
                </a:gdLst>
                <a:ahLst/>
                <a:cxnLst>
                  <a:cxn ang="0">
                    <a:pos x="T0" y="T1"/>
                  </a:cxn>
                  <a:cxn ang="0">
                    <a:pos x="T2" y="T3"/>
                  </a:cxn>
                  <a:cxn ang="0">
                    <a:pos x="T4" y="T5"/>
                  </a:cxn>
                  <a:cxn ang="0">
                    <a:pos x="T6" y="T7"/>
                  </a:cxn>
                  <a:cxn ang="0">
                    <a:pos x="T8" y="T9"/>
                  </a:cxn>
                </a:cxnLst>
                <a:rect l="0" t="0" r="r" b="b"/>
                <a:pathLst>
                  <a:path w="23" h="48">
                    <a:moveTo>
                      <a:pt x="0" y="3"/>
                    </a:moveTo>
                    <a:lnTo>
                      <a:pt x="13" y="48"/>
                    </a:lnTo>
                    <a:lnTo>
                      <a:pt x="23" y="45"/>
                    </a:lnTo>
                    <a:lnTo>
                      <a:pt x="9" y="0"/>
                    </a:lnTo>
                    <a:lnTo>
                      <a:pt x="0" y="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9" name="Freeform 121"/>
              <p:cNvSpPr>
                <a:spLocks/>
              </p:cNvSpPr>
              <p:nvPr/>
            </p:nvSpPr>
            <p:spPr bwMode="auto">
              <a:xfrm>
                <a:off x="3068638" y="3511550"/>
                <a:ext cx="39688" cy="106363"/>
              </a:xfrm>
              <a:custGeom>
                <a:avLst/>
                <a:gdLst>
                  <a:gd name="T0" fmla="*/ 0 w 25"/>
                  <a:gd name="T1" fmla="*/ 2 h 67"/>
                  <a:gd name="T2" fmla="*/ 17 w 25"/>
                  <a:gd name="T3" fmla="*/ 67 h 67"/>
                  <a:gd name="T4" fmla="*/ 25 w 25"/>
                  <a:gd name="T5" fmla="*/ 65 h 67"/>
                  <a:gd name="T6" fmla="*/ 8 w 25"/>
                  <a:gd name="T7" fmla="*/ 0 h 67"/>
                  <a:gd name="T8" fmla="*/ 0 w 25"/>
                  <a:gd name="T9" fmla="*/ 2 h 67"/>
                </a:gdLst>
                <a:ahLst/>
                <a:cxnLst>
                  <a:cxn ang="0">
                    <a:pos x="T0" y="T1"/>
                  </a:cxn>
                  <a:cxn ang="0">
                    <a:pos x="T2" y="T3"/>
                  </a:cxn>
                  <a:cxn ang="0">
                    <a:pos x="T4" y="T5"/>
                  </a:cxn>
                  <a:cxn ang="0">
                    <a:pos x="T6" y="T7"/>
                  </a:cxn>
                  <a:cxn ang="0">
                    <a:pos x="T8" y="T9"/>
                  </a:cxn>
                </a:cxnLst>
                <a:rect l="0" t="0" r="r" b="b"/>
                <a:pathLst>
                  <a:path w="25" h="67">
                    <a:moveTo>
                      <a:pt x="0" y="2"/>
                    </a:moveTo>
                    <a:lnTo>
                      <a:pt x="17" y="67"/>
                    </a:lnTo>
                    <a:lnTo>
                      <a:pt x="25" y="65"/>
                    </a:lnTo>
                    <a:lnTo>
                      <a:pt x="8" y="0"/>
                    </a:lnTo>
                    <a:lnTo>
                      <a:pt x="0" y="2"/>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8" name="Freeform 122"/>
              <p:cNvSpPr>
                <a:spLocks/>
              </p:cNvSpPr>
              <p:nvPr/>
            </p:nvSpPr>
            <p:spPr bwMode="auto">
              <a:xfrm>
                <a:off x="3114675" y="3508375"/>
                <a:ext cx="31750" cy="76200"/>
              </a:xfrm>
              <a:custGeom>
                <a:avLst/>
                <a:gdLst>
                  <a:gd name="T0" fmla="*/ 0 w 20"/>
                  <a:gd name="T1" fmla="*/ 2 h 48"/>
                  <a:gd name="T2" fmla="*/ 10 w 20"/>
                  <a:gd name="T3" fmla="*/ 48 h 48"/>
                  <a:gd name="T4" fmla="*/ 20 w 20"/>
                  <a:gd name="T5" fmla="*/ 46 h 48"/>
                  <a:gd name="T6" fmla="*/ 10 w 20"/>
                  <a:gd name="T7" fmla="*/ 0 h 48"/>
                  <a:gd name="T8" fmla="*/ 0 w 20"/>
                  <a:gd name="T9" fmla="*/ 2 h 48"/>
                </a:gdLst>
                <a:ahLst/>
                <a:cxnLst>
                  <a:cxn ang="0">
                    <a:pos x="T0" y="T1"/>
                  </a:cxn>
                  <a:cxn ang="0">
                    <a:pos x="T2" y="T3"/>
                  </a:cxn>
                  <a:cxn ang="0">
                    <a:pos x="T4" y="T5"/>
                  </a:cxn>
                  <a:cxn ang="0">
                    <a:pos x="T6" y="T7"/>
                  </a:cxn>
                  <a:cxn ang="0">
                    <a:pos x="T8" y="T9"/>
                  </a:cxn>
                </a:cxnLst>
                <a:rect l="0" t="0" r="r" b="b"/>
                <a:pathLst>
                  <a:path w="20" h="48">
                    <a:moveTo>
                      <a:pt x="0" y="2"/>
                    </a:moveTo>
                    <a:lnTo>
                      <a:pt x="10" y="48"/>
                    </a:lnTo>
                    <a:lnTo>
                      <a:pt x="20" y="46"/>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9" name="Freeform 123"/>
              <p:cNvSpPr>
                <a:spLocks/>
              </p:cNvSpPr>
              <p:nvPr/>
            </p:nvSpPr>
            <p:spPr bwMode="auto">
              <a:xfrm>
                <a:off x="3162300" y="3502025"/>
                <a:ext cx="25400" cy="76200"/>
              </a:xfrm>
              <a:custGeom>
                <a:avLst/>
                <a:gdLst>
                  <a:gd name="T0" fmla="*/ 0 w 16"/>
                  <a:gd name="T1" fmla="*/ 1 h 48"/>
                  <a:gd name="T2" fmla="*/ 5 w 16"/>
                  <a:gd name="T3" fmla="*/ 48 h 48"/>
                  <a:gd name="T4" fmla="*/ 16 w 16"/>
                  <a:gd name="T5" fmla="*/ 46 h 48"/>
                  <a:gd name="T6" fmla="*/ 9 w 16"/>
                  <a:gd name="T7" fmla="*/ 0 h 48"/>
                  <a:gd name="T8" fmla="*/ 0 w 16"/>
                  <a:gd name="T9" fmla="*/ 1 h 48"/>
                </a:gdLst>
                <a:ahLst/>
                <a:cxnLst>
                  <a:cxn ang="0">
                    <a:pos x="T0" y="T1"/>
                  </a:cxn>
                  <a:cxn ang="0">
                    <a:pos x="T2" y="T3"/>
                  </a:cxn>
                  <a:cxn ang="0">
                    <a:pos x="T4" y="T5"/>
                  </a:cxn>
                  <a:cxn ang="0">
                    <a:pos x="T6" y="T7"/>
                  </a:cxn>
                  <a:cxn ang="0">
                    <a:pos x="T8" y="T9"/>
                  </a:cxn>
                </a:cxnLst>
                <a:rect l="0" t="0" r="r" b="b"/>
                <a:pathLst>
                  <a:path w="16" h="48">
                    <a:moveTo>
                      <a:pt x="0" y="1"/>
                    </a:moveTo>
                    <a:lnTo>
                      <a:pt x="5" y="48"/>
                    </a:lnTo>
                    <a:lnTo>
                      <a:pt x="16" y="46"/>
                    </a:lnTo>
                    <a:lnTo>
                      <a:pt x="9" y="0"/>
                    </a:ln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0" name="Freeform 124"/>
              <p:cNvSpPr>
                <a:spLocks/>
              </p:cNvSpPr>
              <p:nvPr/>
            </p:nvSpPr>
            <p:spPr bwMode="auto">
              <a:xfrm>
                <a:off x="3206750" y="3497263"/>
                <a:ext cx="23813" cy="73025"/>
              </a:xfrm>
              <a:custGeom>
                <a:avLst/>
                <a:gdLst>
                  <a:gd name="T0" fmla="*/ 0 w 15"/>
                  <a:gd name="T1" fmla="*/ 0 h 46"/>
                  <a:gd name="T2" fmla="*/ 5 w 15"/>
                  <a:gd name="T3" fmla="*/ 46 h 46"/>
                  <a:gd name="T4" fmla="*/ 15 w 15"/>
                  <a:gd name="T5" fmla="*/ 46 h 46"/>
                  <a:gd name="T6" fmla="*/ 11 w 15"/>
                  <a:gd name="T7" fmla="*/ 0 h 46"/>
                  <a:gd name="T8" fmla="*/ 0 w 15"/>
                  <a:gd name="T9" fmla="*/ 0 h 46"/>
                </a:gdLst>
                <a:ahLst/>
                <a:cxnLst>
                  <a:cxn ang="0">
                    <a:pos x="T0" y="T1"/>
                  </a:cxn>
                  <a:cxn ang="0">
                    <a:pos x="T2" y="T3"/>
                  </a:cxn>
                  <a:cxn ang="0">
                    <a:pos x="T4" y="T5"/>
                  </a:cxn>
                  <a:cxn ang="0">
                    <a:pos x="T6" y="T7"/>
                  </a:cxn>
                  <a:cxn ang="0">
                    <a:pos x="T8" y="T9"/>
                  </a:cxn>
                </a:cxnLst>
                <a:rect l="0" t="0" r="r" b="b"/>
                <a:pathLst>
                  <a:path w="15" h="46">
                    <a:moveTo>
                      <a:pt x="0" y="0"/>
                    </a:moveTo>
                    <a:lnTo>
                      <a:pt x="5" y="46"/>
                    </a:lnTo>
                    <a:lnTo>
                      <a:pt x="15" y="46"/>
                    </a:lnTo>
                    <a:lnTo>
                      <a:pt x="11"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4" name="Freeform 125"/>
              <p:cNvSpPr>
                <a:spLocks/>
              </p:cNvSpPr>
              <p:nvPr/>
            </p:nvSpPr>
            <p:spPr bwMode="auto">
              <a:xfrm>
                <a:off x="3252788" y="3492500"/>
                <a:ext cx="20638" cy="76200"/>
              </a:xfrm>
              <a:custGeom>
                <a:avLst/>
                <a:gdLst>
                  <a:gd name="T0" fmla="*/ 0 w 13"/>
                  <a:gd name="T1" fmla="*/ 2 h 48"/>
                  <a:gd name="T2" fmla="*/ 3 w 13"/>
                  <a:gd name="T3" fmla="*/ 48 h 48"/>
                  <a:gd name="T4" fmla="*/ 13 w 13"/>
                  <a:gd name="T5" fmla="*/ 48 h 48"/>
                  <a:gd name="T6" fmla="*/ 10 w 13"/>
                  <a:gd name="T7" fmla="*/ 0 h 48"/>
                  <a:gd name="T8" fmla="*/ 0 w 13"/>
                  <a:gd name="T9" fmla="*/ 2 h 48"/>
                </a:gdLst>
                <a:ahLst/>
                <a:cxnLst>
                  <a:cxn ang="0">
                    <a:pos x="T0" y="T1"/>
                  </a:cxn>
                  <a:cxn ang="0">
                    <a:pos x="T2" y="T3"/>
                  </a:cxn>
                  <a:cxn ang="0">
                    <a:pos x="T4" y="T5"/>
                  </a:cxn>
                  <a:cxn ang="0">
                    <a:pos x="T6" y="T7"/>
                  </a:cxn>
                  <a:cxn ang="0">
                    <a:pos x="T8" y="T9"/>
                  </a:cxn>
                </a:cxnLst>
                <a:rect l="0" t="0" r="r" b="b"/>
                <a:pathLst>
                  <a:path w="13" h="48">
                    <a:moveTo>
                      <a:pt x="0" y="2"/>
                    </a:moveTo>
                    <a:lnTo>
                      <a:pt x="3" y="48"/>
                    </a:lnTo>
                    <a:lnTo>
                      <a:pt x="13" y="48"/>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5" name="Freeform 126"/>
              <p:cNvSpPr>
                <a:spLocks/>
              </p:cNvSpPr>
              <p:nvPr/>
            </p:nvSpPr>
            <p:spPr bwMode="auto">
              <a:xfrm>
                <a:off x="3298825" y="3486150"/>
                <a:ext cx="15875" cy="106363"/>
              </a:xfrm>
              <a:custGeom>
                <a:avLst/>
                <a:gdLst>
                  <a:gd name="T0" fmla="*/ 0 w 10"/>
                  <a:gd name="T1" fmla="*/ 67 h 67"/>
                  <a:gd name="T2" fmla="*/ 10 w 10"/>
                  <a:gd name="T3" fmla="*/ 67 h 67"/>
                  <a:gd name="T4" fmla="*/ 10 w 10"/>
                  <a:gd name="T5" fmla="*/ 0 h 67"/>
                  <a:gd name="T6" fmla="*/ 2 w 10"/>
                  <a:gd name="T7" fmla="*/ 0 h 67"/>
                  <a:gd name="T8" fmla="*/ 0 w 10"/>
                  <a:gd name="T9" fmla="*/ 67 h 67"/>
                </a:gdLst>
                <a:ahLst/>
                <a:cxnLst>
                  <a:cxn ang="0">
                    <a:pos x="T0" y="T1"/>
                  </a:cxn>
                  <a:cxn ang="0">
                    <a:pos x="T2" y="T3"/>
                  </a:cxn>
                  <a:cxn ang="0">
                    <a:pos x="T4" y="T5"/>
                  </a:cxn>
                  <a:cxn ang="0">
                    <a:pos x="T6" y="T7"/>
                  </a:cxn>
                  <a:cxn ang="0">
                    <a:pos x="T8" y="T9"/>
                  </a:cxn>
                </a:cxnLst>
                <a:rect l="0" t="0" r="r" b="b"/>
                <a:pathLst>
                  <a:path w="10" h="67">
                    <a:moveTo>
                      <a:pt x="0" y="67"/>
                    </a:moveTo>
                    <a:lnTo>
                      <a:pt x="10" y="67"/>
                    </a:lnTo>
                    <a:lnTo>
                      <a:pt x="10" y="0"/>
                    </a:lnTo>
                    <a:lnTo>
                      <a:pt x="2" y="0"/>
                    </a:lnTo>
                    <a:lnTo>
                      <a:pt x="0" y="6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6" name="Freeform 127"/>
              <p:cNvSpPr>
                <a:spLocks/>
              </p:cNvSpPr>
              <p:nvPr/>
            </p:nvSpPr>
            <p:spPr bwMode="auto">
              <a:xfrm>
                <a:off x="3341688" y="3495675"/>
                <a:ext cx="20638" cy="73025"/>
              </a:xfrm>
              <a:custGeom>
                <a:avLst/>
                <a:gdLst>
                  <a:gd name="T0" fmla="*/ 0 w 13"/>
                  <a:gd name="T1" fmla="*/ 46 h 46"/>
                  <a:gd name="T2" fmla="*/ 10 w 13"/>
                  <a:gd name="T3" fmla="*/ 46 h 46"/>
                  <a:gd name="T4" fmla="*/ 13 w 13"/>
                  <a:gd name="T5" fmla="*/ 0 h 46"/>
                  <a:gd name="T6" fmla="*/ 3 w 13"/>
                  <a:gd name="T7" fmla="*/ 0 h 46"/>
                  <a:gd name="T8" fmla="*/ 0 w 13"/>
                  <a:gd name="T9" fmla="*/ 46 h 46"/>
                </a:gdLst>
                <a:ahLst/>
                <a:cxnLst>
                  <a:cxn ang="0">
                    <a:pos x="T0" y="T1"/>
                  </a:cxn>
                  <a:cxn ang="0">
                    <a:pos x="T2" y="T3"/>
                  </a:cxn>
                  <a:cxn ang="0">
                    <a:pos x="T4" y="T5"/>
                  </a:cxn>
                  <a:cxn ang="0">
                    <a:pos x="T6" y="T7"/>
                  </a:cxn>
                  <a:cxn ang="0">
                    <a:pos x="T8" y="T9"/>
                  </a:cxn>
                </a:cxnLst>
                <a:rect l="0" t="0" r="r" b="b"/>
                <a:pathLst>
                  <a:path w="13" h="46">
                    <a:moveTo>
                      <a:pt x="0" y="46"/>
                    </a:moveTo>
                    <a:lnTo>
                      <a:pt x="10" y="46"/>
                    </a:lnTo>
                    <a:lnTo>
                      <a:pt x="13" y="0"/>
                    </a:lnTo>
                    <a:lnTo>
                      <a:pt x="3"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8" name="Freeform 128"/>
              <p:cNvSpPr>
                <a:spLocks/>
              </p:cNvSpPr>
              <p:nvPr/>
            </p:nvSpPr>
            <p:spPr bwMode="auto">
              <a:xfrm>
                <a:off x="3384550" y="3497263"/>
                <a:ext cx="23813" cy="76200"/>
              </a:xfrm>
              <a:custGeom>
                <a:avLst/>
                <a:gdLst>
                  <a:gd name="T0" fmla="*/ 0 w 15"/>
                  <a:gd name="T1" fmla="*/ 46 h 48"/>
                  <a:gd name="T2" fmla="*/ 9 w 15"/>
                  <a:gd name="T3" fmla="*/ 48 h 48"/>
                  <a:gd name="T4" fmla="*/ 15 w 15"/>
                  <a:gd name="T5" fmla="*/ 2 h 48"/>
                  <a:gd name="T6" fmla="*/ 5 w 15"/>
                  <a:gd name="T7" fmla="*/ 0 h 48"/>
                  <a:gd name="T8" fmla="*/ 0 w 15"/>
                  <a:gd name="T9" fmla="*/ 46 h 48"/>
                </a:gdLst>
                <a:ahLst/>
                <a:cxnLst>
                  <a:cxn ang="0">
                    <a:pos x="T0" y="T1"/>
                  </a:cxn>
                  <a:cxn ang="0">
                    <a:pos x="T2" y="T3"/>
                  </a:cxn>
                  <a:cxn ang="0">
                    <a:pos x="T4" y="T5"/>
                  </a:cxn>
                  <a:cxn ang="0">
                    <a:pos x="T6" y="T7"/>
                  </a:cxn>
                  <a:cxn ang="0">
                    <a:pos x="T8" y="T9"/>
                  </a:cxn>
                </a:cxnLst>
                <a:rect l="0" t="0" r="r" b="b"/>
                <a:pathLst>
                  <a:path w="15" h="48">
                    <a:moveTo>
                      <a:pt x="0" y="46"/>
                    </a:moveTo>
                    <a:lnTo>
                      <a:pt x="9" y="48"/>
                    </a:lnTo>
                    <a:lnTo>
                      <a:pt x="15" y="2"/>
                    </a:lnTo>
                    <a:lnTo>
                      <a:pt x="5"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9" name="Freeform 129"/>
              <p:cNvSpPr>
                <a:spLocks/>
              </p:cNvSpPr>
              <p:nvPr/>
            </p:nvSpPr>
            <p:spPr bwMode="auto">
              <a:xfrm>
                <a:off x="3425825" y="3503613"/>
                <a:ext cx="28575" cy="76200"/>
              </a:xfrm>
              <a:custGeom>
                <a:avLst/>
                <a:gdLst>
                  <a:gd name="T0" fmla="*/ 0 w 18"/>
                  <a:gd name="T1" fmla="*/ 47 h 48"/>
                  <a:gd name="T2" fmla="*/ 10 w 18"/>
                  <a:gd name="T3" fmla="*/ 48 h 48"/>
                  <a:gd name="T4" fmla="*/ 18 w 18"/>
                  <a:gd name="T5" fmla="*/ 2 h 48"/>
                  <a:gd name="T6" fmla="*/ 9 w 18"/>
                  <a:gd name="T7" fmla="*/ 0 h 48"/>
                  <a:gd name="T8" fmla="*/ 0 w 18"/>
                  <a:gd name="T9" fmla="*/ 47 h 48"/>
                </a:gdLst>
                <a:ahLst/>
                <a:cxnLst>
                  <a:cxn ang="0">
                    <a:pos x="T0" y="T1"/>
                  </a:cxn>
                  <a:cxn ang="0">
                    <a:pos x="T2" y="T3"/>
                  </a:cxn>
                  <a:cxn ang="0">
                    <a:pos x="T4" y="T5"/>
                  </a:cxn>
                  <a:cxn ang="0">
                    <a:pos x="T6" y="T7"/>
                  </a:cxn>
                  <a:cxn ang="0">
                    <a:pos x="T8" y="T9"/>
                  </a:cxn>
                </a:cxnLst>
                <a:rect l="0" t="0" r="r" b="b"/>
                <a:pathLst>
                  <a:path w="18" h="48">
                    <a:moveTo>
                      <a:pt x="0" y="47"/>
                    </a:moveTo>
                    <a:lnTo>
                      <a:pt x="10" y="48"/>
                    </a:lnTo>
                    <a:lnTo>
                      <a:pt x="18" y="2"/>
                    </a:lnTo>
                    <a:lnTo>
                      <a:pt x="9" y="0"/>
                    </a:lnTo>
                    <a:lnTo>
                      <a:pt x="0" y="4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0" name="Freeform 130"/>
              <p:cNvSpPr>
                <a:spLocks/>
              </p:cNvSpPr>
              <p:nvPr/>
            </p:nvSpPr>
            <p:spPr bwMode="auto">
              <a:xfrm>
                <a:off x="3468688" y="3511550"/>
                <a:ext cx="30163" cy="74613"/>
              </a:xfrm>
              <a:custGeom>
                <a:avLst/>
                <a:gdLst>
                  <a:gd name="T0" fmla="*/ 0 w 19"/>
                  <a:gd name="T1" fmla="*/ 46 h 47"/>
                  <a:gd name="T2" fmla="*/ 10 w 19"/>
                  <a:gd name="T3" fmla="*/ 47 h 47"/>
                  <a:gd name="T4" fmla="*/ 19 w 19"/>
                  <a:gd name="T5" fmla="*/ 2 h 47"/>
                  <a:gd name="T6" fmla="*/ 10 w 19"/>
                  <a:gd name="T7" fmla="*/ 0 h 47"/>
                  <a:gd name="T8" fmla="*/ 0 w 19"/>
                  <a:gd name="T9" fmla="*/ 46 h 47"/>
                </a:gdLst>
                <a:ahLst/>
                <a:cxnLst>
                  <a:cxn ang="0">
                    <a:pos x="T0" y="T1"/>
                  </a:cxn>
                  <a:cxn ang="0">
                    <a:pos x="T2" y="T3"/>
                  </a:cxn>
                  <a:cxn ang="0">
                    <a:pos x="T4" y="T5"/>
                  </a:cxn>
                  <a:cxn ang="0">
                    <a:pos x="T6" y="T7"/>
                  </a:cxn>
                  <a:cxn ang="0">
                    <a:pos x="T8" y="T9"/>
                  </a:cxn>
                </a:cxnLst>
                <a:rect l="0" t="0" r="r" b="b"/>
                <a:pathLst>
                  <a:path w="19" h="47">
                    <a:moveTo>
                      <a:pt x="0" y="46"/>
                    </a:moveTo>
                    <a:lnTo>
                      <a:pt x="10" y="47"/>
                    </a:lnTo>
                    <a:lnTo>
                      <a:pt x="19" y="2"/>
                    </a:lnTo>
                    <a:lnTo>
                      <a:pt x="10"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2" name="Freeform 131"/>
              <p:cNvSpPr>
                <a:spLocks/>
              </p:cNvSpPr>
              <p:nvPr/>
            </p:nvSpPr>
            <p:spPr bwMode="auto">
              <a:xfrm>
                <a:off x="3505200" y="3514725"/>
                <a:ext cx="41275" cy="104775"/>
              </a:xfrm>
              <a:custGeom>
                <a:avLst/>
                <a:gdLst>
                  <a:gd name="T0" fmla="*/ 0 w 26"/>
                  <a:gd name="T1" fmla="*/ 65 h 66"/>
                  <a:gd name="T2" fmla="*/ 9 w 26"/>
                  <a:gd name="T3" fmla="*/ 66 h 66"/>
                  <a:gd name="T4" fmla="*/ 26 w 26"/>
                  <a:gd name="T5" fmla="*/ 2 h 66"/>
                  <a:gd name="T6" fmla="*/ 17 w 26"/>
                  <a:gd name="T7" fmla="*/ 0 h 66"/>
                  <a:gd name="T8" fmla="*/ 0 w 26"/>
                  <a:gd name="T9" fmla="*/ 65 h 66"/>
                </a:gdLst>
                <a:ahLst/>
                <a:cxnLst>
                  <a:cxn ang="0">
                    <a:pos x="T0" y="T1"/>
                  </a:cxn>
                  <a:cxn ang="0">
                    <a:pos x="T2" y="T3"/>
                  </a:cxn>
                  <a:cxn ang="0">
                    <a:pos x="T4" y="T5"/>
                  </a:cxn>
                  <a:cxn ang="0">
                    <a:pos x="T6" y="T7"/>
                  </a:cxn>
                  <a:cxn ang="0">
                    <a:pos x="T8" y="T9"/>
                  </a:cxn>
                </a:cxnLst>
                <a:rect l="0" t="0" r="r" b="b"/>
                <a:pathLst>
                  <a:path w="26" h="66">
                    <a:moveTo>
                      <a:pt x="0" y="65"/>
                    </a:moveTo>
                    <a:lnTo>
                      <a:pt x="9" y="66"/>
                    </a:lnTo>
                    <a:lnTo>
                      <a:pt x="26" y="2"/>
                    </a:lnTo>
                    <a:lnTo>
                      <a:pt x="17" y="0"/>
                    </a:lnTo>
                    <a:lnTo>
                      <a:pt x="0" y="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3" name="Freeform 132"/>
              <p:cNvSpPr>
                <a:spLocks/>
              </p:cNvSpPr>
              <p:nvPr/>
            </p:nvSpPr>
            <p:spPr bwMode="auto">
              <a:xfrm>
                <a:off x="3552825" y="3533775"/>
                <a:ext cx="38100" cy="74613"/>
              </a:xfrm>
              <a:custGeom>
                <a:avLst/>
                <a:gdLst>
                  <a:gd name="T0" fmla="*/ 0 w 24"/>
                  <a:gd name="T1" fmla="*/ 44 h 47"/>
                  <a:gd name="T2" fmla="*/ 8 w 24"/>
                  <a:gd name="T3" fmla="*/ 47 h 47"/>
                  <a:gd name="T4" fmla="*/ 24 w 24"/>
                  <a:gd name="T5" fmla="*/ 2 h 47"/>
                  <a:gd name="T6" fmla="*/ 14 w 24"/>
                  <a:gd name="T7" fmla="*/ 0 h 47"/>
                  <a:gd name="T8" fmla="*/ 0 w 24"/>
                  <a:gd name="T9" fmla="*/ 44 h 47"/>
                </a:gdLst>
                <a:ahLst/>
                <a:cxnLst>
                  <a:cxn ang="0">
                    <a:pos x="T0" y="T1"/>
                  </a:cxn>
                  <a:cxn ang="0">
                    <a:pos x="T2" y="T3"/>
                  </a:cxn>
                  <a:cxn ang="0">
                    <a:pos x="T4" y="T5"/>
                  </a:cxn>
                  <a:cxn ang="0">
                    <a:pos x="T6" y="T7"/>
                  </a:cxn>
                  <a:cxn ang="0">
                    <a:pos x="T8" y="T9"/>
                  </a:cxn>
                </a:cxnLst>
                <a:rect l="0" t="0" r="r" b="b"/>
                <a:pathLst>
                  <a:path w="24" h="47">
                    <a:moveTo>
                      <a:pt x="0" y="44"/>
                    </a:moveTo>
                    <a:lnTo>
                      <a:pt x="8" y="47"/>
                    </a:lnTo>
                    <a:lnTo>
                      <a:pt x="24" y="2"/>
                    </a:lnTo>
                    <a:lnTo>
                      <a:pt x="14" y="0"/>
                    </a:lnTo>
                    <a:lnTo>
                      <a:pt x="0" y="4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4" name="Freeform 133"/>
              <p:cNvSpPr>
                <a:spLocks/>
              </p:cNvSpPr>
              <p:nvPr/>
            </p:nvSpPr>
            <p:spPr bwMode="auto">
              <a:xfrm>
                <a:off x="3592513" y="3548063"/>
                <a:ext cx="39688" cy="76200"/>
              </a:xfrm>
              <a:custGeom>
                <a:avLst/>
                <a:gdLst>
                  <a:gd name="T0" fmla="*/ 17 w 25"/>
                  <a:gd name="T1" fmla="*/ 0 h 48"/>
                  <a:gd name="T2" fmla="*/ 0 w 25"/>
                  <a:gd name="T3" fmla="*/ 44 h 48"/>
                  <a:gd name="T4" fmla="*/ 10 w 25"/>
                  <a:gd name="T5" fmla="*/ 48 h 48"/>
                  <a:gd name="T6" fmla="*/ 25 w 25"/>
                  <a:gd name="T7" fmla="*/ 3 h 48"/>
                  <a:gd name="T8" fmla="*/ 17 w 25"/>
                  <a:gd name="T9" fmla="*/ 0 h 48"/>
                </a:gdLst>
                <a:ahLst/>
                <a:cxnLst>
                  <a:cxn ang="0">
                    <a:pos x="T0" y="T1"/>
                  </a:cxn>
                  <a:cxn ang="0">
                    <a:pos x="T2" y="T3"/>
                  </a:cxn>
                  <a:cxn ang="0">
                    <a:pos x="T4" y="T5"/>
                  </a:cxn>
                  <a:cxn ang="0">
                    <a:pos x="T6" y="T7"/>
                  </a:cxn>
                  <a:cxn ang="0">
                    <a:pos x="T8" y="T9"/>
                  </a:cxn>
                </a:cxnLst>
                <a:rect l="0" t="0" r="r" b="b"/>
                <a:pathLst>
                  <a:path w="25" h="48">
                    <a:moveTo>
                      <a:pt x="17" y="0"/>
                    </a:moveTo>
                    <a:lnTo>
                      <a:pt x="0" y="44"/>
                    </a:lnTo>
                    <a:lnTo>
                      <a:pt x="10" y="48"/>
                    </a:lnTo>
                    <a:lnTo>
                      <a:pt x="25" y="3"/>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6" name="Freeform 134"/>
              <p:cNvSpPr>
                <a:spLocks/>
              </p:cNvSpPr>
              <p:nvPr/>
            </p:nvSpPr>
            <p:spPr bwMode="auto">
              <a:xfrm>
                <a:off x="3632200" y="3563938"/>
                <a:ext cx="44450" cy="76200"/>
              </a:xfrm>
              <a:custGeom>
                <a:avLst/>
                <a:gdLst>
                  <a:gd name="T0" fmla="*/ 18 w 28"/>
                  <a:gd name="T1" fmla="*/ 0 h 48"/>
                  <a:gd name="T2" fmla="*/ 0 w 28"/>
                  <a:gd name="T3" fmla="*/ 44 h 48"/>
                  <a:gd name="T4" fmla="*/ 9 w 28"/>
                  <a:gd name="T5" fmla="*/ 48 h 48"/>
                  <a:gd name="T6" fmla="*/ 28 w 28"/>
                  <a:gd name="T7" fmla="*/ 4 h 48"/>
                  <a:gd name="T8" fmla="*/ 18 w 28"/>
                  <a:gd name="T9" fmla="*/ 0 h 48"/>
                </a:gdLst>
                <a:ahLst/>
                <a:cxnLst>
                  <a:cxn ang="0">
                    <a:pos x="T0" y="T1"/>
                  </a:cxn>
                  <a:cxn ang="0">
                    <a:pos x="T2" y="T3"/>
                  </a:cxn>
                  <a:cxn ang="0">
                    <a:pos x="T4" y="T5"/>
                  </a:cxn>
                  <a:cxn ang="0">
                    <a:pos x="T6" y="T7"/>
                  </a:cxn>
                  <a:cxn ang="0">
                    <a:pos x="T8" y="T9"/>
                  </a:cxn>
                </a:cxnLst>
                <a:rect l="0" t="0" r="r" b="b"/>
                <a:pathLst>
                  <a:path w="28" h="48">
                    <a:moveTo>
                      <a:pt x="18" y="0"/>
                    </a:moveTo>
                    <a:lnTo>
                      <a:pt x="0" y="44"/>
                    </a:lnTo>
                    <a:lnTo>
                      <a:pt x="9" y="48"/>
                    </a:lnTo>
                    <a:lnTo>
                      <a:pt x="28" y="4"/>
                    </a:lnTo>
                    <a:lnTo>
                      <a:pt x="18"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7" name="Freeform 135"/>
              <p:cNvSpPr>
                <a:spLocks/>
              </p:cNvSpPr>
              <p:nvPr/>
            </p:nvSpPr>
            <p:spPr bwMode="auto">
              <a:xfrm>
                <a:off x="3670300" y="3584575"/>
                <a:ext cx="49213" cy="73025"/>
              </a:xfrm>
              <a:custGeom>
                <a:avLst/>
                <a:gdLst>
                  <a:gd name="T0" fmla="*/ 21 w 31"/>
                  <a:gd name="T1" fmla="*/ 0 h 46"/>
                  <a:gd name="T2" fmla="*/ 0 w 31"/>
                  <a:gd name="T3" fmla="*/ 42 h 46"/>
                  <a:gd name="T4" fmla="*/ 10 w 31"/>
                  <a:gd name="T5" fmla="*/ 46 h 46"/>
                  <a:gd name="T6" fmla="*/ 31 w 31"/>
                  <a:gd name="T7" fmla="*/ 4 h 46"/>
                  <a:gd name="T8" fmla="*/ 21 w 31"/>
                  <a:gd name="T9" fmla="*/ 0 h 46"/>
                </a:gdLst>
                <a:ahLst/>
                <a:cxnLst>
                  <a:cxn ang="0">
                    <a:pos x="T0" y="T1"/>
                  </a:cxn>
                  <a:cxn ang="0">
                    <a:pos x="T2" y="T3"/>
                  </a:cxn>
                  <a:cxn ang="0">
                    <a:pos x="T4" y="T5"/>
                  </a:cxn>
                  <a:cxn ang="0">
                    <a:pos x="T6" y="T7"/>
                  </a:cxn>
                  <a:cxn ang="0">
                    <a:pos x="T8" y="T9"/>
                  </a:cxn>
                </a:cxnLst>
                <a:rect l="0" t="0" r="r" b="b"/>
                <a:pathLst>
                  <a:path w="31" h="46">
                    <a:moveTo>
                      <a:pt x="21" y="0"/>
                    </a:moveTo>
                    <a:lnTo>
                      <a:pt x="0" y="42"/>
                    </a:lnTo>
                    <a:lnTo>
                      <a:pt x="10" y="46"/>
                    </a:lnTo>
                    <a:lnTo>
                      <a:pt x="31" y="4"/>
                    </a:lnTo>
                    <a:lnTo>
                      <a:pt x="2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8" name="Freeform 136"/>
              <p:cNvSpPr>
                <a:spLocks/>
              </p:cNvSpPr>
              <p:nvPr/>
            </p:nvSpPr>
            <p:spPr bwMode="auto">
              <a:xfrm>
                <a:off x="3697288" y="3597275"/>
                <a:ext cx="63500" cy="100013"/>
              </a:xfrm>
              <a:custGeom>
                <a:avLst/>
                <a:gdLst>
                  <a:gd name="T0" fmla="*/ 33 w 40"/>
                  <a:gd name="T1" fmla="*/ 0 h 63"/>
                  <a:gd name="T2" fmla="*/ 0 w 40"/>
                  <a:gd name="T3" fmla="*/ 59 h 63"/>
                  <a:gd name="T4" fmla="*/ 8 w 40"/>
                  <a:gd name="T5" fmla="*/ 63 h 63"/>
                  <a:gd name="T6" fmla="*/ 40 w 40"/>
                  <a:gd name="T7" fmla="*/ 4 h 63"/>
                  <a:gd name="T8" fmla="*/ 33 w 40"/>
                  <a:gd name="T9" fmla="*/ 0 h 63"/>
                </a:gdLst>
                <a:ahLst/>
                <a:cxnLst>
                  <a:cxn ang="0">
                    <a:pos x="T0" y="T1"/>
                  </a:cxn>
                  <a:cxn ang="0">
                    <a:pos x="T2" y="T3"/>
                  </a:cxn>
                  <a:cxn ang="0">
                    <a:pos x="T4" y="T5"/>
                  </a:cxn>
                  <a:cxn ang="0">
                    <a:pos x="T6" y="T7"/>
                  </a:cxn>
                  <a:cxn ang="0">
                    <a:pos x="T8" y="T9"/>
                  </a:cxn>
                </a:cxnLst>
                <a:rect l="0" t="0" r="r" b="b"/>
                <a:pathLst>
                  <a:path w="40" h="63">
                    <a:moveTo>
                      <a:pt x="33" y="0"/>
                    </a:moveTo>
                    <a:lnTo>
                      <a:pt x="0" y="59"/>
                    </a:lnTo>
                    <a:lnTo>
                      <a:pt x="8" y="63"/>
                    </a:lnTo>
                    <a:lnTo>
                      <a:pt x="40" y="4"/>
                    </a:lnTo>
                    <a:lnTo>
                      <a:pt x="3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2" name="Freeform 137"/>
              <p:cNvSpPr>
                <a:spLocks/>
              </p:cNvSpPr>
              <p:nvPr/>
            </p:nvSpPr>
            <p:spPr bwMode="auto">
              <a:xfrm>
                <a:off x="3746500" y="3625850"/>
                <a:ext cx="52388" cy="71438"/>
              </a:xfrm>
              <a:custGeom>
                <a:avLst/>
                <a:gdLst>
                  <a:gd name="T0" fmla="*/ 25 w 33"/>
                  <a:gd name="T1" fmla="*/ 0 h 45"/>
                  <a:gd name="T2" fmla="*/ 0 w 33"/>
                  <a:gd name="T3" fmla="*/ 41 h 45"/>
                  <a:gd name="T4" fmla="*/ 8 w 33"/>
                  <a:gd name="T5" fmla="*/ 45 h 45"/>
                  <a:gd name="T6" fmla="*/ 33 w 33"/>
                  <a:gd name="T7" fmla="*/ 6 h 45"/>
                  <a:gd name="T8" fmla="*/ 25 w 33"/>
                  <a:gd name="T9" fmla="*/ 0 h 45"/>
                </a:gdLst>
                <a:ahLst/>
                <a:cxnLst>
                  <a:cxn ang="0">
                    <a:pos x="T0" y="T1"/>
                  </a:cxn>
                  <a:cxn ang="0">
                    <a:pos x="T2" y="T3"/>
                  </a:cxn>
                  <a:cxn ang="0">
                    <a:pos x="T4" y="T5"/>
                  </a:cxn>
                  <a:cxn ang="0">
                    <a:pos x="T6" y="T7"/>
                  </a:cxn>
                  <a:cxn ang="0">
                    <a:pos x="T8" y="T9"/>
                  </a:cxn>
                </a:cxnLst>
                <a:rect l="0" t="0" r="r" b="b"/>
                <a:pathLst>
                  <a:path w="33" h="45">
                    <a:moveTo>
                      <a:pt x="25" y="0"/>
                    </a:moveTo>
                    <a:lnTo>
                      <a:pt x="0" y="41"/>
                    </a:lnTo>
                    <a:lnTo>
                      <a:pt x="8" y="45"/>
                    </a:lnTo>
                    <a:lnTo>
                      <a:pt x="33" y="6"/>
                    </a:lnTo>
                    <a:lnTo>
                      <a:pt x="2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3" name="Freeform 138"/>
              <p:cNvSpPr>
                <a:spLocks/>
              </p:cNvSpPr>
              <p:nvPr/>
            </p:nvSpPr>
            <p:spPr bwMode="auto">
              <a:xfrm>
                <a:off x="3781425" y="3651250"/>
                <a:ext cx="55563" cy="71438"/>
              </a:xfrm>
              <a:custGeom>
                <a:avLst/>
                <a:gdLst>
                  <a:gd name="T0" fmla="*/ 27 w 35"/>
                  <a:gd name="T1" fmla="*/ 0 h 45"/>
                  <a:gd name="T2" fmla="*/ 0 w 35"/>
                  <a:gd name="T3" fmla="*/ 39 h 45"/>
                  <a:gd name="T4" fmla="*/ 8 w 35"/>
                  <a:gd name="T5" fmla="*/ 45 h 45"/>
                  <a:gd name="T6" fmla="*/ 35 w 35"/>
                  <a:gd name="T7" fmla="*/ 5 h 45"/>
                  <a:gd name="T8" fmla="*/ 27 w 35"/>
                  <a:gd name="T9" fmla="*/ 0 h 45"/>
                </a:gdLst>
                <a:ahLst/>
                <a:cxnLst>
                  <a:cxn ang="0">
                    <a:pos x="T0" y="T1"/>
                  </a:cxn>
                  <a:cxn ang="0">
                    <a:pos x="T2" y="T3"/>
                  </a:cxn>
                  <a:cxn ang="0">
                    <a:pos x="T4" y="T5"/>
                  </a:cxn>
                  <a:cxn ang="0">
                    <a:pos x="T6" y="T7"/>
                  </a:cxn>
                  <a:cxn ang="0">
                    <a:pos x="T8" y="T9"/>
                  </a:cxn>
                </a:cxnLst>
                <a:rect l="0" t="0" r="r" b="b"/>
                <a:pathLst>
                  <a:path w="35" h="45">
                    <a:moveTo>
                      <a:pt x="27" y="0"/>
                    </a:moveTo>
                    <a:lnTo>
                      <a:pt x="0" y="39"/>
                    </a:lnTo>
                    <a:lnTo>
                      <a:pt x="8" y="45"/>
                    </a:lnTo>
                    <a:lnTo>
                      <a:pt x="35" y="5"/>
                    </a:lnTo>
                    <a:lnTo>
                      <a:pt x="2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4" name="Freeform 139"/>
              <p:cNvSpPr>
                <a:spLocks/>
              </p:cNvSpPr>
              <p:nvPr/>
            </p:nvSpPr>
            <p:spPr bwMode="auto">
              <a:xfrm>
                <a:off x="3816350" y="3678238"/>
                <a:ext cx="58738" cy="68263"/>
              </a:xfrm>
              <a:custGeom>
                <a:avLst/>
                <a:gdLst>
                  <a:gd name="T0" fmla="*/ 30 w 37"/>
                  <a:gd name="T1" fmla="*/ 0 h 43"/>
                  <a:gd name="T2" fmla="*/ 0 w 37"/>
                  <a:gd name="T3" fmla="*/ 37 h 43"/>
                  <a:gd name="T4" fmla="*/ 9 w 37"/>
                  <a:gd name="T5" fmla="*/ 43 h 43"/>
                  <a:gd name="T6" fmla="*/ 37 w 37"/>
                  <a:gd name="T7" fmla="*/ 7 h 43"/>
                  <a:gd name="T8" fmla="*/ 30 w 37"/>
                  <a:gd name="T9" fmla="*/ 0 h 43"/>
                </a:gdLst>
                <a:ahLst/>
                <a:cxnLst>
                  <a:cxn ang="0">
                    <a:pos x="T0" y="T1"/>
                  </a:cxn>
                  <a:cxn ang="0">
                    <a:pos x="T2" y="T3"/>
                  </a:cxn>
                  <a:cxn ang="0">
                    <a:pos x="T4" y="T5"/>
                  </a:cxn>
                  <a:cxn ang="0">
                    <a:pos x="T6" y="T7"/>
                  </a:cxn>
                  <a:cxn ang="0">
                    <a:pos x="T8" y="T9"/>
                  </a:cxn>
                </a:cxnLst>
                <a:rect l="0" t="0" r="r" b="b"/>
                <a:pathLst>
                  <a:path w="37" h="43">
                    <a:moveTo>
                      <a:pt x="30" y="0"/>
                    </a:moveTo>
                    <a:lnTo>
                      <a:pt x="0" y="37"/>
                    </a:lnTo>
                    <a:lnTo>
                      <a:pt x="9" y="43"/>
                    </a:lnTo>
                    <a:lnTo>
                      <a:pt x="37" y="7"/>
                    </a:lnTo>
                    <a:lnTo>
                      <a:pt x="3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2" name="Freeform 140"/>
              <p:cNvSpPr>
                <a:spLocks/>
              </p:cNvSpPr>
              <p:nvPr/>
            </p:nvSpPr>
            <p:spPr bwMode="auto">
              <a:xfrm>
                <a:off x="3849688" y="3706813"/>
                <a:ext cx="60325" cy="66675"/>
              </a:xfrm>
              <a:custGeom>
                <a:avLst/>
                <a:gdLst>
                  <a:gd name="T0" fmla="*/ 31 w 38"/>
                  <a:gd name="T1" fmla="*/ 0 h 42"/>
                  <a:gd name="T2" fmla="*/ 0 w 38"/>
                  <a:gd name="T3" fmla="*/ 36 h 42"/>
                  <a:gd name="T4" fmla="*/ 9 w 38"/>
                  <a:gd name="T5" fmla="*/ 42 h 42"/>
                  <a:gd name="T6" fmla="*/ 38 w 38"/>
                  <a:gd name="T7" fmla="*/ 7 h 42"/>
                  <a:gd name="T8" fmla="*/ 31 w 38"/>
                  <a:gd name="T9" fmla="*/ 0 h 42"/>
                </a:gdLst>
                <a:ahLst/>
                <a:cxnLst>
                  <a:cxn ang="0">
                    <a:pos x="T0" y="T1"/>
                  </a:cxn>
                  <a:cxn ang="0">
                    <a:pos x="T2" y="T3"/>
                  </a:cxn>
                  <a:cxn ang="0">
                    <a:pos x="T4" y="T5"/>
                  </a:cxn>
                  <a:cxn ang="0">
                    <a:pos x="T6" y="T7"/>
                  </a:cxn>
                  <a:cxn ang="0">
                    <a:pos x="T8" y="T9"/>
                  </a:cxn>
                </a:cxnLst>
                <a:rect l="0" t="0" r="r" b="b"/>
                <a:pathLst>
                  <a:path w="38" h="42">
                    <a:moveTo>
                      <a:pt x="31" y="0"/>
                    </a:moveTo>
                    <a:lnTo>
                      <a:pt x="0" y="36"/>
                    </a:lnTo>
                    <a:lnTo>
                      <a:pt x="9" y="42"/>
                    </a:lnTo>
                    <a:lnTo>
                      <a:pt x="38" y="7"/>
                    </a:lnTo>
                    <a:lnTo>
                      <a:pt x="3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3" name="Freeform 141"/>
              <p:cNvSpPr>
                <a:spLocks/>
              </p:cNvSpPr>
              <p:nvPr/>
            </p:nvSpPr>
            <p:spPr bwMode="auto">
              <a:xfrm>
                <a:off x="3865563" y="3730625"/>
                <a:ext cx="84138" cy="88900"/>
              </a:xfrm>
              <a:custGeom>
                <a:avLst/>
                <a:gdLst>
                  <a:gd name="T0" fmla="*/ 46 w 53"/>
                  <a:gd name="T1" fmla="*/ 0 h 56"/>
                  <a:gd name="T2" fmla="*/ 0 w 53"/>
                  <a:gd name="T3" fmla="*/ 49 h 56"/>
                  <a:gd name="T4" fmla="*/ 7 w 53"/>
                  <a:gd name="T5" fmla="*/ 56 h 56"/>
                  <a:gd name="T6" fmla="*/ 53 w 53"/>
                  <a:gd name="T7" fmla="*/ 6 h 56"/>
                  <a:gd name="T8" fmla="*/ 46 w 53"/>
                  <a:gd name="T9" fmla="*/ 0 h 56"/>
                </a:gdLst>
                <a:ahLst/>
                <a:cxnLst>
                  <a:cxn ang="0">
                    <a:pos x="T0" y="T1"/>
                  </a:cxn>
                  <a:cxn ang="0">
                    <a:pos x="T2" y="T3"/>
                  </a:cxn>
                  <a:cxn ang="0">
                    <a:pos x="T4" y="T5"/>
                  </a:cxn>
                  <a:cxn ang="0">
                    <a:pos x="T6" y="T7"/>
                  </a:cxn>
                  <a:cxn ang="0">
                    <a:pos x="T8" y="T9"/>
                  </a:cxn>
                </a:cxnLst>
                <a:rect l="0" t="0" r="r" b="b"/>
                <a:pathLst>
                  <a:path w="53" h="56">
                    <a:moveTo>
                      <a:pt x="46" y="0"/>
                    </a:moveTo>
                    <a:lnTo>
                      <a:pt x="0" y="49"/>
                    </a:lnTo>
                    <a:lnTo>
                      <a:pt x="7" y="56"/>
                    </a:lnTo>
                    <a:lnTo>
                      <a:pt x="53" y="6"/>
                    </a:lnTo>
                    <a:lnTo>
                      <a:pt x="46"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4" name="Freeform 143"/>
              <p:cNvSpPr>
                <a:spLocks/>
              </p:cNvSpPr>
              <p:nvPr/>
            </p:nvSpPr>
            <p:spPr bwMode="auto">
              <a:xfrm>
                <a:off x="2730500" y="3570288"/>
                <a:ext cx="1141413" cy="636588"/>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5" name="Freeform 166"/>
              <p:cNvSpPr>
                <a:spLocks/>
              </p:cNvSpPr>
              <p:nvPr/>
            </p:nvSpPr>
            <p:spPr bwMode="auto">
              <a:xfrm>
                <a:off x="2876550" y="3619500"/>
                <a:ext cx="865188" cy="182563"/>
              </a:xfrm>
              <a:custGeom>
                <a:avLst/>
                <a:gdLst>
                  <a:gd name="T0" fmla="*/ 55 w 389"/>
                  <a:gd name="T1" fmla="*/ 47 h 82"/>
                  <a:gd name="T2" fmla="*/ 54 w 389"/>
                  <a:gd name="T3" fmla="*/ 47 h 82"/>
                  <a:gd name="T4" fmla="*/ 49 w 389"/>
                  <a:gd name="T5" fmla="*/ 49 h 82"/>
                  <a:gd name="T6" fmla="*/ 47 w 389"/>
                  <a:gd name="T7" fmla="*/ 50 h 82"/>
                  <a:gd name="T8" fmla="*/ 42 w 389"/>
                  <a:gd name="T9" fmla="*/ 53 h 82"/>
                  <a:gd name="T10" fmla="*/ 0 w 389"/>
                  <a:gd name="T11" fmla="*/ 78 h 82"/>
                  <a:gd name="T12" fmla="*/ 68 w 389"/>
                  <a:gd name="T13" fmla="*/ 66 h 82"/>
                  <a:gd name="T14" fmla="*/ 76 w 389"/>
                  <a:gd name="T15" fmla="*/ 65 h 82"/>
                  <a:gd name="T16" fmla="*/ 186 w 389"/>
                  <a:gd name="T17" fmla="*/ 58 h 82"/>
                  <a:gd name="T18" fmla="*/ 389 w 389"/>
                  <a:gd name="T19" fmla="*/ 82 h 82"/>
                  <a:gd name="T20" fmla="*/ 60 w 389"/>
                  <a:gd name="T21" fmla="*/ 45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9"/>
                      <a:pt x="49" y="49"/>
                    </a:cubicBezTo>
                    <a:cubicBezTo>
                      <a:pt x="49" y="50"/>
                      <a:pt x="48" y="50"/>
                      <a:pt x="47" y="50"/>
                    </a:cubicBezTo>
                    <a:cubicBezTo>
                      <a:pt x="46" y="51"/>
                      <a:pt x="44" y="52"/>
                      <a:pt x="42" y="53"/>
                    </a:cubicBezTo>
                    <a:cubicBezTo>
                      <a:pt x="28" y="60"/>
                      <a:pt x="14" y="68"/>
                      <a:pt x="0" y="78"/>
                    </a:cubicBezTo>
                    <a:cubicBezTo>
                      <a:pt x="21" y="73"/>
                      <a:pt x="44" y="69"/>
                      <a:pt x="68" y="66"/>
                    </a:cubicBezTo>
                    <a:cubicBezTo>
                      <a:pt x="76" y="65"/>
                      <a:pt x="76" y="65"/>
                      <a:pt x="76" y="65"/>
                    </a:cubicBezTo>
                    <a:cubicBezTo>
                      <a:pt x="111" y="60"/>
                      <a:pt x="147" y="58"/>
                      <a:pt x="186" y="58"/>
                    </a:cubicBezTo>
                    <a:cubicBezTo>
                      <a:pt x="262" y="58"/>
                      <a:pt x="333" y="67"/>
                      <a:pt x="389" y="82"/>
                    </a:cubicBezTo>
                    <a:cubicBezTo>
                      <a:pt x="295" y="13"/>
                      <a:pt x="166" y="0"/>
                      <a:pt x="60" y="45"/>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6" name="Freeform 167"/>
              <p:cNvSpPr>
                <a:spLocks/>
              </p:cNvSpPr>
              <p:nvPr/>
            </p:nvSpPr>
            <p:spPr bwMode="auto">
              <a:xfrm>
                <a:off x="3419475" y="3729038"/>
                <a:ext cx="271463" cy="407988"/>
              </a:xfrm>
              <a:custGeom>
                <a:avLst/>
                <a:gdLst>
                  <a:gd name="T0" fmla="*/ 13 w 122"/>
                  <a:gd name="T1" fmla="*/ 177 h 184"/>
                  <a:gd name="T2" fmla="*/ 122 w 122"/>
                  <a:gd name="T3" fmla="*/ 3 h 184"/>
                  <a:gd name="T4" fmla="*/ 116 w 122"/>
                  <a:gd name="T5" fmla="*/ 0 h 184"/>
                  <a:gd name="T6" fmla="*/ 94 w 122"/>
                  <a:gd name="T7" fmla="*/ 31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1"/>
                      <a:pt x="94" y="31"/>
                      <a:pt x="94" y="31"/>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7" name="Freeform 168"/>
              <p:cNvSpPr>
                <a:spLocks/>
              </p:cNvSpPr>
              <p:nvPr/>
            </p:nvSpPr>
            <p:spPr bwMode="auto">
              <a:xfrm>
                <a:off x="3203575" y="3719513"/>
                <a:ext cx="468313" cy="655638"/>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6" name="Group 705"/>
          <p:cNvGrpSpPr/>
          <p:nvPr/>
        </p:nvGrpSpPr>
        <p:grpSpPr>
          <a:xfrm>
            <a:off x="9332092" y="1376257"/>
            <a:ext cx="2424932" cy="2263884"/>
            <a:chOff x="9332092" y="1376257"/>
            <a:chExt cx="2424932" cy="2263884"/>
          </a:xfrm>
        </p:grpSpPr>
        <p:sp>
          <p:nvSpPr>
            <p:cNvPr id="157" name="TextBox 156"/>
            <p:cNvSpPr txBox="1"/>
            <p:nvPr/>
          </p:nvSpPr>
          <p:spPr>
            <a:xfrm>
              <a:off x="9332092" y="2347479"/>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Visualize physical plan of U-SQL query</a:t>
              </a:r>
            </a:p>
          </p:txBody>
        </p:sp>
        <p:grpSp>
          <p:nvGrpSpPr>
            <p:cNvPr id="64" name="Group 63"/>
            <p:cNvGrpSpPr/>
            <p:nvPr/>
          </p:nvGrpSpPr>
          <p:grpSpPr>
            <a:xfrm>
              <a:off x="10097720" y="1376257"/>
              <a:ext cx="975278" cy="1045849"/>
              <a:chOff x="10097720" y="1376257"/>
              <a:chExt cx="975278" cy="1045849"/>
            </a:xfrm>
          </p:grpSpPr>
          <p:sp>
            <p:nvSpPr>
              <p:cNvPr id="12" name="Freeform 7"/>
              <p:cNvSpPr>
                <a:spLocks/>
              </p:cNvSpPr>
              <p:nvPr/>
            </p:nvSpPr>
            <p:spPr bwMode="auto">
              <a:xfrm>
                <a:off x="10244648" y="1423691"/>
                <a:ext cx="190891" cy="275345"/>
              </a:xfrm>
              <a:custGeom>
                <a:avLst/>
                <a:gdLst>
                  <a:gd name="T0" fmla="*/ 411 w 411"/>
                  <a:gd name="T1" fmla="*/ 157 h 595"/>
                  <a:gd name="T2" fmla="*/ 284 w 411"/>
                  <a:gd name="T3" fmla="*/ 53 h 595"/>
                  <a:gd name="T4" fmla="*/ 178 w 411"/>
                  <a:gd name="T5" fmla="*/ 190 h 595"/>
                  <a:gd name="T6" fmla="*/ 274 w 411"/>
                  <a:gd name="T7" fmla="*/ 44 h 595"/>
                  <a:gd name="T8" fmla="*/ 227 w 411"/>
                  <a:gd name="T9" fmla="*/ 6 h 595"/>
                  <a:gd name="T10" fmla="*/ 133 w 411"/>
                  <a:gd name="T11" fmla="*/ 165 h 595"/>
                  <a:gd name="T12" fmla="*/ 208 w 411"/>
                  <a:gd name="T13" fmla="*/ 0 h 595"/>
                  <a:gd name="T14" fmla="*/ 127 w 411"/>
                  <a:gd name="T15" fmla="*/ 30 h 595"/>
                  <a:gd name="T16" fmla="*/ 86 w 411"/>
                  <a:gd name="T17" fmla="*/ 131 h 595"/>
                  <a:gd name="T18" fmla="*/ 112 w 411"/>
                  <a:gd name="T19" fmla="*/ 35 h 595"/>
                  <a:gd name="T20" fmla="*/ 55 w 411"/>
                  <a:gd name="T21" fmla="*/ 56 h 595"/>
                  <a:gd name="T22" fmla="*/ 13 w 411"/>
                  <a:gd name="T23" fmla="*/ 454 h 595"/>
                  <a:gd name="T24" fmla="*/ 0 w 411"/>
                  <a:gd name="T25" fmla="*/ 469 h 595"/>
                  <a:gd name="T26" fmla="*/ 175 w 411"/>
                  <a:gd name="T27" fmla="*/ 595 h 595"/>
                  <a:gd name="T28" fmla="*/ 336 w 411"/>
                  <a:gd name="T29" fmla="*/ 491 h 595"/>
                  <a:gd name="T30" fmla="*/ 336 w 411"/>
                  <a:gd name="T31" fmla="*/ 491 h 595"/>
                  <a:gd name="T32" fmla="*/ 336 w 411"/>
                  <a:gd name="T33" fmla="*/ 491 h 595"/>
                  <a:gd name="T34" fmla="*/ 354 w 411"/>
                  <a:gd name="T35" fmla="*/ 422 h 595"/>
                  <a:gd name="T36" fmla="*/ 380 w 411"/>
                  <a:gd name="T37" fmla="*/ 322 h 595"/>
                  <a:gd name="T38" fmla="*/ 411 w 411"/>
                  <a:gd name="T39" fmla="*/ 204 h 595"/>
                  <a:gd name="T40" fmla="*/ 337 w 411"/>
                  <a:gd name="T41" fmla="*/ 248 h 595"/>
                  <a:gd name="T42" fmla="*/ 293 w 411"/>
                  <a:gd name="T43" fmla="*/ 396 h 595"/>
                  <a:gd name="T44" fmla="*/ 219 w 411"/>
                  <a:gd name="T45" fmla="*/ 425 h 595"/>
                  <a:gd name="T46" fmla="*/ 209 w 411"/>
                  <a:gd name="T47" fmla="*/ 286 h 595"/>
                  <a:gd name="T48" fmla="*/ 288 w 411"/>
                  <a:gd name="T49" fmla="*/ 130 h 595"/>
                  <a:gd name="T50" fmla="*/ 329 w 411"/>
                  <a:gd name="T51" fmla="*/ 165 h 595"/>
                  <a:gd name="T52" fmla="*/ 411 w 411"/>
                  <a:gd name="T53" fmla="*/ 1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411" y="157"/>
                    </a:moveTo>
                    <a:cubicBezTo>
                      <a:pt x="284" y="53"/>
                      <a:pt x="284" y="53"/>
                      <a:pt x="284" y="53"/>
                    </a:cubicBezTo>
                    <a:cubicBezTo>
                      <a:pt x="178" y="190"/>
                      <a:pt x="178" y="190"/>
                      <a:pt x="178" y="190"/>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30"/>
                      <a:pt x="127" y="30"/>
                      <a:pt x="127" y="30"/>
                    </a:cubicBezTo>
                    <a:cubicBezTo>
                      <a:pt x="86" y="131"/>
                      <a:pt x="86" y="131"/>
                      <a:pt x="86" y="131"/>
                    </a:cubicBezTo>
                    <a:cubicBezTo>
                      <a:pt x="112" y="35"/>
                      <a:pt x="112" y="35"/>
                      <a:pt x="112" y="35"/>
                    </a:cubicBezTo>
                    <a:cubicBezTo>
                      <a:pt x="55" y="56"/>
                      <a:pt x="55" y="56"/>
                      <a:pt x="55" y="56"/>
                    </a:cubicBezTo>
                    <a:cubicBezTo>
                      <a:pt x="13" y="454"/>
                      <a:pt x="13" y="454"/>
                      <a:pt x="13" y="454"/>
                    </a:cubicBezTo>
                    <a:cubicBezTo>
                      <a:pt x="0" y="469"/>
                      <a:pt x="0" y="469"/>
                      <a:pt x="0" y="469"/>
                    </a:cubicBezTo>
                    <a:cubicBezTo>
                      <a:pt x="175" y="595"/>
                      <a:pt x="175" y="595"/>
                      <a:pt x="175" y="595"/>
                    </a:cubicBezTo>
                    <a:cubicBezTo>
                      <a:pt x="336" y="491"/>
                      <a:pt x="336" y="491"/>
                      <a:pt x="336" y="491"/>
                    </a:cubicBezTo>
                    <a:cubicBezTo>
                      <a:pt x="336" y="491"/>
                      <a:pt x="336" y="491"/>
                      <a:pt x="336" y="491"/>
                    </a:cubicBezTo>
                    <a:cubicBezTo>
                      <a:pt x="336" y="491"/>
                      <a:pt x="336" y="491"/>
                      <a:pt x="336" y="491"/>
                    </a:cubicBezTo>
                    <a:cubicBezTo>
                      <a:pt x="354" y="422"/>
                      <a:pt x="354" y="422"/>
                      <a:pt x="354" y="422"/>
                    </a:cubicBezTo>
                    <a:cubicBezTo>
                      <a:pt x="380" y="322"/>
                      <a:pt x="380" y="322"/>
                      <a:pt x="380" y="322"/>
                    </a:cubicBezTo>
                    <a:cubicBezTo>
                      <a:pt x="411" y="204"/>
                      <a:pt x="411" y="204"/>
                      <a:pt x="411" y="204"/>
                    </a:cubicBezTo>
                    <a:cubicBezTo>
                      <a:pt x="379" y="196"/>
                      <a:pt x="346" y="215"/>
                      <a:pt x="337" y="248"/>
                    </a:cubicBezTo>
                    <a:cubicBezTo>
                      <a:pt x="293" y="396"/>
                      <a:pt x="293" y="396"/>
                      <a:pt x="293" y="396"/>
                    </a:cubicBezTo>
                    <a:cubicBezTo>
                      <a:pt x="219" y="425"/>
                      <a:pt x="219" y="425"/>
                      <a:pt x="219" y="425"/>
                    </a:cubicBezTo>
                    <a:cubicBezTo>
                      <a:pt x="209" y="286"/>
                      <a:pt x="209" y="286"/>
                      <a:pt x="209" y="286"/>
                    </a:cubicBezTo>
                    <a:cubicBezTo>
                      <a:pt x="288" y="130"/>
                      <a:pt x="288" y="130"/>
                      <a:pt x="288" y="130"/>
                    </a:cubicBezTo>
                    <a:cubicBezTo>
                      <a:pt x="329" y="165"/>
                      <a:pt x="329" y="165"/>
                      <a:pt x="329" y="165"/>
                    </a:cubicBezTo>
                    <a:cubicBezTo>
                      <a:pt x="354" y="185"/>
                      <a:pt x="390" y="182"/>
                      <a:pt x="411" y="15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 name="Freeform 8"/>
              <p:cNvSpPr>
                <a:spLocks/>
              </p:cNvSpPr>
              <p:nvPr/>
            </p:nvSpPr>
            <p:spPr bwMode="auto">
              <a:xfrm>
                <a:off x="10213411" y="1635405"/>
                <a:ext cx="119162" cy="101808"/>
              </a:xfrm>
              <a:custGeom>
                <a:avLst/>
                <a:gdLst>
                  <a:gd name="T0" fmla="*/ 21 w 103"/>
                  <a:gd name="T1" fmla="*/ 0 h 88"/>
                  <a:gd name="T2" fmla="*/ 0 w 103"/>
                  <a:gd name="T3" fmla="*/ 29 h 88"/>
                  <a:gd name="T4" fmla="*/ 82 w 103"/>
                  <a:gd name="T5" fmla="*/ 88 h 88"/>
                  <a:gd name="T6" fmla="*/ 103 w 103"/>
                  <a:gd name="T7" fmla="*/ 59 h 88"/>
                  <a:gd name="T8" fmla="*/ 21 w 103"/>
                  <a:gd name="T9" fmla="*/ 0 h 88"/>
                </a:gdLst>
                <a:ahLst/>
                <a:cxnLst>
                  <a:cxn ang="0">
                    <a:pos x="T0" y="T1"/>
                  </a:cxn>
                  <a:cxn ang="0">
                    <a:pos x="T2" y="T3"/>
                  </a:cxn>
                  <a:cxn ang="0">
                    <a:pos x="T4" y="T5"/>
                  </a:cxn>
                  <a:cxn ang="0">
                    <a:pos x="T6" y="T7"/>
                  </a:cxn>
                  <a:cxn ang="0">
                    <a:pos x="T8" y="T9"/>
                  </a:cxn>
                </a:cxnLst>
                <a:rect l="0" t="0" r="r" b="b"/>
                <a:pathLst>
                  <a:path w="103" h="88">
                    <a:moveTo>
                      <a:pt x="21" y="0"/>
                    </a:moveTo>
                    <a:lnTo>
                      <a:pt x="0" y="29"/>
                    </a:lnTo>
                    <a:lnTo>
                      <a:pt x="82" y="88"/>
                    </a:lnTo>
                    <a:lnTo>
                      <a:pt x="103" y="59"/>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 name="Freeform 9"/>
              <p:cNvSpPr>
                <a:spLocks/>
              </p:cNvSpPr>
              <p:nvPr/>
            </p:nvSpPr>
            <p:spPr bwMode="auto">
              <a:xfrm>
                <a:off x="10097720" y="1666642"/>
                <a:ext cx="273031" cy="517140"/>
              </a:xfrm>
              <a:custGeom>
                <a:avLst/>
                <a:gdLst>
                  <a:gd name="T0" fmla="*/ 462 w 590"/>
                  <a:gd name="T1" fmla="*/ 158 h 1116"/>
                  <a:gd name="T2" fmla="*/ 244 w 590"/>
                  <a:gd name="T3" fmla="*/ 0 h 1116"/>
                  <a:gd name="T4" fmla="*/ 339 w 590"/>
                  <a:gd name="T5" fmla="*/ 1116 h 1116"/>
                  <a:gd name="T6" fmla="*/ 446 w 590"/>
                  <a:gd name="T7" fmla="*/ 1088 h 1116"/>
                  <a:gd name="T8" fmla="*/ 508 w 590"/>
                  <a:gd name="T9" fmla="*/ 1096 h 1116"/>
                  <a:gd name="T10" fmla="*/ 590 w 590"/>
                  <a:gd name="T11" fmla="*/ 979 h 1116"/>
                  <a:gd name="T12" fmla="*/ 462 w 590"/>
                  <a:gd name="T13" fmla="*/ 158 h 1116"/>
                </a:gdLst>
                <a:ahLst/>
                <a:cxnLst>
                  <a:cxn ang="0">
                    <a:pos x="T0" y="T1"/>
                  </a:cxn>
                  <a:cxn ang="0">
                    <a:pos x="T2" y="T3"/>
                  </a:cxn>
                  <a:cxn ang="0">
                    <a:pos x="T4" y="T5"/>
                  </a:cxn>
                  <a:cxn ang="0">
                    <a:pos x="T6" y="T7"/>
                  </a:cxn>
                  <a:cxn ang="0">
                    <a:pos x="T8" y="T9"/>
                  </a:cxn>
                  <a:cxn ang="0">
                    <a:pos x="T10" y="T11"/>
                  </a:cxn>
                  <a:cxn ang="0">
                    <a:pos x="T12" y="T13"/>
                  </a:cxn>
                </a:cxnLst>
                <a:rect l="0" t="0" r="r" b="b"/>
                <a:pathLst>
                  <a:path w="590" h="1116">
                    <a:moveTo>
                      <a:pt x="462" y="158"/>
                    </a:moveTo>
                    <a:cubicBezTo>
                      <a:pt x="244" y="0"/>
                      <a:pt x="244" y="0"/>
                      <a:pt x="244" y="0"/>
                    </a:cubicBezTo>
                    <a:cubicBezTo>
                      <a:pt x="0" y="352"/>
                      <a:pt x="48" y="821"/>
                      <a:pt x="339" y="1116"/>
                    </a:cubicBezTo>
                    <a:cubicBezTo>
                      <a:pt x="371" y="1098"/>
                      <a:pt x="407" y="1088"/>
                      <a:pt x="446" y="1088"/>
                    </a:cubicBezTo>
                    <a:cubicBezTo>
                      <a:pt x="468" y="1088"/>
                      <a:pt x="488" y="1091"/>
                      <a:pt x="508" y="1096"/>
                    </a:cubicBezTo>
                    <a:cubicBezTo>
                      <a:pt x="526" y="1051"/>
                      <a:pt x="554" y="1011"/>
                      <a:pt x="590" y="979"/>
                    </a:cubicBezTo>
                    <a:cubicBezTo>
                      <a:pt x="339" y="783"/>
                      <a:pt x="282" y="424"/>
                      <a:pt x="462" y="158"/>
                    </a:cubicBezTo>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 name="Oval 10"/>
              <p:cNvSpPr>
                <a:spLocks noChangeArrowheads="1"/>
              </p:cNvSpPr>
              <p:nvPr/>
            </p:nvSpPr>
            <p:spPr bwMode="auto">
              <a:xfrm>
                <a:off x="10258531" y="1738371"/>
                <a:ext cx="23138" cy="219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 name="Freeform 11"/>
              <p:cNvSpPr>
                <a:spLocks/>
              </p:cNvSpPr>
              <p:nvPr/>
            </p:nvSpPr>
            <p:spPr bwMode="auto">
              <a:xfrm>
                <a:off x="10721296" y="2099328"/>
                <a:ext cx="189734" cy="274189"/>
              </a:xfrm>
              <a:custGeom>
                <a:avLst/>
                <a:gdLst>
                  <a:gd name="T0" fmla="*/ 76 w 411"/>
                  <a:gd name="T1" fmla="*/ 103 h 594"/>
                  <a:gd name="T2" fmla="*/ 76 w 411"/>
                  <a:gd name="T3" fmla="*/ 103 h 594"/>
                  <a:gd name="T4" fmla="*/ 75 w 411"/>
                  <a:gd name="T5" fmla="*/ 103 h 594"/>
                  <a:gd name="T6" fmla="*/ 57 w 411"/>
                  <a:gd name="T7" fmla="*/ 172 h 594"/>
                  <a:gd name="T8" fmla="*/ 31 w 411"/>
                  <a:gd name="T9" fmla="*/ 272 h 594"/>
                  <a:gd name="T10" fmla="*/ 0 w 411"/>
                  <a:gd name="T11" fmla="*/ 390 h 594"/>
                  <a:gd name="T12" fmla="*/ 74 w 411"/>
                  <a:gd name="T13" fmla="*/ 347 h 594"/>
                  <a:gd name="T14" fmla="*/ 119 w 411"/>
                  <a:gd name="T15" fmla="*/ 198 h 594"/>
                  <a:gd name="T16" fmla="*/ 192 w 411"/>
                  <a:gd name="T17" fmla="*/ 169 h 594"/>
                  <a:gd name="T18" fmla="*/ 202 w 411"/>
                  <a:gd name="T19" fmla="*/ 308 h 594"/>
                  <a:gd name="T20" fmla="*/ 124 w 411"/>
                  <a:gd name="T21" fmla="*/ 464 h 594"/>
                  <a:gd name="T22" fmla="*/ 82 w 411"/>
                  <a:gd name="T23" fmla="*/ 429 h 594"/>
                  <a:gd name="T24" fmla="*/ 1 w 411"/>
                  <a:gd name="T25" fmla="*/ 437 h 594"/>
                  <a:gd name="T26" fmla="*/ 127 w 411"/>
                  <a:gd name="T27" fmla="*/ 541 h 594"/>
                  <a:gd name="T28" fmla="*/ 234 w 411"/>
                  <a:gd name="T29" fmla="*/ 405 h 594"/>
                  <a:gd name="T30" fmla="*/ 137 w 411"/>
                  <a:gd name="T31" fmla="*/ 550 h 594"/>
                  <a:gd name="T32" fmla="*/ 185 w 411"/>
                  <a:gd name="T33" fmla="*/ 588 h 594"/>
                  <a:gd name="T34" fmla="*/ 279 w 411"/>
                  <a:gd name="T35" fmla="*/ 429 h 594"/>
                  <a:gd name="T36" fmla="*/ 203 w 411"/>
                  <a:gd name="T37" fmla="*/ 594 h 594"/>
                  <a:gd name="T38" fmla="*/ 285 w 411"/>
                  <a:gd name="T39" fmla="*/ 564 h 594"/>
                  <a:gd name="T40" fmla="*/ 326 w 411"/>
                  <a:gd name="T41" fmla="*/ 463 h 594"/>
                  <a:gd name="T42" fmla="*/ 300 w 411"/>
                  <a:gd name="T43" fmla="*/ 559 h 594"/>
                  <a:gd name="T44" fmla="*/ 356 w 411"/>
                  <a:gd name="T45" fmla="*/ 538 h 594"/>
                  <a:gd name="T46" fmla="*/ 399 w 411"/>
                  <a:gd name="T47" fmla="*/ 140 h 594"/>
                  <a:gd name="T48" fmla="*/ 411 w 411"/>
                  <a:gd name="T49" fmla="*/ 126 h 594"/>
                  <a:gd name="T50" fmla="*/ 236 w 411"/>
                  <a:gd name="T51" fmla="*/ 0 h 594"/>
                  <a:gd name="T52" fmla="*/ 76 w 411"/>
                  <a:gd name="T53" fmla="*/ 103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4">
                    <a:moveTo>
                      <a:pt x="76" y="103"/>
                    </a:moveTo>
                    <a:cubicBezTo>
                      <a:pt x="76" y="103"/>
                      <a:pt x="76" y="103"/>
                      <a:pt x="76" y="103"/>
                    </a:cubicBezTo>
                    <a:cubicBezTo>
                      <a:pt x="75" y="103"/>
                      <a:pt x="75" y="103"/>
                      <a:pt x="75" y="103"/>
                    </a:cubicBezTo>
                    <a:cubicBezTo>
                      <a:pt x="57" y="172"/>
                      <a:pt x="57" y="172"/>
                      <a:pt x="57" y="172"/>
                    </a:cubicBezTo>
                    <a:cubicBezTo>
                      <a:pt x="31" y="272"/>
                      <a:pt x="31" y="272"/>
                      <a:pt x="31" y="272"/>
                    </a:cubicBezTo>
                    <a:cubicBezTo>
                      <a:pt x="0" y="390"/>
                      <a:pt x="0" y="390"/>
                      <a:pt x="0" y="390"/>
                    </a:cubicBezTo>
                    <a:cubicBezTo>
                      <a:pt x="32" y="398"/>
                      <a:pt x="65" y="379"/>
                      <a:pt x="74" y="347"/>
                    </a:cubicBezTo>
                    <a:cubicBezTo>
                      <a:pt x="119" y="198"/>
                      <a:pt x="119" y="198"/>
                      <a:pt x="119" y="198"/>
                    </a:cubicBezTo>
                    <a:cubicBezTo>
                      <a:pt x="192" y="169"/>
                      <a:pt x="192" y="169"/>
                      <a:pt x="192" y="169"/>
                    </a:cubicBezTo>
                    <a:cubicBezTo>
                      <a:pt x="202" y="308"/>
                      <a:pt x="202" y="308"/>
                      <a:pt x="202" y="308"/>
                    </a:cubicBezTo>
                    <a:cubicBezTo>
                      <a:pt x="124" y="464"/>
                      <a:pt x="124" y="464"/>
                      <a:pt x="124" y="464"/>
                    </a:cubicBezTo>
                    <a:cubicBezTo>
                      <a:pt x="82" y="429"/>
                      <a:pt x="82" y="429"/>
                      <a:pt x="82" y="429"/>
                    </a:cubicBezTo>
                    <a:cubicBezTo>
                      <a:pt x="58" y="409"/>
                      <a:pt x="21" y="412"/>
                      <a:pt x="1" y="437"/>
                    </a:cubicBezTo>
                    <a:cubicBezTo>
                      <a:pt x="127" y="541"/>
                      <a:pt x="127" y="541"/>
                      <a:pt x="127" y="541"/>
                    </a:cubicBezTo>
                    <a:cubicBezTo>
                      <a:pt x="234" y="405"/>
                      <a:pt x="234" y="405"/>
                      <a:pt x="234" y="405"/>
                    </a:cubicBezTo>
                    <a:cubicBezTo>
                      <a:pt x="137" y="550"/>
                      <a:pt x="137" y="550"/>
                      <a:pt x="137" y="550"/>
                    </a:cubicBezTo>
                    <a:cubicBezTo>
                      <a:pt x="185" y="588"/>
                      <a:pt x="185" y="588"/>
                      <a:pt x="185" y="588"/>
                    </a:cubicBezTo>
                    <a:cubicBezTo>
                      <a:pt x="279" y="429"/>
                      <a:pt x="279" y="429"/>
                      <a:pt x="279" y="429"/>
                    </a:cubicBezTo>
                    <a:cubicBezTo>
                      <a:pt x="203" y="594"/>
                      <a:pt x="203" y="594"/>
                      <a:pt x="203" y="594"/>
                    </a:cubicBezTo>
                    <a:cubicBezTo>
                      <a:pt x="285" y="564"/>
                      <a:pt x="285" y="564"/>
                      <a:pt x="285" y="564"/>
                    </a:cubicBezTo>
                    <a:cubicBezTo>
                      <a:pt x="326" y="463"/>
                      <a:pt x="326" y="463"/>
                      <a:pt x="326" y="463"/>
                    </a:cubicBezTo>
                    <a:cubicBezTo>
                      <a:pt x="300" y="559"/>
                      <a:pt x="300" y="559"/>
                      <a:pt x="300" y="559"/>
                    </a:cubicBezTo>
                    <a:cubicBezTo>
                      <a:pt x="356" y="538"/>
                      <a:pt x="356" y="538"/>
                      <a:pt x="356" y="538"/>
                    </a:cubicBezTo>
                    <a:cubicBezTo>
                      <a:pt x="399" y="140"/>
                      <a:pt x="399" y="140"/>
                      <a:pt x="399" y="140"/>
                    </a:cubicBezTo>
                    <a:cubicBezTo>
                      <a:pt x="411" y="126"/>
                      <a:pt x="411" y="126"/>
                      <a:pt x="411" y="126"/>
                    </a:cubicBezTo>
                    <a:cubicBezTo>
                      <a:pt x="236" y="0"/>
                      <a:pt x="236" y="0"/>
                      <a:pt x="236" y="0"/>
                    </a:cubicBezTo>
                    <a:lnTo>
                      <a:pt x="76" y="10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 name="Freeform 12"/>
              <p:cNvSpPr>
                <a:spLocks/>
              </p:cNvSpPr>
              <p:nvPr/>
            </p:nvSpPr>
            <p:spPr bwMode="auto">
              <a:xfrm>
                <a:off x="10791868" y="1534754"/>
                <a:ext cx="281130" cy="595810"/>
              </a:xfrm>
              <a:custGeom>
                <a:avLst/>
                <a:gdLst>
                  <a:gd name="T0" fmla="*/ 119 w 608"/>
                  <a:gd name="T1" fmla="*/ 71 h 1288"/>
                  <a:gd name="T2" fmla="*/ 0 w 608"/>
                  <a:gd name="T3" fmla="*/ 0 h 1288"/>
                  <a:gd name="T4" fmla="*/ 0 w 608"/>
                  <a:gd name="T5" fmla="*/ 320 h 1288"/>
                  <a:gd name="T6" fmla="*/ 115 w 608"/>
                  <a:gd name="T7" fmla="*/ 1130 h 1288"/>
                  <a:gd name="T8" fmla="*/ 333 w 608"/>
                  <a:gd name="T9" fmla="*/ 1288 h 1288"/>
                  <a:gd name="T10" fmla="*/ 119 w 608"/>
                  <a:gd name="T11" fmla="*/ 71 h 1288"/>
                </a:gdLst>
                <a:ahLst/>
                <a:cxnLst>
                  <a:cxn ang="0">
                    <a:pos x="T0" y="T1"/>
                  </a:cxn>
                  <a:cxn ang="0">
                    <a:pos x="T2" y="T3"/>
                  </a:cxn>
                  <a:cxn ang="0">
                    <a:pos x="T4" y="T5"/>
                  </a:cxn>
                  <a:cxn ang="0">
                    <a:pos x="T6" y="T7"/>
                  </a:cxn>
                  <a:cxn ang="0">
                    <a:pos x="T8" y="T9"/>
                  </a:cxn>
                  <a:cxn ang="0">
                    <a:pos x="T10" y="T11"/>
                  </a:cxn>
                </a:cxnLst>
                <a:rect l="0" t="0" r="r" b="b"/>
                <a:pathLst>
                  <a:path w="608" h="1288">
                    <a:moveTo>
                      <a:pt x="119" y="71"/>
                    </a:moveTo>
                    <a:cubicBezTo>
                      <a:pt x="80" y="44"/>
                      <a:pt x="41" y="20"/>
                      <a:pt x="0" y="0"/>
                    </a:cubicBezTo>
                    <a:cubicBezTo>
                      <a:pt x="0" y="320"/>
                      <a:pt x="0" y="320"/>
                      <a:pt x="0" y="320"/>
                    </a:cubicBezTo>
                    <a:cubicBezTo>
                      <a:pt x="240" y="518"/>
                      <a:pt x="292" y="869"/>
                      <a:pt x="115" y="1130"/>
                    </a:cubicBezTo>
                    <a:cubicBezTo>
                      <a:pt x="333" y="1288"/>
                      <a:pt x="333" y="1288"/>
                      <a:pt x="333" y="1288"/>
                    </a:cubicBezTo>
                    <a:cubicBezTo>
                      <a:pt x="608" y="893"/>
                      <a:pt x="513" y="349"/>
                      <a:pt x="119" y="71"/>
                    </a:cubicBezTo>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 name="Oval 13"/>
              <p:cNvSpPr>
                <a:spLocks noChangeArrowheads="1"/>
              </p:cNvSpPr>
              <p:nvPr/>
            </p:nvSpPr>
            <p:spPr bwMode="auto">
              <a:xfrm>
                <a:off x="10875166" y="2036854"/>
                <a:ext cx="21982" cy="2313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 name="Rectangle 14"/>
              <p:cNvSpPr>
                <a:spLocks noChangeArrowheads="1"/>
              </p:cNvSpPr>
              <p:nvPr/>
            </p:nvSpPr>
            <p:spPr bwMode="auto">
              <a:xfrm>
                <a:off x="10506110" y="1412122"/>
                <a:ext cx="133045" cy="288072"/>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 name="Freeform 15"/>
              <p:cNvSpPr>
                <a:spLocks/>
              </p:cNvSpPr>
              <p:nvPr/>
            </p:nvSpPr>
            <p:spPr bwMode="auto">
              <a:xfrm>
                <a:off x="10519993" y="1432946"/>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 name="Freeform 16"/>
              <p:cNvSpPr>
                <a:spLocks/>
              </p:cNvSpPr>
              <p:nvPr/>
            </p:nvSpPr>
            <p:spPr bwMode="auto">
              <a:xfrm>
                <a:off x="10519993" y="146534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 name="Freeform 17"/>
              <p:cNvSpPr>
                <a:spLocks/>
              </p:cNvSpPr>
              <p:nvPr/>
            </p:nvSpPr>
            <p:spPr bwMode="auto">
              <a:xfrm>
                <a:off x="10519993" y="1497733"/>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 name="Freeform 18"/>
              <p:cNvSpPr>
                <a:spLocks/>
              </p:cNvSpPr>
              <p:nvPr/>
            </p:nvSpPr>
            <p:spPr bwMode="auto">
              <a:xfrm>
                <a:off x="10519993" y="1531283"/>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 name="Freeform 19"/>
              <p:cNvSpPr>
                <a:spLocks/>
              </p:cNvSpPr>
              <p:nvPr/>
            </p:nvSpPr>
            <p:spPr bwMode="auto">
              <a:xfrm>
                <a:off x="10519993" y="1563677"/>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 name="Freeform 20"/>
              <p:cNvSpPr>
                <a:spLocks/>
              </p:cNvSpPr>
              <p:nvPr/>
            </p:nvSpPr>
            <p:spPr bwMode="auto">
              <a:xfrm>
                <a:off x="10519993" y="159607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 name="Freeform 21"/>
              <p:cNvSpPr>
                <a:spLocks/>
              </p:cNvSpPr>
              <p:nvPr/>
            </p:nvSpPr>
            <p:spPr bwMode="auto">
              <a:xfrm>
                <a:off x="10519993" y="1628464"/>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 name="Freeform 22"/>
              <p:cNvSpPr>
                <a:spLocks/>
              </p:cNvSpPr>
              <p:nvPr/>
            </p:nvSpPr>
            <p:spPr bwMode="auto">
              <a:xfrm>
                <a:off x="10519993" y="1660858"/>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 name="Oval 23"/>
              <p:cNvSpPr>
                <a:spLocks noChangeArrowheads="1"/>
              </p:cNvSpPr>
              <p:nvPr/>
            </p:nvSpPr>
            <p:spPr bwMode="auto">
              <a:xfrm>
                <a:off x="10605604"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 name="Oval 24"/>
              <p:cNvSpPr>
                <a:spLocks noChangeArrowheads="1"/>
              </p:cNvSpPr>
              <p:nvPr/>
            </p:nvSpPr>
            <p:spPr bwMode="auto">
              <a:xfrm>
                <a:off x="10605604"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 name="Oval 25"/>
              <p:cNvSpPr>
                <a:spLocks noChangeArrowheads="1"/>
              </p:cNvSpPr>
              <p:nvPr/>
            </p:nvSpPr>
            <p:spPr bwMode="auto">
              <a:xfrm>
                <a:off x="10605604"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 name="Oval 26"/>
              <p:cNvSpPr>
                <a:spLocks noChangeArrowheads="1"/>
              </p:cNvSpPr>
              <p:nvPr/>
            </p:nvSpPr>
            <p:spPr bwMode="auto">
              <a:xfrm>
                <a:off x="10605604"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 name="Oval 27"/>
              <p:cNvSpPr>
                <a:spLocks noChangeArrowheads="1"/>
              </p:cNvSpPr>
              <p:nvPr/>
            </p:nvSpPr>
            <p:spPr bwMode="auto">
              <a:xfrm>
                <a:off x="10605604"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 name="Oval 28"/>
              <p:cNvSpPr>
                <a:spLocks noChangeArrowheads="1"/>
              </p:cNvSpPr>
              <p:nvPr/>
            </p:nvSpPr>
            <p:spPr bwMode="auto">
              <a:xfrm>
                <a:off x="10605604"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 name="Oval 29"/>
              <p:cNvSpPr>
                <a:spLocks noChangeArrowheads="1"/>
              </p:cNvSpPr>
              <p:nvPr/>
            </p:nvSpPr>
            <p:spPr bwMode="auto">
              <a:xfrm>
                <a:off x="10605604"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 name="Oval 30"/>
              <p:cNvSpPr>
                <a:spLocks noChangeArrowheads="1"/>
              </p:cNvSpPr>
              <p:nvPr/>
            </p:nvSpPr>
            <p:spPr bwMode="auto">
              <a:xfrm>
                <a:off x="10605604"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 name="Rectangle 31"/>
              <p:cNvSpPr>
                <a:spLocks noChangeArrowheads="1"/>
              </p:cNvSpPr>
              <p:nvPr/>
            </p:nvSpPr>
            <p:spPr bwMode="auto">
              <a:xfrm>
                <a:off x="10658822" y="1412122"/>
                <a:ext cx="133045" cy="288072"/>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 name="Freeform 32"/>
              <p:cNvSpPr>
                <a:spLocks/>
              </p:cNvSpPr>
              <p:nvPr/>
            </p:nvSpPr>
            <p:spPr bwMode="auto">
              <a:xfrm>
                <a:off x="10672705" y="1432946"/>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 name="Freeform 33"/>
              <p:cNvSpPr>
                <a:spLocks/>
              </p:cNvSpPr>
              <p:nvPr/>
            </p:nvSpPr>
            <p:spPr bwMode="auto">
              <a:xfrm>
                <a:off x="10672705" y="146534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 name="Freeform 34"/>
              <p:cNvSpPr>
                <a:spLocks/>
              </p:cNvSpPr>
              <p:nvPr/>
            </p:nvSpPr>
            <p:spPr bwMode="auto">
              <a:xfrm>
                <a:off x="10672705" y="1497733"/>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 name="Freeform 35"/>
              <p:cNvSpPr>
                <a:spLocks/>
              </p:cNvSpPr>
              <p:nvPr/>
            </p:nvSpPr>
            <p:spPr bwMode="auto">
              <a:xfrm>
                <a:off x="10672705" y="1531283"/>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 name="Freeform 36"/>
              <p:cNvSpPr>
                <a:spLocks/>
              </p:cNvSpPr>
              <p:nvPr/>
            </p:nvSpPr>
            <p:spPr bwMode="auto">
              <a:xfrm>
                <a:off x="10672705" y="1563677"/>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 name="Freeform 37"/>
              <p:cNvSpPr>
                <a:spLocks/>
              </p:cNvSpPr>
              <p:nvPr/>
            </p:nvSpPr>
            <p:spPr bwMode="auto">
              <a:xfrm>
                <a:off x="10672705" y="159607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 name="Freeform 38"/>
              <p:cNvSpPr>
                <a:spLocks/>
              </p:cNvSpPr>
              <p:nvPr/>
            </p:nvSpPr>
            <p:spPr bwMode="auto">
              <a:xfrm>
                <a:off x="10672705" y="1628464"/>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 name="Freeform 39"/>
              <p:cNvSpPr>
                <a:spLocks/>
              </p:cNvSpPr>
              <p:nvPr/>
            </p:nvSpPr>
            <p:spPr bwMode="auto">
              <a:xfrm>
                <a:off x="10672705" y="1660858"/>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 name="Oval 40"/>
              <p:cNvSpPr>
                <a:spLocks noChangeArrowheads="1"/>
              </p:cNvSpPr>
              <p:nvPr/>
            </p:nvSpPr>
            <p:spPr bwMode="auto">
              <a:xfrm>
                <a:off x="10758317"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 name="Oval 41"/>
              <p:cNvSpPr>
                <a:spLocks noChangeArrowheads="1"/>
              </p:cNvSpPr>
              <p:nvPr/>
            </p:nvSpPr>
            <p:spPr bwMode="auto">
              <a:xfrm>
                <a:off x="10758317"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 name="Oval 42"/>
              <p:cNvSpPr>
                <a:spLocks noChangeArrowheads="1"/>
              </p:cNvSpPr>
              <p:nvPr/>
            </p:nvSpPr>
            <p:spPr bwMode="auto">
              <a:xfrm>
                <a:off x="10758317"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 name="Oval 43"/>
              <p:cNvSpPr>
                <a:spLocks noChangeArrowheads="1"/>
              </p:cNvSpPr>
              <p:nvPr/>
            </p:nvSpPr>
            <p:spPr bwMode="auto">
              <a:xfrm>
                <a:off x="10758317"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 name="Oval 44"/>
              <p:cNvSpPr>
                <a:spLocks noChangeArrowheads="1"/>
              </p:cNvSpPr>
              <p:nvPr/>
            </p:nvSpPr>
            <p:spPr bwMode="auto">
              <a:xfrm>
                <a:off x="10758317"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 name="Oval 45"/>
              <p:cNvSpPr>
                <a:spLocks noChangeArrowheads="1"/>
              </p:cNvSpPr>
              <p:nvPr/>
            </p:nvSpPr>
            <p:spPr bwMode="auto">
              <a:xfrm>
                <a:off x="10758317"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 name="Oval 46"/>
              <p:cNvSpPr>
                <a:spLocks noChangeArrowheads="1"/>
              </p:cNvSpPr>
              <p:nvPr/>
            </p:nvSpPr>
            <p:spPr bwMode="auto">
              <a:xfrm>
                <a:off x="10758317"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 name="Oval 47"/>
              <p:cNvSpPr>
                <a:spLocks noChangeArrowheads="1"/>
              </p:cNvSpPr>
              <p:nvPr/>
            </p:nvSpPr>
            <p:spPr bwMode="auto">
              <a:xfrm>
                <a:off x="10758317"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 name="Freeform 48"/>
              <p:cNvSpPr>
                <a:spLocks/>
              </p:cNvSpPr>
              <p:nvPr/>
            </p:nvSpPr>
            <p:spPr bwMode="auto">
              <a:xfrm>
                <a:off x="10202999" y="2081974"/>
                <a:ext cx="488217" cy="244109"/>
              </a:xfrm>
              <a:custGeom>
                <a:avLst/>
                <a:gdLst>
                  <a:gd name="T0" fmla="*/ 34 w 1056"/>
                  <a:gd name="T1" fmla="*/ 527 h 527"/>
                  <a:gd name="T2" fmla="*/ 0 w 1056"/>
                  <a:gd name="T3" fmla="*/ 409 h 527"/>
                  <a:gd name="T4" fmla="*/ 218 w 1056"/>
                  <a:gd name="T5" fmla="*/ 191 h 527"/>
                  <a:gd name="T6" fmla="*/ 280 w 1056"/>
                  <a:gd name="T7" fmla="*/ 199 h 527"/>
                  <a:gd name="T8" fmla="*/ 576 w 1056"/>
                  <a:gd name="T9" fmla="*/ 0 h 527"/>
                  <a:gd name="T10" fmla="*/ 895 w 1056"/>
                  <a:gd name="T11" fmla="*/ 301 h 527"/>
                  <a:gd name="T12" fmla="*/ 1056 w 1056"/>
                  <a:gd name="T13" fmla="*/ 467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1"/>
                      <a:pt x="218" y="191"/>
                    </a:cubicBezTo>
                    <a:cubicBezTo>
                      <a:pt x="240" y="191"/>
                      <a:pt x="260" y="194"/>
                      <a:pt x="280" y="199"/>
                    </a:cubicBezTo>
                    <a:cubicBezTo>
                      <a:pt x="327" y="83"/>
                      <a:pt x="442" y="0"/>
                      <a:pt x="576" y="0"/>
                    </a:cubicBezTo>
                    <a:cubicBezTo>
                      <a:pt x="746" y="0"/>
                      <a:pt x="885" y="133"/>
                      <a:pt x="895" y="301"/>
                    </a:cubicBezTo>
                    <a:cubicBezTo>
                      <a:pt x="984" y="303"/>
                      <a:pt x="1056" y="377"/>
                      <a:pt x="1056" y="467"/>
                    </a:cubicBezTo>
                    <a:cubicBezTo>
                      <a:pt x="1056" y="488"/>
                      <a:pt x="1052" y="508"/>
                      <a:pt x="1045" y="527"/>
                    </a:cubicBezTo>
                    <a:lnTo>
                      <a:pt x="34" y="527"/>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 name="Freeform 49"/>
              <p:cNvSpPr>
                <a:spLocks/>
              </p:cNvSpPr>
              <p:nvPr/>
            </p:nvSpPr>
            <p:spPr bwMode="auto">
              <a:xfrm>
                <a:off x="10823104" y="2059993"/>
                <a:ext cx="119162" cy="101808"/>
              </a:xfrm>
              <a:custGeom>
                <a:avLst/>
                <a:gdLst>
                  <a:gd name="T0" fmla="*/ 82 w 103"/>
                  <a:gd name="T1" fmla="*/ 88 h 88"/>
                  <a:gd name="T2" fmla="*/ 103 w 103"/>
                  <a:gd name="T3" fmla="*/ 59 h 88"/>
                  <a:gd name="T4" fmla="*/ 21 w 103"/>
                  <a:gd name="T5" fmla="*/ 0 h 88"/>
                  <a:gd name="T6" fmla="*/ 0 w 103"/>
                  <a:gd name="T7" fmla="*/ 29 h 88"/>
                  <a:gd name="T8" fmla="*/ 82 w 103"/>
                  <a:gd name="T9" fmla="*/ 88 h 88"/>
                </a:gdLst>
                <a:ahLst/>
                <a:cxnLst>
                  <a:cxn ang="0">
                    <a:pos x="T0" y="T1"/>
                  </a:cxn>
                  <a:cxn ang="0">
                    <a:pos x="T2" y="T3"/>
                  </a:cxn>
                  <a:cxn ang="0">
                    <a:pos x="T4" y="T5"/>
                  </a:cxn>
                  <a:cxn ang="0">
                    <a:pos x="T6" y="T7"/>
                  </a:cxn>
                  <a:cxn ang="0">
                    <a:pos x="T8" y="T9"/>
                  </a:cxn>
                </a:cxnLst>
                <a:rect l="0" t="0" r="r" b="b"/>
                <a:pathLst>
                  <a:path w="103" h="88">
                    <a:moveTo>
                      <a:pt x="82" y="88"/>
                    </a:moveTo>
                    <a:lnTo>
                      <a:pt x="103" y="59"/>
                    </a:lnTo>
                    <a:lnTo>
                      <a:pt x="21" y="0"/>
                    </a:lnTo>
                    <a:lnTo>
                      <a:pt x="0" y="29"/>
                    </a:lnTo>
                    <a:lnTo>
                      <a:pt x="8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 name="Freeform 50"/>
              <p:cNvSpPr>
                <a:spLocks/>
              </p:cNvSpPr>
              <p:nvPr/>
            </p:nvSpPr>
            <p:spPr bwMode="auto">
              <a:xfrm>
                <a:off x="10375379" y="1376257"/>
                <a:ext cx="233696" cy="166595"/>
              </a:xfrm>
              <a:custGeom>
                <a:avLst/>
                <a:gdLst>
                  <a:gd name="T0" fmla="*/ 377 w 504"/>
                  <a:gd name="T1" fmla="*/ 24 h 359"/>
                  <a:gd name="T2" fmla="*/ 187 w 504"/>
                  <a:gd name="T3" fmla="*/ 126 h 359"/>
                  <a:gd name="T4" fmla="*/ 193 w 504"/>
                  <a:gd name="T5" fmla="*/ 227 h 359"/>
                  <a:gd name="T6" fmla="*/ 107 w 504"/>
                  <a:gd name="T7" fmla="*/ 270 h 359"/>
                  <a:gd name="T8" fmla="*/ 17 w 504"/>
                  <a:gd name="T9" fmla="*/ 315 h 359"/>
                  <a:gd name="T10" fmla="*/ 8 w 504"/>
                  <a:gd name="T11" fmla="*/ 340 h 359"/>
                  <a:gd name="T12" fmla="*/ 9 w 504"/>
                  <a:gd name="T13" fmla="*/ 343 h 359"/>
                  <a:gd name="T14" fmla="*/ 35 w 504"/>
                  <a:gd name="T15" fmla="*/ 350 h 359"/>
                  <a:gd name="T16" fmla="*/ 212 w 504"/>
                  <a:gd name="T17" fmla="*/ 262 h 359"/>
                  <a:gd name="T18" fmla="*/ 290 w 504"/>
                  <a:gd name="T19" fmla="*/ 316 h 359"/>
                  <a:gd name="T20" fmla="*/ 480 w 504"/>
                  <a:gd name="T21" fmla="*/ 213 h 359"/>
                  <a:gd name="T22" fmla="*/ 377 w 504"/>
                  <a:gd name="T23" fmla="*/ 2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4"/>
                    </a:moveTo>
                    <a:cubicBezTo>
                      <a:pt x="296" y="0"/>
                      <a:pt x="211" y="46"/>
                      <a:pt x="187" y="126"/>
                    </a:cubicBezTo>
                    <a:cubicBezTo>
                      <a:pt x="177" y="161"/>
                      <a:pt x="180" y="196"/>
                      <a:pt x="193" y="227"/>
                    </a:cubicBezTo>
                    <a:cubicBezTo>
                      <a:pt x="107" y="270"/>
                      <a:pt x="107" y="270"/>
                      <a:pt x="107" y="270"/>
                    </a:cubicBezTo>
                    <a:cubicBezTo>
                      <a:pt x="17" y="315"/>
                      <a:pt x="17" y="315"/>
                      <a:pt x="17" y="315"/>
                    </a:cubicBezTo>
                    <a:cubicBezTo>
                      <a:pt x="17" y="315"/>
                      <a:pt x="0" y="323"/>
                      <a:pt x="8" y="340"/>
                    </a:cubicBezTo>
                    <a:cubicBezTo>
                      <a:pt x="9" y="343"/>
                      <a:pt x="9" y="343"/>
                      <a:pt x="9" y="343"/>
                    </a:cubicBezTo>
                    <a:cubicBezTo>
                      <a:pt x="9" y="343"/>
                      <a:pt x="17" y="359"/>
                      <a:pt x="35" y="350"/>
                    </a:cubicBezTo>
                    <a:cubicBezTo>
                      <a:pt x="212" y="262"/>
                      <a:pt x="212" y="262"/>
                      <a:pt x="212" y="262"/>
                    </a:cubicBezTo>
                    <a:cubicBezTo>
                      <a:pt x="231" y="287"/>
                      <a:pt x="258" y="306"/>
                      <a:pt x="290" y="316"/>
                    </a:cubicBezTo>
                    <a:cubicBezTo>
                      <a:pt x="371" y="340"/>
                      <a:pt x="456" y="294"/>
                      <a:pt x="480" y="213"/>
                    </a:cubicBezTo>
                    <a:cubicBezTo>
                      <a:pt x="504" y="132"/>
                      <a:pt x="458" y="47"/>
                      <a:pt x="377" y="24"/>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 name="Freeform 51"/>
              <p:cNvSpPr>
                <a:spLocks/>
              </p:cNvSpPr>
              <p:nvPr/>
            </p:nvSpPr>
            <p:spPr bwMode="auto">
              <a:xfrm>
                <a:off x="10463304" y="1387826"/>
                <a:ext cx="133045" cy="134202"/>
              </a:xfrm>
              <a:custGeom>
                <a:avLst/>
                <a:gdLst>
                  <a:gd name="T0" fmla="*/ 107 w 288"/>
                  <a:gd name="T1" fmla="*/ 267 h 288"/>
                  <a:gd name="T2" fmla="*/ 267 w 288"/>
                  <a:gd name="T3" fmla="*/ 180 h 288"/>
                  <a:gd name="T4" fmla="*/ 180 w 288"/>
                  <a:gd name="T5" fmla="*/ 20 h 288"/>
                  <a:gd name="T6" fmla="*/ 20 w 288"/>
                  <a:gd name="T7" fmla="*/ 107 h 288"/>
                  <a:gd name="T8" fmla="*/ 107 w 288"/>
                  <a:gd name="T9" fmla="*/ 267 h 288"/>
                </a:gdLst>
                <a:ahLst/>
                <a:cxnLst>
                  <a:cxn ang="0">
                    <a:pos x="T0" y="T1"/>
                  </a:cxn>
                  <a:cxn ang="0">
                    <a:pos x="T2" y="T3"/>
                  </a:cxn>
                  <a:cxn ang="0">
                    <a:pos x="T4" y="T5"/>
                  </a:cxn>
                  <a:cxn ang="0">
                    <a:pos x="T6" y="T7"/>
                  </a:cxn>
                  <a:cxn ang="0">
                    <a:pos x="T8" y="T9"/>
                  </a:cxn>
                </a:cxnLst>
                <a:rect l="0" t="0" r="r" b="b"/>
                <a:pathLst>
                  <a:path w="288" h="288">
                    <a:moveTo>
                      <a:pt x="107" y="267"/>
                    </a:moveTo>
                    <a:cubicBezTo>
                      <a:pt x="175" y="288"/>
                      <a:pt x="247" y="249"/>
                      <a:pt x="267" y="180"/>
                    </a:cubicBezTo>
                    <a:cubicBezTo>
                      <a:pt x="288" y="112"/>
                      <a:pt x="249" y="40"/>
                      <a:pt x="180" y="20"/>
                    </a:cubicBezTo>
                    <a:cubicBezTo>
                      <a:pt x="112" y="0"/>
                      <a:pt x="40" y="39"/>
                      <a:pt x="20" y="107"/>
                    </a:cubicBezTo>
                    <a:cubicBezTo>
                      <a:pt x="0" y="175"/>
                      <a:pt x="39" y="247"/>
                      <a:pt x="107" y="267"/>
                    </a:cubicBezTo>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 name="Freeform 52"/>
              <p:cNvSpPr>
                <a:spLocks noEditPoints="1"/>
              </p:cNvSpPr>
              <p:nvPr/>
            </p:nvSpPr>
            <p:spPr bwMode="auto">
              <a:xfrm>
                <a:off x="10398517" y="1387826"/>
                <a:ext cx="262620" cy="134202"/>
              </a:xfrm>
              <a:custGeom>
                <a:avLst/>
                <a:gdLst>
                  <a:gd name="T0" fmla="*/ 27 w 567"/>
                  <a:gd name="T1" fmla="*/ 0 h 288"/>
                  <a:gd name="T2" fmla="*/ 0 w 567"/>
                  <a:gd name="T3" fmla="*/ 66 h 288"/>
                  <a:gd name="T4" fmla="*/ 36 w 567"/>
                  <a:gd name="T5" fmla="*/ 152 h 288"/>
                  <a:gd name="T6" fmla="*/ 18 w 567"/>
                  <a:gd name="T7" fmla="*/ 117 h 288"/>
                  <a:gd name="T8" fmla="*/ 36 w 567"/>
                  <a:gd name="T9" fmla="*/ 279 h 288"/>
                  <a:gd name="T10" fmla="*/ 36 w 567"/>
                  <a:gd name="T11" fmla="*/ 217 h 288"/>
                  <a:gd name="T12" fmla="*/ 101 w 567"/>
                  <a:gd name="T13" fmla="*/ 61 h 288"/>
                  <a:gd name="T14" fmla="*/ 101 w 567"/>
                  <a:gd name="T15" fmla="*/ 0 h 288"/>
                  <a:gd name="T16" fmla="*/ 110 w 567"/>
                  <a:gd name="T17" fmla="*/ 174 h 288"/>
                  <a:gd name="T18" fmla="*/ 70 w 567"/>
                  <a:gd name="T19" fmla="*/ 108 h 288"/>
                  <a:gd name="T20" fmla="*/ 70 w 567"/>
                  <a:gd name="T21" fmla="*/ 179 h 288"/>
                  <a:gd name="T22" fmla="*/ 101 w 567"/>
                  <a:gd name="T23" fmla="*/ 279 h 288"/>
                  <a:gd name="T24" fmla="*/ 83 w 567"/>
                  <a:gd name="T25" fmla="*/ 279 h 288"/>
                  <a:gd name="T26" fmla="*/ 140 w 567"/>
                  <a:gd name="T27" fmla="*/ 61 h 288"/>
                  <a:gd name="T28" fmla="*/ 140 w 567"/>
                  <a:gd name="T29" fmla="*/ 0 h 288"/>
                  <a:gd name="T30" fmla="*/ 175 w 567"/>
                  <a:gd name="T31" fmla="*/ 152 h 288"/>
                  <a:gd name="T32" fmla="*/ 131 w 567"/>
                  <a:gd name="T33" fmla="*/ 113 h 288"/>
                  <a:gd name="T34" fmla="*/ 171 w 567"/>
                  <a:gd name="T35" fmla="*/ 179 h 288"/>
                  <a:gd name="T36" fmla="*/ 175 w 567"/>
                  <a:gd name="T37" fmla="*/ 279 h 288"/>
                  <a:gd name="T38" fmla="*/ 166 w 567"/>
                  <a:gd name="T39" fmla="*/ 288 h 288"/>
                  <a:gd name="T40" fmla="*/ 223 w 567"/>
                  <a:gd name="T41" fmla="*/ 61 h 288"/>
                  <a:gd name="T42" fmla="*/ 200 w 567"/>
                  <a:gd name="T43" fmla="*/ 61 h 288"/>
                  <a:gd name="T44" fmla="*/ 205 w 567"/>
                  <a:gd name="T45" fmla="*/ 117 h 288"/>
                  <a:gd name="T46" fmla="*/ 196 w 567"/>
                  <a:gd name="T47" fmla="*/ 117 h 288"/>
                  <a:gd name="T48" fmla="*/ 205 w 567"/>
                  <a:gd name="T49" fmla="*/ 226 h 288"/>
                  <a:gd name="T50" fmla="*/ 196 w 567"/>
                  <a:gd name="T51" fmla="*/ 226 h 288"/>
                  <a:gd name="T52" fmla="*/ 270 w 567"/>
                  <a:gd name="T53" fmla="*/ 9 h 288"/>
                  <a:gd name="T54" fmla="*/ 261 w 567"/>
                  <a:gd name="T55" fmla="*/ 9 h 288"/>
                  <a:gd name="T56" fmla="*/ 301 w 567"/>
                  <a:gd name="T57" fmla="*/ 147 h 288"/>
                  <a:gd name="T58" fmla="*/ 266 w 567"/>
                  <a:gd name="T59" fmla="*/ 117 h 288"/>
                  <a:gd name="T60" fmla="*/ 306 w 567"/>
                  <a:gd name="T61" fmla="*/ 174 h 288"/>
                  <a:gd name="T62" fmla="*/ 306 w 567"/>
                  <a:gd name="T63" fmla="*/ 226 h 288"/>
                  <a:gd name="T64" fmla="*/ 306 w 567"/>
                  <a:gd name="T65" fmla="*/ 279 h 288"/>
                  <a:gd name="T66" fmla="*/ 353 w 567"/>
                  <a:gd name="T67" fmla="*/ 0 h 288"/>
                  <a:gd name="T68" fmla="*/ 326 w 567"/>
                  <a:gd name="T69" fmla="*/ 66 h 288"/>
                  <a:gd name="T70" fmla="*/ 362 w 567"/>
                  <a:gd name="T71" fmla="*/ 117 h 288"/>
                  <a:gd name="T72" fmla="*/ 326 w 567"/>
                  <a:gd name="T73" fmla="*/ 170 h 288"/>
                  <a:gd name="T74" fmla="*/ 362 w 567"/>
                  <a:gd name="T75" fmla="*/ 260 h 288"/>
                  <a:gd name="T76" fmla="*/ 344 w 567"/>
                  <a:gd name="T77" fmla="*/ 226 h 288"/>
                  <a:gd name="T78" fmla="*/ 427 w 567"/>
                  <a:gd name="T79" fmla="*/ 61 h 288"/>
                  <a:gd name="T80" fmla="*/ 427 w 567"/>
                  <a:gd name="T81" fmla="*/ 0 h 288"/>
                  <a:gd name="T82" fmla="*/ 427 w 567"/>
                  <a:gd name="T83" fmla="*/ 170 h 288"/>
                  <a:gd name="T84" fmla="*/ 427 w 567"/>
                  <a:gd name="T85" fmla="*/ 108 h 288"/>
                  <a:gd name="T86" fmla="*/ 436 w 567"/>
                  <a:gd name="T87" fmla="*/ 283 h 288"/>
                  <a:gd name="T88" fmla="*/ 396 w 567"/>
                  <a:gd name="T89" fmla="*/ 217 h 288"/>
                  <a:gd name="T90" fmla="*/ 396 w 567"/>
                  <a:gd name="T91" fmla="*/ 288 h 288"/>
                  <a:gd name="T92" fmla="*/ 493 w 567"/>
                  <a:gd name="T93" fmla="*/ 61 h 288"/>
                  <a:gd name="T94" fmla="*/ 475 w 567"/>
                  <a:gd name="T95" fmla="*/ 61 h 288"/>
                  <a:gd name="T96" fmla="*/ 502 w 567"/>
                  <a:gd name="T97" fmla="*/ 152 h 288"/>
                  <a:gd name="T98" fmla="*/ 457 w 567"/>
                  <a:gd name="T99" fmla="*/ 113 h 288"/>
                  <a:gd name="T100" fmla="*/ 497 w 567"/>
                  <a:gd name="T101" fmla="*/ 179 h 288"/>
                  <a:gd name="T102" fmla="*/ 502 w 567"/>
                  <a:gd name="T103" fmla="*/ 279 h 288"/>
                  <a:gd name="T104" fmla="*/ 493 w 567"/>
                  <a:gd name="T105" fmla="*/ 288 h 288"/>
                  <a:gd name="T106" fmla="*/ 549 w 567"/>
                  <a:gd name="T107" fmla="*/ 61 h 288"/>
                  <a:gd name="T108" fmla="*/ 527 w 567"/>
                  <a:gd name="T109" fmla="*/ 61 h 288"/>
                  <a:gd name="T110" fmla="*/ 531 w 567"/>
                  <a:gd name="T111" fmla="*/ 117 h 288"/>
                  <a:gd name="T112" fmla="*/ 522 w 567"/>
                  <a:gd name="T113" fmla="*/ 117 h 288"/>
                  <a:gd name="T114" fmla="*/ 562 w 567"/>
                  <a:gd name="T115" fmla="*/ 256 h 288"/>
                  <a:gd name="T116" fmla="*/ 527 w 567"/>
                  <a:gd name="T117" fmla="*/ 226 h 288"/>
                  <a:gd name="T118" fmla="*/ 567 w 567"/>
                  <a:gd name="T119" fmla="*/ 28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0"/>
                      <a:pt x="44" y="38"/>
                      <a:pt x="40" y="38"/>
                    </a:cubicBezTo>
                    <a:cubicBezTo>
                      <a:pt x="37" y="38"/>
                      <a:pt x="36" y="40"/>
                      <a:pt x="36" y="43"/>
                    </a:cubicBezTo>
                    <a:cubicBezTo>
                      <a:pt x="36" y="61"/>
                      <a:pt x="36" y="61"/>
                      <a:pt x="36" y="61"/>
                    </a:cubicBezTo>
                    <a:cubicBezTo>
                      <a:pt x="27" y="61"/>
                      <a:pt x="27" y="61"/>
                      <a:pt x="27" y="61"/>
                    </a:cubicBezTo>
                    <a:cubicBezTo>
                      <a:pt x="27" y="0"/>
                      <a:pt x="27" y="0"/>
                      <a:pt x="27" y="0"/>
                    </a:cubicBezTo>
                    <a:cubicBezTo>
                      <a:pt x="5" y="0"/>
                      <a:pt x="5" y="0"/>
                      <a:pt x="5" y="0"/>
                    </a:cubicBezTo>
                    <a:cubicBezTo>
                      <a:pt x="2" y="0"/>
                      <a:pt x="0" y="1"/>
                      <a:pt x="0" y="4"/>
                    </a:cubicBezTo>
                    <a:cubicBezTo>
                      <a:pt x="0" y="7"/>
                      <a:pt x="2" y="9"/>
                      <a:pt x="5" y="9"/>
                    </a:cubicBezTo>
                    <a:cubicBezTo>
                      <a:pt x="18" y="9"/>
                      <a:pt x="18" y="9"/>
                      <a:pt x="18" y="9"/>
                    </a:cubicBezTo>
                    <a:cubicBezTo>
                      <a:pt x="18" y="61"/>
                      <a:pt x="18" y="61"/>
                      <a:pt x="18" y="61"/>
                    </a:cubicBezTo>
                    <a:cubicBezTo>
                      <a:pt x="5" y="61"/>
                      <a:pt x="5" y="61"/>
                      <a:pt x="5" y="61"/>
                    </a:cubicBezTo>
                    <a:cubicBezTo>
                      <a:pt x="2" y="61"/>
                      <a:pt x="0" y="62"/>
                      <a:pt x="0" y="66"/>
                    </a:cubicBezTo>
                    <a:cubicBezTo>
                      <a:pt x="0" y="69"/>
                      <a:pt x="2" y="70"/>
                      <a:pt x="5" y="70"/>
                    </a:cubicBezTo>
                    <a:cubicBezTo>
                      <a:pt x="40" y="70"/>
                      <a:pt x="40" y="70"/>
                      <a:pt x="40" y="70"/>
                    </a:cubicBezTo>
                    <a:cubicBezTo>
                      <a:pt x="43" y="70"/>
                      <a:pt x="45" y="69"/>
                      <a:pt x="45" y="66"/>
                    </a:cubicBezTo>
                    <a:moveTo>
                      <a:pt x="45" y="174"/>
                    </a:moveTo>
                    <a:cubicBezTo>
                      <a:pt x="45" y="152"/>
                      <a:pt x="45" y="152"/>
                      <a:pt x="45" y="152"/>
                    </a:cubicBezTo>
                    <a:cubicBezTo>
                      <a:pt x="45" y="149"/>
                      <a:pt x="44" y="147"/>
                      <a:pt x="40" y="147"/>
                    </a:cubicBezTo>
                    <a:cubicBezTo>
                      <a:pt x="37" y="147"/>
                      <a:pt x="36" y="149"/>
                      <a:pt x="36" y="152"/>
                    </a:cubicBezTo>
                    <a:cubicBezTo>
                      <a:pt x="36" y="170"/>
                      <a:pt x="36" y="170"/>
                      <a:pt x="36" y="170"/>
                    </a:cubicBezTo>
                    <a:cubicBezTo>
                      <a:pt x="27" y="170"/>
                      <a:pt x="27" y="170"/>
                      <a:pt x="27" y="170"/>
                    </a:cubicBezTo>
                    <a:cubicBezTo>
                      <a:pt x="27" y="108"/>
                      <a:pt x="27" y="108"/>
                      <a:pt x="27" y="108"/>
                    </a:cubicBezTo>
                    <a:cubicBezTo>
                      <a:pt x="5" y="108"/>
                      <a:pt x="5" y="108"/>
                      <a:pt x="5" y="108"/>
                    </a:cubicBezTo>
                    <a:cubicBezTo>
                      <a:pt x="2" y="108"/>
                      <a:pt x="0" y="110"/>
                      <a:pt x="0" y="113"/>
                    </a:cubicBezTo>
                    <a:cubicBezTo>
                      <a:pt x="0" y="116"/>
                      <a:pt x="2" y="117"/>
                      <a:pt x="5" y="117"/>
                    </a:cubicBezTo>
                    <a:cubicBezTo>
                      <a:pt x="18" y="117"/>
                      <a:pt x="18" y="117"/>
                      <a:pt x="18" y="117"/>
                    </a:cubicBezTo>
                    <a:cubicBezTo>
                      <a:pt x="18" y="170"/>
                      <a:pt x="18" y="170"/>
                      <a:pt x="18" y="170"/>
                    </a:cubicBezTo>
                    <a:cubicBezTo>
                      <a:pt x="5" y="170"/>
                      <a:pt x="5" y="170"/>
                      <a:pt x="5" y="170"/>
                    </a:cubicBezTo>
                    <a:cubicBezTo>
                      <a:pt x="2" y="170"/>
                      <a:pt x="0" y="171"/>
                      <a:pt x="0" y="174"/>
                    </a:cubicBezTo>
                    <a:cubicBezTo>
                      <a:pt x="0" y="178"/>
                      <a:pt x="2" y="179"/>
                      <a:pt x="5" y="179"/>
                    </a:cubicBezTo>
                    <a:cubicBezTo>
                      <a:pt x="40" y="179"/>
                      <a:pt x="40" y="179"/>
                      <a:pt x="40" y="179"/>
                    </a:cubicBezTo>
                    <a:cubicBezTo>
                      <a:pt x="43" y="179"/>
                      <a:pt x="45" y="178"/>
                      <a:pt x="45" y="174"/>
                    </a:cubicBezTo>
                    <a:moveTo>
                      <a:pt x="36" y="279"/>
                    </a:moveTo>
                    <a:cubicBezTo>
                      <a:pt x="9" y="279"/>
                      <a:pt x="9" y="279"/>
                      <a:pt x="9" y="279"/>
                    </a:cubicBezTo>
                    <a:cubicBezTo>
                      <a:pt x="9" y="226"/>
                      <a:pt x="9" y="226"/>
                      <a:pt x="9" y="226"/>
                    </a:cubicBezTo>
                    <a:cubicBezTo>
                      <a:pt x="36" y="226"/>
                      <a:pt x="36" y="226"/>
                      <a:pt x="36" y="226"/>
                    </a:cubicBezTo>
                    <a:lnTo>
                      <a:pt x="36" y="279"/>
                    </a:lnTo>
                    <a:close/>
                    <a:moveTo>
                      <a:pt x="45" y="279"/>
                    </a:moveTo>
                    <a:cubicBezTo>
                      <a:pt x="45" y="226"/>
                      <a:pt x="45" y="226"/>
                      <a:pt x="45" y="226"/>
                    </a:cubicBezTo>
                    <a:cubicBezTo>
                      <a:pt x="45" y="221"/>
                      <a:pt x="41" y="217"/>
                      <a:pt x="36" y="217"/>
                    </a:cubicBezTo>
                    <a:cubicBezTo>
                      <a:pt x="9" y="217"/>
                      <a:pt x="9" y="217"/>
                      <a:pt x="9" y="217"/>
                    </a:cubicBezTo>
                    <a:cubicBezTo>
                      <a:pt x="4" y="217"/>
                      <a:pt x="0" y="221"/>
                      <a:pt x="0" y="226"/>
                    </a:cubicBezTo>
                    <a:cubicBezTo>
                      <a:pt x="0" y="279"/>
                      <a:pt x="0" y="279"/>
                      <a:pt x="0" y="279"/>
                    </a:cubicBezTo>
                    <a:cubicBezTo>
                      <a:pt x="0" y="284"/>
                      <a:pt x="4" y="288"/>
                      <a:pt x="9" y="288"/>
                    </a:cubicBezTo>
                    <a:cubicBezTo>
                      <a:pt x="36" y="288"/>
                      <a:pt x="36" y="288"/>
                      <a:pt x="36" y="288"/>
                    </a:cubicBezTo>
                    <a:cubicBezTo>
                      <a:pt x="41" y="288"/>
                      <a:pt x="45" y="284"/>
                      <a:pt x="45" y="279"/>
                    </a:cubicBezTo>
                    <a:moveTo>
                      <a:pt x="101" y="61"/>
                    </a:moveTo>
                    <a:cubicBezTo>
                      <a:pt x="75" y="61"/>
                      <a:pt x="75" y="61"/>
                      <a:pt x="75" y="61"/>
                    </a:cubicBezTo>
                    <a:cubicBezTo>
                      <a:pt x="75" y="9"/>
                      <a:pt x="75" y="9"/>
                      <a:pt x="75" y="9"/>
                    </a:cubicBezTo>
                    <a:cubicBezTo>
                      <a:pt x="101" y="9"/>
                      <a:pt x="101" y="9"/>
                      <a:pt x="101" y="9"/>
                    </a:cubicBezTo>
                    <a:lnTo>
                      <a:pt x="101" y="61"/>
                    </a:lnTo>
                    <a:close/>
                    <a:moveTo>
                      <a:pt x="110" y="61"/>
                    </a:moveTo>
                    <a:cubicBezTo>
                      <a:pt x="110" y="9"/>
                      <a:pt x="110" y="9"/>
                      <a:pt x="110" y="9"/>
                    </a:cubicBezTo>
                    <a:cubicBezTo>
                      <a:pt x="110" y="4"/>
                      <a:pt x="106" y="0"/>
                      <a:pt x="101" y="0"/>
                    </a:cubicBezTo>
                    <a:cubicBezTo>
                      <a:pt x="75" y="0"/>
                      <a:pt x="75" y="0"/>
                      <a:pt x="75" y="0"/>
                    </a:cubicBezTo>
                    <a:cubicBezTo>
                      <a:pt x="70" y="0"/>
                      <a:pt x="65" y="4"/>
                      <a:pt x="65" y="9"/>
                    </a:cubicBezTo>
                    <a:cubicBezTo>
                      <a:pt x="65" y="61"/>
                      <a:pt x="65" y="61"/>
                      <a:pt x="65" y="61"/>
                    </a:cubicBezTo>
                    <a:cubicBezTo>
                      <a:pt x="65" y="66"/>
                      <a:pt x="69" y="70"/>
                      <a:pt x="75" y="70"/>
                    </a:cubicBezTo>
                    <a:cubicBezTo>
                      <a:pt x="101" y="70"/>
                      <a:pt x="101" y="70"/>
                      <a:pt x="101" y="70"/>
                    </a:cubicBezTo>
                    <a:cubicBezTo>
                      <a:pt x="106" y="70"/>
                      <a:pt x="110" y="66"/>
                      <a:pt x="110" y="61"/>
                    </a:cubicBezTo>
                    <a:moveTo>
                      <a:pt x="110" y="174"/>
                    </a:moveTo>
                    <a:cubicBezTo>
                      <a:pt x="110" y="152"/>
                      <a:pt x="110" y="152"/>
                      <a:pt x="110" y="152"/>
                    </a:cubicBezTo>
                    <a:cubicBezTo>
                      <a:pt x="110" y="149"/>
                      <a:pt x="109" y="147"/>
                      <a:pt x="106" y="147"/>
                    </a:cubicBezTo>
                    <a:cubicBezTo>
                      <a:pt x="102" y="147"/>
                      <a:pt x="101" y="149"/>
                      <a:pt x="101" y="152"/>
                    </a:cubicBezTo>
                    <a:cubicBezTo>
                      <a:pt x="101" y="170"/>
                      <a:pt x="101" y="170"/>
                      <a:pt x="101" y="170"/>
                    </a:cubicBezTo>
                    <a:cubicBezTo>
                      <a:pt x="92" y="170"/>
                      <a:pt x="92" y="170"/>
                      <a:pt x="92" y="170"/>
                    </a:cubicBezTo>
                    <a:cubicBezTo>
                      <a:pt x="92" y="108"/>
                      <a:pt x="92" y="108"/>
                      <a:pt x="92" y="108"/>
                    </a:cubicBezTo>
                    <a:cubicBezTo>
                      <a:pt x="70" y="108"/>
                      <a:pt x="70" y="108"/>
                      <a:pt x="70" y="108"/>
                    </a:cubicBezTo>
                    <a:cubicBezTo>
                      <a:pt x="68" y="108"/>
                      <a:pt x="65" y="110"/>
                      <a:pt x="65" y="113"/>
                    </a:cubicBezTo>
                    <a:cubicBezTo>
                      <a:pt x="65" y="116"/>
                      <a:pt x="68" y="117"/>
                      <a:pt x="70" y="117"/>
                    </a:cubicBezTo>
                    <a:cubicBezTo>
                      <a:pt x="83" y="117"/>
                      <a:pt x="83" y="117"/>
                      <a:pt x="83" y="117"/>
                    </a:cubicBezTo>
                    <a:cubicBezTo>
                      <a:pt x="83" y="170"/>
                      <a:pt x="83" y="170"/>
                      <a:pt x="83" y="170"/>
                    </a:cubicBezTo>
                    <a:cubicBezTo>
                      <a:pt x="70" y="170"/>
                      <a:pt x="70" y="170"/>
                      <a:pt x="70" y="170"/>
                    </a:cubicBezTo>
                    <a:cubicBezTo>
                      <a:pt x="68" y="170"/>
                      <a:pt x="65" y="171"/>
                      <a:pt x="65" y="174"/>
                    </a:cubicBezTo>
                    <a:cubicBezTo>
                      <a:pt x="65" y="178"/>
                      <a:pt x="68" y="179"/>
                      <a:pt x="70" y="179"/>
                    </a:cubicBezTo>
                    <a:cubicBezTo>
                      <a:pt x="106" y="179"/>
                      <a:pt x="106" y="179"/>
                      <a:pt x="106" y="179"/>
                    </a:cubicBezTo>
                    <a:cubicBezTo>
                      <a:pt x="108" y="179"/>
                      <a:pt x="110" y="178"/>
                      <a:pt x="110" y="174"/>
                    </a:cubicBezTo>
                    <a:moveTo>
                      <a:pt x="110" y="283"/>
                    </a:moveTo>
                    <a:cubicBezTo>
                      <a:pt x="110" y="260"/>
                      <a:pt x="110" y="260"/>
                      <a:pt x="110" y="260"/>
                    </a:cubicBezTo>
                    <a:cubicBezTo>
                      <a:pt x="110" y="258"/>
                      <a:pt x="109" y="256"/>
                      <a:pt x="106" y="256"/>
                    </a:cubicBezTo>
                    <a:cubicBezTo>
                      <a:pt x="102" y="256"/>
                      <a:pt x="101" y="258"/>
                      <a:pt x="101" y="260"/>
                    </a:cubicBezTo>
                    <a:cubicBezTo>
                      <a:pt x="101" y="279"/>
                      <a:pt x="101" y="279"/>
                      <a:pt x="101" y="279"/>
                    </a:cubicBezTo>
                    <a:cubicBezTo>
                      <a:pt x="92" y="279"/>
                      <a:pt x="92" y="279"/>
                      <a:pt x="92" y="279"/>
                    </a:cubicBezTo>
                    <a:cubicBezTo>
                      <a:pt x="92" y="217"/>
                      <a:pt x="92" y="217"/>
                      <a:pt x="92" y="217"/>
                    </a:cubicBezTo>
                    <a:cubicBezTo>
                      <a:pt x="70" y="217"/>
                      <a:pt x="70" y="217"/>
                      <a:pt x="70" y="217"/>
                    </a:cubicBezTo>
                    <a:cubicBezTo>
                      <a:pt x="68" y="217"/>
                      <a:pt x="65" y="218"/>
                      <a:pt x="65" y="222"/>
                    </a:cubicBezTo>
                    <a:cubicBezTo>
                      <a:pt x="65" y="225"/>
                      <a:pt x="68" y="226"/>
                      <a:pt x="70" y="226"/>
                    </a:cubicBezTo>
                    <a:cubicBezTo>
                      <a:pt x="83" y="226"/>
                      <a:pt x="83" y="226"/>
                      <a:pt x="83" y="226"/>
                    </a:cubicBezTo>
                    <a:cubicBezTo>
                      <a:pt x="83" y="279"/>
                      <a:pt x="83" y="279"/>
                      <a:pt x="83" y="279"/>
                    </a:cubicBezTo>
                    <a:cubicBezTo>
                      <a:pt x="70" y="279"/>
                      <a:pt x="70" y="279"/>
                      <a:pt x="70" y="279"/>
                    </a:cubicBezTo>
                    <a:cubicBezTo>
                      <a:pt x="68" y="279"/>
                      <a:pt x="65" y="280"/>
                      <a:pt x="65" y="283"/>
                    </a:cubicBezTo>
                    <a:cubicBezTo>
                      <a:pt x="65" y="286"/>
                      <a:pt x="68" y="288"/>
                      <a:pt x="70" y="288"/>
                    </a:cubicBezTo>
                    <a:cubicBezTo>
                      <a:pt x="106" y="288"/>
                      <a:pt x="106" y="288"/>
                      <a:pt x="106" y="288"/>
                    </a:cubicBezTo>
                    <a:cubicBezTo>
                      <a:pt x="108" y="288"/>
                      <a:pt x="110" y="286"/>
                      <a:pt x="110" y="283"/>
                    </a:cubicBezTo>
                    <a:moveTo>
                      <a:pt x="166" y="61"/>
                    </a:moveTo>
                    <a:cubicBezTo>
                      <a:pt x="140" y="61"/>
                      <a:pt x="140" y="61"/>
                      <a:pt x="140" y="61"/>
                    </a:cubicBezTo>
                    <a:cubicBezTo>
                      <a:pt x="140" y="9"/>
                      <a:pt x="140" y="9"/>
                      <a:pt x="140" y="9"/>
                    </a:cubicBezTo>
                    <a:cubicBezTo>
                      <a:pt x="166" y="9"/>
                      <a:pt x="166" y="9"/>
                      <a:pt x="166" y="9"/>
                    </a:cubicBezTo>
                    <a:lnTo>
                      <a:pt x="166" y="61"/>
                    </a:lnTo>
                    <a:close/>
                    <a:moveTo>
                      <a:pt x="175" y="61"/>
                    </a:moveTo>
                    <a:cubicBezTo>
                      <a:pt x="175" y="9"/>
                      <a:pt x="175" y="9"/>
                      <a:pt x="175" y="9"/>
                    </a:cubicBezTo>
                    <a:cubicBezTo>
                      <a:pt x="175" y="4"/>
                      <a:pt x="171" y="0"/>
                      <a:pt x="166" y="0"/>
                    </a:cubicBezTo>
                    <a:cubicBezTo>
                      <a:pt x="140" y="0"/>
                      <a:pt x="140" y="0"/>
                      <a:pt x="140" y="0"/>
                    </a:cubicBezTo>
                    <a:cubicBezTo>
                      <a:pt x="135" y="0"/>
                      <a:pt x="131" y="4"/>
                      <a:pt x="131" y="9"/>
                    </a:cubicBezTo>
                    <a:cubicBezTo>
                      <a:pt x="131" y="61"/>
                      <a:pt x="131" y="61"/>
                      <a:pt x="131" y="61"/>
                    </a:cubicBezTo>
                    <a:cubicBezTo>
                      <a:pt x="131" y="66"/>
                      <a:pt x="135" y="70"/>
                      <a:pt x="140" y="70"/>
                    </a:cubicBezTo>
                    <a:cubicBezTo>
                      <a:pt x="166" y="70"/>
                      <a:pt x="166" y="70"/>
                      <a:pt x="166" y="70"/>
                    </a:cubicBezTo>
                    <a:cubicBezTo>
                      <a:pt x="172" y="70"/>
                      <a:pt x="175" y="66"/>
                      <a:pt x="175" y="61"/>
                    </a:cubicBezTo>
                    <a:moveTo>
                      <a:pt x="175" y="174"/>
                    </a:moveTo>
                    <a:cubicBezTo>
                      <a:pt x="175" y="152"/>
                      <a:pt x="175" y="152"/>
                      <a:pt x="175" y="152"/>
                    </a:cubicBezTo>
                    <a:cubicBezTo>
                      <a:pt x="175" y="149"/>
                      <a:pt x="174" y="147"/>
                      <a:pt x="171" y="147"/>
                    </a:cubicBezTo>
                    <a:cubicBezTo>
                      <a:pt x="168" y="147"/>
                      <a:pt x="166" y="149"/>
                      <a:pt x="166" y="152"/>
                    </a:cubicBezTo>
                    <a:cubicBezTo>
                      <a:pt x="166" y="170"/>
                      <a:pt x="166" y="170"/>
                      <a:pt x="166" y="170"/>
                    </a:cubicBezTo>
                    <a:cubicBezTo>
                      <a:pt x="158" y="170"/>
                      <a:pt x="158" y="170"/>
                      <a:pt x="158" y="170"/>
                    </a:cubicBezTo>
                    <a:cubicBezTo>
                      <a:pt x="158" y="108"/>
                      <a:pt x="158" y="108"/>
                      <a:pt x="158" y="108"/>
                    </a:cubicBezTo>
                    <a:cubicBezTo>
                      <a:pt x="135" y="108"/>
                      <a:pt x="135" y="108"/>
                      <a:pt x="135" y="108"/>
                    </a:cubicBezTo>
                    <a:cubicBezTo>
                      <a:pt x="133" y="108"/>
                      <a:pt x="131" y="110"/>
                      <a:pt x="131" y="113"/>
                    </a:cubicBezTo>
                    <a:cubicBezTo>
                      <a:pt x="131" y="116"/>
                      <a:pt x="133" y="117"/>
                      <a:pt x="135" y="117"/>
                    </a:cubicBezTo>
                    <a:cubicBezTo>
                      <a:pt x="149" y="117"/>
                      <a:pt x="149" y="117"/>
                      <a:pt x="149" y="117"/>
                    </a:cubicBezTo>
                    <a:cubicBezTo>
                      <a:pt x="149" y="170"/>
                      <a:pt x="149" y="170"/>
                      <a:pt x="149" y="170"/>
                    </a:cubicBezTo>
                    <a:cubicBezTo>
                      <a:pt x="135" y="170"/>
                      <a:pt x="135" y="170"/>
                      <a:pt x="135" y="170"/>
                    </a:cubicBezTo>
                    <a:cubicBezTo>
                      <a:pt x="133" y="170"/>
                      <a:pt x="131" y="171"/>
                      <a:pt x="131" y="174"/>
                    </a:cubicBezTo>
                    <a:cubicBezTo>
                      <a:pt x="131" y="178"/>
                      <a:pt x="133" y="179"/>
                      <a:pt x="135" y="179"/>
                    </a:cubicBezTo>
                    <a:cubicBezTo>
                      <a:pt x="171" y="179"/>
                      <a:pt x="171" y="179"/>
                      <a:pt x="171" y="179"/>
                    </a:cubicBezTo>
                    <a:cubicBezTo>
                      <a:pt x="173" y="179"/>
                      <a:pt x="175" y="178"/>
                      <a:pt x="175" y="174"/>
                    </a:cubicBezTo>
                    <a:moveTo>
                      <a:pt x="166" y="279"/>
                    </a:moveTo>
                    <a:cubicBezTo>
                      <a:pt x="140" y="279"/>
                      <a:pt x="140" y="279"/>
                      <a:pt x="140" y="279"/>
                    </a:cubicBezTo>
                    <a:cubicBezTo>
                      <a:pt x="140" y="226"/>
                      <a:pt x="140" y="226"/>
                      <a:pt x="140" y="226"/>
                    </a:cubicBezTo>
                    <a:cubicBezTo>
                      <a:pt x="166" y="226"/>
                      <a:pt x="166" y="226"/>
                      <a:pt x="166" y="226"/>
                    </a:cubicBezTo>
                    <a:lnTo>
                      <a:pt x="166" y="279"/>
                    </a:lnTo>
                    <a:close/>
                    <a:moveTo>
                      <a:pt x="175" y="279"/>
                    </a:moveTo>
                    <a:cubicBezTo>
                      <a:pt x="175" y="226"/>
                      <a:pt x="175" y="226"/>
                      <a:pt x="175" y="226"/>
                    </a:cubicBezTo>
                    <a:cubicBezTo>
                      <a:pt x="175" y="221"/>
                      <a:pt x="171" y="217"/>
                      <a:pt x="166" y="217"/>
                    </a:cubicBezTo>
                    <a:cubicBezTo>
                      <a:pt x="140" y="217"/>
                      <a:pt x="140" y="217"/>
                      <a:pt x="140" y="217"/>
                    </a:cubicBezTo>
                    <a:cubicBezTo>
                      <a:pt x="135" y="217"/>
                      <a:pt x="131" y="221"/>
                      <a:pt x="131" y="226"/>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0"/>
                      <a:pt x="240" y="38"/>
                      <a:pt x="236" y="38"/>
                    </a:cubicBezTo>
                    <a:cubicBezTo>
                      <a:pt x="233" y="38"/>
                      <a:pt x="232" y="40"/>
                      <a:pt x="232" y="43"/>
                    </a:cubicBezTo>
                    <a:cubicBezTo>
                      <a:pt x="232" y="61"/>
                      <a:pt x="232" y="61"/>
                      <a:pt x="232" y="61"/>
                    </a:cubicBezTo>
                    <a:cubicBezTo>
                      <a:pt x="223" y="61"/>
                      <a:pt x="223" y="61"/>
                      <a:pt x="223" y="61"/>
                    </a:cubicBezTo>
                    <a:cubicBezTo>
                      <a:pt x="223" y="0"/>
                      <a:pt x="223" y="0"/>
                      <a:pt x="223" y="0"/>
                    </a:cubicBezTo>
                    <a:cubicBezTo>
                      <a:pt x="200" y="0"/>
                      <a:pt x="200" y="0"/>
                      <a:pt x="200" y="0"/>
                    </a:cubicBezTo>
                    <a:cubicBezTo>
                      <a:pt x="198" y="0"/>
                      <a:pt x="196" y="1"/>
                      <a:pt x="196" y="4"/>
                    </a:cubicBezTo>
                    <a:cubicBezTo>
                      <a:pt x="196" y="7"/>
                      <a:pt x="198" y="9"/>
                      <a:pt x="200" y="9"/>
                    </a:cubicBezTo>
                    <a:cubicBezTo>
                      <a:pt x="214" y="9"/>
                      <a:pt x="214" y="9"/>
                      <a:pt x="214" y="9"/>
                    </a:cubicBezTo>
                    <a:cubicBezTo>
                      <a:pt x="214" y="61"/>
                      <a:pt x="214" y="61"/>
                      <a:pt x="214" y="61"/>
                    </a:cubicBezTo>
                    <a:cubicBezTo>
                      <a:pt x="200" y="61"/>
                      <a:pt x="200" y="61"/>
                      <a:pt x="200" y="61"/>
                    </a:cubicBezTo>
                    <a:cubicBezTo>
                      <a:pt x="198" y="61"/>
                      <a:pt x="196" y="62"/>
                      <a:pt x="196" y="66"/>
                    </a:cubicBezTo>
                    <a:cubicBezTo>
                      <a:pt x="196" y="69"/>
                      <a:pt x="198" y="70"/>
                      <a:pt x="200" y="70"/>
                    </a:cubicBezTo>
                    <a:cubicBezTo>
                      <a:pt x="236" y="70"/>
                      <a:pt x="236" y="70"/>
                      <a:pt x="236" y="70"/>
                    </a:cubicBezTo>
                    <a:cubicBezTo>
                      <a:pt x="239" y="70"/>
                      <a:pt x="241" y="69"/>
                      <a:pt x="241" y="66"/>
                    </a:cubicBezTo>
                    <a:moveTo>
                      <a:pt x="232" y="170"/>
                    </a:moveTo>
                    <a:cubicBezTo>
                      <a:pt x="205" y="170"/>
                      <a:pt x="205" y="170"/>
                      <a:pt x="205" y="170"/>
                    </a:cubicBezTo>
                    <a:cubicBezTo>
                      <a:pt x="205" y="117"/>
                      <a:pt x="205" y="117"/>
                      <a:pt x="205" y="117"/>
                    </a:cubicBezTo>
                    <a:cubicBezTo>
                      <a:pt x="232" y="117"/>
                      <a:pt x="232" y="117"/>
                      <a:pt x="232" y="117"/>
                    </a:cubicBezTo>
                    <a:lnTo>
                      <a:pt x="232" y="170"/>
                    </a:lnTo>
                    <a:close/>
                    <a:moveTo>
                      <a:pt x="241" y="170"/>
                    </a:moveTo>
                    <a:cubicBezTo>
                      <a:pt x="241" y="117"/>
                      <a:pt x="241" y="117"/>
                      <a:pt x="241" y="117"/>
                    </a:cubicBezTo>
                    <a:cubicBezTo>
                      <a:pt x="241" y="113"/>
                      <a:pt x="237" y="108"/>
                      <a:pt x="232" y="108"/>
                    </a:cubicBezTo>
                    <a:cubicBezTo>
                      <a:pt x="205" y="108"/>
                      <a:pt x="205" y="108"/>
                      <a:pt x="205" y="108"/>
                    </a:cubicBezTo>
                    <a:cubicBezTo>
                      <a:pt x="200" y="108"/>
                      <a:pt x="196" y="113"/>
                      <a:pt x="196" y="117"/>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6"/>
                      <a:pt x="205" y="226"/>
                      <a:pt x="205" y="226"/>
                    </a:cubicBezTo>
                    <a:cubicBezTo>
                      <a:pt x="232" y="226"/>
                      <a:pt x="232" y="226"/>
                      <a:pt x="232" y="226"/>
                    </a:cubicBezTo>
                    <a:lnTo>
                      <a:pt x="232" y="279"/>
                    </a:lnTo>
                    <a:close/>
                    <a:moveTo>
                      <a:pt x="241" y="279"/>
                    </a:moveTo>
                    <a:cubicBezTo>
                      <a:pt x="241" y="226"/>
                      <a:pt x="241" y="226"/>
                      <a:pt x="241" y="226"/>
                    </a:cubicBezTo>
                    <a:cubicBezTo>
                      <a:pt x="241" y="221"/>
                      <a:pt x="237" y="217"/>
                      <a:pt x="232" y="217"/>
                    </a:cubicBezTo>
                    <a:cubicBezTo>
                      <a:pt x="205" y="217"/>
                      <a:pt x="205" y="217"/>
                      <a:pt x="205" y="217"/>
                    </a:cubicBezTo>
                    <a:cubicBezTo>
                      <a:pt x="200" y="217"/>
                      <a:pt x="196" y="221"/>
                      <a:pt x="196" y="226"/>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1"/>
                    </a:moveTo>
                    <a:cubicBezTo>
                      <a:pt x="270" y="61"/>
                      <a:pt x="270" y="61"/>
                      <a:pt x="270" y="61"/>
                    </a:cubicBezTo>
                    <a:cubicBezTo>
                      <a:pt x="270" y="9"/>
                      <a:pt x="270" y="9"/>
                      <a:pt x="270" y="9"/>
                    </a:cubicBezTo>
                    <a:cubicBezTo>
                      <a:pt x="297" y="9"/>
                      <a:pt x="297" y="9"/>
                      <a:pt x="297" y="9"/>
                    </a:cubicBezTo>
                    <a:lnTo>
                      <a:pt x="297" y="61"/>
                    </a:lnTo>
                    <a:close/>
                    <a:moveTo>
                      <a:pt x="306" y="61"/>
                    </a:moveTo>
                    <a:cubicBezTo>
                      <a:pt x="306" y="9"/>
                      <a:pt x="306" y="9"/>
                      <a:pt x="306" y="9"/>
                    </a:cubicBezTo>
                    <a:cubicBezTo>
                      <a:pt x="306" y="4"/>
                      <a:pt x="302" y="0"/>
                      <a:pt x="297" y="0"/>
                    </a:cubicBezTo>
                    <a:cubicBezTo>
                      <a:pt x="270" y="0"/>
                      <a:pt x="270" y="0"/>
                      <a:pt x="270" y="0"/>
                    </a:cubicBezTo>
                    <a:cubicBezTo>
                      <a:pt x="265" y="0"/>
                      <a:pt x="261" y="4"/>
                      <a:pt x="261" y="9"/>
                    </a:cubicBezTo>
                    <a:cubicBezTo>
                      <a:pt x="261" y="61"/>
                      <a:pt x="261" y="61"/>
                      <a:pt x="261" y="61"/>
                    </a:cubicBezTo>
                    <a:cubicBezTo>
                      <a:pt x="261" y="66"/>
                      <a:pt x="265" y="70"/>
                      <a:pt x="270" y="70"/>
                    </a:cubicBezTo>
                    <a:cubicBezTo>
                      <a:pt x="297" y="70"/>
                      <a:pt x="297" y="70"/>
                      <a:pt x="297" y="70"/>
                    </a:cubicBezTo>
                    <a:cubicBezTo>
                      <a:pt x="302" y="70"/>
                      <a:pt x="306" y="66"/>
                      <a:pt x="306" y="61"/>
                    </a:cubicBezTo>
                    <a:moveTo>
                      <a:pt x="306" y="174"/>
                    </a:moveTo>
                    <a:cubicBezTo>
                      <a:pt x="306" y="152"/>
                      <a:pt x="306" y="152"/>
                      <a:pt x="306" y="152"/>
                    </a:cubicBezTo>
                    <a:cubicBezTo>
                      <a:pt x="306" y="149"/>
                      <a:pt x="305" y="147"/>
                      <a:pt x="301" y="147"/>
                    </a:cubicBezTo>
                    <a:cubicBezTo>
                      <a:pt x="298" y="147"/>
                      <a:pt x="297" y="149"/>
                      <a:pt x="297" y="152"/>
                    </a:cubicBezTo>
                    <a:cubicBezTo>
                      <a:pt x="297" y="170"/>
                      <a:pt x="297" y="170"/>
                      <a:pt x="297" y="170"/>
                    </a:cubicBezTo>
                    <a:cubicBezTo>
                      <a:pt x="288" y="170"/>
                      <a:pt x="288" y="170"/>
                      <a:pt x="288" y="170"/>
                    </a:cubicBezTo>
                    <a:cubicBezTo>
                      <a:pt x="288" y="108"/>
                      <a:pt x="288" y="108"/>
                      <a:pt x="288" y="108"/>
                    </a:cubicBezTo>
                    <a:cubicBezTo>
                      <a:pt x="266" y="108"/>
                      <a:pt x="266" y="108"/>
                      <a:pt x="266" y="108"/>
                    </a:cubicBezTo>
                    <a:cubicBezTo>
                      <a:pt x="263" y="108"/>
                      <a:pt x="261" y="110"/>
                      <a:pt x="261" y="113"/>
                    </a:cubicBezTo>
                    <a:cubicBezTo>
                      <a:pt x="261" y="116"/>
                      <a:pt x="263" y="117"/>
                      <a:pt x="266" y="117"/>
                    </a:cubicBezTo>
                    <a:cubicBezTo>
                      <a:pt x="279" y="117"/>
                      <a:pt x="279" y="117"/>
                      <a:pt x="279" y="117"/>
                    </a:cubicBezTo>
                    <a:cubicBezTo>
                      <a:pt x="279" y="170"/>
                      <a:pt x="279" y="170"/>
                      <a:pt x="279" y="170"/>
                    </a:cubicBezTo>
                    <a:cubicBezTo>
                      <a:pt x="266" y="170"/>
                      <a:pt x="266" y="170"/>
                      <a:pt x="266" y="170"/>
                    </a:cubicBezTo>
                    <a:cubicBezTo>
                      <a:pt x="263" y="170"/>
                      <a:pt x="261" y="171"/>
                      <a:pt x="261" y="174"/>
                    </a:cubicBezTo>
                    <a:cubicBezTo>
                      <a:pt x="261" y="178"/>
                      <a:pt x="263" y="179"/>
                      <a:pt x="266" y="179"/>
                    </a:cubicBezTo>
                    <a:cubicBezTo>
                      <a:pt x="301" y="179"/>
                      <a:pt x="301" y="179"/>
                      <a:pt x="301" y="179"/>
                    </a:cubicBezTo>
                    <a:cubicBezTo>
                      <a:pt x="304" y="179"/>
                      <a:pt x="306" y="178"/>
                      <a:pt x="306" y="174"/>
                    </a:cubicBezTo>
                    <a:moveTo>
                      <a:pt x="297" y="279"/>
                    </a:moveTo>
                    <a:cubicBezTo>
                      <a:pt x="270" y="279"/>
                      <a:pt x="270" y="279"/>
                      <a:pt x="270" y="279"/>
                    </a:cubicBezTo>
                    <a:cubicBezTo>
                      <a:pt x="270" y="226"/>
                      <a:pt x="270" y="226"/>
                      <a:pt x="270" y="226"/>
                    </a:cubicBezTo>
                    <a:cubicBezTo>
                      <a:pt x="297" y="226"/>
                      <a:pt x="297" y="226"/>
                      <a:pt x="297" y="226"/>
                    </a:cubicBezTo>
                    <a:lnTo>
                      <a:pt x="297" y="279"/>
                    </a:lnTo>
                    <a:close/>
                    <a:moveTo>
                      <a:pt x="306" y="279"/>
                    </a:moveTo>
                    <a:cubicBezTo>
                      <a:pt x="306" y="226"/>
                      <a:pt x="306" y="226"/>
                      <a:pt x="306" y="226"/>
                    </a:cubicBezTo>
                    <a:cubicBezTo>
                      <a:pt x="306" y="221"/>
                      <a:pt x="302" y="217"/>
                      <a:pt x="297" y="217"/>
                    </a:cubicBezTo>
                    <a:cubicBezTo>
                      <a:pt x="270" y="217"/>
                      <a:pt x="270" y="217"/>
                      <a:pt x="270" y="217"/>
                    </a:cubicBezTo>
                    <a:cubicBezTo>
                      <a:pt x="265" y="217"/>
                      <a:pt x="261" y="221"/>
                      <a:pt x="261" y="226"/>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0"/>
                      <a:pt x="370" y="38"/>
                      <a:pt x="367" y="38"/>
                    </a:cubicBezTo>
                    <a:cubicBezTo>
                      <a:pt x="363" y="38"/>
                      <a:pt x="362" y="40"/>
                      <a:pt x="362" y="43"/>
                    </a:cubicBezTo>
                    <a:cubicBezTo>
                      <a:pt x="362" y="61"/>
                      <a:pt x="362" y="61"/>
                      <a:pt x="362" y="61"/>
                    </a:cubicBezTo>
                    <a:cubicBezTo>
                      <a:pt x="353" y="61"/>
                      <a:pt x="353" y="61"/>
                      <a:pt x="353" y="61"/>
                    </a:cubicBezTo>
                    <a:cubicBezTo>
                      <a:pt x="353" y="0"/>
                      <a:pt x="353" y="0"/>
                      <a:pt x="353" y="0"/>
                    </a:cubicBezTo>
                    <a:cubicBezTo>
                      <a:pt x="331" y="0"/>
                      <a:pt x="331" y="0"/>
                      <a:pt x="331" y="0"/>
                    </a:cubicBezTo>
                    <a:cubicBezTo>
                      <a:pt x="329" y="0"/>
                      <a:pt x="326" y="1"/>
                      <a:pt x="326" y="4"/>
                    </a:cubicBezTo>
                    <a:cubicBezTo>
                      <a:pt x="326" y="7"/>
                      <a:pt x="329" y="9"/>
                      <a:pt x="331" y="9"/>
                    </a:cubicBezTo>
                    <a:cubicBezTo>
                      <a:pt x="344" y="9"/>
                      <a:pt x="344" y="9"/>
                      <a:pt x="344" y="9"/>
                    </a:cubicBezTo>
                    <a:cubicBezTo>
                      <a:pt x="344" y="61"/>
                      <a:pt x="344" y="61"/>
                      <a:pt x="344" y="61"/>
                    </a:cubicBezTo>
                    <a:cubicBezTo>
                      <a:pt x="331" y="61"/>
                      <a:pt x="331" y="61"/>
                      <a:pt x="331" y="61"/>
                    </a:cubicBezTo>
                    <a:cubicBezTo>
                      <a:pt x="329" y="61"/>
                      <a:pt x="326" y="62"/>
                      <a:pt x="326" y="66"/>
                    </a:cubicBezTo>
                    <a:cubicBezTo>
                      <a:pt x="326" y="69"/>
                      <a:pt x="329" y="70"/>
                      <a:pt x="331" y="70"/>
                    </a:cubicBezTo>
                    <a:cubicBezTo>
                      <a:pt x="367" y="70"/>
                      <a:pt x="367" y="70"/>
                      <a:pt x="367" y="70"/>
                    </a:cubicBezTo>
                    <a:cubicBezTo>
                      <a:pt x="369" y="70"/>
                      <a:pt x="371" y="69"/>
                      <a:pt x="371" y="66"/>
                    </a:cubicBezTo>
                    <a:moveTo>
                      <a:pt x="362" y="170"/>
                    </a:moveTo>
                    <a:cubicBezTo>
                      <a:pt x="335" y="170"/>
                      <a:pt x="335" y="170"/>
                      <a:pt x="335" y="170"/>
                    </a:cubicBezTo>
                    <a:cubicBezTo>
                      <a:pt x="335" y="117"/>
                      <a:pt x="335" y="117"/>
                      <a:pt x="335" y="117"/>
                    </a:cubicBezTo>
                    <a:cubicBezTo>
                      <a:pt x="362" y="117"/>
                      <a:pt x="362" y="117"/>
                      <a:pt x="362" y="117"/>
                    </a:cubicBezTo>
                    <a:lnTo>
                      <a:pt x="362" y="170"/>
                    </a:lnTo>
                    <a:close/>
                    <a:moveTo>
                      <a:pt x="371" y="170"/>
                    </a:moveTo>
                    <a:cubicBezTo>
                      <a:pt x="371" y="117"/>
                      <a:pt x="371" y="117"/>
                      <a:pt x="371" y="117"/>
                    </a:cubicBezTo>
                    <a:cubicBezTo>
                      <a:pt x="371" y="113"/>
                      <a:pt x="367" y="108"/>
                      <a:pt x="362" y="108"/>
                    </a:cubicBezTo>
                    <a:cubicBezTo>
                      <a:pt x="335" y="108"/>
                      <a:pt x="335" y="108"/>
                      <a:pt x="335" y="108"/>
                    </a:cubicBezTo>
                    <a:cubicBezTo>
                      <a:pt x="330" y="108"/>
                      <a:pt x="326" y="113"/>
                      <a:pt x="326" y="117"/>
                    </a:cubicBezTo>
                    <a:cubicBezTo>
                      <a:pt x="326" y="170"/>
                      <a:pt x="326" y="170"/>
                      <a:pt x="326" y="170"/>
                    </a:cubicBezTo>
                    <a:cubicBezTo>
                      <a:pt x="326" y="175"/>
                      <a:pt x="330" y="179"/>
                      <a:pt x="335" y="179"/>
                    </a:cubicBezTo>
                    <a:cubicBezTo>
                      <a:pt x="362" y="179"/>
                      <a:pt x="362" y="179"/>
                      <a:pt x="362" y="179"/>
                    </a:cubicBezTo>
                    <a:cubicBezTo>
                      <a:pt x="367" y="179"/>
                      <a:pt x="371" y="175"/>
                      <a:pt x="371" y="170"/>
                    </a:cubicBezTo>
                    <a:moveTo>
                      <a:pt x="371" y="283"/>
                    </a:moveTo>
                    <a:cubicBezTo>
                      <a:pt x="371" y="260"/>
                      <a:pt x="371" y="260"/>
                      <a:pt x="371" y="260"/>
                    </a:cubicBezTo>
                    <a:cubicBezTo>
                      <a:pt x="371" y="258"/>
                      <a:pt x="370" y="256"/>
                      <a:pt x="367" y="256"/>
                    </a:cubicBezTo>
                    <a:cubicBezTo>
                      <a:pt x="363" y="256"/>
                      <a:pt x="362" y="258"/>
                      <a:pt x="362" y="260"/>
                    </a:cubicBezTo>
                    <a:cubicBezTo>
                      <a:pt x="362" y="279"/>
                      <a:pt x="362" y="279"/>
                      <a:pt x="362" y="279"/>
                    </a:cubicBezTo>
                    <a:cubicBezTo>
                      <a:pt x="353" y="279"/>
                      <a:pt x="353" y="279"/>
                      <a:pt x="353" y="279"/>
                    </a:cubicBezTo>
                    <a:cubicBezTo>
                      <a:pt x="353" y="217"/>
                      <a:pt x="353" y="217"/>
                      <a:pt x="353" y="217"/>
                    </a:cubicBezTo>
                    <a:cubicBezTo>
                      <a:pt x="331" y="217"/>
                      <a:pt x="331" y="217"/>
                      <a:pt x="331" y="217"/>
                    </a:cubicBezTo>
                    <a:cubicBezTo>
                      <a:pt x="329" y="217"/>
                      <a:pt x="326" y="218"/>
                      <a:pt x="326" y="222"/>
                    </a:cubicBezTo>
                    <a:cubicBezTo>
                      <a:pt x="326" y="225"/>
                      <a:pt x="329" y="226"/>
                      <a:pt x="331" y="226"/>
                    </a:cubicBezTo>
                    <a:cubicBezTo>
                      <a:pt x="344" y="226"/>
                      <a:pt x="344" y="226"/>
                      <a:pt x="344" y="226"/>
                    </a:cubicBezTo>
                    <a:cubicBezTo>
                      <a:pt x="344" y="279"/>
                      <a:pt x="344" y="279"/>
                      <a:pt x="344" y="279"/>
                    </a:cubicBezTo>
                    <a:cubicBezTo>
                      <a:pt x="331" y="279"/>
                      <a:pt x="331" y="279"/>
                      <a:pt x="331" y="279"/>
                    </a:cubicBezTo>
                    <a:cubicBezTo>
                      <a:pt x="329" y="279"/>
                      <a:pt x="326" y="280"/>
                      <a:pt x="326" y="283"/>
                    </a:cubicBezTo>
                    <a:cubicBezTo>
                      <a:pt x="326" y="286"/>
                      <a:pt x="329" y="288"/>
                      <a:pt x="331" y="288"/>
                    </a:cubicBezTo>
                    <a:cubicBezTo>
                      <a:pt x="367" y="288"/>
                      <a:pt x="367" y="288"/>
                      <a:pt x="367" y="288"/>
                    </a:cubicBezTo>
                    <a:cubicBezTo>
                      <a:pt x="369" y="288"/>
                      <a:pt x="371" y="286"/>
                      <a:pt x="371" y="283"/>
                    </a:cubicBezTo>
                    <a:moveTo>
                      <a:pt x="427" y="61"/>
                    </a:moveTo>
                    <a:cubicBezTo>
                      <a:pt x="401" y="61"/>
                      <a:pt x="401" y="61"/>
                      <a:pt x="401" y="61"/>
                    </a:cubicBezTo>
                    <a:cubicBezTo>
                      <a:pt x="401" y="9"/>
                      <a:pt x="401" y="9"/>
                      <a:pt x="401" y="9"/>
                    </a:cubicBezTo>
                    <a:cubicBezTo>
                      <a:pt x="427" y="9"/>
                      <a:pt x="427" y="9"/>
                      <a:pt x="427" y="9"/>
                    </a:cubicBezTo>
                    <a:lnTo>
                      <a:pt x="427" y="61"/>
                    </a:lnTo>
                    <a:close/>
                    <a:moveTo>
                      <a:pt x="436" y="61"/>
                    </a:moveTo>
                    <a:cubicBezTo>
                      <a:pt x="436" y="9"/>
                      <a:pt x="436" y="9"/>
                      <a:pt x="436" y="9"/>
                    </a:cubicBezTo>
                    <a:cubicBezTo>
                      <a:pt x="436" y="4"/>
                      <a:pt x="432" y="0"/>
                      <a:pt x="427" y="0"/>
                    </a:cubicBezTo>
                    <a:cubicBezTo>
                      <a:pt x="401" y="0"/>
                      <a:pt x="401" y="0"/>
                      <a:pt x="401" y="0"/>
                    </a:cubicBezTo>
                    <a:cubicBezTo>
                      <a:pt x="396" y="0"/>
                      <a:pt x="392" y="4"/>
                      <a:pt x="392" y="9"/>
                    </a:cubicBezTo>
                    <a:cubicBezTo>
                      <a:pt x="392" y="61"/>
                      <a:pt x="392" y="61"/>
                      <a:pt x="392" y="61"/>
                    </a:cubicBezTo>
                    <a:cubicBezTo>
                      <a:pt x="392" y="66"/>
                      <a:pt x="396" y="70"/>
                      <a:pt x="401" y="70"/>
                    </a:cubicBezTo>
                    <a:cubicBezTo>
                      <a:pt x="427" y="70"/>
                      <a:pt x="427" y="70"/>
                      <a:pt x="427" y="70"/>
                    </a:cubicBezTo>
                    <a:cubicBezTo>
                      <a:pt x="433" y="70"/>
                      <a:pt x="436" y="66"/>
                      <a:pt x="436" y="61"/>
                    </a:cubicBezTo>
                    <a:moveTo>
                      <a:pt x="427" y="170"/>
                    </a:moveTo>
                    <a:cubicBezTo>
                      <a:pt x="401" y="170"/>
                      <a:pt x="401" y="170"/>
                      <a:pt x="401" y="170"/>
                    </a:cubicBezTo>
                    <a:cubicBezTo>
                      <a:pt x="401" y="117"/>
                      <a:pt x="401" y="117"/>
                      <a:pt x="401" y="117"/>
                    </a:cubicBezTo>
                    <a:cubicBezTo>
                      <a:pt x="427" y="117"/>
                      <a:pt x="427" y="117"/>
                      <a:pt x="427" y="117"/>
                    </a:cubicBezTo>
                    <a:lnTo>
                      <a:pt x="427" y="170"/>
                    </a:lnTo>
                    <a:close/>
                    <a:moveTo>
                      <a:pt x="436" y="170"/>
                    </a:moveTo>
                    <a:cubicBezTo>
                      <a:pt x="436" y="117"/>
                      <a:pt x="436" y="117"/>
                      <a:pt x="436" y="117"/>
                    </a:cubicBezTo>
                    <a:cubicBezTo>
                      <a:pt x="436" y="113"/>
                      <a:pt x="432" y="108"/>
                      <a:pt x="427" y="108"/>
                    </a:cubicBezTo>
                    <a:cubicBezTo>
                      <a:pt x="401" y="108"/>
                      <a:pt x="401" y="108"/>
                      <a:pt x="401" y="108"/>
                    </a:cubicBezTo>
                    <a:cubicBezTo>
                      <a:pt x="396" y="108"/>
                      <a:pt x="392" y="113"/>
                      <a:pt x="392" y="117"/>
                    </a:cubicBezTo>
                    <a:cubicBezTo>
                      <a:pt x="392" y="170"/>
                      <a:pt x="392" y="170"/>
                      <a:pt x="392" y="170"/>
                    </a:cubicBezTo>
                    <a:cubicBezTo>
                      <a:pt x="392" y="175"/>
                      <a:pt x="396" y="179"/>
                      <a:pt x="401" y="179"/>
                    </a:cubicBezTo>
                    <a:cubicBezTo>
                      <a:pt x="427" y="179"/>
                      <a:pt x="427" y="179"/>
                      <a:pt x="427" y="179"/>
                    </a:cubicBezTo>
                    <a:cubicBezTo>
                      <a:pt x="433" y="179"/>
                      <a:pt x="436" y="175"/>
                      <a:pt x="436" y="170"/>
                    </a:cubicBezTo>
                    <a:moveTo>
                      <a:pt x="436" y="283"/>
                    </a:moveTo>
                    <a:cubicBezTo>
                      <a:pt x="436" y="260"/>
                      <a:pt x="436" y="260"/>
                      <a:pt x="436" y="260"/>
                    </a:cubicBezTo>
                    <a:cubicBezTo>
                      <a:pt x="436" y="258"/>
                      <a:pt x="435" y="256"/>
                      <a:pt x="432" y="256"/>
                    </a:cubicBezTo>
                    <a:cubicBezTo>
                      <a:pt x="429" y="256"/>
                      <a:pt x="427" y="258"/>
                      <a:pt x="427" y="260"/>
                    </a:cubicBezTo>
                    <a:cubicBezTo>
                      <a:pt x="427" y="279"/>
                      <a:pt x="427" y="279"/>
                      <a:pt x="427" y="279"/>
                    </a:cubicBezTo>
                    <a:cubicBezTo>
                      <a:pt x="419" y="279"/>
                      <a:pt x="419" y="279"/>
                      <a:pt x="419" y="279"/>
                    </a:cubicBezTo>
                    <a:cubicBezTo>
                      <a:pt x="419" y="217"/>
                      <a:pt x="419" y="217"/>
                      <a:pt x="419" y="217"/>
                    </a:cubicBezTo>
                    <a:cubicBezTo>
                      <a:pt x="396" y="217"/>
                      <a:pt x="396" y="217"/>
                      <a:pt x="396" y="217"/>
                    </a:cubicBezTo>
                    <a:cubicBezTo>
                      <a:pt x="394" y="217"/>
                      <a:pt x="392" y="218"/>
                      <a:pt x="392" y="222"/>
                    </a:cubicBezTo>
                    <a:cubicBezTo>
                      <a:pt x="392" y="225"/>
                      <a:pt x="394" y="226"/>
                      <a:pt x="396" y="226"/>
                    </a:cubicBezTo>
                    <a:cubicBezTo>
                      <a:pt x="410" y="226"/>
                      <a:pt x="410" y="226"/>
                      <a:pt x="410" y="226"/>
                    </a:cubicBezTo>
                    <a:cubicBezTo>
                      <a:pt x="410" y="279"/>
                      <a:pt x="410" y="279"/>
                      <a:pt x="410" y="279"/>
                    </a:cubicBezTo>
                    <a:cubicBezTo>
                      <a:pt x="396" y="279"/>
                      <a:pt x="396" y="279"/>
                      <a:pt x="396" y="279"/>
                    </a:cubicBezTo>
                    <a:cubicBezTo>
                      <a:pt x="394" y="279"/>
                      <a:pt x="392" y="280"/>
                      <a:pt x="392" y="283"/>
                    </a:cubicBezTo>
                    <a:cubicBezTo>
                      <a:pt x="392" y="286"/>
                      <a:pt x="394" y="288"/>
                      <a:pt x="396" y="288"/>
                    </a:cubicBezTo>
                    <a:cubicBezTo>
                      <a:pt x="432" y="288"/>
                      <a:pt x="432" y="288"/>
                      <a:pt x="432" y="288"/>
                    </a:cubicBezTo>
                    <a:cubicBezTo>
                      <a:pt x="434" y="288"/>
                      <a:pt x="436" y="286"/>
                      <a:pt x="436" y="283"/>
                    </a:cubicBezTo>
                    <a:moveTo>
                      <a:pt x="502" y="66"/>
                    </a:moveTo>
                    <a:cubicBezTo>
                      <a:pt x="502" y="43"/>
                      <a:pt x="502" y="43"/>
                      <a:pt x="502" y="43"/>
                    </a:cubicBezTo>
                    <a:cubicBezTo>
                      <a:pt x="502" y="40"/>
                      <a:pt x="500" y="38"/>
                      <a:pt x="497" y="38"/>
                    </a:cubicBezTo>
                    <a:cubicBezTo>
                      <a:pt x="494" y="38"/>
                      <a:pt x="493" y="40"/>
                      <a:pt x="493" y="43"/>
                    </a:cubicBezTo>
                    <a:cubicBezTo>
                      <a:pt x="493" y="61"/>
                      <a:pt x="493" y="61"/>
                      <a:pt x="493" y="61"/>
                    </a:cubicBezTo>
                    <a:cubicBezTo>
                      <a:pt x="484" y="61"/>
                      <a:pt x="484" y="61"/>
                      <a:pt x="484" y="61"/>
                    </a:cubicBezTo>
                    <a:cubicBezTo>
                      <a:pt x="484" y="0"/>
                      <a:pt x="484" y="0"/>
                      <a:pt x="484" y="0"/>
                    </a:cubicBezTo>
                    <a:cubicBezTo>
                      <a:pt x="461" y="0"/>
                      <a:pt x="461" y="0"/>
                      <a:pt x="461" y="0"/>
                    </a:cubicBezTo>
                    <a:cubicBezTo>
                      <a:pt x="459" y="0"/>
                      <a:pt x="457" y="1"/>
                      <a:pt x="457" y="4"/>
                    </a:cubicBezTo>
                    <a:cubicBezTo>
                      <a:pt x="457" y="7"/>
                      <a:pt x="459" y="9"/>
                      <a:pt x="461" y="9"/>
                    </a:cubicBezTo>
                    <a:cubicBezTo>
                      <a:pt x="475" y="9"/>
                      <a:pt x="475" y="9"/>
                      <a:pt x="475" y="9"/>
                    </a:cubicBezTo>
                    <a:cubicBezTo>
                      <a:pt x="475" y="61"/>
                      <a:pt x="475" y="61"/>
                      <a:pt x="475" y="61"/>
                    </a:cubicBezTo>
                    <a:cubicBezTo>
                      <a:pt x="461" y="61"/>
                      <a:pt x="461" y="61"/>
                      <a:pt x="461" y="61"/>
                    </a:cubicBezTo>
                    <a:cubicBezTo>
                      <a:pt x="459" y="61"/>
                      <a:pt x="457" y="62"/>
                      <a:pt x="457" y="66"/>
                    </a:cubicBezTo>
                    <a:cubicBezTo>
                      <a:pt x="457" y="69"/>
                      <a:pt x="459" y="70"/>
                      <a:pt x="461" y="70"/>
                    </a:cubicBezTo>
                    <a:cubicBezTo>
                      <a:pt x="497" y="70"/>
                      <a:pt x="497" y="70"/>
                      <a:pt x="497" y="70"/>
                    </a:cubicBezTo>
                    <a:cubicBezTo>
                      <a:pt x="499" y="70"/>
                      <a:pt x="502" y="69"/>
                      <a:pt x="502" y="66"/>
                    </a:cubicBezTo>
                    <a:moveTo>
                      <a:pt x="502" y="174"/>
                    </a:moveTo>
                    <a:cubicBezTo>
                      <a:pt x="502" y="152"/>
                      <a:pt x="502" y="152"/>
                      <a:pt x="502" y="152"/>
                    </a:cubicBezTo>
                    <a:cubicBezTo>
                      <a:pt x="502" y="149"/>
                      <a:pt x="500" y="147"/>
                      <a:pt x="497" y="147"/>
                    </a:cubicBezTo>
                    <a:cubicBezTo>
                      <a:pt x="494" y="147"/>
                      <a:pt x="493" y="149"/>
                      <a:pt x="493" y="152"/>
                    </a:cubicBezTo>
                    <a:cubicBezTo>
                      <a:pt x="493" y="170"/>
                      <a:pt x="493" y="170"/>
                      <a:pt x="493" y="170"/>
                    </a:cubicBezTo>
                    <a:cubicBezTo>
                      <a:pt x="484" y="170"/>
                      <a:pt x="484" y="170"/>
                      <a:pt x="484" y="170"/>
                    </a:cubicBezTo>
                    <a:cubicBezTo>
                      <a:pt x="484" y="108"/>
                      <a:pt x="484" y="108"/>
                      <a:pt x="484" y="108"/>
                    </a:cubicBezTo>
                    <a:cubicBezTo>
                      <a:pt x="461" y="108"/>
                      <a:pt x="461" y="108"/>
                      <a:pt x="461" y="108"/>
                    </a:cubicBezTo>
                    <a:cubicBezTo>
                      <a:pt x="459" y="108"/>
                      <a:pt x="457" y="110"/>
                      <a:pt x="457" y="113"/>
                    </a:cubicBezTo>
                    <a:cubicBezTo>
                      <a:pt x="457" y="116"/>
                      <a:pt x="459" y="117"/>
                      <a:pt x="461" y="117"/>
                    </a:cubicBezTo>
                    <a:cubicBezTo>
                      <a:pt x="475" y="117"/>
                      <a:pt x="475" y="117"/>
                      <a:pt x="475" y="117"/>
                    </a:cubicBezTo>
                    <a:cubicBezTo>
                      <a:pt x="475" y="170"/>
                      <a:pt x="475" y="170"/>
                      <a:pt x="475" y="170"/>
                    </a:cubicBezTo>
                    <a:cubicBezTo>
                      <a:pt x="461" y="170"/>
                      <a:pt x="461" y="170"/>
                      <a:pt x="461" y="170"/>
                    </a:cubicBezTo>
                    <a:cubicBezTo>
                      <a:pt x="459" y="170"/>
                      <a:pt x="457" y="171"/>
                      <a:pt x="457" y="174"/>
                    </a:cubicBezTo>
                    <a:cubicBezTo>
                      <a:pt x="457" y="178"/>
                      <a:pt x="459" y="179"/>
                      <a:pt x="461" y="179"/>
                    </a:cubicBezTo>
                    <a:cubicBezTo>
                      <a:pt x="497" y="179"/>
                      <a:pt x="497" y="179"/>
                      <a:pt x="497" y="179"/>
                    </a:cubicBezTo>
                    <a:cubicBezTo>
                      <a:pt x="499" y="179"/>
                      <a:pt x="502" y="178"/>
                      <a:pt x="502" y="174"/>
                    </a:cubicBezTo>
                    <a:moveTo>
                      <a:pt x="493" y="279"/>
                    </a:moveTo>
                    <a:cubicBezTo>
                      <a:pt x="466" y="279"/>
                      <a:pt x="466" y="279"/>
                      <a:pt x="466" y="279"/>
                    </a:cubicBezTo>
                    <a:cubicBezTo>
                      <a:pt x="466" y="226"/>
                      <a:pt x="466" y="226"/>
                      <a:pt x="466" y="226"/>
                    </a:cubicBezTo>
                    <a:cubicBezTo>
                      <a:pt x="493" y="226"/>
                      <a:pt x="493" y="226"/>
                      <a:pt x="493" y="226"/>
                    </a:cubicBezTo>
                    <a:lnTo>
                      <a:pt x="493" y="279"/>
                    </a:lnTo>
                    <a:close/>
                    <a:moveTo>
                      <a:pt x="502" y="279"/>
                    </a:moveTo>
                    <a:cubicBezTo>
                      <a:pt x="502" y="226"/>
                      <a:pt x="502" y="226"/>
                      <a:pt x="502" y="226"/>
                    </a:cubicBezTo>
                    <a:cubicBezTo>
                      <a:pt x="502" y="221"/>
                      <a:pt x="498" y="217"/>
                      <a:pt x="493" y="217"/>
                    </a:cubicBezTo>
                    <a:cubicBezTo>
                      <a:pt x="466" y="217"/>
                      <a:pt x="466" y="217"/>
                      <a:pt x="466" y="217"/>
                    </a:cubicBezTo>
                    <a:cubicBezTo>
                      <a:pt x="461" y="217"/>
                      <a:pt x="457" y="221"/>
                      <a:pt x="457" y="226"/>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0"/>
                      <a:pt x="566" y="38"/>
                      <a:pt x="562" y="38"/>
                    </a:cubicBezTo>
                    <a:cubicBezTo>
                      <a:pt x="559" y="38"/>
                      <a:pt x="558" y="40"/>
                      <a:pt x="558" y="43"/>
                    </a:cubicBezTo>
                    <a:cubicBezTo>
                      <a:pt x="558" y="61"/>
                      <a:pt x="558" y="61"/>
                      <a:pt x="558" y="61"/>
                    </a:cubicBezTo>
                    <a:cubicBezTo>
                      <a:pt x="549" y="61"/>
                      <a:pt x="549" y="61"/>
                      <a:pt x="549" y="61"/>
                    </a:cubicBezTo>
                    <a:cubicBezTo>
                      <a:pt x="549" y="0"/>
                      <a:pt x="549" y="0"/>
                      <a:pt x="549" y="0"/>
                    </a:cubicBezTo>
                    <a:cubicBezTo>
                      <a:pt x="527" y="0"/>
                      <a:pt x="527" y="0"/>
                      <a:pt x="527" y="0"/>
                    </a:cubicBezTo>
                    <a:cubicBezTo>
                      <a:pt x="524" y="0"/>
                      <a:pt x="522" y="1"/>
                      <a:pt x="522" y="4"/>
                    </a:cubicBezTo>
                    <a:cubicBezTo>
                      <a:pt x="522" y="7"/>
                      <a:pt x="524" y="9"/>
                      <a:pt x="527" y="9"/>
                    </a:cubicBezTo>
                    <a:cubicBezTo>
                      <a:pt x="540" y="9"/>
                      <a:pt x="540" y="9"/>
                      <a:pt x="540" y="9"/>
                    </a:cubicBezTo>
                    <a:cubicBezTo>
                      <a:pt x="540" y="61"/>
                      <a:pt x="540" y="61"/>
                      <a:pt x="540" y="61"/>
                    </a:cubicBezTo>
                    <a:cubicBezTo>
                      <a:pt x="527" y="61"/>
                      <a:pt x="527" y="61"/>
                      <a:pt x="527" y="61"/>
                    </a:cubicBezTo>
                    <a:cubicBezTo>
                      <a:pt x="524" y="61"/>
                      <a:pt x="522" y="62"/>
                      <a:pt x="522" y="66"/>
                    </a:cubicBezTo>
                    <a:cubicBezTo>
                      <a:pt x="522" y="69"/>
                      <a:pt x="524" y="70"/>
                      <a:pt x="527" y="70"/>
                    </a:cubicBezTo>
                    <a:cubicBezTo>
                      <a:pt x="562" y="70"/>
                      <a:pt x="562" y="70"/>
                      <a:pt x="562" y="70"/>
                    </a:cubicBezTo>
                    <a:cubicBezTo>
                      <a:pt x="565" y="70"/>
                      <a:pt x="567" y="69"/>
                      <a:pt x="567" y="66"/>
                    </a:cubicBezTo>
                    <a:moveTo>
                      <a:pt x="558" y="170"/>
                    </a:moveTo>
                    <a:cubicBezTo>
                      <a:pt x="531" y="170"/>
                      <a:pt x="531" y="170"/>
                      <a:pt x="531" y="170"/>
                    </a:cubicBezTo>
                    <a:cubicBezTo>
                      <a:pt x="531" y="117"/>
                      <a:pt x="531" y="117"/>
                      <a:pt x="531" y="117"/>
                    </a:cubicBezTo>
                    <a:cubicBezTo>
                      <a:pt x="558" y="117"/>
                      <a:pt x="558" y="117"/>
                      <a:pt x="558" y="117"/>
                    </a:cubicBezTo>
                    <a:lnTo>
                      <a:pt x="558" y="170"/>
                    </a:lnTo>
                    <a:close/>
                    <a:moveTo>
                      <a:pt x="567" y="170"/>
                    </a:moveTo>
                    <a:cubicBezTo>
                      <a:pt x="567" y="117"/>
                      <a:pt x="567" y="117"/>
                      <a:pt x="567" y="117"/>
                    </a:cubicBezTo>
                    <a:cubicBezTo>
                      <a:pt x="567" y="113"/>
                      <a:pt x="563" y="108"/>
                      <a:pt x="558" y="108"/>
                    </a:cubicBezTo>
                    <a:cubicBezTo>
                      <a:pt x="531" y="108"/>
                      <a:pt x="531" y="108"/>
                      <a:pt x="531" y="108"/>
                    </a:cubicBezTo>
                    <a:cubicBezTo>
                      <a:pt x="526" y="108"/>
                      <a:pt x="522" y="113"/>
                      <a:pt x="522" y="117"/>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3"/>
                    </a:moveTo>
                    <a:cubicBezTo>
                      <a:pt x="567" y="260"/>
                      <a:pt x="567" y="260"/>
                      <a:pt x="567" y="260"/>
                    </a:cubicBezTo>
                    <a:cubicBezTo>
                      <a:pt x="567" y="258"/>
                      <a:pt x="566" y="256"/>
                      <a:pt x="562" y="256"/>
                    </a:cubicBezTo>
                    <a:cubicBezTo>
                      <a:pt x="559" y="256"/>
                      <a:pt x="558" y="258"/>
                      <a:pt x="558" y="260"/>
                    </a:cubicBezTo>
                    <a:cubicBezTo>
                      <a:pt x="558" y="279"/>
                      <a:pt x="558" y="279"/>
                      <a:pt x="558" y="279"/>
                    </a:cubicBezTo>
                    <a:cubicBezTo>
                      <a:pt x="549" y="279"/>
                      <a:pt x="549" y="279"/>
                      <a:pt x="549" y="279"/>
                    </a:cubicBezTo>
                    <a:cubicBezTo>
                      <a:pt x="549" y="217"/>
                      <a:pt x="549" y="217"/>
                      <a:pt x="549" y="217"/>
                    </a:cubicBezTo>
                    <a:cubicBezTo>
                      <a:pt x="527" y="217"/>
                      <a:pt x="527" y="217"/>
                      <a:pt x="527" y="217"/>
                    </a:cubicBezTo>
                    <a:cubicBezTo>
                      <a:pt x="524" y="217"/>
                      <a:pt x="522" y="218"/>
                      <a:pt x="522" y="222"/>
                    </a:cubicBezTo>
                    <a:cubicBezTo>
                      <a:pt x="522" y="225"/>
                      <a:pt x="524" y="226"/>
                      <a:pt x="527" y="226"/>
                    </a:cubicBezTo>
                    <a:cubicBezTo>
                      <a:pt x="540" y="226"/>
                      <a:pt x="540" y="226"/>
                      <a:pt x="540" y="226"/>
                    </a:cubicBezTo>
                    <a:cubicBezTo>
                      <a:pt x="540" y="279"/>
                      <a:pt x="540" y="279"/>
                      <a:pt x="540" y="279"/>
                    </a:cubicBezTo>
                    <a:cubicBezTo>
                      <a:pt x="527" y="279"/>
                      <a:pt x="527" y="279"/>
                      <a:pt x="527" y="279"/>
                    </a:cubicBezTo>
                    <a:cubicBezTo>
                      <a:pt x="524" y="279"/>
                      <a:pt x="522" y="280"/>
                      <a:pt x="522" y="283"/>
                    </a:cubicBezTo>
                    <a:cubicBezTo>
                      <a:pt x="522" y="286"/>
                      <a:pt x="524" y="288"/>
                      <a:pt x="527" y="288"/>
                    </a:cubicBezTo>
                    <a:cubicBezTo>
                      <a:pt x="562" y="288"/>
                      <a:pt x="562" y="288"/>
                      <a:pt x="562" y="288"/>
                    </a:cubicBezTo>
                    <a:cubicBezTo>
                      <a:pt x="565" y="288"/>
                      <a:pt x="567" y="286"/>
                      <a:pt x="567" y="28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Freeform 53"/>
              <p:cNvSpPr>
                <a:spLocks/>
              </p:cNvSpPr>
              <p:nvPr/>
            </p:nvSpPr>
            <p:spPr bwMode="auto">
              <a:xfrm>
                <a:off x="10547759" y="2255511"/>
                <a:ext cx="233696" cy="166595"/>
              </a:xfrm>
              <a:custGeom>
                <a:avLst/>
                <a:gdLst>
                  <a:gd name="T0" fmla="*/ 126 w 504"/>
                  <a:gd name="T1" fmla="*/ 336 h 359"/>
                  <a:gd name="T2" fmla="*/ 316 w 504"/>
                  <a:gd name="T3" fmla="*/ 233 h 359"/>
                  <a:gd name="T4" fmla="*/ 311 w 504"/>
                  <a:gd name="T5" fmla="*/ 132 h 359"/>
                  <a:gd name="T6" fmla="*/ 396 w 504"/>
                  <a:gd name="T7" fmla="*/ 89 h 359"/>
                  <a:gd name="T8" fmla="*/ 486 w 504"/>
                  <a:gd name="T9" fmla="*/ 44 h 359"/>
                  <a:gd name="T10" fmla="*/ 496 w 504"/>
                  <a:gd name="T11" fmla="*/ 20 h 359"/>
                  <a:gd name="T12" fmla="*/ 494 w 504"/>
                  <a:gd name="T13" fmla="*/ 16 h 359"/>
                  <a:gd name="T14" fmla="*/ 469 w 504"/>
                  <a:gd name="T15" fmla="*/ 9 h 359"/>
                  <a:gd name="T16" fmla="*/ 291 w 504"/>
                  <a:gd name="T17" fmla="*/ 97 h 359"/>
                  <a:gd name="T18" fmla="*/ 213 w 504"/>
                  <a:gd name="T19" fmla="*/ 43 h 359"/>
                  <a:gd name="T20" fmla="*/ 24 w 504"/>
                  <a:gd name="T21" fmla="*/ 146 h 359"/>
                  <a:gd name="T22" fmla="*/ 126 w 504"/>
                  <a:gd name="T23" fmla="*/ 33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6"/>
                    </a:moveTo>
                    <a:cubicBezTo>
                      <a:pt x="207" y="359"/>
                      <a:pt x="292" y="313"/>
                      <a:pt x="316" y="233"/>
                    </a:cubicBezTo>
                    <a:cubicBezTo>
                      <a:pt x="326" y="198"/>
                      <a:pt x="323" y="163"/>
                      <a:pt x="311" y="132"/>
                    </a:cubicBezTo>
                    <a:cubicBezTo>
                      <a:pt x="396" y="89"/>
                      <a:pt x="396" y="89"/>
                      <a:pt x="396" y="89"/>
                    </a:cubicBezTo>
                    <a:cubicBezTo>
                      <a:pt x="486" y="44"/>
                      <a:pt x="486" y="44"/>
                      <a:pt x="486" y="44"/>
                    </a:cubicBezTo>
                    <a:cubicBezTo>
                      <a:pt x="486" y="44"/>
                      <a:pt x="504" y="36"/>
                      <a:pt x="496" y="20"/>
                    </a:cubicBezTo>
                    <a:cubicBezTo>
                      <a:pt x="494" y="16"/>
                      <a:pt x="494" y="16"/>
                      <a:pt x="494" y="16"/>
                    </a:cubicBezTo>
                    <a:cubicBezTo>
                      <a:pt x="494" y="16"/>
                      <a:pt x="486" y="0"/>
                      <a:pt x="469" y="9"/>
                    </a:cubicBezTo>
                    <a:cubicBezTo>
                      <a:pt x="291" y="97"/>
                      <a:pt x="291" y="97"/>
                      <a:pt x="291" y="97"/>
                    </a:cubicBezTo>
                    <a:cubicBezTo>
                      <a:pt x="272" y="72"/>
                      <a:pt x="245" y="53"/>
                      <a:pt x="213" y="43"/>
                    </a:cubicBezTo>
                    <a:cubicBezTo>
                      <a:pt x="132" y="19"/>
                      <a:pt x="48" y="65"/>
                      <a:pt x="24" y="146"/>
                    </a:cubicBezTo>
                    <a:cubicBezTo>
                      <a:pt x="0" y="227"/>
                      <a:pt x="46" y="312"/>
                      <a:pt x="126" y="33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 name="Freeform 54"/>
              <p:cNvSpPr>
                <a:spLocks/>
              </p:cNvSpPr>
              <p:nvPr/>
            </p:nvSpPr>
            <p:spPr bwMode="auto">
              <a:xfrm>
                <a:off x="10559328" y="2276335"/>
                <a:ext cx="134202" cy="133045"/>
              </a:xfrm>
              <a:custGeom>
                <a:avLst/>
                <a:gdLst>
                  <a:gd name="T0" fmla="*/ 180 w 288"/>
                  <a:gd name="T1" fmla="*/ 21 h 288"/>
                  <a:gd name="T2" fmla="*/ 20 w 288"/>
                  <a:gd name="T3" fmla="*/ 108 h 288"/>
                  <a:gd name="T4" fmla="*/ 107 w 288"/>
                  <a:gd name="T5" fmla="*/ 268 h 288"/>
                  <a:gd name="T6" fmla="*/ 267 w 288"/>
                  <a:gd name="T7" fmla="*/ 181 h 288"/>
                  <a:gd name="T8" fmla="*/ 180 w 288"/>
                  <a:gd name="T9" fmla="*/ 21 h 288"/>
                </a:gdLst>
                <a:ahLst/>
                <a:cxnLst>
                  <a:cxn ang="0">
                    <a:pos x="T0" y="T1"/>
                  </a:cxn>
                  <a:cxn ang="0">
                    <a:pos x="T2" y="T3"/>
                  </a:cxn>
                  <a:cxn ang="0">
                    <a:pos x="T4" y="T5"/>
                  </a:cxn>
                  <a:cxn ang="0">
                    <a:pos x="T6" y="T7"/>
                  </a:cxn>
                  <a:cxn ang="0">
                    <a:pos x="T8" y="T9"/>
                  </a:cxn>
                </a:cxnLst>
                <a:rect l="0" t="0" r="r" b="b"/>
                <a:pathLst>
                  <a:path w="288" h="288">
                    <a:moveTo>
                      <a:pt x="180" y="21"/>
                    </a:moveTo>
                    <a:cubicBezTo>
                      <a:pt x="112" y="0"/>
                      <a:pt x="40" y="39"/>
                      <a:pt x="20" y="108"/>
                    </a:cubicBezTo>
                    <a:cubicBezTo>
                      <a:pt x="0" y="176"/>
                      <a:pt x="39" y="248"/>
                      <a:pt x="107" y="268"/>
                    </a:cubicBezTo>
                    <a:cubicBezTo>
                      <a:pt x="175" y="288"/>
                      <a:pt x="247" y="249"/>
                      <a:pt x="267" y="181"/>
                    </a:cubicBezTo>
                    <a:cubicBezTo>
                      <a:pt x="288" y="113"/>
                      <a:pt x="249" y="41"/>
                      <a:pt x="180" y="21"/>
                    </a:cubicBezTo>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 name="Freeform 55"/>
              <p:cNvSpPr>
                <a:spLocks noEditPoints="1"/>
              </p:cNvSpPr>
              <p:nvPr/>
            </p:nvSpPr>
            <p:spPr bwMode="auto">
              <a:xfrm>
                <a:off x="10539661" y="2276335"/>
                <a:ext cx="262620" cy="133045"/>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4 h 288"/>
                  <a:gd name="T34" fmla="*/ 171 w 567"/>
                  <a:gd name="T35" fmla="*/ 180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10 h 288"/>
                  <a:gd name="T54" fmla="*/ 261 w 567"/>
                  <a:gd name="T55" fmla="*/ 10 h 288"/>
                  <a:gd name="T56" fmla="*/ 302 w 567"/>
                  <a:gd name="T57" fmla="*/ 148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1 h 288"/>
                  <a:gd name="T74" fmla="*/ 362 w 567"/>
                  <a:gd name="T75" fmla="*/ 261 h 288"/>
                  <a:gd name="T76" fmla="*/ 344 w 567"/>
                  <a:gd name="T77" fmla="*/ 227 h 288"/>
                  <a:gd name="T78" fmla="*/ 428 w 567"/>
                  <a:gd name="T79" fmla="*/ 62 h 288"/>
                  <a:gd name="T80" fmla="*/ 428 w 567"/>
                  <a:gd name="T81" fmla="*/ 0 h 288"/>
                  <a:gd name="T82" fmla="*/ 428 w 567"/>
                  <a:gd name="T83" fmla="*/ 171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7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4"/>
                      <a:pt x="45" y="44"/>
                      <a:pt x="45" y="44"/>
                    </a:cubicBezTo>
                    <a:cubicBezTo>
                      <a:pt x="45" y="41"/>
                      <a:pt x="44" y="39"/>
                      <a:pt x="41" y="39"/>
                    </a:cubicBezTo>
                    <a:cubicBezTo>
                      <a:pt x="37" y="39"/>
                      <a:pt x="36" y="41"/>
                      <a:pt x="36" y="44"/>
                    </a:cubicBezTo>
                    <a:cubicBezTo>
                      <a:pt x="36" y="62"/>
                      <a:pt x="36" y="62"/>
                      <a:pt x="36" y="62"/>
                    </a:cubicBezTo>
                    <a:cubicBezTo>
                      <a:pt x="27" y="62"/>
                      <a:pt x="27" y="62"/>
                      <a:pt x="27" y="62"/>
                    </a:cubicBezTo>
                    <a:cubicBezTo>
                      <a:pt x="27" y="0"/>
                      <a:pt x="27" y="0"/>
                      <a:pt x="27" y="0"/>
                    </a:cubicBezTo>
                    <a:cubicBezTo>
                      <a:pt x="5" y="0"/>
                      <a:pt x="5" y="0"/>
                      <a:pt x="5" y="0"/>
                    </a:cubicBezTo>
                    <a:cubicBezTo>
                      <a:pt x="3" y="0"/>
                      <a:pt x="0" y="2"/>
                      <a:pt x="0" y="5"/>
                    </a:cubicBezTo>
                    <a:cubicBezTo>
                      <a:pt x="0" y="8"/>
                      <a:pt x="3" y="10"/>
                      <a:pt x="5" y="10"/>
                    </a:cubicBezTo>
                    <a:cubicBezTo>
                      <a:pt x="18" y="10"/>
                      <a:pt x="18" y="10"/>
                      <a:pt x="18" y="10"/>
                    </a:cubicBezTo>
                    <a:cubicBezTo>
                      <a:pt x="18" y="62"/>
                      <a:pt x="18" y="62"/>
                      <a:pt x="18" y="62"/>
                    </a:cubicBezTo>
                    <a:cubicBezTo>
                      <a:pt x="5" y="62"/>
                      <a:pt x="5" y="62"/>
                      <a:pt x="5" y="62"/>
                    </a:cubicBezTo>
                    <a:cubicBezTo>
                      <a:pt x="3" y="62"/>
                      <a:pt x="0" y="63"/>
                      <a:pt x="0" y="66"/>
                    </a:cubicBezTo>
                    <a:cubicBezTo>
                      <a:pt x="0" y="70"/>
                      <a:pt x="3" y="71"/>
                      <a:pt x="5" y="71"/>
                    </a:cubicBezTo>
                    <a:cubicBezTo>
                      <a:pt x="41" y="71"/>
                      <a:pt x="41" y="71"/>
                      <a:pt x="41" y="71"/>
                    </a:cubicBezTo>
                    <a:cubicBezTo>
                      <a:pt x="43" y="71"/>
                      <a:pt x="45" y="70"/>
                      <a:pt x="45" y="66"/>
                    </a:cubicBezTo>
                    <a:moveTo>
                      <a:pt x="45" y="175"/>
                    </a:moveTo>
                    <a:cubicBezTo>
                      <a:pt x="45" y="152"/>
                      <a:pt x="45" y="152"/>
                      <a:pt x="45" y="152"/>
                    </a:cubicBezTo>
                    <a:cubicBezTo>
                      <a:pt x="45" y="150"/>
                      <a:pt x="44" y="148"/>
                      <a:pt x="41" y="148"/>
                    </a:cubicBezTo>
                    <a:cubicBezTo>
                      <a:pt x="37" y="148"/>
                      <a:pt x="36" y="150"/>
                      <a:pt x="36" y="152"/>
                    </a:cubicBezTo>
                    <a:cubicBezTo>
                      <a:pt x="36" y="171"/>
                      <a:pt x="36" y="171"/>
                      <a:pt x="36" y="171"/>
                    </a:cubicBezTo>
                    <a:cubicBezTo>
                      <a:pt x="27" y="171"/>
                      <a:pt x="27" y="171"/>
                      <a:pt x="27" y="171"/>
                    </a:cubicBezTo>
                    <a:cubicBezTo>
                      <a:pt x="27" y="109"/>
                      <a:pt x="27" y="109"/>
                      <a:pt x="27" y="109"/>
                    </a:cubicBezTo>
                    <a:cubicBezTo>
                      <a:pt x="5" y="109"/>
                      <a:pt x="5" y="109"/>
                      <a:pt x="5" y="109"/>
                    </a:cubicBezTo>
                    <a:cubicBezTo>
                      <a:pt x="3" y="109"/>
                      <a:pt x="0" y="110"/>
                      <a:pt x="0" y="114"/>
                    </a:cubicBezTo>
                    <a:cubicBezTo>
                      <a:pt x="0" y="117"/>
                      <a:pt x="3" y="118"/>
                      <a:pt x="5" y="118"/>
                    </a:cubicBezTo>
                    <a:cubicBezTo>
                      <a:pt x="18" y="118"/>
                      <a:pt x="18" y="118"/>
                      <a:pt x="18" y="118"/>
                    </a:cubicBezTo>
                    <a:cubicBezTo>
                      <a:pt x="18" y="171"/>
                      <a:pt x="18" y="171"/>
                      <a:pt x="18" y="171"/>
                    </a:cubicBezTo>
                    <a:cubicBezTo>
                      <a:pt x="5" y="171"/>
                      <a:pt x="5" y="171"/>
                      <a:pt x="5" y="171"/>
                    </a:cubicBezTo>
                    <a:cubicBezTo>
                      <a:pt x="3" y="171"/>
                      <a:pt x="0" y="172"/>
                      <a:pt x="0" y="175"/>
                    </a:cubicBezTo>
                    <a:cubicBezTo>
                      <a:pt x="0" y="178"/>
                      <a:pt x="3" y="180"/>
                      <a:pt x="5" y="180"/>
                    </a:cubicBezTo>
                    <a:cubicBezTo>
                      <a:pt x="41" y="180"/>
                      <a:pt x="41" y="180"/>
                      <a:pt x="41"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10"/>
                      <a:pt x="75" y="10"/>
                      <a:pt x="75" y="10"/>
                    </a:cubicBezTo>
                    <a:cubicBezTo>
                      <a:pt x="101" y="10"/>
                      <a:pt x="101" y="10"/>
                      <a:pt x="101" y="10"/>
                    </a:cubicBezTo>
                    <a:lnTo>
                      <a:pt x="101" y="62"/>
                    </a:lnTo>
                    <a:close/>
                    <a:moveTo>
                      <a:pt x="110" y="62"/>
                    </a:moveTo>
                    <a:cubicBezTo>
                      <a:pt x="110" y="10"/>
                      <a:pt x="110" y="10"/>
                      <a:pt x="110" y="10"/>
                    </a:cubicBezTo>
                    <a:cubicBezTo>
                      <a:pt x="110" y="5"/>
                      <a:pt x="106" y="0"/>
                      <a:pt x="101" y="0"/>
                    </a:cubicBezTo>
                    <a:cubicBezTo>
                      <a:pt x="75" y="0"/>
                      <a:pt x="75" y="0"/>
                      <a:pt x="75" y="0"/>
                    </a:cubicBezTo>
                    <a:cubicBezTo>
                      <a:pt x="70" y="0"/>
                      <a:pt x="66" y="5"/>
                      <a:pt x="66" y="10"/>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3" y="148"/>
                      <a:pt x="101" y="150"/>
                      <a:pt x="101" y="152"/>
                    </a:cubicBezTo>
                    <a:cubicBezTo>
                      <a:pt x="101" y="171"/>
                      <a:pt x="101" y="171"/>
                      <a:pt x="101" y="171"/>
                    </a:cubicBezTo>
                    <a:cubicBezTo>
                      <a:pt x="93" y="171"/>
                      <a:pt x="93" y="171"/>
                      <a:pt x="93" y="171"/>
                    </a:cubicBezTo>
                    <a:cubicBezTo>
                      <a:pt x="93" y="109"/>
                      <a:pt x="93" y="109"/>
                      <a:pt x="93" y="109"/>
                    </a:cubicBezTo>
                    <a:cubicBezTo>
                      <a:pt x="70" y="109"/>
                      <a:pt x="70" y="109"/>
                      <a:pt x="70" y="109"/>
                    </a:cubicBezTo>
                    <a:cubicBezTo>
                      <a:pt x="68" y="109"/>
                      <a:pt x="66" y="110"/>
                      <a:pt x="66" y="114"/>
                    </a:cubicBezTo>
                    <a:cubicBezTo>
                      <a:pt x="66" y="117"/>
                      <a:pt x="68" y="118"/>
                      <a:pt x="70" y="118"/>
                    </a:cubicBezTo>
                    <a:cubicBezTo>
                      <a:pt x="83" y="118"/>
                      <a:pt x="83" y="118"/>
                      <a:pt x="83" y="118"/>
                    </a:cubicBezTo>
                    <a:cubicBezTo>
                      <a:pt x="83" y="171"/>
                      <a:pt x="83" y="171"/>
                      <a:pt x="83" y="171"/>
                    </a:cubicBezTo>
                    <a:cubicBezTo>
                      <a:pt x="70" y="171"/>
                      <a:pt x="70" y="171"/>
                      <a:pt x="70" y="171"/>
                    </a:cubicBezTo>
                    <a:cubicBezTo>
                      <a:pt x="68" y="171"/>
                      <a:pt x="66" y="172"/>
                      <a:pt x="66" y="175"/>
                    </a:cubicBezTo>
                    <a:cubicBezTo>
                      <a:pt x="66"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7"/>
                      <a:pt x="106" y="257"/>
                    </a:cubicBezTo>
                    <a:cubicBezTo>
                      <a:pt x="103" y="257"/>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6"/>
                      <a:pt x="68" y="227"/>
                      <a:pt x="70" y="227"/>
                    </a:cubicBezTo>
                    <a:cubicBezTo>
                      <a:pt x="83" y="227"/>
                      <a:pt x="83" y="227"/>
                      <a:pt x="83" y="227"/>
                    </a:cubicBezTo>
                    <a:cubicBezTo>
                      <a:pt x="83" y="279"/>
                      <a:pt x="83" y="279"/>
                      <a:pt x="83" y="279"/>
                    </a:cubicBezTo>
                    <a:cubicBezTo>
                      <a:pt x="70" y="279"/>
                      <a:pt x="70" y="279"/>
                      <a:pt x="70" y="279"/>
                    </a:cubicBezTo>
                    <a:cubicBezTo>
                      <a:pt x="68" y="279"/>
                      <a:pt x="66" y="281"/>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10"/>
                      <a:pt x="140" y="10"/>
                      <a:pt x="140" y="10"/>
                    </a:cubicBezTo>
                    <a:cubicBezTo>
                      <a:pt x="167" y="10"/>
                      <a:pt x="167" y="10"/>
                      <a:pt x="167" y="10"/>
                    </a:cubicBezTo>
                    <a:lnTo>
                      <a:pt x="167" y="62"/>
                    </a:lnTo>
                    <a:close/>
                    <a:moveTo>
                      <a:pt x="176" y="62"/>
                    </a:moveTo>
                    <a:cubicBezTo>
                      <a:pt x="176" y="10"/>
                      <a:pt x="176" y="10"/>
                      <a:pt x="176" y="10"/>
                    </a:cubicBezTo>
                    <a:cubicBezTo>
                      <a:pt x="176" y="5"/>
                      <a:pt x="172" y="0"/>
                      <a:pt x="167" y="0"/>
                    </a:cubicBezTo>
                    <a:cubicBezTo>
                      <a:pt x="140" y="0"/>
                      <a:pt x="140" y="0"/>
                      <a:pt x="140" y="0"/>
                    </a:cubicBezTo>
                    <a:cubicBezTo>
                      <a:pt x="135" y="0"/>
                      <a:pt x="131" y="5"/>
                      <a:pt x="131" y="10"/>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50"/>
                      <a:pt x="174" y="148"/>
                      <a:pt x="171" y="148"/>
                    </a:cubicBezTo>
                    <a:cubicBezTo>
                      <a:pt x="168" y="148"/>
                      <a:pt x="167" y="150"/>
                      <a:pt x="167" y="152"/>
                    </a:cubicBezTo>
                    <a:cubicBezTo>
                      <a:pt x="167" y="171"/>
                      <a:pt x="167" y="171"/>
                      <a:pt x="167" y="171"/>
                    </a:cubicBezTo>
                    <a:cubicBezTo>
                      <a:pt x="158" y="171"/>
                      <a:pt x="158" y="171"/>
                      <a:pt x="158" y="171"/>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1"/>
                      <a:pt x="149" y="171"/>
                      <a:pt x="149" y="171"/>
                    </a:cubicBezTo>
                    <a:cubicBezTo>
                      <a:pt x="135" y="171"/>
                      <a:pt x="135" y="171"/>
                      <a:pt x="135" y="171"/>
                    </a:cubicBezTo>
                    <a:cubicBezTo>
                      <a:pt x="133" y="171"/>
                      <a:pt x="131" y="172"/>
                      <a:pt x="131" y="175"/>
                    </a:cubicBezTo>
                    <a:cubicBezTo>
                      <a:pt x="131" y="178"/>
                      <a:pt x="133" y="180"/>
                      <a:pt x="135" y="180"/>
                    </a:cubicBezTo>
                    <a:cubicBezTo>
                      <a:pt x="171" y="180"/>
                      <a:pt x="171" y="180"/>
                      <a:pt x="171" y="180"/>
                    </a:cubicBezTo>
                    <a:cubicBezTo>
                      <a:pt x="173" y="180"/>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4"/>
                      <a:pt x="241" y="44"/>
                      <a:pt x="241" y="44"/>
                    </a:cubicBezTo>
                    <a:cubicBezTo>
                      <a:pt x="241" y="41"/>
                      <a:pt x="240" y="39"/>
                      <a:pt x="236" y="39"/>
                    </a:cubicBezTo>
                    <a:cubicBezTo>
                      <a:pt x="233" y="39"/>
                      <a:pt x="232" y="41"/>
                      <a:pt x="232" y="44"/>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2"/>
                      <a:pt x="196" y="5"/>
                    </a:cubicBezTo>
                    <a:cubicBezTo>
                      <a:pt x="196" y="8"/>
                      <a:pt x="198" y="10"/>
                      <a:pt x="201" y="10"/>
                    </a:cubicBezTo>
                    <a:cubicBezTo>
                      <a:pt x="214" y="10"/>
                      <a:pt x="214" y="10"/>
                      <a:pt x="214" y="10"/>
                    </a:cubicBezTo>
                    <a:cubicBezTo>
                      <a:pt x="214" y="62"/>
                      <a:pt x="214" y="62"/>
                      <a:pt x="214" y="62"/>
                    </a:cubicBezTo>
                    <a:cubicBezTo>
                      <a:pt x="201" y="62"/>
                      <a:pt x="201" y="62"/>
                      <a:pt x="201" y="62"/>
                    </a:cubicBezTo>
                    <a:cubicBezTo>
                      <a:pt x="198" y="62"/>
                      <a:pt x="196" y="63"/>
                      <a:pt x="196" y="66"/>
                    </a:cubicBezTo>
                    <a:cubicBezTo>
                      <a:pt x="196" y="70"/>
                      <a:pt x="198" y="71"/>
                      <a:pt x="201" y="71"/>
                    </a:cubicBezTo>
                    <a:cubicBezTo>
                      <a:pt x="236" y="71"/>
                      <a:pt x="236" y="71"/>
                      <a:pt x="236" y="71"/>
                    </a:cubicBezTo>
                    <a:cubicBezTo>
                      <a:pt x="239" y="71"/>
                      <a:pt x="241" y="70"/>
                      <a:pt x="241" y="66"/>
                    </a:cubicBezTo>
                    <a:moveTo>
                      <a:pt x="232" y="171"/>
                    </a:moveTo>
                    <a:cubicBezTo>
                      <a:pt x="205" y="171"/>
                      <a:pt x="205" y="171"/>
                      <a:pt x="205" y="171"/>
                    </a:cubicBezTo>
                    <a:cubicBezTo>
                      <a:pt x="205" y="118"/>
                      <a:pt x="205" y="118"/>
                      <a:pt x="205" y="118"/>
                    </a:cubicBezTo>
                    <a:cubicBezTo>
                      <a:pt x="232" y="118"/>
                      <a:pt x="232" y="118"/>
                      <a:pt x="232" y="118"/>
                    </a:cubicBezTo>
                    <a:lnTo>
                      <a:pt x="232" y="171"/>
                    </a:lnTo>
                    <a:close/>
                    <a:moveTo>
                      <a:pt x="241" y="171"/>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1"/>
                      <a:pt x="196" y="171"/>
                      <a:pt x="196" y="171"/>
                    </a:cubicBezTo>
                    <a:cubicBezTo>
                      <a:pt x="196" y="176"/>
                      <a:pt x="200" y="180"/>
                      <a:pt x="205" y="180"/>
                    </a:cubicBezTo>
                    <a:cubicBezTo>
                      <a:pt x="232" y="180"/>
                      <a:pt x="232" y="180"/>
                      <a:pt x="232" y="180"/>
                    </a:cubicBezTo>
                    <a:cubicBezTo>
                      <a:pt x="237" y="180"/>
                      <a:pt x="241" y="176"/>
                      <a:pt x="241" y="171"/>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10"/>
                      <a:pt x="270" y="10"/>
                      <a:pt x="270" y="10"/>
                    </a:cubicBezTo>
                    <a:cubicBezTo>
                      <a:pt x="297" y="10"/>
                      <a:pt x="297" y="10"/>
                      <a:pt x="297" y="10"/>
                    </a:cubicBezTo>
                    <a:lnTo>
                      <a:pt x="297" y="62"/>
                    </a:lnTo>
                    <a:close/>
                    <a:moveTo>
                      <a:pt x="306" y="62"/>
                    </a:moveTo>
                    <a:cubicBezTo>
                      <a:pt x="306" y="10"/>
                      <a:pt x="306" y="10"/>
                      <a:pt x="306" y="10"/>
                    </a:cubicBezTo>
                    <a:cubicBezTo>
                      <a:pt x="306" y="5"/>
                      <a:pt x="302" y="0"/>
                      <a:pt x="297" y="0"/>
                    </a:cubicBezTo>
                    <a:cubicBezTo>
                      <a:pt x="270" y="0"/>
                      <a:pt x="270" y="0"/>
                      <a:pt x="270" y="0"/>
                    </a:cubicBezTo>
                    <a:cubicBezTo>
                      <a:pt x="265" y="0"/>
                      <a:pt x="261" y="5"/>
                      <a:pt x="261" y="10"/>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2" y="148"/>
                    </a:cubicBezTo>
                    <a:cubicBezTo>
                      <a:pt x="298" y="148"/>
                      <a:pt x="297" y="150"/>
                      <a:pt x="297" y="152"/>
                    </a:cubicBezTo>
                    <a:cubicBezTo>
                      <a:pt x="297" y="171"/>
                      <a:pt x="297" y="171"/>
                      <a:pt x="297" y="171"/>
                    </a:cubicBezTo>
                    <a:cubicBezTo>
                      <a:pt x="288" y="171"/>
                      <a:pt x="288" y="171"/>
                      <a:pt x="288" y="171"/>
                    </a:cubicBezTo>
                    <a:cubicBezTo>
                      <a:pt x="288" y="109"/>
                      <a:pt x="288" y="109"/>
                      <a:pt x="288" y="109"/>
                    </a:cubicBezTo>
                    <a:cubicBezTo>
                      <a:pt x="266" y="109"/>
                      <a:pt x="266" y="109"/>
                      <a:pt x="266" y="109"/>
                    </a:cubicBezTo>
                    <a:cubicBezTo>
                      <a:pt x="264" y="109"/>
                      <a:pt x="261" y="110"/>
                      <a:pt x="261" y="114"/>
                    </a:cubicBezTo>
                    <a:cubicBezTo>
                      <a:pt x="261" y="117"/>
                      <a:pt x="264" y="118"/>
                      <a:pt x="266" y="118"/>
                    </a:cubicBezTo>
                    <a:cubicBezTo>
                      <a:pt x="279" y="118"/>
                      <a:pt x="279" y="118"/>
                      <a:pt x="279" y="118"/>
                    </a:cubicBezTo>
                    <a:cubicBezTo>
                      <a:pt x="279" y="171"/>
                      <a:pt x="279" y="171"/>
                      <a:pt x="279" y="171"/>
                    </a:cubicBezTo>
                    <a:cubicBezTo>
                      <a:pt x="266" y="171"/>
                      <a:pt x="266" y="171"/>
                      <a:pt x="266" y="171"/>
                    </a:cubicBezTo>
                    <a:cubicBezTo>
                      <a:pt x="264" y="171"/>
                      <a:pt x="261" y="172"/>
                      <a:pt x="261" y="175"/>
                    </a:cubicBezTo>
                    <a:cubicBezTo>
                      <a:pt x="261" y="178"/>
                      <a:pt x="264" y="180"/>
                      <a:pt x="266" y="180"/>
                    </a:cubicBezTo>
                    <a:cubicBezTo>
                      <a:pt x="302" y="180"/>
                      <a:pt x="302" y="180"/>
                      <a:pt x="302"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4"/>
                      <a:pt x="371" y="44"/>
                      <a:pt x="371" y="44"/>
                    </a:cubicBezTo>
                    <a:cubicBezTo>
                      <a:pt x="371" y="41"/>
                      <a:pt x="370" y="39"/>
                      <a:pt x="367" y="39"/>
                    </a:cubicBezTo>
                    <a:cubicBezTo>
                      <a:pt x="363" y="39"/>
                      <a:pt x="362" y="41"/>
                      <a:pt x="362" y="44"/>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2"/>
                      <a:pt x="327" y="5"/>
                    </a:cubicBezTo>
                    <a:cubicBezTo>
                      <a:pt x="327" y="8"/>
                      <a:pt x="329" y="10"/>
                      <a:pt x="331" y="10"/>
                    </a:cubicBezTo>
                    <a:cubicBezTo>
                      <a:pt x="344" y="10"/>
                      <a:pt x="344" y="10"/>
                      <a:pt x="344" y="10"/>
                    </a:cubicBezTo>
                    <a:cubicBezTo>
                      <a:pt x="344" y="62"/>
                      <a:pt x="344" y="62"/>
                      <a:pt x="344" y="62"/>
                    </a:cubicBezTo>
                    <a:cubicBezTo>
                      <a:pt x="331" y="62"/>
                      <a:pt x="331" y="62"/>
                      <a:pt x="331" y="62"/>
                    </a:cubicBezTo>
                    <a:cubicBezTo>
                      <a:pt x="329" y="62"/>
                      <a:pt x="327" y="63"/>
                      <a:pt x="327" y="66"/>
                    </a:cubicBezTo>
                    <a:cubicBezTo>
                      <a:pt x="327" y="70"/>
                      <a:pt x="329" y="71"/>
                      <a:pt x="331" y="71"/>
                    </a:cubicBezTo>
                    <a:cubicBezTo>
                      <a:pt x="367" y="71"/>
                      <a:pt x="367" y="71"/>
                      <a:pt x="367" y="71"/>
                    </a:cubicBezTo>
                    <a:cubicBezTo>
                      <a:pt x="369" y="71"/>
                      <a:pt x="371" y="70"/>
                      <a:pt x="371" y="66"/>
                    </a:cubicBezTo>
                    <a:moveTo>
                      <a:pt x="362" y="171"/>
                    </a:moveTo>
                    <a:cubicBezTo>
                      <a:pt x="336" y="171"/>
                      <a:pt x="336" y="171"/>
                      <a:pt x="336" y="171"/>
                    </a:cubicBezTo>
                    <a:cubicBezTo>
                      <a:pt x="336" y="118"/>
                      <a:pt x="336" y="118"/>
                      <a:pt x="336" y="118"/>
                    </a:cubicBezTo>
                    <a:cubicBezTo>
                      <a:pt x="362" y="118"/>
                      <a:pt x="362" y="118"/>
                      <a:pt x="362" y="118"/>
                    </a:cubicBezTo>
                    <a:lnTo>
                      <a:pt x="362" y="171"/>
                    </a:lnTo>
                    <a:close/>
                    <a:moveTo>
                      <a:pt x="371" y="171"/>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1"/>
                      <a:pt x="327" y="171"/>
                      <a:pt x="327" y="171"/>
                    </a:cubicBezTo>
                    <a:cubicBezTo>
                      <a:pt x="327" y="176"/>
                      <a:pt x="330" y="180"/>
                      <a:pt x="336" y="180"/>
                    </a:cubicBezTo>
                    <a:cubicBezTo>
                      <a:pt x="362" y="180"/>
                      <a:pt x="362" y="180"/>
                      <a:pt x="362" y="180"/>
                    </a:cubicBezTo>
                    <a:cubicBezTo>
                      <a:pt x="367" y="180"/>
                      <a:pt x="371" y="176"/>
                      <a:pt x="371" y="171"/>
                    </a:cubicBezTo>
                    <a:moveTo>
                      <a:pt x="371" y="284"/>
                    </a:moveTo>
                    <a:cubicBezTo>
                      <a:pt x="371" y="261"/>
                      <a:pt x="371" y="261"/>
                      <a:pt x="371" y="261"/>
                    </a:cubicBezTo>
                    <a:cubicBezTo>
                      <a:pt x="371" y="258"/>
                      <a:pt x="370" y="257"/>
                      <a:pt x="367" y="257"/>
                    </a:cubicBezTo>
                    <a:cubicBezTo>
                      <a:pt x="363" y="257"/>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6"/>
                      <a:pt x="329" y="227"/>
                      <a:pt x="331" y="227"/>
                    </a:cubicBezTo>
                    <a:cubicBezTo>
                      <a:pt x="344" y="227"/>
                      <a:pt x="344" y="227"/>
                      <a:pt x="344" y="227"/>
                    </a:cubicBezTo>
                    <a:cubicBezTo>
                      <a:pt x="344" y="279"/>
                      <a:pt x="344" y="279"/>
                      <a:pt x="344" y="279"/>
                    </a:cubicBezTo>
                    <a:cubicBezTo>
                      <a:pt x="331" y="279"/>
                      <a:pt x="331" y="279"/>
                      <a:pt x="331" y="279"/>
                    </a:cubicBezTo>
                    <a:cubicBezTo>
                      <a:pt x="329" y="279"/>
                      <a:pt x="327" y="281"/>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10"/>
                      <a:pt x="401" y="10"/>
                      <a:pt x="401" y="10"/>
                    </a:cubicBezTo>
                    <a:cubicBezTo>
                      <a:pt x="428" y="10"/>
                      <a:pt x="428" y="10"/>
                      <a:pt x="428" y="10"/>
                    </a:cubicBezTo>
                    <a:lnTo>
                      <a:pt x="428" y="62"/>
                    </a:lnTo>
                    <a:close/>
                    <a:moveTo>
                      <a:pt x="437" y="62"/>
                    </a:moveTo>
                    <a:cubicBezTo>
                      <a:pt x="437" y="10"/>
                      <a:pt x="437" y="10"/>
                      <a:pt x="437" y="10"/>
                    </a:cubicBezTo>
                    <a:cubicBezTo>
                      <a:pt x="437" y="5"/>
                      <a:pt x="433" y="0"/>
                      <a:pt x="428" y="0"/>
                    </a:cubicBezTo>
                    <a:cubicBezTo>
                      <a:pt x="401" y="0"/>
                      <a:pt x="401" y="0"/>
                      <a:pt x="401" y="0"/>
                    </a:cubicBezTo>
                    <a:cubicBezTo>
                      <a:pt x="396" y="0"/>
                      <a:pt x="392" y="5"/>
                      <a:pt x="392" y="10"/>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1"/>
                    </a:moveTo>
                    <a:cubicBezTo>
                      <a:pt x="401" y="171"/>
                      <a:pt x="401" y="171"/>
                      <a:pt x="401" y="171"/>
                    </a:cubicBezTo>
                    <a:cubicBezTo>
                      <a:pt x="401" y="118"/>
                      <a:pt x="401" y="118"/>
                      <a:pt x="401" y="118"/>
                    </a:cubicBezTo>
                    <a:cubicBezTo>
                      <a:pt x="428" y="118"/>
                      <a:pt x="428" y="118"/>
                      <a:pt x="428" y="118"/>
                    </a:cubicBezTo>
                    <a:lnTo>
                      <a:pt x="428" y="171"/>
                    </a:lnTo>
                    <a:close/>
                    <a:moveTo>
                      <a:pt x="437" y="171"/>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1"/>
                      <a:pt x="392" y="171"/>
                      <a:pt x="392" y="171"/>
                    </a:cubicBezTo>
                    <a:cubicBezTo>
                      <a:pt x="392" y="176"/>
                      <a:pt x="396" y="180"/>
                      <a:pt x="401" y="180"/>
                    </a:cubicBezTo>
                    <a:cubicBezTo>
                      <a:pt x="428" y="180"/>
                      <a:pt x="428" y="180"/>
                      <a:pt x="428" y="180"/>
                    </a:cubicBezTo>
                    <a:cubicBezTo>
                      <a:pt x="433" y="180"/>
                      <a:pt x="437" y="176"/>
                      <a:pt x="437" y="171"/>
                    </a:cubicBezTo>
                    <a:moveTo>
                      <a:pt x="437" y="284"/>
                    </a:moveTo>
                    <a:cubicBezTo>
                      <a:pt x="437" y="261"/>
                      <a:pt x="437" y="261"/>
                      <a:pt x="437" y="261"/>
                    </a:cubicBezTo>
                    <a:cubicBezTo>
                      <a:pt x="437" y="258"/>
                      <a:pt x="435" y="257"/>
                      <a:pt x="432" y="257"/>
                    </a:cubicBezTo>
                    <a:cubicBezTo>
                      <a:pt x="429" y="257"/>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1"/>
                      <a:pt x="392" y="284"/>
                    </a:cubicBezTo>
                    <a:cubicBezTo>
                      <a:pt x="392" y="287"/>
                      <a:pt x="394" y="288"/>
                      <a:pt x="396" y="288"/>
                    </a:cubicBezTo>
                    <a:cubicBezTo>
                      <a:pt x="432" y="288"/>
                      <a:pt x="432" y="288"/>
                      <a:pt x="432" y="288"/>
                    </a:cubicBezTo>
                    <a:cubicBezTo>
                      <a:pt x="434" y="288"/>
                      <a:pt x="437" y="287"/>
                      <a:pt x="437" y="284"/>
                    </a:cubicBezTo>
                    <a:moveTo>
                      <a:pt x="502" y="66"/>
                    </a:moveTo>
                    <a:cubicBezTo>
                      <a:pt x="502" y="44"/>
                      <a:pt x="502" y="44"/>
                      <a:pt x="502" y="44"/>
                    </a:cubicBezTo>
                    <a:cubicBezTo>
                      <a:pt x="502" y="41"/>
                      <a:pt x="501" y="39"/>
                      <a:pt x="497" y="39"/>
                    </a:cubicBezTo>
                    <a:cubicBezTo>
                      <a:pt x="494" y="39"/>
                      <a:pt x="493" y="41"/>
                      <a:pt x="493" y="44"/>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2"/>
                      <a:pt x="457" y="5"/>
                    </a:cubicBezTo>
                    <a:cubicBezTo>
                      <a:pt x="457" y="8"/>
                      <a:pt x="459" y="10"/>
                      <a:pt x="462" y="10"/>
                    </a:cubicBezTo>
                    <a:cubicBezTo>
                      <a:pt x="475" y="10"/>
                      <a:pt x="475" y="10"/>
                      <a:pt x="475" y="10"/>
                    </a:cubicBezTo>
                    <a:cubicBezTo>
                      <a:pt x="475" y="62"/>
                      <a:pt x="475" y="62"/>
                      <a:pt x="475" y="62"/>
                    </a:cubicBezTo>
                    <a:cubicBezTo>
                      <a:pt x="462" y="62"/>
                      <a:pt x="462" y="62"/>
                      <a:pt x="462" y="62"/>
                    </a:cubicBezTo>
                    <a:cubicBezTo>
                      <a:pt x="459" y="62"/>
                      <a:pt x="457" y="63"/>
                      <a:pt x="457" y="66"/>
                    </a:cubicBezTo>
                    <a:cubicBezTo>
                      <a:pt x="457" y="70"/>
                      <a:pt x="459" y="71"/>
                      <a:pt x="462" y="71"/>
                    </a:cubicBezTo>
                    <a:cubicBezTo>
                      <a:pt x="497" y="71"/>
                      <a:pt x="497" y="71"/>
                      <a:pt x="497" y="71"/>
                    </a:cubicBezTo>
                    <a:cubicBezTo>
                      <a:pt x="500" y="71"/>
                      <a:pt x="502" y="70"/>
                      <a:pt x="502" y="66"/>
                    </a:cubicBezTo>
                    <a:moveTo>
                      <a:pt x="502" y="175"/>
                    </a:moveTo>
                    <a:cubicBezTo>
                      <a:pt x="502" y="152"/>
                      <a:pt x="502" y="152"/>
                      <a:pt x="502" y="152"/>
                    </a:cubicBezTo>
                    <a:cubicBezTo>
                      <a:pt x="502" y="150"/>
                      <a:pt x="501" y="148"/>
                      <a:pt x="497" y="148"/>
                    </a:cubicBezTo>
                    <a:cubicBezTo>
                      <a:pt x="494" y="148"/>
                      <a:pt x="493" y="150"/>
                      <a:pt x="493" y="152"/>
                    </a:cubicBezTo>
                    <a:cubicBezTo>
                      <a:pt x="493" y="171"/>
                      <a:pt x="493" y="171"/>
                      <a:pt x="493" y="171"/>
                    </a:cubicBezTo>
                    <a:cubicBezTo>
                      <a:pt x="484" y="171"/>
                      <a:pt x="484" y="171"/>
                      <a:pt x="484" y="171"/>
                    </a:cubicBezTo>
                    <a:cubicBezTo>
                      <a:pt x="484" y="109"/>
                      <a:pt x="484" y="109"/>
                      <a:pt x="484" y="109"/>
                    </a:cubicBezTo>
                    <a:cubicBezTo>
                      <a:pt x="462" y="109"/>
                      <a:pt x="462" y="109"/>
                      <a:pt x="462" y="109"/>
                    </a:cubicBezTo>
                    <a:cubicBezTo>
                      <a:pt x="459" y="109"/>
                      <a:pt x="457" y="110"/>
                      <a:pt x="457" y="114"/>
                    </a:cubicBezTo>
                    <a:cubicBezTo>
                      <a:pt x="457" y="117"/>
                      <a:pt x="459" y="118"/>
                      <a:pt x="462" y="118"/>
                    </a:cubicBezTo>
                    <a:cubicBezTo>
                      <a:pt x="475" y="118"/>
                      <a:pt x="475" y="118"/>
                      <a:pt x="475" y="118"/>
                    </a:cubicBezTo>
                    <a:cubicBezTo>
                      <a:pt x="475" y="171"/>
                      <a:pt x="475" y="171"/>
                      <a:pt x="475" y="171"/>
                    </a:cubicBezTo>
                    <a:cubicBezTo>
                      <a:pt x="462" y="171"/>
                      <a:pt x="462" y="171"/>
                      <a:pt x="462" y="171"/>
                    </a:cubicBezTo>
                    <a:cubicBezTo>
                      <a:pt x="459" y="171"/>
                      <a:pt x="457" y="172"/>
                      <a:pt x="457" y="175"/>
                    </a:cubicBezTo>
                    <a:cubicBezTo>
                      <a:pt x="457" y="178"/>
                      <a:pt x="459" y="180"/>
                      <a:pt x="462" y="180"/>
                    </a:cubicBezTo>
                    <a:cubicBezTo>
                      <a:pt x="497" y="180"/>
                      <a:pt x="497" y="180"/>
                      <a:pt x="497" y="180"/>
                    </a:cubicBezTo>
                    <a:cubicBezTo>
                      <a:pt x="500"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4"/>
                      <a:pt x="567" y="44"/>
                      <a:pt x="567" y="44"/>
                    </a:cubicBezTo>
                    <a:cubicBezTo>
                      <a:pt x="567" y="41"/>
                      <a:pt x="566" y="39"/>
                      <a:pt x="563" y="39"/>
                    </a:cubicBezTo>
                    <a:cubicBezTo>
                      <a:pt x="559" y="39"/>
                      <a:pt x="558" y="41"/>
                      <a:pt x="558" y="44"/>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10"/>
                      <a:pt x="527" y="10"/>
                    </a:cubicBezTo>
                    <a:cubicBezTo>
                      <a:pt x="540" y="10"/>
                      <a:pt x="540" y="10"/>
                      <a:pt x="540" y="10"/>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3" y="71"/>
                      <a:pt x="563" y="71"/>
                      <a:pt x="563" y="71"/>
                    </a:cubicBezTo>
                    <a:cubicBezTo>
                      <a:pt x="565" y="71"/>
                      <a:pt x="567" y="70"/>
                      <a:pt x="567" y="66"/>
                    </a:cubicBezTo>
                    <a:moveTo>
                      <a:pt x="558" y="171"/>
                    </a:moveTo>
                    <a:cubicBezTo>
                      <a:pt x="531" y="171"/>
                      <a:pt x="531" y="171"/>
                      <a:pt x="531" y="171"/>
                    </a:cubicBezTo>
                    <a:cubicBezTo>
                      <a:pt x="531" y="118"/>
                      <a:pt x="531" y="118"/>
                      <a:pt x="531" y="118"/>
                    </a:cubicBezTo>
                    <a:cubicBezTo>
                      <a:pt x="558" y="118"/>
                      <a:pt x="558" y="118"/>
                      <a:pt x="558" y="118"/>
                    </a:cubicBezTo>
                    <a:lnTo>
                      <a:pt x="558" y="171"/>
                    </a:lnTo>
                    <a:close/>
                    <a:moveTo>
                      <a:pt x="567" y="171"/>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1"/>
                      <a:pt x="522" y="171"/>
                      <a:pt x="522" y="171"/>
                    </a:cubicBezTo>
                    <a:cubicBezTo>
                      <a:pt x="522" y="176"/>
                      <a:pt x="526" y="180"/>
                      <a:pt x="531" y="180"/>
                    </a:cubicBezTo>
                    <a:cubicBezTo>
                      <a:pt x="558" y="180"/>
                      <a:pt x="558" y="180"/>
                      <a:pt x="558" y="180"/>
                    </a:cubicBezTo>
                    <a:cubicBezTo>
                      <a:pt x="563" y="180"/>
                      <a:pt x="567" y="176"/>
                      <a:pt x="567" y="171"/>
                    </a:cubicBezTo>
                    <a:moveTo>
                      <a:pt x="567" y="284"/>
                    </a:moveTo>
                    <a:cubicBezTo>
                      <a:pt x="567" y="261"/>
                      <a:pt x="567" y="261"/>
                      <a:pt x="567" y="261"/>
                    </a:cubicBezTo>
                    <a:cubicBezTo>
                      <a:pt x="567" y="258"/>
                      <a:pt x="566" y="257"/>
                      <a:pt x="563" y="257"/>
                    </a:cubicBezTo>
                    <a:cubicBezTo>
                      <a:pt x="559" y="257"/>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1"/>
                      <a:pt x="522" y="284"/>
                    </a:cubicBezTo>
                    <a:cubicBezTo>
                      <a:pt x="522" y="287"/>
                      <a:pt x="524" y="288"/>
                      <a:pt x="527" y="288"/>
                    </a:cubicBezTo>
                    <a:cubicBezTo>
                      <a:pt x="563" y="288"/>
                      <a:pt x="563" y="288"/>
                      <a:pt x="563" y="288"/>
                    </a:cubicBezTo>
                    <a:cubicBezTo>
                      <a:pt x="565" y="288"/>
                      <a:pt x="567" y="287"/>
                      <a:pt x="567" y="28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sp>
        <p:nvSpPr>
          <p:cNvPr id="201" name="Rectangle 60"/>
          <p:cNvSpPr>
            <a:spLocks noChangeArrowheads="1"/>
          </p:cNvSpPr>
          <p:nvPr/>
        </p:nvSpPr>
        <p:spPr bwMode="auto">
          <a:xfrm>
            <a:off x="6678613" y="76041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711" name="Group 710"/>
          <p:cNvGrpSpPr/>
          <p:nvPr/>
        </p:nvGrpSpPr>
        <p:grpSpPr>
          <a:xfrm>
            <a:off x="9332092" y="3998671"/>
            <a:ext cx="2424932" cy="2338629"/>
            <a:chOff x="9332092" y="3998671"/>
            <a:chExt cx="2424932" cy="2338629"/>
          </a:xfrm>
        </p:grpSpPr>
        <p:sp>
          <p:nvSpPr>
            <p:cNvPr id="189" name="TextBox 188"/>
            <p:cNvSpPr txBox="1"/>
            <p:nvPr/>
          </p:nvSpPr>
          <p:spPr>
            <a:xfrm>
              <a:off x="9332092" y="5044638"/>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Browse metadata catalog</a:t>
              </a:r>
            </a:p>
          </p:txBody>
        </p:sp>
        <p:grpSp>
          <p:nvGrpSpPr>
            <p:cNvPr id="315" name="Group 314"/>
            <p:cNvGrpSpPr/>
            <p:nvPr/>
          </p:nvGrpSpPr>
          <p:grpSpPr>
            <a:xfrm>
              <a:off x="10018318" y="3998671"/>
              <a:ext cx="1141413" cy="1117600"/>
              <a:chOff x="6973888" y="1462088"/>
              <a:chExt cx="1141413" cy="1117600"/>
            </a:xfrm>
          </p:grpSpPr>
          <p:sp>
            <p:nvSpPr>
              <p:cNvPr id="202" name="Freeform 61"/>
              <p:cNvSpPr>
                <a:spLocks/>
              </p:cNvSpPr>
              <p:nvPr/>
            </p:nvSpPr>
            <p:spPr bwMode="auto">
              <a:xfrm>
                <a:off x="7002463" y="2503488"/>
                <a:ext cx="1074738" cy="76200"/>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3" name="Freeform 62"/>
              <p:cNvSpPr>
                <a:spLocks/>
              </p:cNvSpPr>
              <p:nvPr/>
            </p:nvSpPr>
            <p:spPr bwMode="auto">
              <a:xfrm>
                <a:off x="7056438" y="1878013"/>
                <a:ext cx="354013" cy="674688"/>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5" name="Freeform 64"/>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1" y="48"/>
                    </a:moveTo>
                    <a:lnTo>
                      <a:pt x="71" y="48"/>
                    </a:lnTo>
                    <a:lnTo>
                      <a:pt x="71" y="2"/>
                    </a:lnTo>
                    <a:lnTo>
                      <a:pt x="1" y="2"/>
                    </a:lnTo>
                    <a:lnTo>
                      <a:pt x="1"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6" name="Freeform 65"/>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moveTo>
                      <a:pt x="1" y="48"/>
                    </a:moveTo>
                    <a:lnTo>
                      <a:pt x="71" y="48"/>
                    </a:lnTo>
                    <a:lnTo>
                      <a:pt x="71" y="2"/>
                    </a:lnTo>
                    <a:lnTo>
                      <a:pt x="1" y="2"/>
                    </a:lnTo>
                    <a:lnTo>
                      <a:pt x="1"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8" name="Freeform 67"/>
              <p:cNvSpPr>
                <a:spLocks/>
              </p:cNvSpPr>
              <p:nvPr/>
            </p:nvSpPr>
            <p:spPr bwMode="auto">
              <a:xfrm>
                <a:off x="7999413" y="1803401"/>
                <a:ext cx="115888" cy="77788"/>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9" name="Freeform 68"/>
              <p:cNvSpPr>
                <a:spLocks/>
              </p:cNvSpPr>
              <p:nvPr/>
            </p:nvSpPr>
            <p:spPr bwMode="auto">
              <a:xfrm>
                <a:off x="7820026" y="2443163"/>
                <a:ext cx="39688"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0" name="Freeform 69"/>
              <p:cNvSpPr>
                <a:spLocks/>
              </p:cNvSpPr>
              <p:nvPr/>
            </p:nvSpPr>
            <p:spPr bwMode="auto">
              <a:xfrm>
                <a:off x="7869238" y="2443163"/>
                <a:ext cx="41275"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1" name="Freeform 70"/>
              <p:cNvSpPr>
                <a:spLocks/>
              </p:cNvSpPr>
              <p:nvPr/>
            </p:nvSpPr>
            <p:spPr bwMode="auto">
              <a:xfrm>
                <a:off x="7883526" y="1841501"/>
                <a:ext cx="222250" cy="615950"/>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2" name="Freeform 71"/>
              <p:cNvSpPr>
                <a:spLocks/>
              </p:cNvSpPr>
              <p:nvPr/>
            </p:nvSpPr>
            <p:spPr bwMode="auto">
              <a:xfrm>
                <a:off x="7318376" y="1792288"/>
                <a:ext cx="215900" cy="155575"/>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3" name="Rectangle 72"/>
              <p:cNvSpPr>
                <a:spLocks noChangeArrowheads="1"/>
              </p:cNvSpPr>
              <p:nvPr/>
            </p:nvSpPr>
            <p:spPr bwMode="auto">
              <a:xfrm>
                <a:off x="7767638" y="2487613"/>
                <a:ext cx="239713"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4" name="Rectangle 73"/>
              <p:cNvSpPr>
                <a:spLocks noChangeArrowheads="1"/>
              </p:cNvSpPr>
              <p:nvPr/>
            </p:nvSpPr>
            <p:spPr bwMode="auto">
              <a:xfrm>
                <a:off x="7767638" y="2487613"/>
                <a:ext cx="2397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5" name="Freeform 74"/>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6" name="Freeform 75"/>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7" name="Freeform 76"/>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8" name="Freeform 77"/>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9" name="Rectangle 78"/>
              <p:cNvSpPr>
                <a:spLocks noChangeArrowheads="1"/>
              </p:cNvSpPr>
              <p:nvPr/>
            </p:nvSpPr>
            <p:spPr bwMode="auto">
              <a:xfrm>
                <a:off x="7359651" y="2171701"/>
                <a:ext cx="73025" cy="306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0" name="Rectangle 79"/>
              <p:cNvSpPr>
                <a:spLocks noChangeArrowheads="1"/>
              </p:cNvSpPr>
              <p:nvPr/>
            </p:nvSpPr>
            <p:spPr bwMode="auto">
              <a:xfrm>
                <a:off x="7359651" y="2171701"/>
                <a:ext cx="730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1" name="Freeform 80"/>
              <p:cNvSpPr>
                <a:spLocks/>
              </p:cNvSpPr>
              <p:nvPr/>
            </p:nvSpPr>
            <p:spPr bwMode="auto">
              <a:xfrm>
                <a:off x="7100888" y="1685926"/>
                <a:ext cx="298450" cy="476250"/>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2" name="Rectangle 81"/>
              <p:cNvSpPr>
                <a:spLocks noChangeArrowheads="1"/>
              </p:cNvSpPr>
              <p:nvPr/>
            </p:nvSpPr>
            <p:spPr bwMode="auto">
              <a:xfrm>
                <a:off x="7478713" y="2478088"/>
                <a:ext cx="22225" cy="71438"/>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3" name="Rectangle 82"/>
              <p:cNvSpPr>
                <a:spLocks noChangeArrowheads="1"/>
              </p:cNvSpPr>
              <p:nvPr/>
            </p:nvSpPr>
            <p:spPr bwMode="auto">
              <a:xfrm>
                <a:off x="7478713" y="2478088"/>
                <a:ext cx="22225"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4" name="Rectangle 83"/>
              <p:cNvSpPr>
                <a:spLocks noChangeArrowheads="1"/>
              </p:cNvSpPr>
              <p:nvPr/>
            </p:nvSpPr>
            <p:spPr bwMode="auto">
              <a:xfrm>
                <a:off x="7478713" y="2201863"/>
                <a:ext cx="22225" cy="276225"/>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5" name="Rectangle 84"/>
              <p:cNvSpPr>
                <a:spLocks noChangeArrowheads="1"/>
              </p:cNvSpPr>
              <p:nvPr/>
            </p:nvSpPr>
            <p:spPr bwMode="auto">
              <a:xfrm>
                <a:off x="7478713" y="2201863"/>
                <a:ext cx="2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6" name="Freeform 85"/>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7" name="Freeform 86"/>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8" name="Freeform 87"/>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close/>
                    <a:moveTo>
                      <a:pt x="0" y="0"/>
                    </a:moveTo>
                    <a:lnTo>
                      <a:pt x="0" y="0"/>
                    </a:lnTo>
                    <a:lnTo>
                      <a:pt x="0" y="88"/>
                    </a:lnTo>
                    <a:lnTo>
                      <a:pt x="0" y="88"/>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9" name="Freeform 88"/>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moveTo>
                      <a:pt x="0" y="0"/>
                    </a:moveTo>
                    <a:lnTo>
                      <a:pt x="0" y="0"/>
                    </a:lnTo>
                    <a:lnTo>
                      <a:pt x="0" y="88"/>
                    </a:lnTo>
                    <a:lnTo>
                      <a:pt x="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0" name="Rectangle 89"/>
              <p:cNvSpPr>
                <a:spLocks noChangeArrowheads="1"/>
              </p:cNvSpPr>
              <p:nvPr/>
            </p:nvSpPr>
            <p:spPr bwMode="auto">
              <a:xfrm>
                <a:off x="7359651" y="2503488"/>
                <a:ext cx="1588" cy="46038"/>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1" name="Rectangle 90"/>
              <p:cNvSpPr>
                <a:spLocks noChangeArrowheads="1"/>
              </p:cNvSpPr>
              <p:nvPr/>
            </p:nvSpPr>
            <p:spPr bwMode="auto">
              <a:xfrm>
                <a:off x="7359651" y="2503488"/>
                <a:ext cx="1588"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2" name="Freeform 91"/>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close/>
                    <a:moveTo>
                      <a:pt x="42" y="0"/>
                    </a:moveTo>
                    <a:lnTo>
                      <a:pt x="26" y="0"/>
                    </a:lnTo>
                    <a:lnTo>
                      <a:pt x="0" y="0"/>
                    </a:lnTo>
                    <a:lnTo>
                      <a:pt x="0" y="1"/>
                    </a:lnTo>
                    <a:lnTo>
                      <a:pt x="42" y="1"/>
                    </a:lnTo>
                    <a:lnTo>
                      <a:pt x="42" y="0"/>
                    </a:lnTo>
                    <a:close/>
                    <a:moveTo>
                      <a:pt x="163" y="0"/>
                    </a:moveTo>
                    <a:lnTo>
                      <a:pt x="80" y="0"/>
                    </a:lnTo>
                    <a:lnTo>
                      <a:pt x="74" y="0"/>
                    </a:lnTo>
                    <a:lnTo>
                      <a:pt x="74" y="1"/>
                    </a:lnTo>
                    <a:lnTo>
                      <a:pt x="163" y="1"/>
                    </a:lnTo>
                    <a:lnTo>
                      <a:pt x="163" y="54"/>
                    </a:lnTo>
                    <a:lnTo>
                      <a:pt x="163" y="54"/>
                    </a:lnTo>
                    <a:lnTo>
                      <a:pt x="16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3" name="Freeform 92"/>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moveTo>
                      <a:pt x="42" y="0"/>
                    </a:moveTo>
                    <a:lnTo>
                      <a:pt x="26" y="0"/>
                    </a:lnTo>
                    <a:lnTo>
                      <a:pt x="0" y="0"/>
                    </a:lnTo>
                    <a:lnTo>
                      <a:pt x="0" y="1"/>
                    </a:lnTo>
                    <a:lnTo>
                      <a:pt x="42" y="1"/>
                    </a:lnTo>
                    <a:lnTo>
                      <a:pt x="42" y="0"/>
                    </a:lnTo>
                    <a:moveTo>
                      <a:pt x="163" y="0"/>
                    </a:moveTo>
                    <a:lnTo>
                      <a:pt x="80" y="0"/>
                    </a:lnTo>
                    <a:lnTo>
                      <a:pt x="74" y="0"/>
                    </a:lnTo>
                    <a:lnTo>
                      <a:pt x="74" y="1"/>
                    </a:lnTo>
                    <a:lnTo>
                      <a:pt x="163" y="1"/>
                    </a:lnTo>
                    <a:lnTo>
                      <a:pt x="163" y="54"/>
                    </a:lnTo>
                    <a:lnTo>
                      <a:pt x="163" y="54"/>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4" name="Freeform 93"/>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close/>
                    <a:moveTo>
                      <a:pt x="163" y="0"/>
                    </a:moveTo>
                    <a:lnTo>
                      <a:pt x="74" y="0"/>
                    </a:lnTo>
                    <a:lnTo>
                      <a:pt x="74" y="20"/>
                    </a:lnTo>
                    <a:lnTo>
                      <a:pt x="80" y="20"/>
                    </a:lnTo>
                    <a:lnTo>
                      <a:pt x="163" y="20"/>
                    </a:lnTo>
                    <a:lnTo>
                      <a:pt x="16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5" name="Freeform 94"/>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moveTo>
                      <a:pt x="163" y="0"/>
                    </a:moveTo>
                    <a:lnTo>
                      <a:pt x="74" y="0"/>
                    </a:lnTo>
                    <a:lnTo>
                      <a:pt x="74" y="20"/>
                    </a:lnTo>
                    <a:lnTo>
                      <a:pt x="80" y="20"/>
                    </a:lnTo>
                    <a:lnTo>
                      <a:pt x="163" y="20"/>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6" name="Freeform 95"/>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7" name="Freeform 96"/>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8" name="Freeform 97"/>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9" name="Freeform 98"/>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0" name="Rectangle 99"/>
              <p:cNvSpPr>
                <a:spLocks noChangeArrowheads="1"/>
              </p:cNvSpPr>
              <p:nvPr/>
            </p:nvSpPr>
            <p:spPr bwMode="auto">
              <a:xfrm>
                <a:off x="7427913" y="1979613"/>
                <a:ext cx="50800" cy="5699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1" name="Rectangle 100"/>
              <p:cNvSpPr>
                <a:spLocks noChangeArrowheads="1"/>
              </p:cNvSpPr>
              <p:nvPr/>
            </p:nvSpPr>
            <p:spPr bwMode="auto">
              <a:xfrm>
                <a:off x="7427913"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2" name="Freeform 101"/>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3" name="Freeform 102"/>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4" name="Freeform 103"/>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5" name="Freeform 104"/>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6" name="Freeform 105"/>
              <p:cNvSpPr>
                <a:spLocks noEditPoints="1"/>
              </p:cNvSpPr>
              <p:nvPr/>
            </p:nvSpPr>
            <p:spPr bwMode="auto">
              <a:xfrm>
                <a:off x="7935913" y="1993901"/>
                <a:ext cx="0" cy="493713"/>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7" name="Freeform 106"/>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8" name="Freeform 107"/>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9" name="Freeform 108"/>
              <p:cNvSpPr>
                <a:spLocks/>
              </p:cNvSpPr>
              <p:nvPr/>
            </p:nvSpPr>
            <p:spPr bwMode="auto">
              <a:xfrm>
                <a:off x="7935913" y="2273301"/>
                <a:ext cx="0" cy="1270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0" name="Rectangle 109"/>
              <p:cNvSpPr>
                <a:spLocks noChangeArrowheads="1"/>
              </p:cNvSpPr>
              <p:nvPr/>
            </p:nvSpPr>
            <p:spPr bwMode="auto">
              <a:xfrm>
                <a:off x="7935913" y="2487613"/>
                <a:ext cx="1588" cy="4286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1" name="Rectangle 110"/>
              <p:cNvSpPr>
                <a:spLocks noChangeArrowheads="1"/>
              </p:cNvSpPr>
              <p:nvPr/>
            </p:nvSpPr>
            <p:spPr bwMode="auto">
              <a:xfrm>
                <a:off x="7935913" y="2487613"/>
                <a:ext cx="1588"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2" name="Freeform 111"/>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3" name="Freeform 112"/>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4" name="Rectangle 113"/>
              <p:cNvSpPr>
                <a:spLocks noChangeArrowheads="1"/>
              </p:cNvSpPr>
              <p:nvPr/>
            </p:nvSpPr>
            <p:spPr bwMode="auto">
              <a:xfrm>
                <a:off x="7626351" y="1979613"/>
                <a:ext cx="50800" cy="5699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5" name="Rectangle 114"/>
              <p:cNvSpPr>
                <a:spLocks noChangeArrowheads="1"/>
              </p:cNvSpPr>
              <p:nvPr/>
            </p:nvSpPr>
            <p:spPr bwMode="auto">
              <a:xfrm>
                <a:off x="7626351"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6" name="Freeform 115"/>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7" name="Freeform 116"/>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8" name="Freeform 117"/>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9" name="Freeform 118"/>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0" name="Rectangle 119"/>
              <p:cNvSpPr>
                <a:spLocks noChangeArrowheads="1"/>
              </p:cNvSpPr>
              <p:nvPr/>
            </p:nvSpPr>
            <p:spPr bwMode="auto">
              <a:xfrm>
                <a:off x="7366001" y="1941513"/>
                <a:ext cx="52388" cy="220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1" name="Rectangle 120"/>
              <p:cNvSpPr>
                <a:spLocks noChangeArrowheads="1"/>
              </p:cNvSpPr>
              <p:nvPr/>
            </p:nvSpPr>
            <p:spPr bwMode="auto">
              <a:xfrm>
                <a:off x="7366001" y="1941513"/>
                <a:ext cx="523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2" name="Freeform 121"/>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3" name="Freeform 122"/>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4" name="Rectangle 123"/>
              <p:cNvSpPr>
                <a:spLocks noChangeArrowheads="1"/>
              </p:cNvSpPr>
              <p:nvPr/>
            </p:nvSpPr>
            <p:spPr bwMode="auto">
              <a:xfrm>
                <a:off x="7100888" y="1951038"/>
                <a:ext cx="1588" cy="168275"/>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5" name="Freeform 124"/>
              <p:cNvSpPr>
                <a:spLocks/>
              </p:cNvSpPr>
              <p:nvPr/>
            </p:nvSpPr>
            <p:spPr bwMode="auto">
              <a:xfrm>
                <a:off x="7100888" y="1951038"/>
                <a:ext cx="0" cy="168275"/>
              </a:xfrm>
              <a:custGeom>
                <a:avLst/>
                <a:gdLst>
                  <a:gd name="T0" fmla="*/ 0 h 106"/>
                  <a:gd name="T1" fmla="*/ 106 h 106"/>
                  <a:gd name="T2" fmla="*/ 106 h 106"/>
                  <a:gd name="T3" fmla="*/ 0 h 106"/>
                </a:gdLst>
                <a:ahLst/>
                <a:cxnLst>
                  <a:cxn ang="0">
                    <a:pos x="0" y="T0"/>
                  </a:cxn>
                  <a:cxn ang="0">
                    <a:pos x="0" y="T1"/>
                  </a:cxn>
                  <a:cxn ang="0">
                    <a:pos x="0" y="T2"/>
                  </a:cxn>
                  <a:cxn ang="0">
                    <a:pos x="0" y="T3"/>
                  </a:cxn>
                </a:cxnLst>
                <a:rect l="0" t="0" r="r" b="b"/>
                <a:pathLst>
                  <a:path h="106">
                    <a:moveTo>
                      <a:pt x="0" y="0"/>
                    </a:moveTo>
                    <a:lnTo>
                      <a:pt x="0" y="106"/>
                    </a:lnTo>
                    <a:lnTo>
                      <a:pt x="0" y="1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6" name="Freeform 125"/>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close/>
                    <a:moveTo>
                      <a:pt x="0" y="0"/>
                    </a:moveTo>
                    <a:lnTo>
                      <a:pt x="0" y="0"/>
                    </a:lnTo>
                    <a:lnTo>
                      <a:pt x="0" y="106"/>
                    </a:lnTo>
                    <a:lnTo>
                      <a:pt x="0" y="133"/>
                    </a:lnTo>
                    <a:lnTo>
                      <a:pt x="42" y="133"/>
                    </a:lnTo>
                    <a:lnTo>
                      <a:pt x="42" y="27"/>
                    </a:lnTo>
                    <a:lnTo>
                      <a:pt x="42" y="25"/>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7" name="Freeform 126"/>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moveTo>
                      <a:pt x="0" y="0"/>
                    </a:moveTo>
                    <a:lnTo>
                      <a:pt x="0" y="0"/>
                    </a:lnTo>
                    <a:lnTo>
                      <a:pt x="0" y="106"/>
                    </a:lnTo>
                    <a:lnTo>
                      <a:pt x="0" y="133"/>
                    </a:lnTo>
                    <a:lnTo>
                      <a:pt x="42" y="133"/>
                    </a:lnTo>
                    <a:lnTo>
                      <a:pt x="42" y="27"/>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8" name="Freeform 127"/>
              <p:cNvSpPr>
                <a:spLocks/>
              </p:cNvSpPr>
              <p:nvPr/>
            </p:nvSpPr>
            <p:spPr bwMode="auto">
              <a:xfrm>
                <a:off x="7332663" y="1820863"/>
                <a:ext cx="90488" cy="90488"/>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9" name="Rectangle 128"/>
              <p:cNvSpPr>
                <a:spLocks noChangeArrowheads="1"/>
              </p:cNvSpPr>
              <p:nvPr/>
            </p:nvSpPr>
            <p:spPr bwMode="auto">
              <a:xfrm>
                <a:off x="7167563" y="1935163"/>
                <a:ext cx="768350" cy="587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0" name="Rectangle 129"/>
              <p:cNvSpPr>
                <a:spLocks noChangeArrowheads="1"/>
              </p:cNvSpPr>
              <p:nvPr/>
            </p:nvSpPr>
            <p:spPr bwMode="auto">
              <a:xfrm>
                <a:off x="7167563" y="1935163"/>
                <a:ext cx="768350"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1" name="Freeform 130"/>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2" name="Freeform 131"/>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3" name="Rectangle 132"/>
              <p:cNvSpPr>
                <a:spLocks noChangeArrowheads="1"/>
              </p:cNvSpPr>
              <p:nvPr/>
            </p:nvSpPr>
            <p:spPr bwMode="auto">
              <a:xfrm>
                <a:off x="7348538" y="1901826"/>
                <a:ext cx="290513" cy="33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4" name="Rectangle 133"/>
              <p:cNvSpPr>
                <a:spLocks noChangeArrowheads="1"/>
              </p:cNvSpPr>
              <p:nvPr/>
            </p:nvSpPr>
            <p:spPr bwMode="auto">
              <a:xfrm>
                <a:off x="7348538" y="1901826"/>
                <a:ext cx="290513"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5" name="Freeform 134"/>
              <p:cNvSpPr>
                <a:spLocks/>
              </p:cNvSpPr>
              <p:nvPr/>
            </p:nvSpPr>
            <p:spPr bwMode="auto">
              <a:xfrm>
                <a:off x="7348538" y="1901826"/>
                <a:ext cx="123825" cy="33338"/>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6" name="Freeform 135"/>
              <p:cNvSpPr>
                <a:spLocks/>
              </p:cNvSpPr>
              <p:nvPr/>
            </p:nvSpPr>
            <p:spPr bwMode="auto">
              <a:xfrm>
                <a:off x="7415213" y="1571626"/>
                <a:ext cx="411163" cy="338138"/>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7" name="Freeform 136"/>
              <p:cNvSpPr>
                <a:spLocks/>
              </p:cNvSpPr>
              <p:nvPr/>
            </p:nvSpPr>
            <p:spPr bwMode="auto">
              <a:xfrm>
                <a:off x="7432676" y="1571626"/>
                <a:ext cx="422275" cy="338138"/>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8" name="Freeform 137"/>
              <p:cNvSpPr>
                <a:spLocks/>
              </p:cNvSpPr>
              <p:nvPr/>
            </p:nvSpPr>
            <p:spPr bwMode="auto">
              <a:xfrm>
                <a:off x="7432676" y="1612901"/>
                <a:ext cx="422275" cy="296863"/>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9" name="Freeform 138"/>
              <p:cNvSpPr>
                <a:spLocks/>
              </p:cNvSpPr>
              <p:nvPr/>
            </p:nvSpPr>
            <p:spPr bwMode="auto">
              <a:xfrm>
                <a:off x="7226301" y="1606551"/>
                <a:ext cx="74613" cy="88900"/>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0" name="Freeform 139"/>
              <p:cNvSpPr>
                <a:spLocks noEditPoints="1"/>
              </p:cNvSpPr>
              <p:nvPr/>
            </p:nvSpPr>
            <p:spPr bwMode="auto">
              <a:xfrm>
                <a:off x="76946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2 w 73"/>
                  <a:gd name="T11" fmla="*/ 48 h 49"/>
                  <a:gd name="T12" fmla="*/ 72 w 73"/>
                  <a:gd name="T13" fmla="*/ 48 h 49"/>
                  <a:gd name="T14" fmla="*/ 72 w 73"/>
                  <a:gd name="T15" fmla="*/ 2 h 49"/>
                  <a:gd name="T16" fmla="*/ 2 w 73"/>
                  <a:gd name="T17" fmla="*/ 2 h 49"/>
                  <a:gd name="T18" fmla="*/ 2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2" y="48"/>
                    </a:moveTo>
                    <a:lnTo>
                      <a:pt x="72" y="48"/>
                    </a:lnTo>
                    <a:lnTo>
                      <a:pt x="72" y="2"/>
                    </a:lnTo>
                    <a:lnTo>
                      <a:pt x="2" y="2"/>
                    </a:lnTo>
                    <a:lnTo>
                      <a:pt x="2"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1" name="Freeform 140"/>
              <p:cNvSpPr>
                <a:spLocks/>
              </p:cNvSpPr>
              <p:nvPr/>
            </p:nvSpPr>
            <p:spPr bwMode="auto">
              <a:xfrm>
                <a:off x="7735888" y="1838326"/>
                <a:ext cx="173038" cy="61753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2" name="Freeform 141"/>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3" name="Freeform 142"/>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4" name="Rectangle 143"/>
              <p:cNvSpPr>
                <a:spLocks noChangeArrowheads="1"/>
              </p:cNvSpPr>
              <p:nvPr/>
            </p:nvSpPr>
            <p:spPr bwMode="auto">
              <a:xfrm>
                <a:off x="7167563" y="1979613"/>
                <a:ext cx="50800" cy="5715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5" name="Rectangle 144"/>
              <p:cNvSpPr>
                <a:spLocks noChangeArrowheads="1"/>
              </p:cNvSpPr>
              <p:nvPr/>
            </p:nvSpPr>
            <p:spPr bwMode="auto">
              <a:xfrm>
                <a:off x="7167563" y="1979613"/>
                <a:ext cx="50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6" name="Freeform 145"/>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7" name="Freeform 146"/>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8" name="Freeform 147"/>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9" name="Freeform 148"/>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0" name="Freeform 149"/>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1" name="Freeform 150"/>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2" name="Freeform 151"/>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3" name="Freeform 152"/>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4" name="Freeform 153"/>
              <p:cNvSpPr>
                <a:spLocks/>
              </p:cNvSpPr>
              <p:nvPr/>
            </p:nvSpPr>
            <p:spPr bwMode="auto">
              <a:xfrm>
                <a:off x="7240588" y="1716088"/>
                <a:ext cx="25400" cy="33338"/>
              </a:xfrm>
              <a:custGeom>
                <a:avLst/>
                <a:gdLst>
                  <a:gd name="T0" fmla="*/ 0 w 16"/>
                  <a:gd name="T1" fmla="*/ 13 h 21"/>
                  <a:gd name="T2" fmla="*/ 2 w 16"/>
                  <a:gd name="T3" fmla="*/ 21 h 21"/>
                  <a:gd name="T4" fmla="*/ 12 w 16"/>
                  <a:gd name="T5" fmla="*/ 21 h 21"/>
                  <a:gd name="T6" fmla="*/ 16 w 16"/>
                  <a:gd name="T7" fmla="*/ 9 h 21"/>
                  <a:gd name="T8" fmla="*/ 7 w 16"/>
                  <a:gd name="T9" fmla="*/ 0 h 21"/>
                  <a:gd name="T10" fmla="*/ 0 w 16"/>
                  <a:gd name="T11" fmla="*/ 13 h 21"/>
                </a:gdLst>
                <a:ahLst/>
                <a:cxnLst>
                  <a:cxn ang="0">
                    <a:pos x="T0" y="T1"/>
                  </a:cxn>
                  <a:cxn ang="0">
                    <a:pos x="T2" y="T3"/>
                  </a:cxn>
                  <a:cxn ang="0">
                    <a:pos x="T4" y="T5"/>
                  </a:cxn>
                  <a:cxn ang="0">
                    <a:pos x="T6" y="T7"/>
                  </a:cxn>
                  <a:cxn ang="0">
                    <a:pos x="T8" y="T9"/>
                  </a:cxn>
                  <a:cxn ang="0">
                    <a:pos x="T10" y="T11"/>
                  </a:cxn>
                </a:cxnLst>
                <a:rect l="0" t="0" r="r" b="b"/>
                <a:pathLst>
                  <a:path w="16" h="21">
                    <a:moveTo>
                      <a:pt x="0" y="13"/>
                    </a:moveTo>
                    <a:lnTo>
                      <a:pt x="2" y="21"/>
                    </a:lnTo>
                    <a:lnTo>
                      <a:pt x="12" y="21"/>
                    </a:lnTo>
                    <a:lnTo>
                      <a:pt x="16" y="9"/>
                    </a:lnTo>
                    <a:lnTo>
                      <a:pt x="7" y="0"/>
                    </a:lnTo>
                    <a:lnTo>
                      <a:pt x="0" y="13"/>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5" name="Freeform 154"/>
              <p:cNvSpPr>
                <a:spLocks/>
              </p:cNvSpPr>
              <p:nvPr/>
            </p:nvSpPr>
            <p:spPr bwMode="auto">
              <a:xfrm>
                <a:off x="7237413" y="1749426"/>
                <a:ext cx="30163" cy="147638"/>
              </a:xfrm>
              <a:custGeom>
                <a:avLst/>
                <a:gdLst>
                  <a:gd name="T0" fmla="*/ 14 w 19"/>
                  <a:gd name="T1" fmla="*/ 0 h 93"/>
                  <a:gd name="T2" fmla="*/ 4 w 19"/>
                  <a:gd name="T3" fmla="*/ 0 h 93"/>
                  <a:gd name="T4" fmla="*/ 0 w 19"/>
                  <a:gd name="T5" fmla="*/ 23 h 93"/>
                  <a:gd name="T6" fmla="*/ 10 w 19"/>
                  <a:gd name="T7" fmla="*/ 93 h 93"/>
                  <a:gd name="T8" fmla="*/ 19 w 19"/>
                  <a:gd name="T9" fmla="*/ 27 h 93"/>
                  <a:gd name="T10" fmla="*/ 14 w 19"/>
                  <a:gd name="T11" fmla="*/ 0 h 93"/>
                </a:gdLst>
                <a:ahLst/>
                <a:cxnLst>
                  <a:cxn ang="0">
                    <a:pos x="T0" y="T1"/>
                  </a:cxn>
                  <a:cxn ang="0">
                    <a:pos x="T2" y="T3"/>
                  </a:cxn>
                  <a:cxn ang="0">
                    <a:pos x="T4" y="T5"/>
                  </a:cxn>
                  <a:cxn ang="0">
                    <a:pos x="T6" y="T7"/>
                  </a:cxn>
                  <a:cxn ang="0">
                    <a:pos x="T8" y="T9"/>
                  </a:cxn>
                  <a:cxn ang="0">
                    <a:pos x="T10" y="T11"/>
                  </a:cxn>
                </a:cxnLst>
                <a:rect l="0" t="0" r="r" b="b"/>
                <a:pathLst>
                  <a:path w="19" h="93">
                    <a:moveTo>
                      <a:pt x="14" y="0"/>
                    </a:moveTo>
                    <a:lnTo>
                      <a:pt x="4" y="0"/>
                    </a:lnTo>
                    <a:lnTo>
                      <a:pt x="0" y="23"/>
                    </a:lnTo>
                    <a:lnTo>
                      <a:pt x="10" y="93"/>
                    </a:lnTo>
                    <a:lnTo>
                      <a:pt x="19" y="27"/>
                    </a:lnTo>
                    <a:lnTo>
                      <a:pt x="1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6" name="Freeform 155"/>
              <p:cNvSpPr>
                <a:spLocks/>
              </p:cNvSpPr>
              <p:nvPr/>
            </p:nvSpPr>
            <p:spPr bwMode="auto">
              <a:xfrm>
                <a:off x="7227888" y="1695451"/>
                <a:ext cx="25400" cy="47625"/>
              </a:xfrm>
              <a:custGeom>
                <a:avLst/>
                <a:gdLst>
                  <a:gd name="T0" fmla="*/ 16 w 16"/>
                  <a:gd name="T1" fmla="*/ 13 h 30"/>
                  <a:gd name="T2" fmla="*/ 6 w 16"/>
                  <a:gd name="T3" fmla="*/ 30 h 30"/>
                  <a:gd name="T4" fmla="*/ 0 w 16"/>
                  <a:gd name="T5" fmla="*/ 13 h 30"/>
                  <a:gd name="T6" fmla="*/ 0 w 16"/>
                  <a:gd name="T7" fmla="*/ 0 h 30"/>
                  <a:gd name="T8" fmla="*/ 16 w 16"/>
                  <a:gd name="T9" fmla="*/ 13 h 30"/>
                </a:gdLst>
                <a:ahLst/>
                <a:cxnLst>
                  <a:cxn ang="0">
                    <a:pos x="T0" y="T1"/>
                  </a:cxn>
                  <a:cxn ang="0">
                    <a:pos x="T2" y="T3"/>
                  </a:cxn>
                  <a:cxn ang="0">
                    <a:pos x="T4" y="T5"/>
                  </a:cxn>
                  <a:cxn ang="0">
                    <a:pos x="T6" y="T7"/>
                  </a:cxn>
                  <a:cxn ang="0">
                    <a:pos x="T8" y="T9"/>
                  </a:cxn>
                </a:cxnLst>
                <a:rect l="0" t="0" r="r" b="b"/>
                <a:pathLst>
                  <a:path w="16" h="30">
                    <a:moveTo>
                      <a:pt x="16" y="13"/>
                    </a:moveTo>
                    <a:lnTo>
                      <a:pt x="6" y="30"/>
                    </a:lnTo>
                    <a:lnTo>
                      <a:pt x="0" y="13"/>
                    </a:lnTo>
                    <a:lnTo>
                      <a:pt x="0" y="0"/>
                    </a:lnTo>
                    <a:lnTo>
                      <a:pt x="1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7" name="Freeform 156"/>
              <p:cNvSpPr>
                <a:spLocks/>
              </p:cNvSpPr>
              <p:nvPr/>
            </p:nvSpPr>
            <p:spPr bwMode="auto">
              <a:xfrm>
                <a:off x="7251701" y="1695451"/>
                <a:ext cx="26988" cy="47625"/>
              </a:xfrm>
              <a:custGeom>
                <a:avLst/>
                <a:gdLst>
                  <a:gd name="T0" fmla="*/ 0 w 17"/>
                  <a:gd name="T1" fmla="*/ 13 h 30"/>
                  <a:gd name="T2" fmla="*/ 11 w 17"/>
                  <a:gd name="T3" fmla="*/ 30 h 30"/>
                  <a:gd name="T4" fmla="*/ 17 w 17"/>
                  <a:gd name="T5" fmla="*/ 13 h 30"/>
                  <a:gd name="T6" fmla="*/ 17 w 17"/>
                  <a:gd name="T7" fmla="*/ 0 h 30"/>
                  <a:gd name="T8" fmla="*/ 0 w 17"/>
                  <a:gd name="T9" fmla="*/ 13 h 30"/>
                </a:gdLst>
                <a:ahLst/>
                <a:cxnLst>
                  <a:cxn ang="0">
                    <a:pos x="T0" y="T1"/>
                  </a:cxn>
                  <a:cxn ang="0">
                    <a:pos x="T2" y="T3"/>
                  </a:cxn>
                  <a:cxn ang="0">
                    <a:pos x="T4" y="T5"/>
                  </a:cxn>
                  <a:cxn ang="0">
                    <a:pos x="T6" y="T7"/>
                  </a:cxn>
                  <a:cxn ang="0">
                    <a:pos x="T8" y="T9"/>
                  </a:cxn>
                </a:cxnLst>
                <a:rect l="0" t="0" r="r" b="b"/>
                <a:pathLst>
                  <a:path w="17" h="30">
                    <a:moveTo>
                      <a:pt x="0" y="13"/>
                    </a:moveTo>
                    <a:lnTo>
                      <a:pt x="11" y="30"/>
                    </a:lnTo>
                    <a:lnTo>
                      <a:pt x="17" y="13"/>
                    </a:lnTo>
                    <a:lnTo>
                      <a:pt x="17"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8" name="Freeform 157"/>
              <p:cNvSpPr>
                <a:spLocks/>
              </p:cNvSpPr>
              <p:nvPr/>
            </p:nvSpPr>
            <p:spPr bwMode="auto">
              <a:xfrm>
                <a:off x="7304088"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9" name="Freeform 158"/>
              <p:cNvSpPr>
                <a:spLocks/>
              </p:cNvSpPr>
              <p:nvPr/>
            </p:nvSpPr>
            <p:spPr bwMode="auto">
              <a:xfrm>
                <a:off x="7319963"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0" name="Freeform 159"/>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1" name="Freeform 160"/>
              <p:cNvSpPr>
                <a:spLocks/>
              </p:cNvSpPr>
              <p:nvPr/>
            </p:nvSpPr>
            <p:spPr bwMode="auto">
              <a:xfrm>
                <a:off x="7334251" y="1570038"/>
                <a:ext cx="31750" cy="61913"/>
              </a:xfrm>
              <a:custGeom>
                <a:avLst/>
                <a:gdLst>
                  <a:gd name="T0" fmla="*/ 16 w 20"/>
                  <a:gd name="T1" fmla="*/ 0 h 39"/>
                  <a:gd name="T2" fmla="*/ 20 w 20"/>
                  <a:gd name="T3" fmla="*/ 39 h 39"/>
                  <a:gd name="T4" fmla="*/ 0 w 20"/>
                  <a:gd name="T5" fmla="*/ 35 h 39"/>
                  <a:gd name="T6" fmla="*/ 16 w 20"/>
                  <a:gd name="T7" fmla="*/ 0 h 39"/>
                </a:gdLst>
                <a:ahLst/>
                <a:cxnLst>
                  <a:cxn ang="0">
                    <a:pos x="T0" y="T1"/>
                  </a:cxn>
                  <a:cxn ang="0">
                    <a:pos x="T2" y="T3"/>
                  </a:cxn>
                  <a:cxn ang="0">
                    <a:pos x="T4" y="T5"/>
                  </a:cxn>
                  <a:cxn ang="0">
                    <a:pos x="T6" y="T7"/>
                  </a:cxn>
                </a:cxnLst>
                <a:rect l="0" t="0" r="r" b="b"/>
                <a:pathLst>
                  <a:path w="20" h="39">
                    <a:moveTo>
                      <a:pt x="16" y="0"/>
                    </a:moveTo>
                    <a:lnTo>
                      <a:pt x="20" y="39"/>
                    </a:lnTo>
                    <a:lnTo>
                      <a:pt x="0" y="35"/>
                    </a:lnTo>
                    <a:lnTo>
                      <a:pt x="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2" name="Freeform 161"/>
              <p:cNvSpPr>
                <a:spLocks/>
              </p:cNvSpPr>
              <p:nvPr/>
            </p:nvSpPr>
            <p:spPr bwMode="auto">
              <a:xfrm>
                <a:off x="7219951" y="1508126"/>
                <a:ext cx="149225" cy="182563"/>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3" name="Freeform 162"/>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4" name="Freeform 163"/>
              <p:cNvSpPr>
                <a:spLocks/>
              </p:cNvSpPr>
              <p:nvPr/>
            </p:nvSpPr>
            <p:spPr bwMode="auto">
              <a:xfrm>
                <a:off x="7196138" y="1462088"/>
                <a:ext cx="179388" cy="187325"/>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5" name="Freeform 164"/>
              <p:cNvSpPr>
                <a:spLocks/>
              </p:cNvSpPr>
              <p:nvPr/>
            </p:nvSpPr>
            <p:spPr bwMode="auto">
              <a:xfrm>
                <a:off x="7242176" y="1611313"/>
                <a:ext cx="4763" cy="15875"/>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6" name="Rectangle 165"/>
              <p:cNvSpPr>
                <a:spLocks noChangeArrowheads="1"/>
              </p:cNvSpPr>
              <p:nvPr/>
            </p:nvSpPr>
            <p:spPr bwMode="auto">
              <a:xfrm>
                <a:off x="6973888" y="2305051"/>
                <a:ext cx="328613" cy="247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7" name="Rectangle 166"/>
              <p:cNvSpPr>
                <a:spLocks noChangeArrowheads="1"/>
              </p:cNvSpPr>
              <p:nvPr/>
            </p:nvSpPr>
            <p:spPr bwMode="auto">
              <a:xfrm>
                <a:off x="6973888" y="2305051"/>
                <a:ext cx="3286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8" name="Freeform 167"/>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9" name="Freeform 168"/>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0" name="Freeform 169"/>
              <p:cNvSpPr>
                <a:spLocks/>
              </p:cNvSpPr>
              <p:nvPr/>
            </p:nvSpPr>
            <p:spPr bwMode="auto">
              <a:xfrm>
                <a:off x="7075488" y="2262188"/>
                <a:ext cx="111125" cy="55563"/>
              </a:xfrm>
              <a:custGeom>
                <a:avLst/>
                <a:gdLst>
                  <a:gd name="T0" fmla="*/ 62 w 70"/>
                  <a:gd name="T1" fmla="*/ 35 h 35"/>
                  <a:gd name="T2" fmla="*/ 62 w 70"/>
                  <a:gd name="T3" fmla="*/ 9 h 35"/>
                  <a:gd name="T4" fmla="*/ 9 w 70"/>
                  <a:gd name="T5" fmla="*/ 9 h 35"/>
                  <a:gd name="T6" fmla="*/ 9 w 70"/>
                  <a:gd name="T7" fmla="*/ 34 h 35"/>
                  <a:gd name="T8" fmla="*/ 9 w 70"/>
                  <a:gd name="T9" fmla="*/ 34 h 35"/>
                  <a:gd name="T10" fmla="*/ 0 w 70"/>
                  <a:gd name="T11" fmla="*/ 34 h 35"/>
                  <a:gd name="T12" fmla="*/ 0 w 70"/>
                  <a:gd name="T13" fmla="*/ 0 h 35"/>
                  <a:gd name="T14" fmla="*/ 70 w 70"/>
                  <a:gd name="T15" fmla="*/ 0 h 35"/>
                  <a:gd name="T16" fmla="*/ 70 w 70"/>
                  <a:gd name="T17" fmla="*/ 35 h 35"/>
                  <a:gd name="T18" fmla="*/ 62 w 70"/>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5">
                    <a:moveTo>
                      <a:pt x="62" y="35"/>
                    </a:moveTo>
                    <a:lnTo>
                      <a:pt x="62" y="9"/>
                    </a:lnTo>
                    <a:lnTo>
                      <a:pt x="9" y="9"/>
                    </a:lnTo>
                    <a:lnTo>
                      <a:pt x="9" y="34"/>
                    </a:lnTo>
                    <a:lnTo>
                      <a:pt x="9" y="34"/>
                    </a:lnTo>
                    <a:lnTo>
                      <a:pt x="0" y="34"/>
                    </a:lnTo>
                    <a:lnTo>
                      <a:pt x="0" y="0"/>
                    </a:lnTo>
                    <a:lnTo>
                      <a:pt x="70" y="0"/>
                    </a:lnTo>
                    <a:lnTo>
                      <a:pt x="70" y="35"/>
                    </a:lnTo>
                    <a:lnTo>
                      <a:pt x="62" y="3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1" name="Freeform 170"/>
              <p:cNvSpPr>
                <a:spLocks/>
              </p:cNvSpPr>
              <p:nvPr/>
            </p:nvSpPr>
            <p:spPr bwMode="auto">
              <a:xfrm>
                <a:off x="7232651" y="1555751"/>
                <a:ext cx="36513" cy="58738"/>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2" name="Freeform 171"/>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3" name="Freeform 172"/>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4" name="Freeform 173"/>
              <p:cNvSpPr>
                <a:spLocks/>
              </p:cNvSpPr>
              <p:nvPr/>
            </p:nvSpPr>
            <p:spPr bwMode="auto">
              <a:xfrm>
                <a:off x="7248526" y="1573213"/>
                <a:ext cx="17463" cy="26988"/>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3" name="Group 702"/>
          <p:cNvGrpSpPr/>
          <p:nvPr/>
        </p:nvGrpSpPr>
        <p:grpSpPr>
          <a:xfrm>
            <a:off x="2324098" y="1556158"/>
            <a:ext cx="2424932" cy="2083983"/>
            <a:chOff x="2324098" y="1556158"/>
            <a:chExt cx="2424932" cy="2083983"/>
          </a:xfrm>
        </p:grpSpPr>
        <p:sp>
          <p:nvSpPr>
            <p:cNvPr id="115" name="TextBox 114"/>
            <p:cNvSpPr txBox="1"/>
            <p:nvPr/>
          </p:nvSpPr>
          <p:spPr>
            <a:xfrm>
              <a:off x="2324098" y="2347479"/>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0" i="0" u="none" strike="noStrike" kern="0" cap="none" spc="0" normalizeH="0" baseline="0" noProof="0" dirty="0">
                  <a:ln>
                    <a:noFill/>
                  </a:ln>
                  <a:solidFill>
                    <a:schemeClr val="tx2"/>
                  </a:solidFill>
                  <a:effectLst/>
                  <a:uLnTx/>
                  <a:uFillTx/>
                  <a:latin typeface="Segoe UI Semibold" panose="020B0702040204020203" pitchFamily="34" charset="0"/>
                </a:rPr>
                <a:t>Author U-SQL scripts (with </a:t>
              </a:r>
              <a:br>
                <a:rPr kumimoji="0" lang="en-IN" sz="2000" b="0" i="0" u="none" strike="noStrike" kern="0" cap="none" spc="0" normalizeH="0" baseline="0" noProof="0" dirty="0">
                  <a:ln>
                    <a:noFill/>
                  </a:ln>
                  <a:solidFill>
                    <a:schemeClr val="tx2"/>
                  </a:solidFill>
                  <a:effectLst/>
                  <a:uLnTx/>
                  <a:uFillTx/>
                  <a:latin typeface="Segoe UI Semibold" panose="020B0702040204020203" pitchFamily="34" charset="0"/>
                </a:rPr>
              </a:br>
              <a:r>
                <a:rPr kumimoji="0" lang="en-IN" sz="2000" b="0" i="0" u="none" strike="noStrike" kern="0" cap="none" spc="0" normalizeH="0" baseline="0" noProof="0" dirty="0">
                  <a:ln>
                    <a:noFill/>
                  </a:ln>
                  <a:solidFill>
                    <a:schemeClr val="tx2"/>
                  </a:solidFill>
                  <a:effectLst/>
                  <a:uLnTx/>
                  <a:uFillTx/>
                  <a:latin typeface="Segoe UI Semibold" panose="020B0702040204020203" pitchFamily="34" charset="0"/>
                </a:rPr>
                <a:t>C# code)</a:t>
              </a:r>
            </a:p>
          </p:txBody>
        </p:sp>
        <p:grpSp>
          <p:nvGrpSpPr>
            <p:cNvPr id="317" name="Group 316"/>
            <p:cNvGrpSpPr/>
            <p:nvPr/>
          </p:nvGrpSpPr>
          <p:grpSpPr>
            <a:xfrm>
              <a:off x="2929411" y="1556158"/>
              <a:ext cx="1171316" cy="638460"/>
              <a:chOff x="5138738" y="2898775"/>
              <a:chExt cx="1919287" cy="1046163"/>
            </a:xfrm>
          </p:grpSpPr>
          <p:sp>
            <p:nvSpPr>
              <p:cNvPr id="318" name="Freeform 167"/>
              <p:cNvSpPr>
                <a:spLocks/>
              </p:cNvSpPr>
              <p:nvPr/>
            </p:nvSpPr>
            <p:spPr bwMode="auto">
              <a:xfrm>
                <a:off x="5138738" y="2898775"/>
                <a:ext cx="903288" cy="1046163"/>
              </a:xfrm>
              <a:custGeom>
                <a:avLst/>
                <a:gdLst>
                  <a:gd name="T0" fmla="*/ 0 w 569"/>
                  <a:gd name="T1" fmla="*/ 0 h 659"/>
                  <a:gd name="T2" fmla="*/ 569 w 569"/>
                  <a:gd name="T3" fmla="*/ 0 h 659"/>
                  <a:gd name="T4" fmla="*/ 569 w 569"/>
                  <a:gd name="T5" fmla="*/ 659 h 659"/>
                  <a:gd name="T6" fmla="*/ 0 w 569"/>
                  <a:gd name="T7" fmla="*/ 659 h 659"/>
                  <a:gd name="T8" fmla="*/ 0 w 569"/>
                  <a:gd name="T9" fmla="*/ 0 h 659"/>
                  <a:gd name="T10" fmla="*/ 0 w 569"/>
                  <a:gd name="T11" fmla="*/ 0 h 659"/>
                </a:gdLst>
                <a:ahLst/>
                <a:cxnLst>
                  <a:cxn ang="0">
                    <a:pos x="T0" y="T1"/>
                  </a:cxn>
                  <a:cxn ang="0">
                    <a:pos x="T2" y="T3"/>
                  </a:cxn>
                  <a:cxn ang="0">
                    <a:pos x="T4" y="T5"/>
                  </a:cxn>
                  <a:cxn ang="0">
                    <a:pos x="T6" y="T7"/>
                  </a:cxn>
                  <a:cxn ang="0">
                    <a:pos x="T8" y="T9"/>
                  </a:cxn>
                  <a:cxn ang="0">
                    <a:pos x="T10" y="T11"/>
                  </a:cxn>
                </a:cxnLst>
                <a:rect l="0" t="0" r="r" b="b"/>
                <a:pathLst>
                  <a:path w="569" h="659">
                    <a:moveTo>
                      <a:pt x="0" y="0"/>
                    </a:moveTo>
                    <a:lnTo>
                      <a:pt x="569" y="0"/>
                    </a:lnTo>
                    <a:lnTo>
                      <a:pt x="569"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9" name="Freeform 168"/>
              <p:cNvSpPr>
                <a:spLocks/>
              </p:cNvSpPr>
              <p:nvPr/>
            </p:nvSpPr>
            <p:spPr bwMode="auto">
              <a:xfrm>
                <a:off x="6153150" y="2898775"/>
                <a:ext cx="904875" cy="1046163"/>
              </a:xfrm>
              <a:custGeom>
                <a:avLst/>
                <a:gdLst>
                  <a:gd name="T0" fmla="*/ 0 w 570"/>
                  <a:gd name="T1" fmla="*/ 0 h 659"/>
                  <a:gd name="T2" fmla="*/ 570 w 570"/>
                  <a:gd name="T3" fmla="*/ 0 h 659"/>
                  <a:gd name="T4" fmla="*/ 570 w 570"/>
                  <a:gd name="T5" fmla="*/ 659 h 659"/>
                  <a:gd name="T6" fmla="*/ 0 w 570"/>
                  <a:gd name="T7" fmla="*/ 659 h 659"/>
                  <a:gd name="T8" fmla="*/ 0 w 570"/>
                  <a:gd name="T9" fmla="*/ 0 h 659"/>
                  <a:gd name="T10" fmla="*/ 0 w 570"/>
                  <a:gd name="T11" fmla="*/ 0 h 659"/>
                </a:gdLst>
                <a:ahLst/>
                <a:cxnLst>
                  <a:cxn ang="0">
                    <a:pos x="T0" y="T1"/>
                  </a:cxn>
                  <a:cxn ang="0">
                    <a:pos x="T2" y="T3"/>
                  </a:cxn>
                  <a:cxn ang="0">
                    <a:pos x="T4" y="T5"/>
                  </a:cxn>
                  <a:cxn ang="0">
                    <a:pos x="T6" y="T7"/>
                  </a:cxn>
                  <a:cxn ang="0">
                    <a:pos x="T8" y="T9"/>
                  </a:cxn>
                  <a:cxn ang="0">
                    <a:pos x="T10" y="T11"/>
                  </a:cxn>
                </a:cxnLst>
                <a:rect l="0" t="0" r="r" b="b"/>
                <a:pathLst>
                  <a:path w="570" h="659">
                    <a:moveTo>
                      <a:pt x="0" y="0"/>
                    </a:moveTo>
                    <a:lnTo>
                      <a:pt x="570" y="0"/>
                    </a:lnTo>
                    <a:lnTo>
                      <a:pt x="570"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0" name="Freeform 169"/>
              <p:cNvSpPr>
                <a:spLocks/>
              </p:cNvSpPr>
              <p:nvPr/>
            </p:nvSpPr>
            <p:spPr bwMode="auto">
              <a:xfrm>
                <a:off x="6042025" y="2898775"/>
                <a:ext cx="111125" cy="1046163"/>
              </a:xfrm>
              <a:custGeom>
                <a:avLst/>
                <a:gdLst>
                  <a:gd name="T0" fmla="*/ 0 w 70"/>
                  <a:gd name="T1" fmla="*/ 0 h 659"/>
                  <a:gd name="T2" fmla="*/ 70 w 70"/>
                  <a:gd name="T3" fmla="*/ 0 h 659"/>
                  <a:gd name="T4" fmla="*/ 70 w 70"/>
                  <a:gd name="T5" fmla="*/ 659 h 659"/>
                  <a:gd name="T6" fmla="*/ 0 w 70"/>
                  <a:gd name="T7" fmla="*/ 659 h 659"/>
                  <a:gd name="T8" fmla="*/ 0 w 70"/>
                  <a:gd name="T9" fmla="*/ 0 h 659"/>
                  <a:gd name="T10" fmla="*/ 0 w 70"/>
                  <a:gd name="T11" fmla="*/ 0 h 659"/>
                </a:gdLst>
                <a:ahLst/>
                <a:cxnLst>
                  <a:cxn ang="0">
                    <a:pos x="T0" y="T1"/>
                  </a:cxn>
                  <a:cxn ang="0">
                    <a:pos x="T2" y="T3"/>
                  </a:cxn>
                  <a:cxn ang="0">
                    <a:pos x="T4" y="T5"/>
                  </a:cxn>
                  <a:cxn ang="0">
                    <a:pos x="T6" y="T7"/>
                  </a:cxn>
                  <a:cxn ang="0">
                    <a:pos x="T8" y="T9"/>
                  </a:cxn>
                  <a:cxn ang="0">
                    <a:pos x="T10" y="T11"/>
                  </a:cxn>
                </a:cxnLst>
                <a:rect l="0" t="0" r="r" b="b"/>
                <a:pathLst>
                  <a:path w="70" h="659">
                    <a:moveTo>
                      <a:pt x="0" y="0"/>
                    </a:moveTo>
                    <a:lnTo>
                      <a:pt x="70" y="0"/>
                    </a:lnTo>
                    <a:lnTo>
                      <a:pt x="70" y="659"/>
                    </a:lnTo>
                    <a:lnTo>
                      <a:pt x="0" y="659"/>
                    </a:lnTo>
                    <a:lnTo>
                      <a:pt x="0"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1" name="Freeform 170"/>
              <p:cNvSpPr>
                <a:spLocks/>
              </p:cNvSpPr>
              <p:nvPr/>
            </p:nvSpPr>
            <p:spPr bwMode="auto">
              <a:xfrm>
                <a:off x="5195888" y="2924175"/>
                <a:ext cx="1804988" cy="993775"/>
              </a:xfrm>
              <a:custGeom>
                <a:avLst/>
                <a:gdLst>
                  <a:gd name="T0" fmla="*/ 515 w 812"/>
                  <a:gd name="T1" fmla="*/ 1 h 447"/>
                  <a:gd name="T2" fmla="*/ 486 w 812"/>
                  <a:gd name="T3" fmla="*/ 0 h 447"/>
                  <a:gd name="T4" fmla="*/ 419 w 812"/>
                  <a:gd name="T5" fmla="*/ 10 h 447"/>
                  <a:gd name="T6" fmla="*/ 407 w 812"/>
                  <a:gd name="T7" fmla="*/ 17 h 447"/>
                  <a:gd name="T8" fmla="*/ 393 w 812"/>
                  <a:gd name="T9" fmla="*/ 9 h 447"/>
                  <a:gd name="T10" fmla="*/ 328 w 812"/>
                  <a:gd name="T11" fmla="*/ 0 h 447"/>
                  <a:gd name="T12" fmla="*/ 297 w 812"/>
                  <a:gd name="T13" fmla="*/ 1 h 447"/>
                  <a:gd name="T14" fmla="*/ 0 w 812"/>
                  <a:gd name="T15" fmla="*/ 17 h 447"/>
                  <a:gd name="T16" fmla="*/ 0 w 812"/>
                  <a:gd name="T17" fmla="*/ 431 h 447"/>
                  <a:gd name="T18" fmla="*/ 0 w 812"/>
                  <a:gd name="T19" fmla="*/ 431 h 447"/>
                  <a:gd name="T20" fmla="*/ 31 w 812"/>
                  <a:gd name="T21" fmla="*/ 431 h 447"/>
                  <a:gd name="T22" fmla="*/ 297 w 812"/>
                  <a:gd name="T23" fmla="*/ 446 h 447"/>
                  <a:gd name="T24" fmla="*/ 328 w 812"/>
                  <a:gd name="T25" fmla="*/ 447 h 447"/>
                  <a:gd name="T26" fmla="*/ 393 w 812"/>
                  <a:gd name="T27" fmla="*/ 439 h 447"/>
                  <a:gd name="T28" fmla="*/ 407 w 812"/>
                  <a:gd name="T29" fmla="*/ 431 h 447"/>
                  <a:gd name="T30" fmla="*/ 419 w 812"/>
                  <a:gd name="T31" fmla="*/ 438 h 447"/>
                  <a:gd name="T32" fmla="*/ 486 w 812"/>
                  <a:gd name="T33" fmla="*/ 447 h 447"/>
                  <a:gd name="T34" fmla="*/ 515 w 812"/>
                  <a:gd name="T35" fmla="*/ 446 h 447"/>
                  <a:gd name="T36" fmla="*/ 781 w 812"/>
                  <a:gd name="T37" fmla="*/ 431 h 447"/>
                  <a:gd name="T38" fmla="*/ 812 w 812"/>
                  <a:gd name="T39" fmla="*/ 431 h 447"/>
                  <a:gd name="T40" fmla="*/ 812 w 812"/>
                  <a:gd name="T41" fmla="*/ 431 h 447"/>
                  <a:gd name="T42" fmla="*/ 812 w 812"/>
                  <a:gd name="T43" fmla="*/ 17 h 447"/>
                  <a:gd name="T44" fmla="*/ 515 w 812"/>
                  <a:gd name="T45" fmla="*/ 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2" h="447">
                    <a:moveTo>
                      <a:pt x="515" y="1"/>
                    </a:moveTo>
                    <a:cubicBezTo>
                      <a:pt x="506" y="1"/>
                      <a:pt x="496" y="0"/>
                      <a:pt x="486" y="0"/>
                    </a:cubicBezTo>
                    <a:cubicBezTo>
                      <a:pt x="449" y="0"/>
                      <a:pt x="429" y="5"/>
                      <a:pt x="419" y="10"/>
                    </a:cubicBezTo>
                    <a:cubicBezTo>
                      <a:pt x="410" y="14"/>
                      <a:pt x="407" y="17"/>
                      <a:pt x="407" y="17"/>
                    </a:cubicBezTo>
                    <a:cubicBezTo>
                      <a:pt x="407" y="17"/>
                      <a:pt x="404" y="13"/>
                      <a:pt x="393" y="9"/>
                    </a:cubicBezTo>
                    <a:cubicBezTo>
                      <a:pt x="382" y="4"/>
                      <a:pt x="363" y="0"/>
                      <a:pt x="328" y="0"/>
                    </a:cubicBezTo>
                    <a:cubicBezTo>
                      <a:pt x="317" y="0"/>
                      <a:pt x="307" y="1"/>
                      <a:pt x="297" y="1"/>
                    </a:cubicBezTo>
                    <a:cubicBezTo>
                      <a:pt x="245" y="5"/>
                      <a:pt x="192" y="17"/>
                      <a:pt x="0" y="17"/>
                    </a:cubicBezTo>
                    <a:cubicBezTo>
                      <a:pt x="0" y="431"/>
                      <a:pt x="0" y="431"/>
                      <a:pt x="0" y="431"/>
                    </a:cubicBezTo>
                    <a:cubicBezTo>
                      <a:pt x="0" y="431"/>
                      <a:pt x="0" y="431"/>
                      <a:pt x="0" y="431"/>
                    </a:cubicBezTo>
                    <a:cubicBezTo>
                      <a:pt x="31" y="431"/>
                      <a:pt x="31" y="431"/>
                      <a:pt x="31" y="431"/>
                    </a:cubicBezTo>
                    <a:cubicBezTo>
                      <a:pt x="198" y="432"/>
                      <a:pt x="248" y="442"/>
                      <a:pt x="297" y="446"/>
                    </a:cubicBezTo>
                    <a:cubicBezTo>
                      <a:pt x="307" y="446"/>
                      <a:pt x="317" y="447"/>
                      <a:pt x="328" y="447"/>
                    </a:cubicBezTo>
                    <a:cubicBezTo>
                      <a:pt x="363" y="447"/>
                      <a:pt x="382" y="443"/>
                      <a:pt x="393" y="439"/>
                    </a:cubicBezTo>
                    <a:cubicBezTo>
                      <a:pt x="404" y="434"/>
                      <a:pt x="407" y="431"/>
                      <a:pt x="407" y="431"/>
                    </a:cubicBezTo>
                    <a:cubicBezTo>
                      <a:pt x="407" y="431"/>
                      <a:pt x="410" y="434"/>
                      <a:pt x="419" y="438"/>
                    </a:cubicBezTo>
                    <a:cubicBezTo>
                      <a:pt x="429" y="442"/>
                      <a:pt x="449" y="447"/>
                      <a:pt x="486" y="447"/>
                    </a:cubicBezTo>
                    <a:cubicBezTo>
                      <a:pt x="496" y="447"/>
                      <a:pt x="506" y="446"/>
                      <a:pt x="515" y="446"/>
                    </a:cubicBezTo>
                    <a:cubicBezTo>
                      <a:pt x="564" y="442"/>
                      <a:pt x="614" y="432"/>
                      <a:pt x="781" y="431"/>
                    </a:cubicBezTo>
                    <a:cubicBezTo>
                      <a:pt x="812" y="431"/>
                      <a:pt x="812" y="431"/>
                      <a:pt x="812" y="431"/>
                    </a:cubicBezTo>
                    <a:cubicBezTo>
                      <a:pt x="812" y="431"/>
                      <a:pt x="812" y="431"/>
                      <a:pt x="812" y="431"/>
                    </a:cubicBezTo>
                    <a:cubicBezTo>
                      <a:pt x="812" y="17"/>
                      <a:pt x="812" y="17"/>
                      <a:pt x="812" y="17"/>
                    </a:cubicBezTo>
                    <a:cubicBezTo>
                      <a:pt x="619" y="17"/>
                      <a:pt x="567" y="5"/>
                      <a:pt x="5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2" name="Freeform 171"/>
              <p:cNvSpPr>
                <a:spLocks/>
              </p:cNvSpPr>
              <p:nvPr/>
            </p:nvSpPr>
            <p:spPr bwMode="auto">
              <a:xfrm>
                <a:off x="5856288" y="2924175"/>
                <a:ext cx="212725" cy="993775"/>
              </a:xfrm>
              <a:custGeom>
                <a:avLst/>
                <a:gdLst>
                  <a:gd name="T0" fmla="*/ 0 w 96"/>
                  <a:gd name="T1" fmla="*/ 1 h 447"/>
                  <a:gd name="T2" fmla="*/ 0 w 96"/>
                  <a:gd name="T3" fmla="*/ 446 h 447"/>
                  <a:gd name="T4" fmla="*/ 31 w 96"/>
                  <a:gd name="T5" fmla="*/ 447 h 447"/>
                  <a:gd name="T6" fmla="*/ 96 w 96"/>
                  <a:gd name="T7" fmla="*/ 439 h 447"/>
                  <a:gd name="T8" fmla="*/ 96 w 96"/>
                  <a:gd name="T9" fmla="*/ 9 h 447"/>
                  <a:gd name="T10" fmla="*/ 31 w 96"/>
                  <a:gd name="T11" fmla="*/ 0 h 447"/>
                  <a:gd name="T12" fmla="*/ 0 w 96"/>
                  <a:gd name="T13" fmla="*/ 1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0" y="1"/>
                    </a:moveTo>
                    <a:cubicBezTo>
                      <a:pt x="0" y="446"/>
                      <a:pt x="0" y="446"/>
                      <a:pt x="0" y="446"/>
                    </a:cubicBezTo>
                    <a:cubicBezTo>
                      <a:pt x="10" y="446"/>
                      <a:pt x="19" y="447"/>
                      <a:pt x="31" y="447"/>
                    </a:cubicBezTo>
                    <a:cubicBezTo>
                      <a:pt x="66" y="447"/>
                      <a:pt x="85" y="443"/>
                      <a:pt x="96" y="439"/>
                    </a:cubicBezTo>
                    <a:cubicBezTo>
                      <a:pt x="96" y="9"/>
                      <a:pt x="96" y="9"/>
                      <a:pt x="96" y="9"/>
                    </a:cubicBezTo>
                    <a:cubicBezTo>
                      <a:pt x="85" y="4"/>
                      <a:pt x="66" y="0"/>
                      <a:pt x="31" y="0"/>
                    </a:cubicBezTo>
                    <a:cubicBezTo>
                      <a:pt x="19" y="0"/>
                      <a:pt x="10" y="1"/>
                      <a:pt x="0" y="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3" name="Freeform 172"/>
              <p:cNvSpPr>
                <a:spLocks/>
              </p:cNvSpPr>
              <p:nvPr/>
            </p:nvSpPr>
            <p:spPr bwMode="auto">
              <a:xfrm>
                <a:off x="6127750" y="2924175"/>
                <a:ext cx="212725" cy="993775"/>
              </a:xfrm>
              <a:custGeom>
                <a:avLst/>
                <a:gdLst>
                  <a:gd name="T0" fmla="*/ 67 w 96"/>
                  <a:gd name="T1" fmla="*/ 0 h 447"/>
                  <a:gd name="T2" fmla="*/ 0 w 96"/>
                  <a:gd name="T3" fmla="*/ 10 h 447"/>
                  <a:gd name="T4" fmla="*/ 0 w 96"/>
                  <a:gd name="T5" fmla="*/ 438 h 447"/>
                  <a:gd name="T6" fmla="*/ 67 w 96"/>
                  <a:gd name="T7" fmla="*/ 447 h 447"/>
                  <a:gd name="T8" fmla="*/ 96 w 96"/>
                  <a:gd name="T9" fmla="*/ 446 h 447"/>
                  <a:gd name="T10" fmla="*/ 96 w 96"/>
                  <a:gd name="T11" fmla="*/ 1 h 447"/>
                  <a:gd name="T12" fmla="*/ 67 w 96"/>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67" y="0"/>
                    </a:moveTo>
                    <a:cubicBezTo>
                      <a:pt x="31" y="0"/>
                      <a:pt x="10" y="5"/>
                      <a:pt x="0" y="10"/>
                    </a:cubicBezTo>
                    <a:cubicBezTo>
                      <a:pt x="0" y="438"/>
                      <a:pt x="0" y="438"/>
                      <a:pt x="0" y="438"/>
                    </a:cubicBezTo>
                    <a:cubicBezTo>
                      <a:pt x="10" y="442"/>
                      <a:pt x="31" y="447"/>
                      <a:pt x="67" y="447"/>
                    </a:cubicBezTo>
                    <a:cubicBezTo>
                      <a:pt x="78" y="447"/>
                      <a:pt x="87" y="446"/>
                      <a:pt x="96" y="446"/>
                    </a:cubicBezTo>
                    <a:cubicBezTo>
                      <a:pt x="96" y="1"/>
                      <a:pt x="96" y="1"/>
                      <a:pt x="96" y="1"/>
                    </a:cubicBezTo>
                    <a:cubicBezTo>
                      <a:pt x="87" y="1"/>
                      <a:pt x="78" y="0"/>
                      <a:pt x="6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4" name="Freeform 173"/>
              <p:cNvSpPr>
                <a:spLocks/>
              </p:cNvSpPr>
              <p:nvPr/>
            </p:nvSpPr>
            <p:spPr bwMode="auto">
              <a:xfrm>
                <a:off x="6069013" y="2944813"/>
                <a:ext cx="58738" cy="952500"/>
              </a:xfrm>
              <a:custGeom>
                <a:avLst/>
                <a:gdLst>
                  <a:gd name="T0" fmla="*/ 0 w 26"/>
                  <a:gd name="T1" fmla="*/ 429 h 429"/>
                  <a:gd name="T2" fmla="*/ 14 w 26"/>
                  <a:gd name="T3" fmla="*/ 421 h 429"/>
                  <a:gd name="T4" fmla="*/ 26 w 26"/>
                  <a:gd name="T5" fmla="*/ 428 h 429"/>
                  <a:gd name="T6" fmla="*/ 26 w 26"/>
                  <a:gd name="T7" fmla="*/ 1 h 429"/>
                  <a:gd name="T8" fmla="*/ 14 w 26"/>
                  <a:gd name="T9" fmla="*/ 7 h 429"/>
                  <a:gd name="T10" fmla="*/ 0 w 26"/>
                  <a:gd name="T11" fmla="*/ 0 h 429"/>
                  <a:gd name="T12" fmla="*/ 0 w 2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26" h="429">
                    <a:moveTo>
                      <a:pt x="0" y="429"/>
                    </a:moveTo>
                    <a:cubicBezTo>
                      <a:pt x="12" y="425"/>
                      <a:pt x="14" y="421"/>
                      <a:pt x="14" y="421"/>
                    </a:cubicBezTo>
                    <a:cubicBezTo>
                      <a:pt x="14" y="421"/>
                      <a:pt x="17" y="424"/>
                      <a:pt x="26" y="428"/>
                    </a:cubicBezTo>
                    <a:cubicBezTo>
                      <a:pt x="26" y="1"/>
                      <a:pt x="26" y="1"/>
                      <a:pt x="26" y="1"/>
                    </a:cubicBezTo>
                    <a:cubicBezTo>
                      <a:pt x="17" y="4"/>
                      <a:pt x="14" y="7"/>
                      <a:pt x="14" y="7"/>
                    </a:cubicBezTo>
                    <a:cubicBezTo>
                      <a:pt x="14" y="7"/>
                      <a:pt x="12" y="4"/>
                      <a:pt x="0" y="0"/>
                    </a:cubicBezTo>
                    <a:cubicBezTo>
                      <a:pt x="0" y="429"/>
                      <a:pt x="0" y="429"/>
                      <a:pt x="0" y="429"/>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5" name="Freeform 174"/>
              <p:cNvSpPr>
                <a:spLocks/>
              </p:cNvSpPr>
              <p:nvPr/>
            </p:nvSpPr>
            <p:spPr bwMode="auto">
              <a:xfrm>
                <a:off x="5335588" y="3017838"/>
                <a:ext cx="255588" cy="265113"/>
              </a:xfrm>
              <a:custGeom>
                <a:avLst/>
                <a:gdLst>
                  <a:gd name="T0" fmla="*/ 115 w 115"/>
                  <a:gd name="T1" fmla="*/ 118 h 119"/>
                  <a:gd name="T2" fmla="*/ 0 w 115"/>
                  <a:gd name="T3" fmla="*/ 119 h 119"/>
                  <a:gd name="T4" fmla="*/ 0 w 115"/>
                  <a:gd name="T5" fmla="*/ 4 h 119"/>
                  <a:gd name="T6" fmla="*/ 115 w 115"/>
                  <a:gd name="T7" fmla="*/ 0 h 119"/>
                  <a:gd name="T8" fmla="*/ 115 w 115"/>
                  <a:gd name="T9" fmla="*/ 118 h 119"/>
                </a:gdLst>
                <a:ahLst/>
                <a:cxnLst>
                  <a:cxn ang="0">
                    <a:pos x="T0" y="T1"/>
                  </a:cxn>
                  <a:cxn ang="0">
                    <a:pos x="T2" y="T3"/>
                  </a:cxn>
                  <a:cxn ang="0">
                    <a:pos x="T4" y="T5"/>
                  </a:cxn>
                  <a:cxn ang="0">
                    <a:pos x="T6" y="T7"/>
                  </a:cxn>
                  <a:cxn ang="0">
                    <a:pos x="T8" y="T9"/>
                  </a:cxn>
                </a:cxnLst>
                <a:rect l="0" t="0" r="r" b="b"/>
                <a:pathLst>
                  <a:path w="115" h="119">
                    <a:moveTo>
                      <a:pt x="115" y="118"/>
                    </a:moveTo>
                    <a:cubicBezTo>
                      <a:pt x="77" y="119"/>
                      <a:pt x="38" y="119"/>
                      <a:pt x="0" y="119"/>
                    </a:cubicBezTo>
                    <a:cubicBezTo>
                      <a:pt x="0" y="80"/>
                      <a:pt x="0" y="42"/>
                      <a:pt x="0" y="4"/>
                    </a:cubicBezTo>
                    <a:cubicBezTo>
                      <a:pt x="39" y="4"/>
                      <a:pt x="77" y="2"/>
                      <a:pt x="115" y="0"/>
                    </a:cubicBezTo>
                    <a:cubicBezTo>
                      <a:pt x="115" y="40"/>
                      <a:pt x="115" y="79"/>
                      <a:pt x="115" y="118"/>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6" name="Freeform 175"/>
              <p:cNvSpPr>
                <a:spLocks noEditPoints="1"/>
              </p:cNvSpPr>
              <p:nvPr/>
            </p:nvSpPr>
            <p:spPr bwMode="auto">
              <a:xfrm>
                <a:off x="5400675" y="3060700"/>
                <a:ext cx="127000" cy="184150"/>
              </a:xfrm>
              <a:custGeom>
                <a:avLst/>
                <a:gdLst>
                  <a:gd name="T0" fmla="*/ 28 w 57"/>
                  <a:gd name="T1" fmla="*/ 83 h 83"/>
                  <a:gd name="T2" fmla="*/ 0 w 57"/>
                  <a:gd name="T3" fmla="*/ 43 h 83"/>
                  <a:gd name="T4" fmla="*/ 8 w 57"/>
                  <a:gd name="T5" fmla="*/ 12 h 83"/>
                  <a:gd name="T6" fmla="*/ 30 w 57"/>
                  <a:gd name="T7" fmla="*/ 1 h 83"/>
                  <a:gd name="T8" fmla="*/ 57 w 57"/>
                  <a:gd name="T9" fmla="*/ 40 h 83"/>
                  <a:gd name="T10" fmla="*/ 49 w 57"/>
                  <a:gd name="T11" fmla="*/ 72 h 83"/>
                  <a:gd name="T12" fmla="*/ 28 w 57"/>
                  <a:gd name="T13" fmla="*/ 83 h 83"/>
                  <a:gd name="T14" fmla="*/ 29 w 57"/>
                  <a:gd name="T15" fmla="*/ 14 h 83"/>
                  <a:gd name="T16" fmla="*/ 18 w 57"/>
                  <a:gd name="T17" fmla="*/ 43 h 83"/>
                  <a:gd name="T18" fmla="*/ 28 w 57"/>
                  <a:gd name="T19" fmla="*/ 69 h 83"/>
                  <a:gd name="T20" fmla="*/ 39 w 57"/>
                  <a:gd name="T21" fmla="*/ 42 h 83"/>
                  <a:gd name="T22" fmla="*/ 29 w 57"/>
                  <a:gd name="T23" fmla="*/ 1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83">
                    <a:moveTo>
                      <a:pt x="28" y="83"/>
                    </a:moveTo>
                    <a:cubicBezTo>
                      <a:pt x="10" y="83"/>
                      <a:pt x="0" y="70"/>
                      <a:pt x="0" y="43"/>
                    </a:cubicBezTo>
                    <a:cubicBezTo>
                      <a:pt x="0" y="30"/>
                      <a:pt x="3" y="20"/>
                      <a:pt x="8" y="12"/>
                    </a:cubicBezTo>
                    <a:cubicBezTo>
                      <a:pt x="13" y="5"/>
                      <a:pt x="20" y="1"/>
                      <a:pt x="30" y="1"/>
                    </a:cubicBezTo>
                    <a:cubicBezTo>
                      <a:pt x="48" y="0"/>
                      <a:pt x="57" y="13"/>
                      <a:pt x="57" y="40"/>
                    </a:cubicBezTo>
                    <a:cubicBezTo>
                      <a:pt x="57" y="54"/>
                      <a:pt x="55" y="64"/>
                      <a:pt x="49" y="72"/>
                    </a:cubicBezTo>
                    <a:cubicBezTo>
                      <a:pt x="45" y="79"/>
                      <a:pt x="37" y="83"/>
                      <a:pt x="28" y="83"/>
                    </a:cubicBezTo>
                    <a:close/>
                    <a:moveTo>
                      <a:pt x="29" y="14"/>
                    </a:moveTo>
                    <a:cubicBezTo>
                      <a:pt x="22" y="14"/>
                      <a:pt x="18" y="24"/>
                      <a:pt x="18" y="43"/>
                    </a:cubicBezTo>
                    <a:cubicBezTo>
                      <a:pt x="18" y="60"/>
                      <a:pt x="21" y="69"/>
                      <a:pt x="28" y="69"/>
                    </a:cubicBezTo>
                    <a:cubicBezTo>
                      <a:pt x="36" y="69"/>
                      <a:pt x="39" y="60"/>
                      <a:pt x="39" y="42"/>
                    </a:cubicBezTo>
                    <a:cubicBezTo>
                      <a:pt x="39" y="23"/>
                      <a:pt x="36" y="14"/>
                      <a:pt x="29" y="1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7" name="Freeform 176"/>
              <p:cNvSpPr>
                <a:spLocks noEditPoints="1"/>
              </p:cNvSpPr>
              <p:nvPr/>
            </p:nvSpPr>
            <p:spPr bwMode="auto">
              <a:xfrm>
                <a:off x="5351463" y="3327400"/>
                <a:ext cx="44450" cy="58738"/>
              </a:xfrm>
              <a:custGeom>
                <a:avLst/>
                <a:gdLst>
                  <a:gd name="T0" fmla="*/ 10 w 20"/>
                  <a:gd name="T1" fmla="*/ 27 h 27"/>
                  <a:gd name="T2" fmla="*/ 0 w 20"/>
                  <a:gd name="T3" fmla="*/ 13 h 27"/>
                  <a:gd name="T4" fmla="*/ 3 w 20"/>
                  <a:gd name="T5" fmla="*/ 3 h 27"/>
                  <a:gd name="T6" fmla="*/ 10 w 20"/>
                  <a:gd name="T7" fmla="*/ 0 h 27"/>
                  <a:gd name="T8" fmla="*/ 20 w 20"/>
                  <a:gd name="T9" fmla="*/ 13 h 27"/>
                  <a:gd name="T10" fmla="*/ 17 w 20"/>
                  <a:gd name="T11" fmla="*/ 23 h 27"/>
                  <a:gd name="T12" fmla="*/ 10 w 20"/>
                  <a:gd name="T13" fmla="*/ 27 h 27"/>
                  <a:gd name="T14" fmla="*/ 10 w 20"/>
                  <a:gd name="T15" fmla="*/ 4 h 27"/>
                  <a:gd name="T16" fmla="*/ 7 w 20"/>
                  <a:gd name="T17" fmla="*/ 13 h 27"/>
                  <a:gd name="T18" fmla="*/ 10 w 20"/>
                  <a:gd name="T19" fmla="*/ 22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2"/>
                      <a:pt x="0" y="13"/>
                    </a:cubicBezTo>
                    <a:cubicBezTo>
                      <a:pt x="0" y="9"/>
                      <a:pt x="1" y="6"/>
                      <a:pt x="3" y="3"/>
                    </a:cubicBezTo>
                    <a:cubicBezTo>
                      <a:pt x="5" y="1"/>
                      <a:pt x="7" y="0"/>
                      <a:pt x="10" y="0"/>
                    </a:cubicBezTo>
                    <a:cubicBezTo>
                      <a:pt x="17" y="0"/>
                      <a:pt x="20" y="4"/>
                      <a:pt x="20" y="13"/>
                    </a:cubicBezTo>
                    <a:cubicBezTo>
                      <a:pt x="20" y="17"/>
                      <a:pt x="19" y="21"/>
                      <a:pt x="17" y="23"/>
                    </a:cubicBezTo>
                    <a:cubicBezTo>
                      <a:pt x="16" y="25"/>
                      <a:pt x="13" y="27"/>
                      <a:pt x="10" y="27"/>
                    </a:cubicBezTo>
                    <a:close/>
                    <a:moveTo>
                      <a:pt x="10" y="4"/>
                    </a:moveTo>
                    <a:cubicBezTo>
                      <a:pt x="8" y="4"/>
                      <a:pt x="7" y="7"/>
                      <a:pt x="7" y="13"/>
                    </a:cubicBezTo>
                    <a:cubicBezTo>
                      <a:pt x="7" y="19"/>
                      <a:pt x="8" y="22"/>
                      <a:pt x="10" y="22"/>
                    </a:cubicBezTo>
                    <a:cubicBezTo>
                      <a:pt x="12" y="22"/>
                      <a:pt x="14" y="19"/>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8" name="Freeform 177"/>
              <p:cNvSpPr>
                <a:spLocks noEditPoints="1"/>
              </p:cNvSpPr>
              <p:nvPr/>
            </p:nvSpPr>
            <p:spPr bwMode="auto">
              <a:xfrm>
                <a:off x="5400675"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10"/>
                      <a:pt x="1" y="6"/>
                      <a:pt x="3" y="4"/>
                    </a:cubicBezTo>
                    <a:cubicBezTo>
                      <a:pt x="4" y="2"/>
                      <a:pt x="7" y="0"/>
                      <a:pt x="10" y="0"/>
                    </a:cubicBezTo>
                    <a:cubicBezTo>
                      <a:pt x="16" y="0"/>
                      <a:pt x="19" y="5"/>
                      <a:pt x="19" y="14"/>
                    </a:cubicBezTo>
                    <a:cubicBezTo>
                      <a:pt x="19" y="18"/>
                      <a:pt x="18" y="21"/>
                      <a:pt x="17" y="24"/>
                    </a:cubicBezTo>
                    <a:cubicBezTo>
                      <a:pt x="15" y="26"/>
                      <a:pt x="13" y="28"/>
                      <a:pt x="10" y="28"/>
                    </a:cubicBezTo>
                    <a:close/>
                    <a:moveTo>
                      <a:pt x="10" y="5"/>
                    </a:moveTo>
                    <a:cubicBezTo>
                      <a:pt x="8" y="5"/>
                      <a:pt x="6" y="8"/>
                      <a:pt x="6" y="14"/>
                    </a:cubicBezTo>
                    <a:cubicBezTo>
                      <a:pt x="6" y="20"/>
                      <a:pt x="8"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9" name="Freeform 178"/>
              <p:cNvSpPr>
                <a:spLocks noEditPoints="1"/>
              </p:cNvSpPr>
              <p:nvPr/>
            </p:nvSpPr>
            <p:spPr bwMode="auto">
              <a:xfrm>
                <a:off x="5449888" y="3324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2"/>
                      <a:pt x="6" y="0"/>
                      <a:pt x="10" y="0"/>
                    </a:cubicBezTo>
                    <a:cubicBezTo>
                      <a:pt x="16" y="0"/>
                      <a:pt x="19" y="5"/>
                      <a:pt x="19" y="14"/>
                    </a:cubicBezTo>
                    <a:cubicBezTo>
                      <a:pt x="19" y="18"/>
                      <a:pt x="18" y="21"/>
                      <a:pt x="16" y="24"/>
                    </a:cubicBezTo>
                    <a:cubicBezTo>
                      <a:pt x="15" y="26"/>
                      <a:pt x="12" y="28"/>
                      <a:pt x="9" y="28"/>
                    </a:cubicBezTo>
                    <a:close/>
                    <a:moveTo>
                      <a:pt x="10" y="5"/>
                    </a:moveTo>
                    <a:cubicBezTo>
                      <a:pt x="7" y="5"/>
                      <a:pt x="6" y="8"/>
                      <a:pt x="6" y="14"/>
                    </a:cubicBezTo>
                    <a:cubicBezTo>
                      <a:pt x="6" y="20"/>
                      <a:pt x="7"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0" name="Freeform 179"/>
              <p:cNvSpPr>
                <a:spLocks/>
              </p:cNvSpPr>
              <p:nvPr/>
            </p:nvSpPr>
            <p:spPr bwMode="auto">
              <a:xfrm>
                <a:off x="5502275" y="3324225"/>
                <a:ext cx="26988"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3 w 12"/>
                  <a:gd name="T11" fmla="*/ 8 h 27"/>
                  <a:gd name="T12" fmla="*/ 2 w 12"/>
                  <a:gd name="T13" fmla="*/ 8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1" name="Freeform 180"/>
              <p:cNvSpPr>
                <a:spLocks noEditPoints="1"/>
              </p:cNvSpPr>
              <p:nvPr/>
            </p:nvSpPr>
            <p:spPr bwMode="auto">
              <a:xfrm>
                <a:off x="5545138"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9"/>
                      <a:pt x="1" y="6"/>
                      <a:pt x="3" y="4"/>
                    </a:cubicBezTo>
                    <a:cubicBezTo>
                      <a:pt x="4" y="1"/>
                      <a:pt x="7" y="0"/>
                      <a:pt x="10" y="0"/>
                    </a:cubicBezTo>
                    <a:cubicBezTo>
                      <a:pt x="16" y="0"/>
                      <a:pt x="19" y="4"/>
                      <a:pt x="19" y="14"/>
                    </a:cubicBezTo>
                    <a:cubicBezTo>
                      <a:pt x="19" y="18"/>
                      <a:pt x="18" y="21"/>
                      <a:pt x="17" y="24"/>
                    </a:cubicBezTo>
                    <a:cubicBezTo>
                      <a:pt x="15" y="26"/>
                      <a:pt x="13" y="28"/>
                      <a:pt x="10" y="28"/>
                    </a:cubicBezTo>
                    <a:close/>
                    <a:moveTo>
                      <a:pt x="10" y="4"/>
                    </a:moveTo>
                    <a:cubicBezTo>
                      <a:pt x="7" y="5"/>
                      <a:pt x="6" y="8"/>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2" name="Freeform 181"/>
              <p:cNvSpPr>
                <a:spLocks noEditPoints="1"/>
              </p:cNvSpPr>
              <p:nvPr/>
            </p:nvSpPr>
            <p:spPr bwMode="auto">
              <a:xfrm>
                <a:off x="5594350" y="3322638"/>
                <a:ext cx="41275" cy="63500"/>
              </a:xfrm>
              <a:custGeom>
                <a:avLst/>
                <a:gdLst>
                  <a:gd name="T0" fmla="*/ 9 w 19"/>
                  <a:gd name="T1" fmla="*/ 29 h 29"/>
                  <a:gd name="T2" fmla="*/ 0 w 19"/>
                  <a:gd name="T3" fmla="*/ 15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7"/>
                      <a:pt x="3" y="5"/>
                    </a:cubicBezTo>
                    <a:cubicBezTo>
                      <a:pt x="4" y="2"/>
                      <a:pt x="7" y="1"/>
                      <a:pt x="10" y="1"/>
                    </a:cubicBezTo>
                    <a:cubicBezTo>
                      <a:pt x="16" y="0"/>
                      <a:pt x="19" y="5"/>
                      <a:pt x="19" y="15"/>
                    </a:cubicBezTo>
                    <a:cubicBezTo>
                      <a:pt x="19" y="19"/>
                      <a:pt x="18" y="22"/>
                      <a:pt x="17" y="25"/>
                    </a:cubicBezTo>
                    <a:cubicBezTo>
                      <a:pt x="15" y="27"/>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3" name="Freeform 182"/>
              <p:cNvSpPr>
                <a:spLocks/>
              </p:cNvSpPr>
              <p:nvPr/>
            </p:nvSpPr>
            <p:spPr bwMode="auto">
              <a:xfrm>
                <a:off x="5646738" y="3322638"/>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9 h 28"/>
                  <a:gd name="T12" fmla="*/ 2 w 12"/>
                  <a:gd name="T13" fmla="*/ 9 h 28"/>
                  <a:gd name="T14" fmla="*/ 0 w 12"/>
                  <a:gd name="T15" fmla="*/ 9 h 28"/>
                  <a:gd name="T16" fmla="*/ 0 w 12"/>
                  <a:gd name="T17" fmla="*/ 5 h 28"/>
                  <a:gd name="T18" fmla="*/ 5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10" y="28"/>
                      <a:pt x="8" y="28"/>
                      <a:pt x="6" y="28"/>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8"/>
                      <a:pt x="0" y="7"/>
                      <a:pt x="0" y="5"/>
                    </a:cubicBezTo>
                    <a:cubicBezTo>
                      <a:pt x="2" y="4"/>
                      <a:pt x="3" y="4"/>
                      <a:pt x="5"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4" name="Freeform 183"/>
              <p:cNvSpPr>
                <a:spLocks/>
              </p:cNvSpPr>
              <p:nvPr/>
            </p:nvSpPr>
            <p:spPr bwMode="auto">
              <a:xfrm>
                <a:off x="5695950" y="3322638"/>
                <a:ext cx="26988" cy="61913"/>
              </a:xfrm>
              <a:custGeom>
                <a:avLst/>
                <a:gdLst>
                  <a:gd name="T0" fmla="*/ 11 w 12"/>
                  <a:gd name="T1" fmla="*/ 0 h 28"/>
                  <a:gd name="T2" fmla="*/ 12 w 12"/>
                  <a:gd name="T3" fmla="*/ 28 h 28"/>
                  <a:gd name="T4" fmla="*/ 5 w 12"/>
                  <a:gd name="T5" fmla="*/ 28 h 28"/>
                  <a:gd name="T6" fmla="*/ 5 w 12"/>
                  <a:gd name="T7" fmla="*/ 7 h 28"/>
                  <a:gd name="T8" fmla="*/ 4 w 12"/>
                  <a:gd name="T9" fmla="*/ 8 h 28"/>
                  <a:gd name="T10" fmla="*/ 3 w 12"/>
                  <a:gd name="T11" fmla="*/ 9 h 28"/>
                  <a:gd name="T12" fmla="*/ 2 w 12"/>
                  <a:gd name="T13" fmla="*/ 9 h 28"/>
                  <a:gd name="T14" fmla="*/ 0 w 12"/>
                  <a:gd name="T15" fmla="*/ 9 h 28"/>
                  <a:gd name="T16" fmla="*/ 0 w 12"/>
                  <a:gd name="T17" fmla="*/ 5 h 28"/>
                  <a:gd name="T18" fmla="*/ 4 w 12"/>
                  <a:gd name="T19" fmla="*/ 3 h 28"/>
                  <a:gd name="T20" fmla="*/ 8 w 12"/>
                  <a:gd name="T21" fmla="*/ 1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2"/>
                      <a:pt x="11" y="17"/>
                      <a:pt x="12" y="28"/>
                    </a:cubicBezTo>
                    <a:cubicBezTo>
                      <a:pt x="9" y="28"/>
                      <a:pt x="8" y="28"/>
                      <a:pt x="5" y="28"/>
                    </a:cubicBezTo>
                    <a:cubicBezTo>
                      <a:pt x="5" y="20"/>
                      <a:pt x="5" y="16"/>
                      <a:pt x="5" y="7"/>
                    </a:cubicBezTo>
                    <a:cubicBezTo>
                      <a:pt x="5" y="7"/>
                      <a:pt x="5" y="8"/>
                      <a:pt x="4" y="8"/>
                    </a:cubicBezTo>
                    <a:cubicBezTo>
                      <a:pt x="4" y="8"/>
                      <a:pt x="3" y="8"/>
                      <a:pt x="3" y="9"/>
                    </a:cubicBezTo>
                    <a:cubicBezTo>
                      <a:pt x="3" y="9"/>
                      <a:pt x="2" y="9"/>
                      <a:pt x="2" y="9"/>
                    </a:cubicBezTo>
                    <a:cubicBezTo>
                      <a:pt x="1" y="9"/>
                      <a:pt x="1" y="9"/>
                      <a:pt x="0" y="9"/>
                    </a:cubicBezTo>
                    <a:cubicBezTo>
                      <a:pt x="0" y="7"/>
                      <a:pt x="0" y="6"/>
                      <a:pt x="0" y="5"/>
                    </a:cubicBezTo>
                    <a:cubicBezTo>
                      <a:pt x="2" y="4"/>
                      <a:pt x="3" y="3"/>
                      <a:pt x="4" y="3"/>
                    </a:cubicBezTo>
                    <a:cubicBezTo>
                      <a:pt x="5" y="2"/>
                      <a:pt x="7" y="1"/>
                      <a:pt x="8" y="1"/>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5" name="Freeform 184"/>
              <p:cNvSpPr>
                <a:spLocks noEditPoints="1"/>
              </p:cNvSpPr>
              <p:nvPr/>
            </p:nvSpPr>
            <p:spPr bwMode="auto">
              <a:xfrm>
                <a:off x="5738813" y="3322638"/>
                <a:ext cx="41275" cy="61913"/>
              </a:xfrm>
              <a:custGeom>
                <a:avLst/>
                <a:gdLst>
                  <a:gd name="T0" fmla="*/ 9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9 w 19"/>
                  <a:gd name="T13" fmla="*/ 28 h 28"/>
                  <a:gd name="T14" fmla="*/ 10 w 19"/>
                  <a:gd name="T15" fmla="*/ 5 h 28"/>
                  <a:gd name="T16" fmla="*/ 6 w 19"/>
                  <a:gd name="T17" fmla="*/ 15 h 28"/>
                  <a:gd name="T18" fmla="*/ 10 w 19"/>
                  <a:gd name="T19" fmla="*/ 24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4"/>
                      <a:pt x="0" y="15"/>
                    </a:cubicBezTo>
                    <a:cubicBezTo>
                      <a:pt x="0" y="10"/>
                      <a:pt x="1" y="6"/>
                      <a:pt x="3" y="4"/>
                    </a:cubicBezTo>
                    <a:cubicBezTo>
                      <a:pt x="4" y="2"/>
                      <a:pt x="7" y="0"/>
                      <a:pt x="10" y="0"/>
                    </a:cubicBezTo>
                    <a:cubicBezTo>
                      <a:pt x="16" y="0"/>
                      <a:pt x="19" y="5"/>
                      <a:pt x="19" y="14"/>
                    </a:cubicBezTo>
                    <a:cubicBezTo>
                      <a:pt x="19" y="19"/>
                      <a:pt x="18" y="23"/>
                      <a:pt x="17" y="25"/>
                    </a:cubicBezTo>
                    <a:cubicBezTo>
                      <a:pt x="15" y="27"/>
                      <a:pt x="12" y="28"/>
                      <a:pt x="9" y="28"/>
                    </a:cubicBezTo>
                    <a:close/>
                    <a:moveTo>
                      <a:pt x="10" y="5"/>
                    </a:moveTo>
                    <a:cubicBezTo>
                      <a:pt x="7" y="5"/>
                      <a:pt x="6" y="8"/>
                      <a:pt x="6" y="15"/>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6" name="Freeform 185"/>
              <p:cNvSpPr>
                <a:spLocks/>
              </p:cNvSpPr>
              <p:nvPr/>
            </p:nvSpPr>
            <p:spPr bwMode="auto">
              <a:xfrm>
                <a:off x="5791200" y="3322638"/>
                <a:ext cx="26988" cy="61913"/>
              </a:xfrm>
              <a:custGeom>
                <a:avLst/>
                <a:gdLst>
                  <a:gd name="T0" fmla="*/ 11 w 12"/>
                  <a:gd name="T1" fmla="*/ 0 h 28"/>
                  <a:gd name="T2" fmla="*/ 12 w 12"/>
                  <a:gd name="T3" fmla="*/ 28 h 28"/>
                  <a:gd name="T4" fmla="*/ 6 w 12"/>
                  <a:gd name="T5" fmla="*/ 28 h 28"/>
                  <a:gd name="T6" fmla="*/ 6 w 12"/>
                  <a:gd name="T7" fmla="*/ 7 h 28"/>
                  <a:gd name="T8" fmla="*/ 5 w 12"/>
                  <a:gd name="T9" fmla="*/ 7 h 28"/>
                  <a:gd name="T10" fmla="*/ 3 w 12"/>
                  <a:gd name="T11" fmla="*/ 8 h 28"/>
                  <a:gd name="T12" fmla="*/ 2 w 12"/>
                  <a:gd name="T13" fmla="*/ 9 h 28"/>
                  <a:gd name="T14" fmla="*/ 0 w 12"/>
                  <a:gd name="T15" fmla="*/ 9 h 28"/>
                  <a:gd name="T16" fmla="*/ 0 w 12"/>
                  <a:gd name="T17" fmla="*/ 4 h 28"/>
                  <a:gd name="T18" fmla="*/ 5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1"/>
                      <a:pt x="11" y="17"/>
                      <a:pt x="12" y="28"/>
                    </a:cubicBezTo>
                    <a:cubicBezTo>
                      <a:pt x="9" y="28"/>
                      <a:pt x="8" y="28"/>
                      <a:pt x="6" y="28"/>
                    </a:cubicBezTo>
                    <a:cubicBezTo>
                      <a:pt x="6" y="19"/>
                      <a:pt x="6" y="15"/>
                      <a:pt x="6" y="7"/>
                    </a:cubicBezTo>
                    <a:cubicBezTo>
                      <a:pt x="6" y="7"/>
                      <a:pt x="5" y="7"/>
                      <a:pt x="5" y="7"/>
                    </a:cubicBezTo>
                    <a:cubicBezTo>
                      <a:pt x="4" y="8"/>
                      <a:pt x="4" y="8"/>
                      <a:pt x="3" y="8"/>
                    </a:cubicBezTo>
                    <a:cubicBezTo>
                      <a:pt x="3" y="8"/>
                      <a:pt x="2" y="8"/>
                      <a:pt x="2" y="9"/>
                    </a:cubicBezTo>
                    <a:cubicBezTo>
                      <a:pt x="1" y="9"/>
                      <a:pt x="1" y="9"/>
                      <a:pt x="0" y="9"/>
                    </a:cubicBezTo>
                    <a:cubicBezTo>
                      <a:pt x="0" y="7"/>
                      <a:pt x="0" y="6"/>
                      <a:pt x="0" y="4"/>
                    </a:cubicBezTo>
                    <a:cubicBezTo>
                      <a:pt x="1" y="4"/>
                      <a:pt x="3" y="3"/>
                      <a:pt x="5"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7" name="Freeform 186"/>
              <p:cNvSpPr>
                <a:spLocks noEditPoints="1"/>
              </p:cNvSpPr>
              <p:nvPr/>
            </p:nvSpPr>
            <p:spPr bwMode="auto">
              <a:xfrm>
                <a:off x="5834063" y="3322638"/>
                <a:ext cx="44450" cy="61913"/>
              </a:xfrm>
              <a:custGeom>
                <a:avLst/>
                <a:gdLst>
                  <a:gd name="T0" fmla="*/ 10 w 20"/>
                  <a:gd name="T1" fmla="*/ 28 h 28"/>
                  <a:gd name="T2" fmla="*/ 0 w 20"/>
                  <a:gd name="T3" fmla="*/ 15 h 28"/>
                  <a:gd name="T4" fmla="*/ 3 w 20"/>
                  <a:gd name="T5" fmla="*/ 4 h 28"/>
                  <a:gd name="T6" fmla="*/ 10 w 20"/>
                  <a:gd name="T7" fmla="*/ 0 h 28"/>
                  <a:gd name="T8" fmla="*/ 20 w 20"/>
                  <a:gd name="T9" fmla="*/ 14 h 28"/>
                  <a:gd name="T10" fmla="*/ 17 w 20"/>
                  <a:gd name="T11" fmla="*/ 25 h 28"/>
                  <a:gd name="T12" fmla="*/ 10 w 20"/>
                  <a:gd name="T13" fmla="*/ 28 h 28"/>
                  <a:gd name="T14" fmla="*/ 10 w 20"/>
                  <a:gd name="T15" fmla="*/ 4 h 28"/>
                  <a:gd name="T16" fmla="*/ 6 w 20"/>
                  <a:gd name="T17" fmla="*/ 15 h 28"/>
                  <a:gd name="T18" fmla="*/ 10 w 20"/>
                  <a:gd name="T19" fmla="*/ 24 h 28"/>
                  <a:gd name="T20" fmla="*/ 13 w 20"/>
                  <a:gd name="T21" fmla="*/ 14 h 28"/>
                  <a:gd name="T22" fmla="*/ 10 w 20"/>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8"/>
                      <a:pt x="0" y="24"/>
                      <a:pt x="0" y="15"/>
                    </a:cubicBezTo>
                    <a:cubicBezTo>
                      <a:pt x="0" y="10"/>
                      <a:pt x="1" y="6"/>
                      <a:pt x="3" y="4"/>
                    </a:cubicBezTo>
                    <a:cubicBezTo>
                      <a:pt x="5" y="1"/>
                      <a:pt x="7" y="0"/>
                      <a:pt x="10" y="0"/>
                    </a:cubicBezTo>
                    <a:cubicBezTo>
                      <a:pt x="17" y="0"/>
                      <a:pt x="20" y="4"/>
                      <a:pt x="20" y="14"/>
                    </a:cubicBezTo>
                    <a:cubicBezTo>
                      <a:pt x="20" y="18"/>
                      <a:pt x="19" y="22"/>
                      <a:pt x="17" y="25"/>
                    </a:cubicBezTo>
                    <a:cubicBezTo>
                      <a:pt x="16" y="27"/>
                      <a:pt x="13" y="28"/>
                      <a:pt x="10" y="28"/>
                    </a:cubicBezTo>
                    <a:close/>
                    <a:moveTo>
                      <a:pt x="10" y="4"/>
                    </a:moveTo>
                    <a:cubicBezTo>
                      <a:pt x="8" y="4"/>
                      <a:pt x="6" y="8"/>
                      <a:pt x="6" y="15"/>
                    </a:cubicBezTo>
                    <a:cubicBezTo>
                      <a:pt x="6" y="20"/>
                      <a:pt x="8"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8" name="Freeform 187"/>
              <p:cNvSpPr>
                <a:spLocks noEditPoints="1"/>
              </p:cNvSpPr>
              <p:nvPr/>
            </p:nvSpPr>
            <p:spPr bwMode="auto">
              <a:xfrm>
                <a:off x="5883275" y="3322638"/>
                <a:ext cx="41275" cy="61913"/>
              </a:xfrm>
              <a:custGeom>
                <a:avLst/>
                <a:gdLst>
                  <a:gd name="T0" fmla="*/ 10 w 19"/>
                  <a:gd name="T1" fmla="*/ 28 h 28"/>
                  <a:gd name="T2" fmla="*/ 0 w 19"/>
                  <a:gd name="T3" fmla="*/ 15 h 28"/>
                  <a:gd name="T4" fmla="*/ 2 w 19"/>
                  <a:gd name="T5" fmla="*/ 3 h 28"/>
                  <a:gd name="T6" fmla="*/ 10 w 19"/>
                  <a:gd name="T7" fmla="*/ 0 h 28"/>
                  <a:gd name="T8" fmla="*/ 19 w 19"/>
                  <a:gd name="T9" fmla="*/ 14 h 28"/>
                  <a:gd name="T10" fmla="*/ 17 w 19"/>
                  <a:gd name="T11" fmla="*/ 25 h 28"/>
                  <a:gd name="T12" fmla="*/ 10 w 19"/>
                  <a:gd name="T13" fmla="*/ 28 h 28"/>
                  <a:gd name="T14" fmla="*/ 10 w 19"/>
                  <a:gd name="T15" fmla="*/ 4 h 28"/>
                  <a:gd name="T16" fmla="*/ 6 w 19"/>
                  <a:gd name="T17" fmla="*/ 14 h 28"/>
                  <a:gd name="T18" fmla="*/ 10 w 19"/>
                  <a:gd name="T19" fmla="*/ 24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9"/>
                      <a:pt x="1" y="6"/>
                      <a:pt x="2" y="3"/>
                    </a:cubicBezTo>
                    <a:cubicBezTo>
                      <a:pt x="4" y="1"/>
                      <a:pt x="7" y="0"/>
                      <a:pt x="10" y="0"/>
                    </a:cubicBezTo>
                    <a:cubicBezTo>
                      <a:pt x="16" y="0"/>
                      <a:pt x="19" y="4"/>
                      <a:pt x="19" y="14"/>
                    </a:cubicBezTo>
                    <a:cubicBezTo>
                      <a:pt x="19" y="18"/>
                      <a:pt x="19" y="22"/>
                      <a:pt x="17" y="25"/>
                    </a:cubicBezTo>
                    <a:cubicBezTo>
                      <a:pt x="15" y="27"/>
                      <a:pt x="13" y="28"/>
                      <a:pt x="10" y="28"/>
                    </a:cubicBezTo>
                    <a:close/>
                    <a:moveTo>
                      <a:pt x="10" y="4"/>
                    </a:moveTo>
                    <a:cubicBezTo>
                      <a:pt x="7" y="4"/>
                      <a:pt x="6" y="8"/>
                      <a:pt x="6" y="14"/>
                    </a:cubicBezTo>
                    <a:cubicBezTo>
                      <a:pt x="6" y="20"/>
                      <a:pt x="7"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9" name="Freeform 188"/>
              <p:cNvSpPr>
                <a:spLocks/>
              </p:cNvSpPr>
              <p:nvPr/>
            </p:nvSpPr>
            <p:spPr bwMode="auto">
              <a:xfrm>
                <a:off x="5935663" y="3319463"/>
                <a:ext cx="26988" cy="65088"/>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4 w 12"/>
                  <a:gd name="T11" fmla="*/ 9 h 29"/>
                  <a:gd name="T12" fmla="*/ 2 w 12"/>
                  <a:gd name="T13" fmla="*/ 9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10" y="29"/>
                      <a:pt x="8" y="29"/>
                      <a:pt x="6" y="29"/>
                    </a:cubicBezTo>
                    <a:cubicBezTo>
                      <a:pt x="6" y="20"/>
                      <a:pt x="6" y="16"/>
                      <a:pt x="6" y="7"/>
                    </a:cubicBezTo>
                    <a:cubicBezTo>
                      <a:pt x="6" y="7"/>
                      <a:pt x="6" y="8"/>
                      <a:pt x="5" y="8"/>
                    </a:cubicBezTo>
                    <a:cubicBezTo>
                      <a:pt x="5" y="8"/>
                      <a:pt x="4" y="9"/>
                      <a:pt x="4" y="9"/>
                    </a:cubicBezTo>
                    <a:cubicBezTo>
                      <a:pt x="3" y="9"/>
                      <a:pt x="2" y="9"/>
                      <a:pt x="2" y="9"/>
                    </a:cubicBezTo>
                    <a:cubicBezTo>
                      <a:pt x="1" y="9"/>
                      <a:pt x="1" y="10"/>
                      <a:pt x="0" y="10"/>
                    </a:cubicBezTo>
                    <a:cubicBezTo>
                      <a:pt x="0" y="8"/>
                      <a:pt x="0" y="7"/>
                      <a:pt x="0" y="5"/>
                    </a:cubicBezTo>
                    <a:cubicBezTo>
                      <a:pt x="2" y="4"/>
                      <a:pt x="4"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0" name="Freeform 189"/>
              <p:cNvSpPr>
                <a:spLocks noEditPoints="1"/>
              </p:cNvSpPr>
              <p:nvPr/>
            </p:nvSpPr>
            <p:spPr bwMode="auto">
              <a:xfrm>
                <a:off x="5351463" y="3408363"/>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10"/>
                      <a:pt x="1" y="6"/>
                      <a:pt x="3" y="3"/>
                    </a:cubicBezTo>
                    <a:cubicBezTo>
                      <a:pt x="5" y="1"/>
                      <a:pt x="7" y="0"/>
                      <a:pt x="10" y="0"/>
                    </a:cubicBezTo>
                    <a:cubicBezTo>
                      <a:pt x="17" y="0"/>
                      <a:pt x="20" y="4"/>
                      <a:pt x="20" y="13"/>
                    </a:cubicBezTo>
                    <a:cubicBezTo>
                      <a:pt x="20" y="18"/>
                      <a:pt x="19" y="21"/>
                      <a:pt x="17" y="24"/>
                    </a:cubicBezTo>
                    <a:cubicBezTo>
                      <a:pt x="16" y="26"/>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1" name="Freeform 190"/>
              <p:cNvSpPr>
                <a:spLocks noEditPoints="1"/>
              </p:cNvSpPr>
              <p:nvPr/>
            </p:nvSpPr>
            <p:spPr bwMode="auto">
              <a:xfrm>
                <a:off x="5400675" y="3408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10"/>
                      <a:pt x="1" y="6"/>
                      <a:pt x="3" y="3"/>
                    </a:cubicBezTo>
                    <a:cubicBezTo>
                      <a:pt x="4" y="1"/>
                      <a:pt x="7" y="0"/>
                      <a:pt x="10" y="0"/>
                    </a:cubicBezTo>
                    <a:cubicBezTo>
                      <a:pt x="16" y="0"/>
                      <a:pt x="19" y="4"/>
                      <a:pt x="19" y="13"/>
                    </a:cubicBezTo>
                    <a:cubicBezTo>
                      <a:pt x="19" y="18"/>
                      <a:pt x="18" y="21"/>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2" name="Freeform 191"/>
              <p:cNvSpPr>
                <a:spLocks noEditPoints="1"/>
              </p:cNvSpPr>
              <p:nvPr/>
            </p:nvSpPr>
            <p:spPr bwMode="auto">
              <a:xfrm>
                <a:off x="5449888"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1"/>
                      <a:pt x="16" y="24"/>
                    </a:cubicBezTo>
                    <a:cubicBezTo>
                      <a:pt x="15" y="26"/>
                      <a:pt x="12" y="27"/>
                      <a:pt x="9" y="27"/>
                    </a:cubicBezTo>
                    <a:close/>
                    <a:moveTo>
                      <a:pt x="10" y="4"/>
                    </a:moveTo>
                    <a:cubicBezTo>
                      <a:pt x="7" y="4"/>
                      <a:pt x="6" y="8"/>
                      <a:pt x="6" y="14"/>
                    </a:cubicBezTo>
                    <a:cubicBezTo>
                      <a:pt x="6" y="20"/>
                      <a:pt x="7"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3" name="Freeform 192"/>
              <p:cNvSpPr>
                <a:spLocks noEditPoints="1"/>
              </p:cNvSpPr>
              <p:nvPr/>
            </p:nvSpPr>
            <p:spPr bwMode="auto">
              <a:xfrm>
                <a:off x="5499100"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9 w 19"/>
                  <a:gd name="T15" fmla="*/ 4 h 27"/>
                  <a:gd name="T16" fmla="*/ 5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2"/>
                      <a:pt x="16" y="24"/>
                    </a:cubicBezTo>
                    <a:cubicBezTo>
                      <a:pt x="15" y="26"/>
                      <a:pt x="12" y="27"/>
                      <a:pt x="9" y="27"/>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4" name="Freeform 193"/>
              <p:cNvSpPr>
                <a:spLocks/>
              </p:cNvSpPr>
              <p:nvPr/>
            </p:nvSpPr>
            <p:spPr bwMode="auto">
              <a:xfrm>
                <a:off x="5551488" y="3408363"/>
                <a:ext cx="25400" cy="60325"/>
              </a:xfrm>
              <a:custGeom>
                <a:avLst/>
                <a:gdLst>
                  <a:gd name="T0" fmla="*/ 11 w 11"/>
                  <a:gd name="T1" fmla="*/ 0 h 27"/>
                  <a:gd name="T2" fmla="*/ 11 w 11"/>
                  <a:gd name="T3" fmla="*/ 27 h 27"/>
                  <a:gd name="T4" fmla="*/ 6 w 11"/>
                  <a:gd name="T5" fmla="*/ 27 h 27"/>
                  <a:gd name="T6" fmla="*/ 6 w 11"/>
                  <a:gd name="T7" fmla="*/ 7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6"/>
                      <a:pt x="11" y="27"/>
                    </a:cubicBezTo>
                    <a:cubicBezTo>
                      <a:pt x="9" y="27"/>
                      <a:pt x="8" y="27"/>
                      <a:pt x="6" y="27"/>
                    </a:cubicBezTo>
                    <a:cubicBezTo>
                      <a:pt x="6" y="19"/>
                      <a:pt x="6" y="14"/>
                      <a:pt x="6" y="7"/>
                    </a:cubicBezTo>
                    <a:cubicBezTo>
                      <a:pt x="6" y="7"/>
                      <a:pt x="5" y="7"/>
                      <a:pt x="4" y="7"/>
                    </a:cubicBezTo>
                    <a:cubicBezTo>
                      <a:pt x="4" y="8"/>
                      <a:pt x="3" y="8"/>
                      <a:pt x="3" y="8"/>
                    </a:cubicBezTo>
                    <a:cubicBezTo>
                      <a:pt x="2" y="8"/>
                      <a:pt x="2" y="8"/>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5" name="Freeform 194"/>
              <p:cNvSpPr>
                <a:spLocks noEditPoints="1"/>
              </p:cNvSpPr>
              <p:nvPr/>
            </p:nvSpPr>
            <p:spPr bwMode="auto">
              <a:xfrm>
                <a:off x="5594350" y="3408363"/>
                <a:ext cx="41275" cy="60325"/>
              </a:xfrm>
              <a:custGeom>
                <a:avLst/>
                <a:gdLst>
                  <a:gd name="T0" fmla="*/ 9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9 w 19"/>
                  <a:gd name="T13" fmla="*/ 27 h 27"/>
                  <a:gd name="T14" fmla="*/ 9 w 19"/>
                  <a:gd name="T15" fmla="*/ 4 h 27"/>
                  <a:gd name="T16" fmla="*/ 6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3" y="3"/>
                    </a:cubicBezTo>
                    <a:cubicBezTo>
                      <a:pt x="4" y="1"/>
                      <a:pt x="7" y="0"/>
                      <a:pt x="10" y="0"/>
                    </a:cubicBezTo>
                    <a:cubicBezTo>
                      <a:pt x="16" y="0"/>
                      <a:pt x="19" y="4"/>
                      <a:pt x="19" y="13"/>
                    </a:cubicBezTo>
                    <a:cubicBezTo>
                      <a:pt x="19" y="18"/>
                      <a:pt x="18" y="22"/>
                      <a:pt x="17" y="24"/>
                    </a:cubicBezTo>
                    <a:cubicBezTo>
                      <a:pt x="15" y="26"/>
                      <a:pt x="13" y="27"/>
                      <a:pt x="9" y="27"/>
                    </a:cubicBezTo>
                    <a:close/>
                    <a:moveTo>
                      <a:pt x="9" y="4"/>
                    </a:moveTo>
                    <a:cubicBezTo>
                      <a:pt x="7" y="4"/>
                      <a:pt x="6" y="8"/>
                      <a:pt x="6" y="14"/>
                    </a:cubicBezTo>
                    <a:cubicBezTo>
                      <a:pt x="6"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6" name="Freeform 195"/>
              <p:cNvSpPr>
                <a:spLocks noEditPoints="1"/>
              </p:cNvSpPr>
              <p:nvPr/>
            </p:nvSpPr>
            <p:spPr bwMode="auto">
              <a:xfrm>
                <a:off x="5640388" y="3408363"/>
                <a:ext cx="44450" cy="63500"/>
              </a:xfrm>
              <a:custGeom>
                <a:avLst/>
                <a:gdLst>
                  <a:gd name="T0" fmla="*/ 10 w 20"/>
                  <a:gd name="T1" fmla="*/ 28 h 28"/>
                  <a:gd name="T2" fmla="*/ 0 w 20"/>
                  <a:gd name="T3" fmla="*/ 14 h 28"/>
                  <a:gd name="T4" fmla="*/ 3 w 20"/>
                  <a:gd name="T5" fmla="*/ 3 h 28"/>
                  <a:gd name="T6" fmla="*/ 10 w 20"/>
                  <a:gd name="T7" fmla="*/ 0 h 28"/>
                  <a:gd name="T8" fmla="*/ 20 w 20"/>
                  <a:gd name="T9" fmla="*/ 13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4" y="28"/>
                      <a:pt x="0" y="23"/>
                      <a:pt x="0" y="14"/>
                    </a:cubicBezTo>
                    <a:cubicBezTo>
                      <a:pt x="0" y="10"/>
                      <a:pt x="1" y="6"/>
                      <a:pt x="3" y="3"/>
                    </a:cubicBezTo>
                    <a:cubicBezTo>
                      <a:pt x="5" y="1"/>
                      <a:pt x="7" y="0"/>
                      <a:pt x="10" y="0"/>
                    </a:cubicBezTo>
                    <a:cubicBezTo>
                      <a:pt x="17" y="0"/>
                      <a:pt x="20" y="5"/>
                      <a:pt x="20" y="13"/>
                    </a:cubicBezTo>
                    <a:cubicBezTo>
                      <a:pt x="20" y="18"/>
                      <a:pt x="19" y="22"/>
                      <a:pt x="17" y="24"/>
                    </a:cubicBezTo>
                    <a:cubicBezTo>
                      <a:pt x="16" y="27"/>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7" name="Freeform 196"/>
              <p:cNvSpPr>
                <a:spLocks/>
              </p:cNvSpPr>
              <p:nvPr/>
            </p:nvSpPr>
            <p:spPr bwMode="auto">
              <a:xfrm>
                <a:off x="5695950" y="3408363"/>
                <a:ext cx="26988" cy="60325"/>
              </a:xfrm>
              <a:custGeom>
                <a:avLst/>
                <a:gdLst>
                  <a:gd name="T0" fmla="*/ 12 w 12"/>
                  <a:gd name="T1" fmla="*/ 0 h 27"/>
                  <a:gd name="T2" fmla="*/ 12 w 12"/>
                  <a:gd name="T3" fmla="*/ 27 h 27"/>
                  <a:gd name="T4" fmla="*/ 6 w 12"/>
                  <a:gd name="T5" fmla="*/ 27 h 27"/>
                  <a:gd name="T6" fmla="*/ 6 w 12"/>
                  <a:gd name="T7" fmla="*/ 7 h 27"/>
                  <a:gd name="T8" fmla="*/ 4 w 12"/>
                  <a:gd name="T9" fmla="*/ 7 h 27"/>
                  <a:gd name="T10" fmla="*/ 3 w 12"/>
                  <a:gd name="T11" fmla="*/ 8 h 27"/>
                  <a:gd name="T12" fmla="*/ 2 w 12"/>
                  <a:gd name="T13" fmla="*/ 9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4" y="7"/>
                    </a:cubicBezTo>
                    <a:cubicBezTo>
                      <a:pt x="4" y="8"/>
                      <a:pt x="4" y="8"/>
                      <a:pt x="3" y="8"/>
                    </a:cubicBezTo>
                    <a:cubicBezTo>
                      <a:pt x="3" y="8"/>
                      <a:pt x="2" y="8"/>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8" name="Freeform 197"/>
              <p:cNvSpPr>
                <a:spLocks/>
              </p:cNvSpPr>
              <p:nvPr/>
            </p:nvSpPr>
            <p:spPr bwMode="auto">
              <a:xfrm>
                <a:off x="5743575" y="3408363"/>
                <a:ext cx="25400"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4 w 12"/>
                  <a:gd name="T11" fmla="*/ 8 h 27"/>
                  <a:gd name="T12" fmla="*/ 2 w 12"/>
                  <a:gd name="T13" fmla="*/ 9 h 27"/>
                  <a:gd name="T14" fmla="*/ 0 w 12"/>
                  <a:gd name="T15" fmla="*/ 9 h 27"/>
                  <a:gd name="T16" fmla="*/ 0 w 12"/>
                  <a:gd name="T17" fmla="*/ 4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10" y="27"/>
                      <a:pt x="8" y="27"/>
                      <a:pt x="6" y="27"/>
                    </a:cubicBezTo>
                    <a:cubicBezTo>
                      <a:pt x="6" y="19"/>
                      <a:pt x="6" y="15"/>
                      <a:pt x="6" y="7"/>
                    </a:cubicBezTo>
                    <a:cubicBezTo>
                      <a:pt x="6" y="7"/>
                      <a:pt x="6" y="7"/>
                      <a:pt x="5" y="7"/>
                    </a:cubicBezTo>
                    <a:cubicBezTo>
                      <a:pt x="5" y="8"/>
                      <a:pt x="4" y="8"/>
                      <a:pt x="4" y="8"/>
                    </a:cubicBezTo>
                    <a:cubicBezTo>
                      <a:pt x="3" y="8"/>
                      <a:pt x="3" y="8"/>
                      <a:pt x="2" y="9"/>
                    </a:cubicBezTo>
                    <a:cubicBezTo>
                      <a:pt x="2" y="9"/>
                      <a:pt x="1" y="9"/>
                      <a:pt x="0" y="9"/>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9" name="Freeform 198"/>
              <p:cNvSpPr>
                <a:spLocks noEditPoints="1"/>
              </p:cNvSpPr>
              <p:nvPr/>
            </p:nvSpPr>
            <p:spPr bwMode="auto">
              <a:xfrm>
                <a:off x="5786438" y="3408363"/>
                <a:ext cx="42863" cy="63500"/>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7 w 19"/>
                  <a:gd name="T11" fmla="*/ 24 h 28"/>
                  <a:gd name="T12" fmla="*/ 9 w 19"/>
                  <a:gd name="T13" fmla="*/ 28 h 28"/>
                  <a:gd name="T14" fmla="*/ 9 w 19"/>
                  <a:gd name="T15" fmla="*/ 5 h 28"/>
                  <a:gd name="T16" fmla="*/ 6 w 19"/>
                  <a:gd name="T17" fmla="*/ 14 h 28"/>
                  <a:gd name="T18" fmla="*/ 9 w 19"/>
                  <a:gd name="T19" fmla="*/ 23 h 28"/>
                  <a:gd name="T20" fmla="*/ 13 w 19"/>
                  <a:gd name="T21" fmla="*/ 14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0" y="6"/>
                      <a:pt x="2" y="3"/>
                    </a:cubicBezTo>
                    <a:cubicBezTo>
                      <a:pt x="4" y="1"/>
                      <a:pt x="7" y="0"/>
                      <a:pt x="10" y="0"/>
                    </a:cubicBezTo>
                    <a:cubicBezTo>
                      <a:pt x="16" y="0"/>
                      <a:pt x="19" y="5"/>
                      <a:pt x="19" y="14"/>
                    </a:cubicBezTo>
                    <a:cubicBezTo>
                      <a:pt x="19" y="19"/>
                      <a:pt x="18" y="22"/>
                      <a:pt x="17" y="24"/>
                    </a:cubicBezTo>
                    <a:cubicBezTo>
                      <a:pt x="14" y="27"/>
                      <a:pt x="12" y="28"/>
                      <a:pt x="9" y="28"/>
                    </a:cubicBezTo>
                    <a:close/>
                    <a:moveTo>
                      <a:pt x="9" y="5"/>
                    </a:moveTo>
                    <a:cubicBezTo>
                      <a:pt x="7" y="5"/>
                      <a:pt x="6" y="8"/>
                      <a:pt x="6" y="14"/>
                    </a:cubicBezTo>
                    <a:cubicBezTo>
                      <a:pt x="6" y="20"/>
                      <a:pt x="7" y="23"/>
                      <a:pt x="9" y="23"/>
                    </a:cubicBezTo>
                    <a:cubicBezTo>
                      <a:pt x="12" y="23"/>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0" name="Freeform 199"/>
              <p:cNvSpPr>
                <a:spLocks/>
              </p:cNvSpPr>
              <p:nvPr/>
            </p:nvSpPr>
            <p:spPr bwMode="auto">
              <a:xfrm>
                <a:off x="5840413" y="3408363"/>
                <a:ext cx="23813" cy="63500"/>
              </a:xfrm>
              <a:custGeom>
                <a:avLst/>
                <a:gdLst>
                  <a:gd name="T0" fmla="*/ 11 w 11"/>
                  <a:gd name="T1" fmla="*/ 0 h 28"/>
                  <a:gd name="T2" fmla="*/ 11 w 11"/>
                  <a:gd name="T3" fmla="*/ 28 h 28"/>
                  <a:gd name="T4" fmla="*/ 6 w 11"/>
                  <a:gd name="T5" fmla="*/ 28 h 28"/>
                  <a:gd name="T6" fmla="*/ 6 w 11"/>
                  <a:gd name="T7" fmla="*/ 7 h 28"/>
                  <a:gd name="T8" fmla="*/ 5 w 11"/>
                  <a:gd name="T9" fmla="*/ 7 h 28"/>
                  <a:gd name="T10" fmla="*/ 3 w 11"/>
                  <a:gd name="T11" fmla="*/ 8 h 28"/>
                  <a:gd name="T12" fmla="*/ 1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6" y="28"/>
                    </a:cubicBezTo>
                    <a:cubicBezTo>
                      <a:pt x="6" y="19"/>
                      <a:pt x="6" y="15"/>
                      <a:pt x="6" y="7"/>
                    </a:cubicBezTo>
                    <a:cubicBezTo>
                      <a:pt x="5" y="7"/>
                      <a:pt x="5" y="7"/>
                      <a:pt x="5" y="7"/>
                    </a:cubicBezTo>
                    <a:cubicBezTo>
                      <a:pt x="4" y="8"/>
                      <a:pt x="3" y="8"/>
                      <a:pt x="3" y="8"/>
                    </a:cubicBezTo>
                    <a:cubicBezTo>
                      <a:pt x="2" y="8"/>
                      <a:pt x="2" y="9"/>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1" name="Freeform 200"/>
              <p:cNvSpPr>
                <a:spLocks/>
              </p:cNvSpPr>
              <p:nvPr/>
            </p:nvSpPr>
            <p:spPr bwMode="auto">
              <a:xfrm>
                <a:off x="5889625" y="3408363"/>
                <a:ext cx="23813" cy="63500"/>
              </a:xfrm>
              <a:custGeom>
                <a:avLst/>
                <a:gdLst>
                  <a:gd name="T0" fmla="*/ 11 w 11"/>
                  <a:gd name="T1" fmla="*/ 0 h 28"/>
                  <a:gd name="T2" fmla="*/ 11 w 11"/>
                  <a:gd name="T3" fmla="*/ 28 h 28"/>
                  <a:gd name="T4" fmla="*/ 5 w 11"/>
                  <a:gd name="T5" fmla="*/ 28 h 28"/>
                  <a:gd name="T6" fmla="*/ 5 w 11"/>
                  <a:gd name="T7" fmla="*/ 7 h 28"/>
                  <a:gd name="T8" fmla="*/ 4 w 11"/>
                  <a:gd name="T9" fmla="*/ 7 h 28"/>
                  <a:gd name="T10" fmla="*/ 3 w 11"/>
                  <a:gd name="T11" fmla="*/ 8 h 28"/>
                  <a:gd name="T12" fmla="*/ 2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5" y="28"/>
                    </a:cubicBezTo>
                    <a:cubicBezTo>
                      <a:pt x="5" y="19"/>
                      <a:pt x="5" y="15"/>
                      <a:pt x="5" y="7"/>
                    </a:cubicBezTo>
                    <a:cubicBezTo>
                      <a:pt x="5" y="7"/>
                      <a:pt x="5" y="7"/>
                      <a:pt x="4" y="7"/>
                    </a:cubicBezTo>
                    <a:cubicBezTo>
                      <a:pt x="4" y="8"/>
                      <a:pt x="4" y="8"/>
                      <a:pt x="3" y="8"/>
                    </a:cubicBezTo>
                    <a:cubicBezTo>
                      <a:pt x="3" y="8"/>
                      <a:pt x="2" y="9"/>
                      <a:pt x="2" y="9"/>
                    </a:cubicBezTo>
                    <a:cubicBezTo>
                      <a:pt x="1" y="9"/>
                      <a:pt x="0" y="9"/>
                      <a:pt x="0" y="9"/>
                    </a:cubicBezTo>
                    <a:cubicBezTo>
                      <a:pt x="0" y="7"/>
                      <a:pt x="0" y="6"/>
                      <a:pt x="0" y="4"/>
                    </a:cubicBezTo>
                    <a:cubicBezTo>
                      <a:pt x="2" y="4"/>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2" name="Freeform 201"/>
              <p:cNvSpPr>
                <a:spLocks noEditPoints="1"/>
              </p:cNvSpPr>
              <p:nvPr/>
            </p:nvSpPr>
            <p:spPr bwMode="auto">
              <a:xfrm>
                <a:off x="5930900" y="3408363"/>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4 h 29"/>
                  <a:gd name="T12" fmla="*/ 9 w 19"/>
                  <a:gd name="T13" fmla="*/ 29 h 29"/>
                  <a:gd name="T14" fmla="*/ 10 w 19"/>
                  <a:gd name="T15" fmla="*/ 4 h 29"/>
                  <a:gd name="T16" fmla="*/ 5 w 19"/>
                  <a:gd name="T17" fmla="*/ 14 h 29"/>
                  <a:gd name="T18" fmla="*/ 10 w 19"/>
                  <a:gd name="T19" fmla="*/ 24 h 29"/>
                  <a:gd name="T20" fmla="*/ 13 w 19"/>
                  <a:gd name="T21" fmla="*/ 14 h 29"/>
                  <a:gd name="T22" fmla="*/ 10 w 19"/>
                  <a:gd name="T23"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2" y="3"/>
                    </a:cubicBezTo>
                    <a:cubicBezTo>
                      <a:pt x="4" y="1"/>
                      <a:pt x="7" y="0"/>
                      <a:pt x="10" y="0"/>
                    </a:cubicBezTo>
                    <a:cubicBezTo>
                      <a:pt x="16" y="0"/>
                      <a:pt x="19" y="4"/>
                      <a:pt x="19" y="14"/>
                    </a:cubicBezTo>
                    <a:cubicBezTo>
                      <a:pt x="19" y="19"/>
                      <a:pt x="18" y="22"/>
                      <a:pt x="16" y="24"/>
                    </a:cubicBezTo>
                    <a:cubicBezTo>
                      <a:pt x="15" y="27"/>
                      <a:pt x="12" y="29"/>
                      <a:pt x="9" y="29"/>
                    </a:cubicBezTo>
                    <a:close/>
                    <a:moveTo>
                      <a:pt x="10" y="4"/>
                    </a:moveTo>
                    <a:cubicBezTo>
                      <a:pt x="7" y="4"/>
                      <a:pt x="5" y="8"/>
                      <a:pt x="5" y="14"/>
                    </a:cubicBezTo>
                    <a:cubicBezTo>
                      <a:pt x="5" y="20"/>
                      <a:pt x="7" y="24"/>
                      <a:pt x="10" y="24"/>
                    </a:cubicBezTo>
                    <a:cubicBezTo>
                      <a:pt x="12" y="24"/>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3" name="Freeform 202"/>
              <p:cNvSpPr>
                <a:spLocks/>
              </p:cNvSpPr>
              <p:nvPr/>
            </p:nvSpPr>
            <p:spPr bwMode="auto">
              <a:xfrm>
                <a:off x="5360988" y="3494088"/>
                <a:ext cx="22225" cy="58738"/>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4" name="Freeform 203"/>
              <p:cNvSpPr>
                <a:spLocks noEditPoints="1"/>
              </p:cNvSpPr>
              <p:nvPr/>
            </p:nvSpPr>
            <p:spPr bwMode="auto">
              <a:xfrm>
                <a:off x="5400675" y="3494088"/>
                <a:ext cx="42863" cy="58738"/>
              </a:xfrm>
              <a:custGeom>
                <a:avLst/>
                <a:gdLst>
                  <a:gd name="T0" fmla="*/ 10 w 19"/>
                  <a:gd name="T1" fmla="*/ 27 h 27"/>
                  <a:gd name="T2" fmla="*/ 0 w 19"/>
                  <a:gd name="T3" fmla="*/ 14 h 27"/>
                  <a:gd name="T4" fmla="*/ 3 w 19"/>
                  <a:gd name="T5" fmla="*/ 4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4"/>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7"/>
                      <a:pt x="6" y="14"/>
                    </a:cubicBezTo>
                    <a:cubicBezTo>
                      <a:pt x="6" y="20"/>
                      <a:pt x="8"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5" name="Freeform 204"/>
              <p:cNvSpPr>
                <a:spLocks noEditPoints="1"/>
              </p:cNvSpPr>
              <p:nvPr/>
            </p:nvSpPr>
            <p:spPr bwMode="auto">
              <a:xfrm>
                <a:off x="5449888" y="3494088"/>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4 h 28"/>
                  <a:gd name="T16" fmla="*/ 6 w 19"/>
                  <a:gd name="T17" fmla="*/ 14 h 28"/>
                  <a:gd name="T18" fmla="*/ 10 w 19"/>
                  <a:gd name="T19" fmla="*/ 23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2" y="4"/>
                    </a:cubicBezTo>
                    <a:cubicBezTo>
                      <a:pt x="4" y="1"/>
                      <a:pt x="6" y="0"/>
                      <a:pt x="10" y="0"/>
                    </a:cubicBezTo>
                    <a:cubicBezTo>
                      <a:pt x="16" y="0"/>
                      <a:pt x="19" y="5"/>
                      <a:pt x="19" y="14"/>
                    </a:cubicBezTo>
                    <a:cubicBezTo>
                      <a:pt x="19" y="18"/>
                      <a:pt x="18" y="21"/>
                      <a:pt x="16" y="24"/>
                    </a:cubicBezTo>
                    <a:cubicBezTo>
                      <a:pt x="15" y="27"/>
                      <a:pt x="12" y="28"/>
                      <a:pt x="9" y="28"/>
                    </a:cubicBezTo>
                    <a:close/>
                    <a:moveTo>
                      <a:pt x="10" y="4"/>
                    </a:moveTo>
                    <a:cubicBezTo>
                      <a:pt x="7" y="4"/>
                      <a:pt x="6" y="7"/>
                      <a:pt x="6" y="14"/>
                    </a:cubicBezTo>
                    <a:cubicBezTo>
                      <a:pt x="6" y="20"/>
                      <a:pt x="7"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6" name="Freeform 205"/>
              <p:cNvSpPr>
                <a:spLocks/>
              </p:cNvSpPr>
              <p:nvPr/>
            </p:nvSpPr>
            <p:spPr bwMode="auto">
              <a:xfrm>
                <a:off x="5502275" y="3494088"/>
                <a:ext cx="26988" cy="61913"/>
              </a:xfrm>
              <a:custGeom>
                <a:avLst/>
                <a:gdLst>
                  <a:gd name="T0" fmla="*/ 12 w 12"/>
                  <a:gd name="T1" fmla="*/ 0 h 28"/>
                  <a:gd name="T2" fmla="*/ 12 w 12"/>
                  <a:gd name="T3" fmla="*/ 28 h 28"/>
                  <a:gd name="T4" fmla="*/ 6 w 12"/>
                  <a:gd name="T5" fmla="*/ 27 h 28"/>
                  <a:gd name="T6" fmla="*/ 6 w 12"/>
                  <a:gd name="T7" fmla="*/ 7 h 28"/>
                  <a:gd name="T8" fmla="*/ 5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6"/>
                      <a:pt x="12" y="28"/>
                    </a:cubicBezTo>
                    <a:cubicBezTo>
                      <a:pt x="9" y="28"/>
                      <a:pt x="8" y="28"/>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7" name="Freeform 206"/>
              <p:cNvSpPr>
                <a:spLocks noEditPoints="1"/>
              </p:cNvSpPr>
              <p:nvPr/>
            </p:nvSpPr>
            <p:spPr bwMode="auto">
              <a:xfrm>
                <a:off x="5545138" y="3494088"/>
                <a:ext cx="42863" cy="61913"/>
              </a:xfrm>
              <a:custGeom>
                <a:avLst/>
                <a:gdLst>
                  <a:gd name="T0" fmla="*/ 10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10 w 19"/>
                  <a:gd name="T13" fmla="*/ 28 h 28"/>
                  <a:gd name="T14" fmla="*/ 10 w 19"/>
                  <a:gd name="T15" fmla="*/ 5 h 28"/>
                  <a:gd name="T16" fmla="*/ 6 w 19"/>
                  <a:gd name="T17" fmla="*/ 15 h 28"/>
                  <a:gd name="T18" fmla="*/ 10 w 19"/>
                  <a:gd name="T19" fmla="*/ 24 h 28"/>
                  <a:gd name="T20" fmla="*/ 14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10"/>
                      <a:pt x="1" y="6"/>
                      <a:pt x="3" y="4"/>
                    </a:cubicBezTo>
                    <a:cubicBezTo>
                      <a:pt x="4" y="2"/>
                      <a:pt x="7" y="0"/>
                      <a:pt x="10" y="0"/>
                    </a:cubicBezTo>
                    <a:cubicBezTo>
                      <a:pt x="16" y="1"/>
                      <a:pt x="19" y="5"/>
                      <a:pt x="19" y="14"/>
                    </a:cubicBezTo>
                    <a:cubicBezTo>
                      <a:pt x="19" y="19"/>
                      <a:pt x="18" y="22"/>
                      <a:pt x="17" y="25"/>
                    </a:cubicBezTo>
                    <a:cubicBezTo>
                      <a:pt x="15" y="27"/>
                      <a:pt x="13" y="28"/>
                      <a:pt x="10" y="28"/>
                    </a:cubicBezTo>
                    <a:close/>
                    <a:moveTo>
                      <a:pt x="10" y="5"/>
                    </a:moveTo>
                    <a:cubicBezTo>
                      <a:pt x="7" y="5"/>
                      <a:pt x="6" y="8"/>
                      <a:pt x="6" y="15"/>
                    </a:cubicBezTo>
                    <a:cubicBezTo>
                      <a:pt x="6" y="20"/>
                      <a:pt x="7" y="24"/>
                      <a:pt x="10" y="24"/>
                    </a:cubicBezTo>
                    <a:cubicBezTo>
                      <a:pt x="12" y="24"/>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8" name="Freeform 207"/>
              <p:cNvSpPr>
                <a:spLocks noEditPoints="1"/>
              </p:cNvSpPr>
              <p:nvPr/>
            </p:nvSpPr>
            <p:spPr bwMode="auto">
              <a:xfrm>
                <a:off x="5594350" y="3494088"/>
                <a:ext cx="41275" cy="63500"/>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2"/>
                      <a:pt x="7" y="0"/>
                      <a:pt x="10" y="0"/>
                    </a:cubicBezTo>
                    <a:cubicBezTo>
                      <a:pt x="16" y="0"/>
                      <a:pt x="19" y="5"/>
                      <a:pt x="19" y="15"/>
                    </a:cubicBezTo>
                    <a:cubicBezTo>
                      <a:pt x="19" y="19"/>
                      <a:pt x="18" y="22"/>
                      <a:pt x="17" y="25"/>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9" name="Freeform 208"/>
              <p:cNvSpPr>
                <a:spLocks/>
              </p:cNvSpPr>
              <p:nvPr/>
            </p:nvSpPr>
            <p:spPr bwMode="auto">
              <a:xfrm>
                <a:off x="5646738" y="3494088"/>
                <a:ext cx="26988" cy="63500"/>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3 w 12"/>
                  <a:gd name="T11" fmla="*/ 9 h 29"/>
                  <a:gd name="T12" fmla="*/ 2 w 12"/>
                  <a:gd name="T13" fmla="*/ 9 h 29"/>
                  <a:gd name="T14" fmla="*/ 0 w 12"/>
                  <a:gd name="T15" fmla="*/ 9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9"/>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7"/>
                      <a:pt x="0" y="6"/>
                      <a:pt x="0" y="5"/>
                    </a:cubicBezTo>
                    <a:cubicBezTo>
                      <a:pt x="2" y="4"/>
                      <a:pt x="3"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0" name="Freeform 209"/>
              <p:cNvSpPr>
                <a:spLocks/>
              </p:cNvSpPr>
              <p:nvPr/>
            </p:nvSpPr>
            <p:spPr bwMode="auto">
              <a:xfrm>
                <a:off x="5695950" y="3494088"/>
                <a:ext cx="26988" cy="63500"/>
              </a:xfrm>
              <a:custGeom>
                <a:avLst/>
                <a:gdLst>
                  <a:gd name="T0" fmla="*/ 12 w 12"/>
                  <a:gd name="T1" fmla="*/ 0 h 29"/>
                  <a:gd name="T2" fmla="*/ 12 w 12"/>
                  <a:gd name="T3" fmla="*/ 29 h 29"/>
                  <a:gd name="T4" fmla="*/ 6 w 12"/>
                  <a:gd name="T5" fmla="*/ 29 h 29"/>
                  <a:gd name="T6" fmla="*/ 6 w 12"/>
                  <a:gd name="T7" fmla="*/ 7 h 29"/>
                  <a:gd name="T8" fmla="*/ 4 w 12"/>
                  <a:gd name="T9" fmla="*/ 8 h 29"/>
                  <a:gd name="T10" fmla="*/ 3 w 12"/>
                  <a:gd name="T11" fmla="*/ 9 h 29"/>
                  <a:gd name="T12" fmla="*/ 2 w 12"/>
                  <a:gd name="T13" fmla="*/ 9 h 29"/>
                  <a:gd name="T14" fmla="*/ 0 w 12"/>
                  <a:gd name="T15" fmla="*/ 10 h 29"/>
                  <a:gd name="T16" fmla="*/ 0 w 12"/>
                  <a:gd name="T17" fmla="*/ 5 h 29"/>
                  <a:gd name="T18" fmla="*/ 4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9" y="29"/>
                      <a:pt x="8" y="29"/>
                      <a:pt x="6" y="29"/>
                    </a:cubicBezTo>
                    <a:cubicBezTo>
                      <a:pt x="6" y="20"/>
                      <a:pt x="6" y="16"/>
                      <a:pt x="6" y="7"/>
                    </a:cubicBezTo>
                    <a:cubicBezTo>
                      <a:pt x="5" y="8"/>
                      <a:pt x="5" y="8"/>
                      <a:pt x="4" y="8"/>
                    </a:cubicBezTo>
                    <a:cubicBezTo>
                      <a:pt x="4" y="8"/>
                      <a:pt x="4" y="9"/>
                      <a:pt x="3" y="9"/>
                    </a:cubicBezTo>
                    <a:cubicBezTo>
                      <a:pt x="3" y="9"/>
                      <a:pt x="2" y="9"/>
                      <a:pt x="2" y="9"/>
                    </a:cubicBezTo>
                    <a:cubicBezTo>
                      <a:pt x="1" y="9"/>
                      <a:pt x="1" y="10"/>
                      <a:pt x="0" y="10"/>
                    </a:cubicBezTo>
                    <a:cubicBezTo>
                      <a:pt x="0" y="8"/>
                      <a:pt x="0" y="7"/>
                      <a:pt x="0" y="5"/>
                    </a:cubicBezTo>
                    <a:cubicBezTo>
                      <a:pt x="2" y="4"/>
                      <a:pt x="3" y="4"/>
                      <a:pt x="4"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1" name="Freeform 210"/>
              <p:cNvSpPr>
                <a:spLocks noEditPoints="1"/>
              </p:cNvSpPr>
              <p:nvPr/>
            </p:nvSpPr>
            <p:spPr bwMode="auto">
              <a:xfrm>
                <a:off x="5738813" y="3495675"/>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1"/>
                      <a:pt x="7" y="0"/>
                      <a:pt x="10" y="0"/>
                    </a:cubicBezTo>
                    <a:cubicBezTo>
                      <a:pt x="16" y="0"/>
                      <a:pt x="19" y="5"/>
                      <a:pt x="19" y="15"/>
                    </a:cubicBezTo>
                    <a:cubicBezTo>
                      <a:pt x="19" y="19"/>
                      <a:pt x="18" y="23"/>
                      <a:pt x="17" y="26"/>
                    </a:cubicBezTo>
                    <a:cubicBezTo>
                      <a:pt x="15" y="28"/>
                      <a:pt x="12" y="29"/>
                      <a:pt x="9" y="29"/>
                    </a:cubicBezTo>
                    <a:close/>
                    <a:moveTo>
                      <a:pt x="10" y="5"/>
                    </a:moveTo>
                    <a:cubicBezTo>
                      <a:pt x="7" y="5"/>
                      <a:pt x="6" y="8"/>
                      <a:pt x="6" y="15"/>
                    </a:cubicBezTo>
                    <a:cubicBezTo>
                      <a:pt x="6" y="21"/>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2" name="Freeform 211"/>
              <p:cNvSpPr>
                <a:spLocks/>
              </p:cNvSpPr>
              <p:nvPr/>
            </p:nvSpPr>
            <p:spPr bwMode="auto">
              <a:xfrm>
                <a:off x="5791200" y="3495675"/>
                <a:ext cx="26988" cy="66675"/>
              </a:xfrm>
              <a:custGeom>
                <a:avLst/>
                <a:gdLst>
                  <a:gd name="T0" fmla="*/ 12 w 12"/>
                  <a:gd name="T1" fmla="*/ 0 h 30"/>
                  <a:gd name="T2" fmla="*/ 12 w 12"/>
                  <a:gd name="T3" fmla="*/ 30 h 30"/>
                  <a:gd name="T4" fmla="*/ 6 w 12"/>
                  <a:gd name="T5" fmla="*/ 29 h 30"/>
                  <a:gd name="T6" fmla="*/ 6 w 12"/>
                  <a:gd name="T7" fmla="*/ 7 h 30"/>
                  <a:gd name="T8" fmla="*/ 5 w 12"/>
                  <a:gd name="T9" fmla="*/ 8 h 30"/>
                  <a:gd name="T10" fmla="*/ 4 w 12"/>
                  <a:gd name="T11" fmla="*/ 9 h 30"/>
                  <a:gd name="T12" fmla="*/ 2 w 12"/>
                  <a:gd name="T13" fmla="*/ 9 h 30"/>
                  <a:gd name="T14" fmla="*/ 0 w 12"/>
                  <a:gd name="T15" fmla="*/ 9 h 30"/>
                  <a:gd name="T16" fmla="*/ 0 w 12"/>
                  <a:gd name="T17" fmla="*/ 4 h 30"/>
                  <a:gd name="T18" fmla="*/ 5 w 12"/>
                  <a:gd name="T19" fmla="*/ 3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1"/>
                      <a:pt x="12" y="18"/>
                      <a:pt x="12" y="30"/>
                    </a:cubicBezTo>
                    <a:cubicBezTo>
                      <a:pt x="9" y="30"/>
                      <a:pt x="8" y="29"/>
                      <a:pt x="6" y="29"/>
                    </a:cubicBezTo>
                    <a:cubicBezTo>
                      <a:pt x="6" y="20"/>
                      <a:pt x="6" y="16"/>
                      <a:pt x="6" y="7"/>
                    </a:cubicBezTo>
                    <a:cubicBezTo>
                      <a:pt x="6" y="7"/>
                      <a:pt x="5" y="8"/>
                      <a:pt x="5" y="8"/>
                    </a:cubicBezTo>
                    <a:cubicBezTo>
                      <a:pt x="5" y="8"/>
                      <a:pt x="4" y="8"/>
                      <a:pt x="4" y="9"/>
                    </a:cubicBezTo>
                    <a:cubicBezTo>
                      <a:pt x="3" y="9"/>
                      <a:pt x="2" y="9"/>
                      <a:pt x="2" y="9"/>
                    </a:cubicBezTo>
                    <a:cubicBezTo>
                      <a:pt x="1" y="9"/>
                      <a:pt x="1" y="9"/>
                      <a:pt x="0" y="9"/>
                    </a:cubicBezTo>
                    <a:cubicBezTo>
                      <a:pt x="0" y="7"/>
                      <a:pt x="0" y="6"/>
                      <a:pt x="0" y="4"/>
                    </a:cubicBezTo>
                    <a:cubicBezTo>
                      <a:pt x="2" y="4"/>
                      <a:pt x="3" y="3"/>
                      <a:pt x="5" y="3"/>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3" name="Freeform 212"/>
              <p:cNvSpPr>
                <a:spLocks noEditPoints="1"/>
              </p:cNvSpPr>
              <p:nvPr/>
            </p:nvSpPr>
            <p:spPr bwMode="auto">
              <a:xfrm>
                <a:off x="5834063" y="3497263"/>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4 h 30"/>
                  <a:gd name="T10" fmla="*/ 17 w 20"/>
                  <a:gd name="T11" fmla="*/ 26 h 30"/>
                  <a:gd name="T12" fmla="*/ 10 w 20"/>
                  <a:gd name="T13" fmla="*/ 30 h 30"/>
                  <a:gd name="T14" fmla="*/ 10 w 20"/>
                  <a:gd name="T15" fmla="*/ 4 h 30"/>
                  <a:gd name="T16" fmla="*/ 7 w 20"/>
                  <a:gd name="T17" fmla="*/ 15 h 30"/>
                  <a:gd name="T18" fmla="*/ 10 w 20"/>
                  <a:gd name="T19" fmla="*/ 25 h 30"/>
                  <a:gd name="T20" fmla="*/ 13 w 20"/>
                  <a:gd name="T21" fmla="*/ 15 h 30"/>
                  <a:gd name="T22" fmla="*/ 10 w 20"/>
                  <a:gd name="T2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5"/>
                      <a:pt x="0" y="15"/>
                    </a:cubicBezTo>
                    <a:cubicBezTo>
                      <a:pt x="0" y="10"/>
                      <a:pt x="1" y="6"/>
                      <a:pt x="3" y="3"/>
                    </a:cubicBezTo>
                    <a:cubicBezTo>
                      <a:pt x="5" y="1"/>
                      <a:pt x="7" y="0"/>
                      <a:pt x="10" y="0"/>
                    </a:cubicBezTo>
                    <a:cubicBezTo>
                      <a:pt x="17" y="0"/>
                      <a:pt x="20" y="4"/>
                      <a:pt x="20" y="14"/>
                    </a:cubicBezTo>
                    <a:cubicBezTo>
                      <a:pt x="20" y="20"/>
                      <a:pt x="19" y="23"/>
                      <a:pt x="17" y="26"/>
                    </a:cubicBezTo>
                    <a:cubicBezTo>
                      <a:pt x="16" y="28"/>
                      <a:pt x="13" y="30"/>
                      <a:pt x="10" y="30"/>
                    </a:cubicBezTo>
                    <a:close/>
                    <a:moveTo>
                      <a:pt x="10" y="4"/>
                    </a:moveTo>
                    <a:cubicBezTo>
                      <a:pt x="8" y="4"/>
                      <a:pt x="7" y="8"/>
                      <a:pt x="7" y="15"/>
                    </a:cubicBezTo>
                    <a:cubicBezTo>
                      <a:pt x="7" y="22"/>
                      <a:pt x="8" y="25"/>
                      <a:pt x="10" y="25"/>
                    </a:cubicBezTo>
                    <a:cubicBezTo>
                      <a:pt x="12" y="25"/>
                      <a:pt x="13" y="22"/>
                      <a:pt x="13" y="15"/>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4" name="Freeform 213"/>
              <p:cNvSpPr>
                <a:spLocks noEditPoints="1"/>
              </p:cNvSpPr>
              <p:nvPr/>
            </p:nvSpPr>
            <p:spPr bwMode="auto">
              <a:xfrm>
                <a:off x="5883275" y="3497263"/>
                <a:ext cx="41275" cy="69850"/>
              </a:xfrm>
              <a:custGeom>
                <a:avLst/>
                <a:gdLst>
                  <a:gd name="T0" fmla="*/ 10 w 19"/>
                  <a:gd name="T1" fmla="*/ 30 h 31"/>
                  <a:gd name="T2" fmla="*/ 0 w 19"/>
                  <a:gd name="T3" fmla="*/ 15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0"/>
                      <a:pt x="0" y="25"/>
                      <a:pt x="0" y="15"/>
                    </a:cubicBezTo>
                    <a:cubicBezTo>
                      <a:pt x="0" y="10"/>
                      <a:pt x="1" y="6"/>
                      <a:pt x="3" y="4"/>
                    </a:cubicBezTo>
                    <a:cubicBezTo>
                      <a:pt x="4" y="1"/>
                      <a:pt x="7" y="0"/>
                      <a:pt x="10" y="0"/>
                    </a:cubicBezTo>
                    <a:cubicBezTo>
                      <a:pt x="16" y="0"/>
                      <a:pt x="19" y="5"/>
                      <a:pt x="19" y="15"/>
                    </a:cubicBezTo>
                    <a:cubicBezTo>
                      <a:pt x="19" y="20"/>
                      <a:pt x="19" y="24"/>
                      <a:pt x="17" y="26"/>
                    </a:cubicBezTo>
                    <a:cubicBezTo>
                      <a:pt x="15" y="29"/>
                      <a:pt x="13" y="31"/>
                      <a:pt x="10" y="30"/>
                    </a:cubicBezTo>
                    <a:close/>
                    <a:moveTo>
                      <a:pt x="10" y="5"/>
                    </a:moveTo>
                    <a:cubicBezTo>
                      <a:pt x="7" y="5"/>
                      <a:pt x="6" y="8"/>
                      <a:pt x="6" y="15"/>
                    </a:cubicBezTo>
                    <a:cubicBezTo>
                      <a:pt x="6" y="22"/>
                      <a:pt x="7" y="25"/>
                      <a:pt x="10"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5" name="Freeform 214"/>
              <p:cNvSpPr>
                <a:spLocks/>
              </p:cNvSpPr>
              <p:nvPr/>
            </p:nvSpPr>
            <p:spPr bwMode="auto">
              <a:xfrm>
                <a:off x="5935663" y="3497263"/>
                <a:ext cx="26988" cy="66675"/>
              </a:xfrm>
              <a:custGeom>
                <a:avLst/>
                <a:gdLst>
                  <a:gd name="T0" fmla="*/ 12 w 12"/>
                  <a:gd name="T1" fmla="*/ 0 h 30"/>
                  <a:gd name="T2" fmla="*/ 12 w 12"/>
                  <a:gd name="T3" fmla="*/ 30 h 30"/>
                  <a:gd name="T4" fmla="*/ 6 w 12"/>
                  <a:gd name="T5" fmla="*/ 30 h 30"/>
                  <a:gd name="T6" fmla="*/ 6 w 12"/>
                  <a:gd name="T7" fmla="*/ 7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2"/>
                      <a:pt x="12" y="17"/>
                      <a:pt x="12" y="30"/>
                    </a:cubicBezTo>
                    <a:cubicBezTo>
                      <a:pt x="10" y="30"/>
                      <a:pt x="8" y="30"/>
                      <a:pt x="6" y="30"/>
                    </a:cubicBezTo>
                    <a:cubicBezTo>
                      <a:pt x="6" y="21"/>
                      <a:pt x="6" y="16"/>
                      <a:pt x="6" y="7"/>
                    </a:cubicBezTo>
                    <a:cubicBezTo>
                      <a:pt x="6" y="7"/>
                      <a:pt x="6" y="7"/>
                      <a:pt x="5" y="8"/>
                    </a:cubicBezTo>
                    <a:cubicBezTo>
                      <a:pt x="5" y="8"/>
                      <a:pt x="4" y="9"/>
                      <a:pt x="4" y="9"/>
                    </a:cubicBezTo>
                    <a:cubicBezTo>
                      <a:pt x="3" y="9"/>
                      <a:pt x="2" y="9"/>
                      <a:pt x="2" y="9"/>
                    </a:cubicBezTo>
                    <a:cubicBezTo>
                      <a:pt x="1" y="9"/>
                      <a:pt x="1" y="10"/>
                      <a:pt x="0" y="10"/>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6" name="Freeform 215"/>
              <p:cNvSpPr>
                <a:spLocks noEditPoints="1"/>
              </p:cNvSpPr>
              <p:nvPr/>
            </p:nvSpPr>
            <p:spPr bwMode="auto">
              <a:xfrm>
                <a:off x="5351463" y="3578225"/>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9"/>
                      <a:pt x="1" y="5"/>
                      <a:pt x="3" y="3"/>
                    </a:cubicBezTo>
                    <a:cubicBezTo>
                      <a:pt x="5" y="1"/>
                      <a:pt x="7" y="0"/>
                      <a:pt x="10" y="0"/>
                    </a:cubicBezTo>
                    <a:cubicBezTo>
                      <a:pt x="17" y="0"/>
                      <a:pt x="20" y="4"/>
                      <a:pt x="20" y="13"/>
                    </a:cubicBezTo>
                    <a:cubicBezTo>
                      <a:pt x="20" y="17"/>
                      <a:pt x="19" y="21"/>
                      <a:pt x="17" y="24"/>
                    </a:cubicBezTo>
                    <a:cubicBezTo>
                      <a:pt x="16" y="26"/>
                      <a:pt x="13" y="27"/>
                      <a:pt x="10" y="27"/>
                    </a:cubicBezTo>
                    <a:close/>
                    <a:moveTo>
                      <a:pt x="10" y="4"/>
                    </a:moveTo>
                    <a:cubicBezTo>
                      <a:pt x="8" y="4"/>
                      <a:pt x="7" y="7"/>
                      <a:pt x="7" y="14"/>
                    </a:cubicBezTo>
                    <a:cubicBezTo>
                      <a:pt x="7" y="20"/>
                      <a:pt x="8" y="23"/>
                      <a:pt x="10" y="23"/>
                    </a:cubicBezTo>
                    <a:cubicBezTo>
                      <a:pt x="12" y="23"/>
                      <a:pt x="14" y="20"/>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7" name="Freeform 216"/>
              <p:cNvSpPr>
                <a:spLocks noEditPoints="1"/>
              </p:cNvSpPr>
              <p:nvPr/>
            </p:nvSpPr>
            <p:spPr bwMode="auto">
              <a:xfrm>
                <a:off x="5400675" y="3578225"/>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8" name="Freeform 217"/>
              <p:cNvSpPr>
                <a:spLocks noEditPoints="1"/>
              </p:cNvSpPr>
              <p:nvPr/>
            </p:nvSpPr>
            <p:spPr bwMode="auto">
              <a:xfrm>
                <a:off x="5449888" y="3578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5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1"/>
                      <a:pt x="6" y="0"/>
                      <a:pt x="10" y="0"/>
                    </a:cubicBezTo>
                    <a:cubicBezTo>
                      <a:pt x="16" y="0"/>
                      <a:pt x="19" y="5"/>
                      <a:pt x="19" y="14"/>
                    </a:cubicBezTo>
                    <a:cubicBezTo>
                      <a:pt x="19" y="19"/>
                      <a:pt x="18" y="22"/>
                      <a:pt x="16" y="25"/>
                    </a:cubicBezTo>
                    <a:cubicBezTo>
                      <a:pt x="15" y="27"/>
                      <a:pt x="12" y="28"/>
                      <a:pt x="9" y="28"/>
                    </a:cubicBezTo>
                    <a:close/>
                    <a:moveTo>
                      <a:pt x="10" y="5"/>
                    </a:moveTo>
                    <a:cubicBezTo>
                      <a:pt x="7" y="5"/>
                      <a:pt x="6" y="8"/>
                      <a:pt x="6" y="14"/>
                    </a:cubicBezTo>
                    <a:cubicBezTo>
                      <a:pt x="6" y="20"/>
                      <a:pt x="7" y="23"/>
                      <a:pt x="10" y="23"/>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9" name="Freeform 218"/>
              <p:cNvSpPr>
                <a:spLocks noEditPoints="1"/>
              </p:cNvSpPr>
              <p:nvPr/>
            </p:nvSpPr>
            <p:spPr bwMode="auto">
              <a:xfrm>
                <a:off x="5499100" y="3579813"/>
                <a:ext cx="41275"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6 w 19"/>
                  <a:gd name="T11" fmla="*/ 24 h 28"/>
                  <a:gd name="T12" fmla="*/ 9 w 19"/>
                  <a:gd name="T13" fmla="*/ 28 h 28"/>
                  <a:gd name="T14" fmla="*/ 9 w 19"/>
                  <a:gd name="T15" fmla="*/ 4 h 28"/>
                  <a:gd name="T16" fmla="*/ 5 w 19"/>
                  <a:gd name="T17" fmla="*/ 14 h 28"/>
                  <a:gd name="T18" fmla="*/ 9 w 19"/>
                  <a:gd name="T19" fmla="*/ 23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5"/>
                      <a:pt x="2" y="3"/>
                    </a:cubicBezTo>
                    <a:cubicBezTo>
                      <a:pt x="4" y="1"/>
                      <a:pt x="6" y="0"/>
                      <a:pt x="10" y="0"/>
                    </a:cubicBezTo>
                    <a:cubicBezTo>
                      <a:pt x="16" y="0"/>
                      <a:pt x="19" y="4"/>
                      <a:pt x="19" y="14"/>
                    </a:cubicBezTo>
                    <a:cubicBezTo>
                      <a:pt x="19" y="19"/>
                      <a:pt x="18" y="22"/>
                      <a:pt x="16" y="24"/>
                    </a:cubicBezTo>
                    <a:cubicBezTo>
                      <a:pt x="15" y="27"/>
                      <a:pt x="12" y="28"/>
                      <a:pt x="9" y="28"/>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0" name="Freeform 219"/>
              <p:cNvSpPr>
                <a:spLocks/>
              </p:cNvSpPr>
              <p:nvPr/>
            </p:nvSpPr>
            <p:spPr bwMode="auto">
              <a:xfrm>
                <a:off x="5551488" y="3579813"/>
                <a:ext cx="25400" cy="65088"/>
              </a:xfrm>
              <a:custGeom>
                <a:avLst/>
                <a:gdLst>
                  <a:gd name="T0" fmla="*/ 11 w 11"/>
                  <a:gd name="T1" fmla="*/ 0 h 29"/>
                  <a:gd name="T2" fmla="*/ 11 w 11"/>
                  <a:gd name="T3" fmla="*/ 29 h 29"/>
                  <a:gd name="T4" fmla="*/ 6 w 11"/>
                  <a:gd name="T5" fmla="*/ 28 h 29"/>
                  <a:gd name="T6" fmla="*/ 6 w 11"/>
                  <a:gd name="T7" fmla="*/ 7 h 29"/>
                  <a:gd name="T8" fmla="*/ 4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1"/>
                      <a:pt x="11" y="17"/>
                      <a:pt x="11" y="29"/>
                    </a:cubicBezTo>
                    <a:cubicBezTo>
                      <a:pt x="9" y="28"/>
                      <a:pt x="8" y="28"/>
                      <a:pt x="6" y="28"/>
                    </a:cubicBezTo>
                    <a:cubicBezTo>
                      <a:pt x="6" y="20"/>
                      <a:pt x="6" y="15"/>
                      <a:pt x="6" y="7"/>
                    </a:cubicBezTo>
                    <a:cubicBezTo>
                      <a:pt x="6" y="7"/>
                      <a:pt x="5" y="8"/>
                      <a:pt x="4" y="8"/>
                    </a:cubicBezTo>
                    <a:cubicBezTo>
                      <a:pt x="4" y="8"/>
                      <a:pt x="3" y="8"/>
                      <a:pt x="3" y="8"/>
                    </a:cubicBezTo>
                    <a:cubicBezTo>
                      <a:pt x="2" y="9"/>
                      <a:pt x="2" y="9"/>
                      <a:pt x="1" y="9"/>
                    </a:cubicBezTo>
                    <a:cubicBezTo>
                      <a:pt x="1" y="9"/>
                      <a:pt x="0" y="9"/>
                      <a:pt x="0" y="9"/>
                    </a:cubicBezTo>
                    <a:cubicBezTo>
                      <a:pt x="0" y="7"/>
                      <a:pt x="0" y="6"/>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1" name="Freeform 220"/>
              <p:cNvSpPr>
                <a:spLocks noEditPoints="1"/>
              </p:cNvSpPr>
              <p:nvPr/>
            </p:nvSpPr>
            <p:spPr bwMode="auto">
              <a:xfrm>
                <a:off x="5594350" y="3582988"/>
                <a:ext cx="41275" cy="61913"/>
              </a:xfrm>
              <a:custGeom>
                <a:avLst/>
                <a:gdLst>
                  <a:gd name="T0" fmla="*/ 9 w 19"/>
                  <a:gd name="T1" fmla="*/ 28 h 28"/>
                  <a:gd name="T2" fmla="*/ 0 w 19"/>
                  <a:gd name="T3" fmla="*/ 14 h 28"/>
                  <a:gd name="T4" fmla="*/ 3 w 19"/>
                  <a:gd name="T5" fmla="*/ 3 h 28"/>
                  <a:gd name="T6" fmla="*/ 10 w 19"/>
                  <a:gd name="T7" fmla="*/ 0 h 28"/>
                  <a:gd name="T8" fmla="*/ 19 w 19"/>
                  <a:gd name="T9" fmla="*/ 14 h 28"/>
                  <a:gd name="T10" fmla="*/ 17 w 19"/>
                  <a:gd name="T11" fmla="*/ 25 h 28"/>
                  <a:gd name="T12" fmla="*/ 9 w 19"/>
                  <a:gd name="T13" fmla="*/ 28 h 28"/>
                  <a:gd name="T14" fmla="*/ 9 w 19"/>
                  <a:gd name="T15" fmla="*/ 4 h 28"/>
                  <a:gd name="T16" fmla="*/ 6 w 19"/>
                  <a:gd name="T17" fmla="*/ 14 h 28"/>
                  <a:gd name="T18" fmla="*/ 9 w 19"/>
                  <a:gd name="T19" fmla="*/ 24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3" y="3"/>
                    </a:cubicBezTo>
                    <a:cubicBezTo>
                      <a:pt x="4" y="1"/>
                      <a:pt x="7" y="0"/>
                      <a:pt x="10" y="0"/>
                    </a:cubicBezTo>
                    <a:cubicBezTo>
                      <a:pt x="16" y="0"/>
                      <a:pt x="19" y="4"/>
                      <a:pt x="19" y="14"/>
                    </a:cubicBezTo>
                    <a:cubicBezTo>
                      <a:pt x="19" y="19"/>
                      <a:pt x="18" y="22"/>
                      <a:pt x="17" y="25"/>
                    </a:cubicBezTo>
                    <a:cubicBezTo>
                      <a:pt x="15" y="27"/>
                      <a:pt x="13" y="28"/>
                      <a:pt x="9" y="28"/>
                    </a:cubicBezTo>
                    <a:close/>
                    <a:moveTo>
                      <a:pt x="9" y="4"/>
                    </a:moveTo>
                    <a:cubicBezTo>
                      <a:pt x="7" y="4"/>
                      <a:pt x="6" y="8"/>
                      <a:pt x="6" y="14"/>
                    </a:cubicBezTo>
                    <a:cubicBezTo>
                      <a:pt x="6" y="21"/>
                      <a:pt x="7" y="24"/>
                      <a:pt x="9" y="24"/>
                    </a:cubicBezTo>
                    <a:cubicBezTo>
                      <a:pt x="12" y="24"/>
                      <a:pt x="13" y="21"/>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2" name="Freeform 221"/>
              <p:cNvSpPr>
                <a:spLocks noEditPoints="1"/>
              </p:cNvSpPr>
              <p:nvPr/>
            </p:nvSpPr>
            <p:spPr bwMode="auto">
              <a:xfrm>
                <a:off x="5640388" y="3582988"/>
                <a:ext cx="44450" cy="66675"/>
              </a:xfrm>
              <a:custGeom>
                <a:avLst/>
                <a:gdLst>
                  <a:gd name="T0" fmla="*/ 10 w 20"/>
                  <a:gd name="T1" fmla="*/ 29 h 30"/>
                  <a:gd name="T2" fmla="*/ 0 w 20"/>
                  <a:gd name="T3" fmla="*/ 15 h 30"/>
                  <a:gd name="T4" fmla="*/ 3 w 20"/>
                  <a:gd name="T5" fmla="*/ 4 h 30"/>
                  <a:gd name="T6" fmla="*/ 10 w 20"/>
                  <a:gd name="T7" fmla="*/ 0 h 30"/>
                  <a:gd name="T8" fmla="*/ 20 w 20"/>
                  <a:gd name="T9" fmla="*/ 15 h 30"/>
                  <a:gd name="T10" fmla="*/ 17 w 20"/>
                  <a:gd name="T11" fmla="*/ 26 h 30"/>
                  <a:gd name="T12" fmla="*/ 10 w 20"/>
                  <a:gd name="T13" fmla="*/ 29 h 30"/>
                  <a:gd name="T14" fmla="*/ 10 w 20"/>
                  <a:gd name="T15" fmla="*/ 5 h 30"/>
                  <a:gd name="T16" fmla="*/ 7 w 20"/>
                  <a:gd name="T17" fmla="*/ 15 h 30"/>
                  <a:gd name="T18" fmla="*/ 10 w 20"/>
                  <a:gd name="T19" fmla="*/ 24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29"/>
                    </a:moveTo>
                    <a:cubicBezTo>
                      <a:pt x="4" y="29"/>
                      <a:pt x="0" y="24"/>
                      <a:pt x="0" y="15"/>
                    </a:cubicBezTo>
                    <a:cubicBezTo>
                      <a:pt x="0" y="10"/>
                      <a:pt x="1" y="6"/>
                      <a:pt x="3" y="4"/>
                    </a:cubicBezTo>
                    <a:cubicBezTo>
                      <a:pt x="5" y="1"/>
                      <a:pt x="7" y="0"/>
                      <a:pt x="10" y="0"/>
                    </a:cubicBezTo>
                    <a:cubicBezTo>
                      <a:pt x="17" y="0"/>
                      <a:pt x="20" y="5"/>
                      <a:pt x="20" y="15"/>
                    </a:cubicBezTo>
                    <a:cubicBezTo>
                      <a:pt x="20" y="20"/>
                      <a:pt x="19" y="23"/>
                      <a:pt x="17" y="26"/>
                    </a:cubicBezTo>
                    <a:cubicBezTo>
                      <a:pt x="16" y="28"/>
                      <a:pt x="13" y="30"/>
                      <a:pt x="10" y="29"/>
                    </a:cubicBezTo>
                    <a:close/>
                    <a:moveTo>
                      <a:pt x="10" y="5"/>
                    </a:moveTo>
                    <a:cubicBezTo>
                      <a:pt x="8" y="5"/>
                      <a:pt x="7" y="8"/>
                      <a:pt x="7" y="15"/>
                    </a:cubicBezTo>
                    <a:cubicBezTo>
                      <a:pt x="7" y="21"/>
                      <a:pt x="8" y="24"/>
                      <a:pt x="10" y="24"/>
                    </a:cubicBezTo>
                    <a:cubicBezTo>
                      <a:pt x="12" y="25"/>
                      <a:pt x="14" y="21"/>
                      <a:pt x="14" y="15"/>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3" name="Freeform 222"/>
              <p:cNvSpPr>
                <a:spLocks/>
              </p:cNvSpPr>
              <p:nvPr/>
            </p:nvSpPr>
            <p:spPr bwMode="auto">
              <a:xfrm>
                <a:off x="5695950" y="3584575"/>
                <a:ext cx="26988" cy="65088"/>
              </a:xfrm>
              <a:custGeom>
                <a:avLst/>
                <a:gdLst>
                  <a:gd name="T0" fmla="*/ 12 w 12"/>
                  <a:gd name="T1" fmla="*/ 0 h 29"/>
                  <a:gd name="T2" fmla="*/ 12 w 12"/>
                  <a:gd name="T3" fmla="*/ 29 h 29"/>
                  <a:gd name="T4" fmla="*/ 6 w 12"/>
                  <a:gd name="T5" fmla="*/ 28 h 29"/>
                  <a:gd name="T6" fmla="*/ 6 w 12"/>
                  <a:gd name="T7" fmla="*/ 6 h 29"/>
                  <a:gd name="T8" fmla="*/ 4 w 12"/>
                  <a:gd name="T9" fmla="*/ 8 h 29"/>
                  <a:gd name="T10" fmla="*/ 3 w 12"/>
                  <a:gd name="T11" fmla="*/ 8 h 29"/>
                  <a:gd name="T12" fmla="*/ 2 w 12"/>
                  <a:gd name="T13" fmla="*/ 9 h 29"/>
                  <a:gd name="T14" fmla="*/ 0 w 12"/>
                  <a:gd name="T15" fmla="*/ 9 h 29"/>
                  <a:gd name="T16" fmla="*/ 0 w 12"/>
                  <a:gd name="T17" fmla="*/ 4 h 29"/>
                  <a:gd name="T18" fmla="*/ 4 w 12"/>
                  <a:gd name="T19" fmla="*/ 2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9" y="29"/>
                      <a:pt x="8" y="29"/>
                      <a:pt x="6" y="28"/>
                    </a:cubicBezTo>
                    <a:cubicBezTo>
                      <a:pt x="6" y="20"/>
                      <a:pt x="6" y="15"/>
                      <a:pt x="6" y="6"/>
                    </a:cubicBezTo>
                    <a:cubicBezTo>
                      <a:pt x="5" y="7"/>
                      <a:pt x="5" y="7"/>
                      <a:pt x="4" y="8"/>
                    </a:cubicBezTo>
                    <a:cubicBezTo>
                      <a:pt x="4" y="8"/>
                      <a:pt x="4" y="8"/>
                      <a:pt x="3" y="8"/>
                    </a:cubicBezTo>
                    <a:cubicBezTo>
                      <a:pt x="3" y="8"/>
                      <a:pt x="2" y="9"/>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4" name="Freeform 223"/>
              <p:cNvSpPr>
                <a:spLocks/>
              </p:cNvSpPr>
              <p:nvPr/>
            </p:nvSpPr>
            <p:spPr bwMode="auto">
              <a:xfrm>
                <a:off x="5743575" y="3584575"/>
                <a:ext cx="25400" cy="66675"/>
              </a:xfrm>
              <a:custGeom>
                <a:avLst/>
                <a:gdLst>
                  <a:gd name="T0" fmla="*/ 12 w 12"/>
                  <a:gd name="T1" fmla="*/ 1 h 30"/>
                  <a:gd name="T2" fmla="*/ 12 w 12"/>
                  <a:gd name="T3" fmla="*/ 30 h 30"/>
                  <a:gd name="T4" fmla="*/ 6 w 12"/>
                  <a:gd name="T5" fmla="*/ 30 h 30"/>
                  <a:gd name="T6" fmla="*/ 6 w 12"/>
                  <a:gd name="T7" fmla="*/ 8 h 30"/>
                  <a:gd name="T8" fmla="*/ 5 w 12"/>
                  <a:gd name="T9" fmla="*/ 9 h 30"/>
                  <a:gd name="T10" fmla="*/ 4 w 12"/>
                  <a:gd name="T11" fmla="*/ 9 h 30"/>
                  <a:gd name="T12" fmla="*/ 2 w 12"/>
                  <a:gd name="T13" fmla="*/ 10 h 30"/>
                  <a:gd name="T14" fmla="*/ 0 w 12"/>
                  <a:gd name="T15" fmla="*/ 10 h 30"/>
                  <a:gd name="T16" fmla="*/ 0 w 12"/>
                  <a:gd name="T17" fmla="*/ 4 h 30"/>
                  <a:gd name="T18" fmla="*/ 5 w 12"/>
                  <a:gd name="T19" fmla="*/ 3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2"/>
                      <a:pt x="12" y="18"/>
                      <a:pt x="12" y="30"/>
                    </a:cubicBezTo>
                    <a:cubicBezTo>
                      <a:pt x="10" y="30"/>
                      <a:pt x="9" y="30"/>
                      <a:pt x="6" y="30"/>
                    </a:cubicBezTo>
                    <a:cubicBezTo>
                      <a:pt x="6" y="21"/>
                      <a:pt x="6" y="16"/>
                      <a:pt x="6" y="8"/>
                    </a:cubicBezTo>
                    <a:cubicBezTo>
                      <a:pt x="6" y="8"/>
                      <a:pt x="6" y="8"/>
                      <a:pt x="5" y="9"/>
                    </a:cubicBezTo>
                    <a:cubicBezTo>
                      <a:pt x="5" y="9"/>
                      <a:pt x="4" y="9"/>
                      <a:pt x="4" y="9"/>
                    </a:cubicBezTo>
                    <a:cubicBezTo>
                      <a:pt x="3" y="9"/>
                      <a:pt x="3" y="10"/>
                      <a:pt x="2" y="10"/>
                    </a:cubicBezTo>
                    <a:cubicBezTo>
                      <a:pt x="2" y="10"/>
                      <a:pt x="1" y="10"/>
                      <a:pt x="0" y="10"/>
                    </a:cubicBezTo>
                    <a:cubicBezTo>
                      <a:pt x="0" y="8"/>
                      <a:pt x="0" y="7"/>
                      <a:pt x="0" y="4"/>
                    </a:cubicBezTo>
                    <a:cubicBezTo>
                      <a:pt x="2" y="4"/>
                      <a:pt x="4" y="3"/>
                      <a:pt x="5" y="3"/>
                    </a:cubicBezTo>
                    <a:cubicBezTo>
                      <a:pt x="6" y="2"/>
                      <a:pt x="7" y="1"/>
                      <a:pt x="8" y="0"/>
                    </a:cubicBezTo>
                    <a:cubicBezTo>
                      <a:pt x="10" y="1"/>
                      <a:pt x="10" y="1"/>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5" name="Freeform 224"/>
              <p:cNvSpPr>
                <a:spLocks noEditPoints="1"/>
              </p:cNvSpPr>
              <p:nvPr/>
            </p:nvSpPr>
            <p:spPr bwMode="auto">
              <a:xfrm>
                <a:off x="5786438" y="3586163"/>
                <a:ext cx="42863" cy="69850"/>
              </a:xfrm>
              <a:custGeom>
                <a:avLst/>
                <a:gdLst>
                  <a:gd name="T0" fmla="*/ 9 w 19"/>
                  <a:gd name="T1" fmla="*/ 31 h 31"/>
                  <a:gd name="T2" fmla="*/ 0 w 19"/>
                  <a:gd name="T3" fmla="*/ 15 h 31"/>
                  <a:gd name="T4" fmla="*/ 2 w 19"/>
                  <a:gd name="T5" fmla="*/ 4 h 31"/>
                  <a:gd name="T6" fmla="*/ 10 w 19"/>
                  <a:gd name="T7" fmla="*/ 0 h 31"/>
                  <a:gd name="T8" fmla="*/ 19 w 19"/>
                  <a:gd name="T9" fmla="*/ 16 h 31"/>
                  <a:gd name="T10" fmla="*/ 17 w 19"/>
                  <a:gd name="T11" fmla="*/ 27 h 31"/>
                  <a:gd name="T12" fmla="*/ 9 w 19"/>
                  <a:gd name="T13" fmla="*/ 31 h 31"/>
                  <a:gd name="T14" fmla="*/ 9 w 19"/>
                  <a:gd name="T15" fmla="*/ 5 h 31"/>
                  <a:gd name="T16" fmla="*/ 6 w 19"/>
                  <a:gd name="T17" fmla="*/ 16 h 31"/>
                  <a:gd name="T18" fmla="*/ 9 w 19"/>
                  <a:gd name="T19" fmla="*/ 26 h 31"/>
                  <a:gd name="T20" fmla="*/ 13 w 19"/>
                  <a:gd name="T21" fmla="*/ 16 h 31"/>
                  <a:gd name="T22" fmla="*/ 9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5"/>
                      <a:pt x="0" y="15"/>
                    </a:cubicBezTo>
                    <a:cubicBezTo>
                      <a:pt x="0" y="11"/>
                      <a:pt x="0" y="7"/>
                      <a:pt x="2" y="4"/>
                    </a:cubicBezTo>
                    <a:cubicBezTo>
                      <a:pt x="4" y="1"/>
                      <a:pt x="7" y="0"/>
                      <a:pt x="10" y="0"/>
                    </a:cubicBezTo>
                    <a:cubicBezTo>
                      <a:pt x="16" y="1"/>
                      <a:pt x="19" y="6"/>
                      <a:pt x="19" y="16"/>
                    </a:cubicBezTo>
                    <a:cubicBezTo>
                      <a:pt x="19" y="21"/>
                      <a:pt x="18" y="25"/>
                      <a:pt x="17" y="27"/>
                    </a:cubicBezTo>
                    <a:cubicBezTo>
                      <a:pt x="14" y="30"/>
                      <a:pt x="12" y="31"/>
                      <a:pt x="9" y="31"/>
                    </a:cubicBezTo>
                    <a:close/>
                    <a:moveTo>
                      <a:pt x="9" y="5"/>
                    </a:moveTo>
                    <a:cubicBezTo>
                      <a:pt x="7" y="5"/>
                      <a:pt x="6" y="9"/>
                      <a:pt x="6" y="16"/>
                    </a:cubicBezTo>
                    <a:cubicBezTo>
                      <a:pt x="6" y="22"/>
                      <a:pt x="7" y="26"/>
                      <a:pt x="9" y="26"/>
                    </a:cubicBezTo>
                    <a:cubicBezTo>
                      <a:pt x="12" y="26"/>
                      <a:pt x="13" y="23"/>
                      <a:pt x="13" y="16"/>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6" name="Freeform 225"/>
              <p:cNvSpPr>
                <a:spLocks/>
              </p:cNvSpPr>
              <p:nvPr/>
            </p:nvSpPr>
            <p:spPr bwMode="auto">
              <a:xfrm>
                <a:off x="5840413" y="3590925"/>
                <a:ext cx="23813" cy="66675"/>
              </a:xfrm>
              <a:custGeom>
                <a:avLst/>
                <a:gdLst>
                  <a:gd name="T0" fmla="*/ 11 w 11"/>
                  <a:gd name="T1" fmla="*/ 0 h 30"/>
                  <a:gd name="T2" fmla="*/ 11 w 11"/>
                  <a:gd name="T3" fmla="*/ 30 h 30"/>
                  <a:gd name="T4" fmla="*/ 6 w 11"/>
                  <a:gd name="T5" fmla="*/ 30 h 30"/>
                  <a:gd name="T6" fmla="*/ 6 w 11"/>
                  <a:gd name="T7" fmla="*/ 7 h 30"/>
                  <a:gd name="T8" fmla="*/ 5 w 11"/>
                  <a:gd name="T9" fmla="*/ 7 h 30"/>
                  <a:gd name="T10" fmla="*/ 3 w 11"/>
                  <a:gd name="T11" fmla="*/ 8 h 30"/>
                  <a:gd name="T12" fmla="*/ 1 w 11"/>
                  <a:gd name="T13" fmla="*/ 9 h 30"/>
                  <a:gd name="T14" fmla="*/ 0 w 11"/>
                  <a:gd name="T15" fmla="*/ 9 h 30"/>
                  <a:gd name="T16" fmla="*/ 0 w 11"/>
                  <a:gd name="T17" fmla="*/ 4 h 30"/>
                  <a:gd name="T18" fmla="*/ 4 w 11"/>
                  <a:gd name="T19" fmla="*/ 2 h 30"/>
                  <a:gd name="T20" fmla="*/ 8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2"/>
                      <a:pt x="11" y="18"/>
                      <a:pt x="11" y="30"/>
                    </a:cubicBezTo>
                    <a:cubicBezTo>
                      <a:pt x="9" y="30"/>
                      <a:pt x="8" y="30"/>
                      <a:pt x="6" y="30"/>
                    </a:cubicBezTo>
                    <a:cubicBezTo>
                      <a:pt x="6" y="20"/>
                      <a:pt x="6" y="16"/>
                      <a:pt x="6" y="7"/>
                    </a:cubicBezTo>
                    <a:cubicBezTo>
                      <a:pt x="5" y="7"/>
                      <a:pt x="5" y="7"/>
                      <a:pt x="5" y="7"/>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0"/>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7" name="Freeform 226"/>
              <p:cNvSpPr>
                <a:spLocks/>
              </p:cNvSpPr>
              <p:nvPr/>
            </p:nvSpPr>
            <p:spPr bwMode="auto">
              <a:xfrm>
                <a:off x="5889625" y="3590925"/>
                <a:ext cx="23813" cy="68263"/>
              </a:xfrm>
              <a:custGeom>
                <a:avLst/>
                <a:gdLst>
                  <a:gd name="T0" fmla="*/ 11 w 11"/>
                  <a:gd name="T1" fmla="*/ 0 h 31"/>
                  <a:gd name="T2" fmla="*/ 11 w 11"/>
                  <a:gd name="T3" fmla="*/ 31 h 31"/>
                  <a:gd name="T4" fmla="*/ 5 w 11"/>
                  <a:gd name="T5" fmla="*/ 31 h 31"/>
                  <a:gd name="T6" fmla="*/ 5 w 11"/>
                  <a:gd name="T7" fmla="*/ 7 h 31"/>
                  <a:gd name="T8" fmla="*/ 4 w 11"/>
                  <a:gd name="T9" fmla="*/ 8 h 31"/>
                  <a:gd name="T10" fmla="*/ 3 w 11"/>
                  <a:gd name="T11" fmla="*/ 9 h 31"/>
                  <a:gd name="T12" fmla="*/ 2 w 11"/>
                  <a:gd name="T13" fmla="*/ 9 h 31"/>
                  <a:gd name="T14" fmla="*/ 0 w 11"/>
                  <a:gd name="T15" fmla="*/ 10 h 31"/>
                  <a:gd name="T16" fmla="*/ 0 w 11"/>
                  <a:gd name="T17" fmla="*/ 4 h 31"/>
                  <a:gd name="T18" fmla="*/ 4 w 11"/>
                  <a:gd name="T19" fmla="*/ 3 h 31"/>
                  <a:gd name="T20" fmla="*/ 8 w 11"/>
                  <a:gd name="T21" fmla="*/ 0 h 31"/>
                  <a:gd name="T22" fmla="*/ 11 w 1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1">
                    <a:moveTo>
                      <a:pt x="11" y="0"/>
                    </a:moveTo>
                    <a:cubicBezTo>
                      <a:pt x="11" y="12"/>
                      <a:pt x="11" y="18"/>
                      <a:pt x="11" y="31"/>
                    </a:cubicBezTo>
                    <a:cubicBezTo>
                      <a:pt x="9" y="31"/>
                      <a:pt x="8" y="31"/>
                      <a:pt x="5" y="31"/>
                    </a:cubicBezTo>
                    <a:cubicBezTo>
                      <a:pt x="5" y="21"/>
                      <a:pt x="5" y="17"/>
                      <a:pt x="5" y="7"/>
                    </a:cubicBezTo>
                    <a:cubicBezTo>
                      <a:pt x="5" y="8"/>
                      <a:pt x="5" y="8"/>
                      <a:pt x="4" y="8"/>
                    </a:cubicBezTo>
                    <a:cubicBezTo>
                      <a:pt x="4" y="8"/>
                      <a:pt x="4" y="9"/>
                      <a:pt x="3" y="9"/>
                    </a:cubicBezTo>
                    <a:cubicBezTo>
                      <a:pt x="3" y="9"/>
                      <a:pt x="2" y="9"/>
                      <a:pt x="2" y="9"/>
                    </a:cubicBezTo>
                    <a:cubicBezTo>
                      <a:pt x="1" y="9"/>
                      <a:pt x="0" y="10"/>
                      <a:pt x="0" y="10"/>
                    </a:cubicBezTo>
                    <a:cubicBezTo>
                      <a:pt x="0" y="7"/>
                      <a:pt x="0" y="6"/>
                      <a:pt x="0" y="4"/>
                    </a:cubicBezTo>
                    <a:cubicBezTo>
                      <a:pt x="2" y="4"/>
                      <a:pt x="3" y="3"/>
                      <a:pt x="4" y="3"/>
                    </a:cubicBezTo>
                    <a:cubicBezTo>
                      <a:pt x="5"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8" name="Freeform 227"/>
              <p:cNvSpPr>
                <a:spLocks noEditPoints="1"/>
              </p:cNvSpPr>
              <p:nvPr/>
            </p:nvSpPr>
            <p:spPr bwMode="auto">
              <a:xfrm>
                <a:off x="5930900" y="3590925"/>
                <a:ext cx="42863" cy="71438"/>
              </a:xfrm>
              <a:custGeom>
                <a:avLst/>
                <a:gdLst>
                  <a:gd name="T0" fmla="*/ 9 w 19"/>
                  <a:gd name="T1" fmla="*/ 32 h 32"/>
                  <a:gd name="T2" fmla="*/ 0 w 19"/>
                  <a:gd name="T3" fmla="*/ 16 h 32"/>
                  <a:gd name="T4" fmla="*/ 2 w 19"/>
                  <a:gd name="T5" fmla="*/ 4 h 32"/>
                  <a:gd name="T6" fmla="*/ 10 w 19"/>
                  <a:gd name="T7" fmla="*/ 0 h 32"/>
                  <a:gd name="T8" fmla="*/ 19 w 19"/>
                  <a:gd name="T9" fmla="*/ 16 h 32"/>
                  <a:gd name="T10" fmla="*/ 16 w 19"/>
                  <a:gd name="T11" fmla="*/ 27 h 32"/>
                  <a:gd name="T12" fmla="*/ 9 w 19"/>
                  <a:gd name="T13" fmla="*/ 32 h 32"/>
                  <a:gd name="T14" fmla="*/ 10 w 19"/>
                  <a:gd name="T15" fmla="*/ 5 h 32"/>
                  <a:gd name="T16" fmla="*/ 5 w 19"/>
                  <a:gd name="T17" fmla="*/ 16 h 32"/>
                  <a:gd name="T18" fmla="*/ 10 w 19"/>
                  <a:gd name="T19" fmla="*/ 26 h 32"/>
                  <a:gd name="T20" fmla="*/ 13 w 19"/>
                  <a:gd name="T21" fmla="*/ 16 h 32"/>
                  <a:gd name="T22" fmla="*/ 10 w 19"/>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2">
                    <a:moveTo>
                      <a:pt x="9" y="32"/>
                    </a:moveTo>
                    <a:cubicBezTo>
                      <a:pt x="3" y="32"/>
                      <a:pt x="0" y="26"/>
                      <a:pt x="0" y="16"/>
                    </a:cubicBezTo>
                    <a:cubicBezTo>
                      <a:pt x="0" y="11"/>
                      <a:pt x="1" y="7"/>
                      <a:pt x="2" y="4"/>
                    </a:cubicBezTo>
                    <a:cubicBezTo>
                      <a:pt x="4" y="2"/>
                      <a:pt x="7" y="0"/>
                      <a:pt x="10" y="0"/>
                    </a:cubicBezTo>
                    <a:cubicBezTo>
                      <a:pt x="16" y="0"/>
                      <a:pt x="19" y="6"/>
                      <a:pt x="19" y="16"/>
                    </a:cubicBezTo>
                    <a:cubicBezTo>
                      <a:pt x="19" y="21"/>
                      <a:pt x="18" y="25"/>
                      <a:pt x="16" y="27"/>
                    </a:cubicBezTo>
                    <a:cubicBezTo>
                      <a:pt x="15" y="30"/>
                      <a:pt x="12" y="32"/>
                      <a:pt x="9" y="32"/>
                    </a:cubicBezTo>
                    <a:close/>
                    <a:moveTo>
                      <a:pt x="10" y="5"/>
                    </a:moveTo>
                    <a:cubicBezTo>
                      <a:pt x="7" y="5"/>
                      <a:pt x="5" y="9"/>
                      <a:pt x="5" y="16"/>
                    </a:cubicBezTo>
                    <a:cubicBezTo>
                      <a:pt x="5" y="23"/>
                      <a:pt x="7" y="26"/>
                      <a:pt x="10" y="26"/>
                    </a:cubicBezTo>
                    <a:cubicBezTo>
                      <a:pt x="12" y="26"/>
                      <a:pt x="13" y="23"/>
                      <a:pt x="13" y="16"/>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9" name="Freeform 228"/>
              <p:cNvSpPr>
                <a:spLocks/>
              </p:cNvSpPr>
              <p:nvPr/>
            </p:nvSpPr>
            <p:spPr bwMode="auto">
              <a:xfrm>
                <a:off x="5360988" y="3659188"/>
                <a:ext cx="22225" cy="63500"/>
              </a:xfrm>
              <a:custGeom>
                <a:avLst/>
                <a:gdLst>
                  <a:gd name="T0" fmla="*/ 10 w 10"/>
                  <a:gd name="T1" fmla="*/ 0 h 28"/>
                  <a:gd name="T2" fmla="*/ 10 w 10"/>
                  <a:gd name="T3" fmla="*/ 28 h 28"/>
                  <a:gd name="T4" fmla="*/ 5 w 10"/>
                  <a:gd name="T5" fmla="*/ 28 h 28"/>
                  <a:gd name="T6" fmla="*/ 5 w 10"/>
                  <a:gd name="T7" fmla="*/ 6 h 28"/>
                  <a:gd name="T8" fmla="*/ 4 w 10"/>
                  <a:gd name="T9" fmla="*/ 8 h 28"/>
                  <a:gd name="T10" fmla="*/ 2 w 10"/>
                  <a:gd name="T11" fmla="*/ 8 h 28"/>
                  <a:gd name="T12" fmla="*/ 1 w 10"/>
                  <a:gd name="T13" fmla="*/ 9 h 28"/>
                  <a:gd name="T14" fmla="*/ 0 w 10"/>
                  <a:gd name="T15" fmla="*/ 9 h 28"/>
                  <a:gd name="T16" fmla="*/ 0 w 10"/>
                  <a:gd name="T17" fmla="*/ 4 h 28"/>
                  <a:gd name="T18" fmla="*/ 4 w 10"/>
                  <a:gd name="T19" fmla="*/ 2 h 28"/>
                  <a:gd name="T20" fmla="*/ 7 w 10"/>
                  <a:gd name="T21" fmla="*/ 0 h 28"/>
                  <a:gd name="T22" fmla="*/ 10 w 10"/>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8">
                    <a:moveTo>
                      <a:pt x="10" y="0"/>
                    </a:moveTo>
                    <a:cubicBezTo>
                      <a:pt x="10" y="11"/>
                      <a:pt x="10" y="16"/>
                      <a:pt x="10" y="28"/>
                    </a:cubicBezTo>
                    <a:cubicBezTo>
                      <a:pt x="8" y="28"/>
                      <a:pt x="7" y="28"/>
                      <a:pt x="5" y="28"/>
                    </a:cubicBezTo>
                    <a:cubicBezTo>
                      <a:pt x="5" y="19"/>
                      <a:pt x="5" y="15"/>
                      <a:pt x="5" y="6"/>
                    </a:cubicBezTo>
                    <a:cubicBezTo>
                      <a:pt x="5" y="7"/>
                      <a:pt x="4" y="7"/>
                      <a:pt x="4" y="8"/>
                    </a:cubicBezTo>
                    <a:cubicBezTo>
                      <a:pt x="3" y="8"/>
                      <a:pt x="3" y="8"/>
                      <a:pt x="2" y="8"/>
                    </a:cubicBezTo>
                    <a:cubicBezTo>
                      <a:pt x="2" y="9"/>
                      <a:pt x="2" y="9"/>
                      <a:pt x="1" y="9"/>
                    </a:cubicBezTo>
                    <a:cubicBezTo>
                      <a:pt x="0" y="9"/>
                      <a:pt x="0" y="9"/>
                      <a:pt x="0" y="9"/>
                    </a:cubicBezTo>
                    <a:cubicBezTo>
                      <a:pt x="0" y="7"/>
                      <a:pt x="0" y="6"/>
                      <a:pt x="0" y="4"/>
                    </a:cubicBezTo>
                    <a:cubicBezTo>
                      <a:pt x="1" y="4"/>
                      <a:pt x="2" y="3"/>
                      <a:pt x="4" y="2"/>
                    </a:cubicBezTo>
                    <a:cubicBezTo>
                      <a:pt x="5" y="2"/>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0" name="Freeform 229"/>
              <p:cNvSpPr>
                <a:spLocks noEditPoints="1"/>
              </p:cNvSpPr>
              <p:nvPr/>
            </p:nvSpPr>
            <p:spPr bwMode="auto">
              <a:xfrm>
                <a:off x="5400675" y="3662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1" name="Freeform 230"/>
              <p:cNvSpPr>
                <a:spLocks noEditPoints="1"/>
              </p:cNvSpPr>
              <p:nvPr/>
            </p:nvSpPr>
            <p:spPr bwMode="auto">
              <a:xfrm>
                <a:off x="5449888" y="3662363"/>
                <a:ext cx="41275" cy="63500"/>
              </a:xfrm>
              <a:custGeom>
                <a:avLst/>
                <a:gdLst>
                  <a:gd name="T0" fmla="*/ 9 w 19"/>
                  <a:gd name="T1" fmla="*/ 28 h 29"/>
                  <a:gd name="T2" fmla="*/ 0 w 19"/>
                  <a:gd name="T3" fmla="*/ 14 h 29"/>
                  <a:gd name="T4" fmla="*/ 2 w 19"/>
                  <a:gd name="T5" fmla="*/ 4 h 29"/>
                  <a:gd name="T6" fmla="*/ 10 w 19"/>
                  <a:gd name="T7" fmla="*/ 0 h 29"/>
                  <a:gd name="T8" fmla="*/ 19 w 19"/>
                  <a:gd name="T9" fmla="*/ 14 h 29"/>
                  <a:gd name="T10" fmla="*/ 16 w 19"/>
                  <a:gd name="T11" fmla="*/ 25 h 29"/>
                  <a:gd name="T12" fmla="*/ 9 w 19"/>
                  <a:gd name="T13" fmla="*/ 28 h 29"/>
                  <a:gd name="T14" fmla="*/ 10 w 19"/>
                  <a:gd name="T15" fmla="*/ 5 h 29"/>
                  <a:gd name="T16" fmla="*/ 6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2" y="4"/>
                    </a:cubicBezTo>
                    <a:cubicBezTo>
                      <a:pt x="4" y="1"/>
                      <a:pt x="6" y="0"/>
                      <a:pt x="10" y="0"/>
                    </a:cubicBezTo>
                    <a:cubicBezTo>
                      <a:pt x="16" y="1"/>
                      <a:pt x="19" y="6"/>
                      <a:pt x="19" y="14"/>
                    </a:cubicBezTo>
                    <a:cubicBezTo>
                      <a:pt x="19" y="19"/>
                      <a:pt x="18" y="23"/>
                      <a:pt x="16" y="25"/>
                    </a:cubicBezTo>
                    <a:cubicBezTo>
                      <a:pt x="15" y="27"/>
                      <a:pt x="12" y="29"/>
                      <a:pt x="9" y="28"/>
                    </a:cubicBezTo>
                    <a:close/>
                    <a:moveTo>
                      <a:pt x="10" y="5"/>
                    </a:moveTo>
                    <a:cubicBezTo>
                      <a:pt x="7" y="5"/>
                      <a:pt x="6" y="8"/>
                      <a:pt x="6" y="14"/>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2" name="Freeform 231"/>
              <p:cNvSpPr>
                <a:spLocks/>
              </p:cNvSpPr>
              <p:nvPr/>
            </p:nvSpPr>
            <p:spPr bwMode="auto">
              <a:xfrm>
                <a:off x="5502275" y="3663950"/>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8 h 28"/>
                  <a:gd name="T12" fmla="*/ 2 w 12"/>
                  <a:gd name="T13" fmla="*/ 9 h 28"/>
                  <a:gd name="T14" fmla="*/ 0 w 12"/>
                  <a:gd name="T15" fmla="*/ 9 h 28"/>
                  <a:gd name="T16" fmla="*/ 0 w 12"/>
                  <a:gd name="T17" fmla="*/ 4 h 28"/>
                  <a:gd name="T18" fmla="*/ 4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7"/>
                    </a:cubicBezTo>
                    <a:cubicBezTo>
                      <a:pt x="5" y="7"/>
                      <a:pt x="5" y="7"/>
                      <a:pt x="5" y="8"/>
                    </a:cubicBezTo>
                    <a:cubicBezTo>
                      <a:pt x="4" y="8"/>
                      <a:pt x="4" y="8"/>
                      <a:pt x="3" y="8"/>
                    </a:cubicBezTo>
                    <a:cubicBezTo>
                      <a:pt x="3" y="9"/>
                      <a:pt x="2" y="9"/>
                      <a:pt x="2" y="9"/>
                    </a:cubicBezTo>
                    <a:cubicBezTo>
                      <a:pt x="1" y="9"/>
                      <a:pt x="1" y="9"/>
                      <a:pt x="0" y="9"/>
                    </a:cubicBezTo>
                    <a:cubicBezTo>
                      <a:pt x="0" y="7"/>
                      <a:pt x="0" y="6"/>
                      <a:pt x="0" y="4"/>
                    </a:cubicBezTo>
                    <a:cubicBezTo>
                      <a:pt x="2" y="4"/>
                      <a:pt x="3" y="3"/>
                      <a:pt x="4"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3" name="Freeform 232"/>
              <p:cNvSpPr>
                <a:spLocks noEditPoints="1"/>
              </p:cNvSpPr>
              <p:nvPr/>
            </p:nvSpPr>
            <p:spPr bwMode="auto">
              <a:xfrm>
                <a:off x="5545138" y="3668713"/>
                <a:ext cx="42863" cy="61913"/>
              </a:xfrm>
              <a:custGeom>
                <a:avLst/>
                <a:gdLst>
                  <a:gd name="T0" fmla="*/ 10 w 19"/>
                  <a:gd name="T1" fmla="*/ 28 h 28"/>
                  <a:gd name="T2" fmla="*/ 0 w 19"/>
                  <a:gd name="T3" fmla="*/ 14 h 28"/>
                  <a:gd name="T4" fmla="*/ 3 w 19"/>
                  <a:gd name="T5" fmla="*/ 3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7"/>
                      <a:pt x="0" y="23"/>
                      <a:pt x="0" y="14"/>
                    </a:cubicBezTo>
                    <a:cubicBezTo>
                      <a:pt x="0" y="9"/>
                      <a:pt x="1" y="5"/>
                      <a:pt x="3" y="3"/>
                    </a:cubicBezTo>
                    <a:cubicBezTo>
                      <a:pt x="5" y="1"/>
                      <a:pt x="7" y="0"/>
                      <a:pt x="10" y="0"/>
                    </a:cubicBezTo>
                    <a:cubicBezTo>
                      <a:pt x="16" y="0"/>
                      <a:pt x="19" y="5"/>
                      <a:pt x="19" y="14"/>
                    </a:cubicBezTo>
                    <a:cubicBezTo>
                      <a:pt x="19" y="18"/>
                      <a:pt x="18" y="22"/>
                      <a:pt x="17" y="24"/>
                    </a:cubicBezTo>
                    <a:cubicBezTo>
                      <a:pt x="15" y="27"/>
                      <a:pt x="13" y="28"/>
                      <a:pt x="10" y="28"/>
                    </a:cubicBezTo>
                    <a:close/>
                    <a:moveTo>
                      <a:pt x="10" y="4"/>
                    </a:moveTo>
                    <a:cubicBezTo>
                      <a:pt x="7" y="4"/>
                      <a:pt x="6" y="7"/>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4" name="Freeform 233"/>
              <p:cNvSpPr>
                <a:spLocks noEditPoints="1"/>
              </p:cNvSpPr>
              <p:nvPr/>
            </p:nvSpPr>
            <p:spPr bwMode="auto">
              <a:xfrm>
                <a:off x="5594350" y="3668713"/>
                <a:ext cx="41275" cy="65088"/>
              </a:xfrm>
              <a:custGeom>
                <a:avLst/>
                <a:gdLst>
                  <a:gd name="T0" fmla="*/ 9 w 19"/>
                  <a:gd name="T1" fmla="*/ 29 h 29"/>
                  <a:gd name="T2" fmla="*/ 0 w 19"/>
                  <a:gd name="T3" fmla="*/ 15 h 29"/>
                  <a:gd name="T4" fmla="*/ 3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5"/>
                    </a:cubicBezTo>
                    <a:cubicBezTo>
                      <a:pt x="0" y="10"/>
                      <a:pt x="1" y="6"/>
                      <a:pt x="3" y="4"/>
                    </a:cubicBezTo>
                    <a:cubicBezTo>
                      <a:pt x="4" y="2"/>
                      <a:pt x="7" y="0"/>
                      <a:pt x="10" y="1"/>
                    </a:cubicBezTo>
                    <a:cubicBezTo>
                      <a:pt x="16" y="1"/>
                      <a:pt x="19" y="6"/>
                      <a:pt x="19" y="15"/>
                    </a:cubicBezTo>
                    <a:cubicBezTo>
                      <a:pt x="19" y="19"/>
                      <a:pt x="18" y="23"/>
                      <a:pt x="17" y="26"/>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5" name="Freeform 234"/>
              <p:cNvSpPr>
                <a:spLocks/>
              </p:cNvSpPr>
              <p:nvPr/>
            </p:nvSpPr>
            <p:spPr bwMode="auto">
              <a:xfrm>
                <a:off x="5646738" y="3670300"/>
                <a:ext cx="26988" cy="65088"/>
              </a:xfrm>
              <a:custGeom>
                <a:avLst/>
                <a:gdLst>
                  <a:gd name="T0" fmla="*/ 12 w 12"/>
                  <a:gd name="T1" fmla="*/ 0 h 29"/>
                  <a:gd name="T2" fmla="*/ 12 w 12"/>
                  <a:gd name="T3" fmla="*/ 29 h 29"/>
                  <a:gd name="T4" fmla="*/ 6 w 12"/>
                  <a:gd name="T5" fmla="*/ 28 h 29"/>
                  <a:gd name="T6" fmla="*/ 6 w 12"/>
                  <a:gd name="T7" fmla="*/ 7 h 29"/>
                  <a:gd name="T8" fmla="*/ 5 w 12"/>
                  <a:gd name="T9" fmla="*/ 8 h 29"/>
                  <a:gd name="T10" fmla="*/ 3 w 12"/>
                  <a:gd name="T11" fmla="*/ 8 h 29"/>
                  <a:gd name="T12" fmla="*/ 2 w 12"/>
                  <a:gd name="T13" fmla="*/ 9 h 29"/>
                  <a:gd name="T14" fmla="*/ 0 w 12"/>
                  <a:gd name="T15" fmla="*/ 9 h 29"/>
                  <a:gd name="T16" fmla="*/ 0 w 12"/>
                  <a:gd name="T17" fmla="*/ 4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8"/>
                    </a:cubicBezTo>
                    <a:cubicBezTo>
                      <a:pt x="6" y="20"/>
                      <a:pt x="6" y="16"/>
                      <a:pt x="6" y="7"/>
                    </a:cubicBezTo>
                    <a:cubicBezTo>
                      <a:pt x="5" y="7"/>
                      <a:pt x="5" y="7"/>
                      <a:pt x="5" y="8"/>
                    </a:cubicBezTo>
                    <a:cubicBezTo>
                      <a:pt x="4" y="8"/>
                      <a:pt x="4" y="8"/>
                      <a:pt x="3" y="8"/>
                    </a:cubicBezTo>
                    <a:cubicBezTo>
                      <a:pt x="3" y="8"/>
                      <a:pt x="2" y="9"/>
                      <a:pt x="2" y="9"/>
                    </a:cubicBezTo>
                    <a:cubicBezTo>
                      <a:pt x="1" y="9"/>
                      <a:pt x="1" y="9"/>
                      <a:pt x="0" y="9"/>
                    </a:cubicBezTo>
                    <a:cubicBezTo>
                      <a:pt x="0" y="7"/>
                      <a:pt x="0" y="6"/>
                      <a:pt x="0" y="4"/>
                    </a:cubicBezTo>
                    <a:cubicBezTo>
                      <a:pt x="2" y="4"/>
                      <a:pt x="3"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6" name="Freeform 235"/>
              <p:cNvSpPr>
                <a:spLocks/>
              </p:cNvSpPr>
              <p:nvPr/>
            </p:nvSpPr>
            <p:spPr bwMode="auto">
              <a:xfrm>
                <a:off x="5695950" y="3675063"/>
                <a:ext cx="26988"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7 h 28"/>
                  <a:gd name="T12" fmla="*/ 2 w 12"/>
                  <a:gd name="T13" fmla="*/ 8 h 28"/>
                  <a:gd name="T14" fmla="*/ 0 w 12"/>
                  <a:gd name="T15" fmla="*/ 8 h 28"/>
                  <a:gd name="T16" fmla="*/ 0 w 12"/>
                  <a:gd name="T17" fmla="*/ 3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6"/>
                    </a:cubicBezTo>
                    <a:cubicBezTo>
                      <a:pt x="5" y="6"/>
                      <a:pt x="5" y="7"/>
                      <a:pt x="4" y="7"/>
                    </a:cubicBezTo>
                    <a:cubicBezTo>
                      <a:pt x="4" y="7"/>
                      <a:pt x="4" y="7"/>
                      <a:pt x="3" y="7"/>
                    </a:cubicBezTo>
                    <a:cubicBezTo>
                      <a:pt x="3" y="8"/>
                      <a:pt x="2" y="8"/>
                      <a:pt x="2" y="8"/>
                    </a:cubicBezTo>
                    <a:cubicBezTo>
                      <a:pt x="1" y="8"/>
                      <a:pt x="1" y="8"/>
                      <a:pt x="0" y="8"/>
                    </a:cubicBezTo>
                    <a:cubicBezTo>
                      <a:pt x="0" y="6"/>
                      <a:pt x="0" y="5"/>
                      <a:pt x="0" y="3"/>
                    </a:cubicBezTo>
                    <a:cubicBezTo>
                      <a:pt x="2" y="3"/>
                      <a:pt x="3" y="2"/>
                      <a:pt x="4" y="2"/>
                    </a:cubicBezTo>
                    <a:cubicBezTo>
                      <a:pt x="6" y="1"/>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7" name="Freeform 236"/>
              <p:cNvSpPr>
                <a:spLocks noEditPoints="1"/>
              </p:cNvSpPr>
              <p:nvPr/>
            </p:nvSpPr>
            <p:spPr bwMode="auto">
              <a:xfrm>
                <a:off x="5738813" y="3678238"/>
                <a:ext cx="41275" cy="63500"/>
              </a:xfrm>
              <a:custGeom>
                <a:avLst/>
                <a:gdLst>
                  <a:gd name="T0" fmla="*/ 9 w 19"/>
                  <a:gd name="T1" fmla="*/ 29 h 29"/>
                  <a:gd name="T2" fmla="*/ 0 w 19"/>
                  <a:gd name="T3" fmla="*/ 14 h 29"/>
                  <a:gd name="T4" fmla="*/ 3 w 19"/>
                  <a:gd name="T5" fmla="*/ 3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3" y="3"/>
                    </a:cubicBezTo>
                    <a:cubicBezTo>
                      <a:pt x="4" y="1"/>
                      <a:pt x="7" y="0"/>
                      <a:pt x="10" y="0"/>
                    </a:cubicBezTo>
                    <a:cubicBezTo>
                      <a:pt x="16" y="0"/>
                      <a:pt x="19" y="5"/>
                      <a:pt x="19" y="15"/>
                    </a:cubicBezTo>
                    <a:cubicBezTo>
                      <a:pt x="19" y="20"/>
                      <a:pt x="18" y="24"/>
                      <a:pt x="17" y="26"/>
                    </a:cubicBezTo>
                    <a:cubicBezTo>
                      <a:pt x="15" y="28"/>
                      <a:pt x="12" y="29"/>
                      <a:pt x="9" y="29"/>
                    </a:cubicBezTo>
                    <a:close/>
                    <a:moveTo>
                      <a:pt x="10" y="5"/>
                    </a:moveTo>
                    <a:cubicBezTo>
                      <a:pt x="7" y="4"/>
                      <a:pt x="6" y="8"/>
                      <a:pt x="6" y="15"/>
                    </a:cubicBezTo>
                    <a:cubicBezTo>
                      <a:pt x="6" y="21"/>
                      <a:pt x="7" y="24"/>
                      <a:pt x="10" y="25"/>
                    </a:cubicBezTo>
                    <a:cubicBezTo>
                      <a:pt x="12" y="25"/>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8" name="Freeform 237"/>
              <p:cNvSpPr>
                <a:spLocks/>
              </p:cNvSpPr>
              <p:nvPr/>
            </p:nvSpPr>
            <p:spPr bwMode="auto">
              <a:xfrm>
                <a:off x="5791200" y="3679825"/>
                <a:ext cx="26988" cy="66675"/>
              </a:xfrm>
              <a:custGeom>
                <a:avLst/>
                <a:gdLst>
                  <a:gd name="T0" fmla="*/ 12 w 12"/>
                  <a:gd name="T1" fmla="*/ 1 h 30"/>
                  <a:gd name="T2" fmla="*/ 12 w 12"/>
                  <a:gd name="T3" fmla="*/ 30 h 30"/>
                  <a:gd name="T4" fmla="*/ 6 w 12"/>
                  <a:gd name="T5" fmla="*/ 30 h 30"/>
                  <a:gd name="T6" fmla="*/ 6 w 12"/>
                  <a:gd name="T7" fmla="*/ 8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3"/>
                      <a:pt x="12" y="19"/>
                      <a:pt x="12" y="30"/>
                    </a:cubicBezTo>
                    <a:cubicBezTo>
                      <a:pt x="9" y="30"/>
                      <a:pt x="8" y="30"/>
                      <a:pt x="6" y="30"/>
                    </a:cubicBezTo>
                    <a:cubicBezTo>
                      <a:pt x="6" y="21"/>
                      <a:pt x="6" y="16"/>
                      <a:pt x="6" y="8"/>
                    </a:cubicBezTo>
                    <a:cubicBezTo>
                      <a:pt x="6" y="8"/>
                      <a:pt x="5" y="8"/>
                      <a:pt x="5" y="8"/>
                    </a:cubicBezTo>
                    <a:cubicBezTo>
                      <a:pt x="5" y="9"/>
                      <a:pt x="4" y="9"/>
                      <a:pt x="4" y="9"/>
                    </a:cubicBezTo>
                    <a:cubicBezTo>
                      <a:pt x="3" y="9"/>
                      <a:pt x="2" y="9"/>
                      <a:pt x="2" y="9"/>
                    </a:cubicBezTo>
                    <a:cubicBezTo>
                      <a:pt x="1" y="10"/>
                      <a:pt x="1" y="10"/>
                      <a:pt x="0" y="10"/>
                    </a:cubicBezTo>
                    <a:cubicBezTo>
                      <a:pt x="0" y="8"/>
                      <a:pt x="0" y="6"/>
                      <a:pt x="0" y="4"/>
                    </a:cubicBezTo>
                    <a:cubicBezTo>
                      <a:pt x="2" y="4"/>
                      <a:pt x="3" y="3"/>
                      <a:pt x="5" y="2"/>
                    </a:cubicBezTo>
                    <a:cubicBezTo>
                      <a:pt x="6" y="2"/>
                      <a:pt x="7" y="1"/>
                      <a:pt x="8" y="0"/>
                    </a:cubicBezTo>
                    <a:cubicBezTo>
                      <a:pt x="10" y="0"/>
                      <a:pt x="10" y="0"/>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9" name="Freeform 238"/>
              <p:cNvSpPr>
                <a:spLocks noEditPoints="1"/>
              </p:cNvSpPr>
              <p:nvPr/>
            </p:nvSpPr>
            <p:spPr bwMode="auto">
              <a:xfrm>
                <a:off x="5834063" y="3684588"/>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5 h 30"/>
                  <a:gd name="T10" fmla="*/ 17 w 20"/>
                  <a:gd name="T11" fmla="*/ 26 h 30"/>
                  <a:gd name="T12" fmla="*/ 10 w 20"/>
                  <a:gd name="T13" fmla="*/ 30 h 30"/>
                  <a:gd name="T14" fmla="*/ 10 w 20"/>
                  <a:gd name="T15" fmla="*/ 5 h 30"/>
                  <a:gd name="T16" fmla="*/ 7 w 20"/>
                  <a:gd name="T17" fmla="*/ 15 h 30"/>
                  <a:gd name="T18" fmla="*/ 10 w 20"/>
                  <a:gd name="T19" fmla="*/ 25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4"/>
                      <a:pt x="0" y="15"/>
                    </a:cubicBezTo>
                    <a:cubicBezTo>
                      <a:pt x="0" y="10"/>
                      <a:pt x="1" y="6"/>
                      <a:pt x="3" y="3"/>
                    </a:cubicBezTo>
                    <a:cubicBezTo>
                      <a:pt x="5" y="1"/>
                      <a:pt x="7" y="0"/>
                      <a:pt x="10" y="0"/>
                    </a:cubicBezTo>
                    <a:cubicBezTo>
                      <a:pt x="17" y="0"/>
                      <a:pt x="20" y="6"/>
                      <a:pt x="20" y="15"/>
                    </a:cubicBezTo>
                    <a:cubicBezTo>
                      <a:pt x="20" y="20"/>
                      <a:pt x="19" y="24"/>
                      <a:pt x="17" y="26"/>
                    </a:cubicBezTo>
                    <a:cubicBezTo>
                      <a:pt x="16" y="29"/>
                      <a:pt x="13" y="30"/>
                      <a:pt x="10" y="30"/>
                    </a:cubicBezTo>
                    <a:close/>
                    <a:moveTo>
                      <a:pt x="10" y="5"/>
                    </a:moveTo>
                    <a:cubicBezTo>
                      <a:pt x="8" y="5"/>
                      <a:pt x="7" y="8"/>
                      <a:pt x="7" y="15"/>
                    </a:cubicBezTo>
                    <a:cubicBezTo>
                      <a:pt x="7" y="22"/>
                      <a:pt x="8"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0" name="Freeform 239"/>
              <p:cNvSpPr>
                <a:spLocks noEditPoints="1"/>
              </p:cNvSpPr>
              <p:nvPr/>
            </p:nvSpPr>
            <p:spPr bwMode="auto">
              <a:xfrm>
                <a:off x="5883275" y="3686175"/>
                <a:ext cx="41275" cy="69850"/>
              </a:xfrm>
              <a:custGeom>
                <a:avLst/>
                <a:gdLst>
                  <a:gd name="T0" fmla="*/ 10 w 19"/>
                  <a:gd name="T1" fmla="*/ 31 h 31"/>
                  <a:gd name="T2" fmla="*/ 0 w 19"/>
                  <a:gd name="T3" fmla="*/ 15 h 31"/>
                  <a:gd name="T4" fmla="*/ 3 w 19"/>
                  <a:gd name="T5" fmla="*/ 3 h 31"/>
                  <a:gd name="T6" fmla="*/ 10 w 19"/>
                  <a:gd name="T7" fmla="*/ 0 h 31"/>
                  <a:gd name="T8" fmla="*/ 19 w 19"/>
                  <a:gd name="T9" fmla="*/ 15 h 31"/>
                  <a:gd name="T10" fmla="*/ 17 w 19"/>
                  <a:gd name="T11" fmla="*/ 27 h 31"/>
                  <a:gd name="T12" fmla="*/ 10 w 19"/>
                  <a:gd name="T13" fmla="*/ 31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1"/>
                    </a:moveTo>
                    <a:cubicBezTo>
                      <a:pt x="3" y="30"/>
                      <a:pt x="0" y="25"/>
                      <a:pt x="0" y="15"/>
                    </a:cubicBezTo>
                    <a:cubicBezTo>
                      <a:pt x="0" y="10"/>
                      <a:pt x="1" y="6"/>
                      <a:pt x="3" y="3"/>
                    </a:cubicBezTo>
                    <a:cubicBezTo>
                      <a:pt x="4" y="1"/>
                      <a:pt x="7" y="0"/>
                      <a:pt x="10" y="0"/>
                    </a:cubicBezTo>
                    <a:cubicBezTo>
                      <a:pt x="16" y="0"/>
                      <a:pt x="19" y="5"/>
                      <a:pt x="19" y="15"/>
                    </a:cubicBezTo>
                    <a:cubicBezTo>
                      <a:pt x="19" y="21"/>
                      <a:pt x="19" y="24"/>
                      <a:pt x="17" y="27"/>
                    </a:cubicBezTo>
                    <a:cubicBezTo>
                      <a:pt x="15" y="30"/>
                      <a:pt x="13" y="31"/>
                      <a:pt x="10" y="31"/>
                    </a:cubicBezTo>
                    <a:close/>
                    <a:moveTo>
                      <a:pt x="10" y="5"/>
                    </a:moveTo>
                    <a:cubicBezTo>
                      <a:pt x="7" y="5"/>
                      <a:pt x="6" y="8"/>
                      <a:pt x="6" y="15"/>
                    </a:cubicBezTo>
                    <a:cubicBezTo>
                      <a:pt x="6" y="22"/>
                      <a:pt x="7" y="25"/>
                      <a:pt x="10" y="25"/>
                    </a:cubicBezTo>
                    <a:cubicBezTo>
                      <a:pt x="12" y="26"/>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1" name="Freeform 240"/>
              <p:cNvSpPr>
                <a:spLocks/>
              </p:cNvSpPr>
              <p:nvPr/>
            </p:nvSpPr>
            <p:spPr bwMode="auto">
              <a:xfrm>
                <a:off x="5935663" y="3686175"/>
                <a:ext cx="26988" cy="69850"/>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2" name="Freeform 241"/>
              <p:cNvSpPr>
                <a:spLocks noEditPoints="1"/>
              </p:cNvSpPr>
              <p:nvPr/>
            </p:nvSpPr>
            <p:spPr bwMode="auto">
              <a:xfrm>
                <a:off x="5351463" y="3744913"/>
                <a:ext cx="44450" cy="61913"/>
              </a:xfrm>
              <a:custGeom>
                <a:avLst/>
                <a:gdLst>
                  <a:gd name="T0" fmla="*/ 10 w 20"/>
                  <a:gd name="T1" fmla="*/ 28 h 28"/>
                  <a:gd name="T2" fmla="*/ 0 w 20"/>
                  <a:gd name="T3" fmla="*/ 14 h 28"/>
                  <a:gd name="T4" fmla="*/ 3 w 20"/>
                  <a:gd name="T5" fmla="*/ 4 h 28"/>
                  <a:gd name="T6" fmla="*/ 10 w 20"/>
                  <a:gd name="T7" fmla="*/ 0 h 28"/>
                  <a:gd name="T8" fmla="*/ 20 w 20"/>
                  <a:gd name="T9" fmla="*/ 14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7"/>
                      <a:pt x="0" y="23"/>
                      <a:pt x="0" y="14"/>
                    </a:cubicBezTo>
                    <a:cubicBezTo>
                      <a:pt x="0" y="9"/>
                      <a:pt x="1" y="6"/>
                      <a:pt x="3" y="4"/>
                    </a:cubicBezTo>
                    <a:cubicBezTo>
                      <a:pt x="5" y="1"/>
                      <a:pt x="7" y="0"/>
                      <a:pt x="10" y="0"/>
                    </a:cubicBezTo>
                    <a:cubicBezTo>
                      <a:pt x="17" y="0"/>
                      <a:pt x="20" y="5"/>
                      <a:pt x="20" y="14"/>
                    </a:cubicBezTo>
                    <a:cubicBezTo>
                      <a:pt x="20" y="18"/>
                      <a:pt x="19" y="22"/>
                      <a:pt x="17" y="24"/>
                    </a:cubicBezTo>
                    <a:cubicBezTo>
                      <a:pt x="16" y="26"/>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3" name="Freeform 242"/>
              <p:cNvSpPr>
                <a:spLocks noEditPoints="1"/>
              </p:cNvSpPr>
              <p:nvPr/>
            </p:nvSpPr>
            <p:spPr bwMode="auto">
              <a:xfrm>
                <a:off x="5400675" y="3746500"/>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2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2"/>
                      <a:pt x="0" y="14"/>
                    </a:cubicBezTo>
                    <a:cubicBezTo>
                      <a:pt x="0" y="9"/>
                      <a:pt x="1" y="6"/>
                      <a:pt x="3" y="3"/>
                    </a:cubicBezTo>
                    <a:cubicBezTo>
                      <a:pt x="4" y="1"/>
                      <a:pt x="7" y="0"/>
                      <a:pt x="10" y="0"/>
                    </a:cubicBezTo>
                    <a:cubicBezTo>
                      <a:pt x="16" y="0"/>
                      <a:pt x="19" y="5"/>
                      <a:pt x="19" y="14"/>
                    </a:cubicBezTo>
                    <a:cubicBezTo>
                      <a:pt x="19" y="18"/>
                      <a:pt x="18" y="21"/>
                      <a:pt x="17" y="24"/>
                    </a:cubicBezTo>
                    <a:cubicBezTo>
                      <a:pt x="15" y="26"/>
                      <a:pt x="13" y="27"/>
                      <a:pt x="10" y="27"/>
                    </a:cubicBezTo>
                    <a:close/>
                    <a:moveTo>
                      <a:pt x="10" y="4"/>
                    </a:moveTo>
                    <a:cubicBezTo>
                      <a:pt x="8" y="4"/>
                      <a:pt x="6" y="7"/>
                      <a:pt x="6" y="14"/>
                    </a:cubicBezTo>
                    <a:cubicBezTo>
                      <a:pt x="6" y="19"/>
                      <a:pt x="8" y="22"/>
                      <a:pt x="10" y="22"/>
                    </a:cubicBezTo>
                    <a:cubicBezTo>
                      <a:pt x="12" y="22"/>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4" name="Freeform 243"/>
              <p:cNvSpPr>
                <a:spLocks noEditPoints="1"/>
              </p:cNvSpPr>
              <p:nvPr/>
            </p:nvSpPr>
            <p:spPr bwMode="auto">
              <a:xfrm>
                <a:off x="5449888" y="3746500"/>
                <a:ext cx="41275" cy="61913"/>
              </a:xfrm>
              <a:custGeom>
                <a:avLst/>
                <a:gdLst>
                  <a:gd name="T0" fmla="*/ 9 w 19"/>
                  <a:gd name="T1" fmla="*/ 28 h 28"/>
                  <a:gd name="T2" fmla="*/ 0 w 19"/>
                  <a:gd name="T3" fmla="*/ 15 h 28"/>
                  <a:gd name="T4" fmla="*/ 2 w 19"/>
                  <a:gd name="T5" fmla="*/ 4 h 28"/>
                  <a:gd name="T6" fmla="*/ 10 w 19"/>
                  <a:gd name="T7" fmla="*/ 0 h 28"/>
                  <a:gd name="T8" fmla="*/ 19 w 19"/>
                  <a:gd name="T9" fmla="*/ 15 h 28"/>
                  <a:gd name="T10" fmla="*/ 16 w 19"/>
                  <a:gd name="T11" fmla="*/ 25 h 28"/>
                  <a:gd name="T12" fmla="*/ 9 w 19"/>
                  <a:gd name="T13" fmla="*/ 28 h 28"/>
                  <a:gd name="T14" fmla="*/ 10 w 19"/>
                  <a:gd name="T15" fmla="*/ 5 h 28"/>
                  <a:gd name="T16" fmla="*/ 6 w 19"/>
                  <a:gd name="T17" fmla="*/ 15 h 28"/>
                  <a:gd name="T18" fmla="*/ 10 w 19"/>
                  <a:gd name="T19" fmla="*/ 24 h 28"/>
                  <a:gd name="T20" fmla="*/ 13 w 19"/>
                  <a:gd name="T21" fmla="*/ 15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2"/>
                      <a:pt x="6" y="0"/>
                      <a:pt x="10" y="0"/>
                    </a:cubicBezTo>
                    <a:cubicBezTo>
                      <a:pt x="16" y="1"/>
                      <a:pt x="19" y="6"/>
                      <a:pt x="19" y="15"/>
                    </a:cubicBezTo>
                    <a:cubicBezTo>
                      <a:pt x="19" y="19"/>
                      <a:pt x="18" y="22"/>
                      <a:pt x="16" y="25"/>
                    </a:cubicBezTo>
                    <a:cubicBezTo>
                      <a:pt x="15" y="27"/>
                      <a:pt x="12" y="28"/>
                      <a:pt x="9" y="28"/>
                    </a:cubicBezTo>
                    <a:close/>
                    <a:moveTo>
                      <a:pt x="10" y="5"/>
                    </a:moveTo>
                    <a:cubicBezTo>
                      <a:pt x="7" y="5"/>
                      <a:pt x="6" y="8"/>
                      <a:pt x="6" y="15"/>
                    </a:cubicBezTo>
                    <a:cubicBezTo>
                      <a:pt x="6" y="20"/>
                      <a:pt x="7" y="24"/>
                      <a:pt x="10" y="24"/>
                    </a:cubicBezTo>
                    <a:cubicBezTo>
                      <a:pt x="12" y="24"/>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5" name="Freeform 244"/>
              <p:cNvSpPr>
                <a:spLocks noEditPoints="1"/>
              </p:cNvSpPr>
              <p:nvPr/>
            </p:nvSpPr>
            <p:spPr bwMode="auto">
              <a:xfrm>
                <a:off x="5499100" y="3748088"/>
                <a:ext cx="41275" cy="63500"/>
              </a:xfrm>
              <a:custGeom>
                <a:avLst/>
                <a:gdLst>
                  <a:gd name="T0" fmla="*/ 9 w 19"/>
                  <a:gd name="T1" fmla="*/ 28 h 28"/>
                  <a:gd name="T2" fmla="*/ 0 w 19"/>
                  <a:gd name="T3" fmla="*/ 15 h 28"/>
                  <a:gd name="T4" fmla="*/ 2 w 19"/>
                  <a:gd name="T5" fmla="*/ 4 h 28"/>
                  <a:gd name="T6" fmla="*/ 10 w 19"/>
                  <a:gd name="T7" fmla="*/ 1 h 28"/>
                  <a:gd name="T8" fmla="*/ 19 w 19"/>
                  <a:gd name="T9" fmla="*/ 15 h 28"/>
                  <a:gd name="T10" fmla="*/ 16 w 19"/>
                  <a:gd name="T11" fmla="*/ 25 h 28"/>
                  <a:gd name="T12" fmla="*/ 9 w 19"/>
                  <a:gd name="T13" fmla="*/ 28 h 28"/>
                  <a:gd name="T14" fmla="*/ 9 w 19"/>
                  <a:gd name="T15" fmla="*/ 5 h 28"/>
                  <a:gd name="T16" fmla="*/ 5 w 19"/>
                  <a:gd name="T17" fmla="*/ 15 h 28"/>
                  <a:gd name="T18" fmla="*/ 9 w 19"/>
                  <a:gd name="T19" fmla="*/ 24 h 28"/>
                  <a:gd name="T20" fmla="*/ 13 w 19"/>
                  <a:gd name="T21" fmla="*/ 15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1"/>
                      <a:pt x="6" y="0"/>
                      <a:pt x="10" y="1"/>
                    </a:cubicBezTo>
                    <a:cubicBezTo>
                      <a:pt x="16" y="1"/>
                      <a:pt x="19" y="6"/>
                      <a:pt x="19" y="15"/>
                    </a:cubicBezTo>
                    <a:cubicBezTo>
                      <a:pt x="19" y="19"/>
                      <a:pt x="18" y="23"/>
                      <a:pt x="16" y="25"/>
                    </a:cubicBezTo>
                    <a:cubicBezTo>
                      <a:pt x="15" y="27"/>
                      <a:pt x="12" y="28"/>
                      <a:pt x="9" y="28"/>
                    </a:cubicBezTo>
                    <a:close/>
                    <a:moveTo>
                      <a:pt x="9" y="5"/>
                    </a:moveTo>
                    <a:cubicBezTo>
                      <a:pt x="7" y="5"/>
                      <a:pt x="5" y="8"/>
                      <a:pt x="5" y="15"/>
                    </a:cubicBezTo>
                    <a:cubicBezTo>
                      <a:pt x="5" y="20"/>
                      <a:pt x="7" y="23"/>
                      <a:pt x="9" y="24"/>
                    </a:cubicBezTo>
                    <a:cubicBezTo>
                      <a:pt x="12" y="24"/>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6" name="Freeform 245"/>
              <p:cNvSpPr>
                <a:spLocks/>
              </p:cNvSpPr>
              <p:nvPr/>
            </p:nvSpPr>
            <p:spPr bwMode="auto">
              <a:xfrm>
                <a:off x="5551488" y="3752850"/>
                <a:ext cx="25400" cy="60325"/>
              </a:xfrm>
              <a:custGeom>
                <a:avLst/>
                <a:gdLst>
                  <a:gd name="T0" fmla="*/ 11 w 11"/>
                  <a:gd name="T1" fmla="*/ 0 h 27"/>
                  <a:gd name="T2" fmla="*/ 11 w 11"/>
                  <a:gd name="T3" fmla="*/ 27 h 27"/>
                  <a:gd name="T4" fmla="*/ 6 w 11"/>
                  <a:gd name="T5" fmla="*/ 27 h 27"/>
                  <a:gd name="T6" fmla="*/ 6 w 11"/>
                  <a:gd name="T7" fmla="*/ 6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7"/>
                      <a:pt x="11" y="27"/>
                    </a:cubicBezTo>
                    <a:cubicBezTo>
                      <a:pt x="9" y="27"/>
                      <a:pt x="8" y="27"/>
                      <a:pt x="6" y="27"/>
                    </a:cubicBezTo>
                    <a:cubicBezTo>
                      <a:pt x="6" y="19"/>
                      <a:pt x="6" y="15"/>
                      <a:pt x="6" y="6"/>
                    </a:cubicBezTo>
                    <a:cubicBezTo>
                      <a:pt x="6" y="7"/>
                      <a:pt x="5" y="7"/>
                      <a:pt x="4" y="7"/>
                    </a:cubicBezTo>
                    <a:cubicBezTo>
                      <a:pt x="4" y="7"/>
                      <a:pt x="3" y="8"/>
                      <a:pt x="3" y="8"/>
                    </a:cubicBezTo>
                    <a:cubicBezTo>
                      <a:pt x="2" y="8"/>
                      <a:pt x="2" y="9"/>
                      <a:pt x="1" y="9"/>
                    </a:cubicBezTo>
                    <a:cubicBezTo>
                      <a:pt x="1" y="9"/>
                      <a:pt x="0" y="9"/>
                      <a:pt x="0" y="9"/>
                    </a:cubicBezTo>
                    <a:cubicBezTo>
                      <a:pt x="0" y="6"/>
                      <a:pt x="0" y="5"/>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7" name="Freeform 246"/>
              <p:cNvSpPr>
                <a:spLocks noEditPoints="1"/>
              </p:cNvSpPr>
              <p:nvPr/>
            </p:nvSpPr>
            <p:spPr bwMode="auto">
              <a:xfrm>
                <a:off x="5594350" y="3756025"/>
                <a:ext cx="41275" cy="63500"/>
              </a:xfrm>
              <a:custGeom>
                <a:avLst/>
                <a:gdLst>
                  <a:gd name="T0" fmla="*/ 9 w 19"/>
                  <a:gd name="T1" fmla="*/ 28 h 29"/>
                  <a:gd name="T2" fmla="*/ 0 w 19"/>
                  <a:gd name="T3" fmla="*/ 14 h 29"/>
                  <a:gd name="T4" fmla="*/ 3 w 19"/>
                  <a:gd name="T5" fmla="*/ 4 h 29"/>
                  <a:gd name="T6" fmla="*/ 10 w 19"/>
                  <a:gd name="T7" fmla="*/ 1 h 29"/>
                  <a:gd name="T8" fmla="*/ 19 w 19"/>
                  <a:gd name="T9" fmla="*/ 15 h 29"/>
                  <a:gd name="T10" fmla="*/ 17 w 19"/>
                  <a:gd name="T11" fmla="*/ 25 h 29"/>
                  <a:gd name="T12" fmla="*/ 9 w 19"/>
                  <a:gd name="T13" fmla="*/ 28 h 29"/>
                  <a:gd name="T14" fmla="*/ 9 w 19"/>
                  <a:gd name="T15" fmla="*/ 5 h 29"/>
                  <a:gd name="T16" fmla="*/ 6 w 19"/>
                  <a:gd name="T17" fmla="*/ 14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3" y="4"/>
                    </a:cubicBezTo>
                    <a:cubicBezTo>
                      <a:pt x="4" y="1"/>
                      <a:pt x="7" y="0"/>
                      <a:pt x="10" y="1"/>
                    </a:cubicBezTo>
                    <a:cubicBezTo>
                      <a:pt x="16" y="1"/>
                      <a:pt x="19" y="6"/>
                      <a:pt x="19" y="15"/>
                    </a:cubicBezTo>
                    <a:cubicBezTo>
                      <a:pt x="19" y="20"/>
                      <a:pt x="18" y="23"/>
                      <a:pt x="17" y="25"/>
                    </a:cubicBezTo>
                    <a:cubicBezTo>
                      <a:pt x="15" y="27"/>
                      <a:pt x="13" y="29"/>
                      <a:pt x="9" y="28"/>
                    </a:cubicBezTo>
                    <a:close/>
                    <a:moveTo>
                      <a:pt x="9" y="5"/>
                    </a:moveTo>
                    <a:cubicBezTo>
                      <a:pt x="7" y="5"/>
                      <a:pt x="6" y="8"/>
                      <a:pt x="6" y="14"/>
                    </a:cubicBezTo>
                    <a:cubicBezTo>
                      <a:pt x="6" y="21"/>
                      <a:pt x="7" y="24"/>
                      <a:pt x="9" y="24"/>
                    </a:cubicBezTo>
                    <a:cubicBezTo>
                      <a:pt x="12" y="24"/>
                      <a:pt x="13" y="21"/>
                      <a:pt x="13" y="15"/>
                    </a:cubicBezTo>
                    <a:cubicBezTo>
                      <a:pt x="13" y="9"/>
                      <a:pt x="12" y="6"/>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8" name="Freeform 247"/>
              <p:cNvSpPr>
                <a:spLocks noEditPoints="1"/>
              </p:cNvSpPr>
              <p:nvPr/>
            </p:nvSpPr>
            <p:spPr bwMode="auto">
              <a:xfrm>
                <a:off x="5640388" y="3759200"/>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4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4" y="27"/>
                      <a:pt x="0" y="23"/>
                      <a:pt x="0" y="13"/>
                    </a:cubicBezTo>
                    <a:cubicBezTo>
                      <a:pt x="0" y="9"/>
                      <a:pt x="1" y="5"/>
                      <a:pt x="3" y="3"/>
                    </a:cubicBezTo>
                    <a:cubicBezTo>
                      <a:pt x="5" y="1"/>
                      <a:pt x="7" y="0"/>
                      <a:pt x="10" y="0"/>
                    </a:cubicBezTo>
                    <a:cubicBezTo>
                      <a:pt x="17" y="0"/>
                      <a:pt x="20" y="5"/>
                      <a:pt x="20" y="14"/>
                    </a:cubicBezTo>
                    <a:cubicBezTo>
                      <a:pt x="20" y="19"/>
                      <a:pt x="19" y="22"/>
                      <a:pt x="17" y="24"/>
                    </a:cubicBezTo>
                    <a:cubicBezTo>
                      <a:pt x="16" y="27"/>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9" name="Freeform 248"/>
              <p:cNvSpPr>
                <a:spLocks/>
              </p:cNvSpPr>
              <p:nvPr/>
            </p:nvSpPr>
            <p:spPr bwMode="auto">
              <a:xfrm>
                <a:off x="5695950" y="3762375"/>
                <a:ext cx="26988" cy="61913"/>
              </a:xfrm>
              <a:custGeom>
                <a:avLst/>
                <a:gdLst>
                  <a:gd name="T0" fmla="*/ 12 w 12"/>
                  <a:gd name="T1" fmla="*/ 0 h 28"/>
                  <a:gd name="T2" fmla="*/ 12 w 12"/>
                  <a:gd name="T3" fmla="*/ 28 h 28"/>
                  <a:gd name="T4" fmla="*/ 6 w 12"/>
                  <a:gd name="T5" fmla="*/ 27 h 28"/>
                  <a:gd name="T6" fmla="*/ 6 w 12"/>
                  <a:gd name="T7" fmla="*/ 7 h 28"/>
                  <a:gd name="T8" fmla="*/ 4 w 12"/>
                  <a:gd name="T9" fmla="*/ 8 h 28"/>
                  <a:gd name="T10" fmla="*/ 3 w 12"/>
                  <a:gd name="T11" fmla="*/ 8 h 28"/>
                  <a:gd name="T12" fmla="*/ 2 w 12"/>
                  <a:gd name="T13" fmla="*/ 9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2"/>
                      <a:pt x="12" y="18"/>
                      <a:pt x="12" y="28"/>
                    </a:cubicBezTo>
                    <a:cubicBezTo>
                      <a:pt x="9" y="28"/>
                      <a:pt x="8" y="28"/>
                      <a:pt x="6" y="27"/>
                    </a:cubicBezTo>
                    <a:cubicBezTo>
                      <a:pt x="6" y="20"/>
                      <a:pt x="6" y="15"/>
                      <a:pt x="6" y="7"/>
                    </a:cubicBezTo>
                    <a:cubicBezTo>
                      <a:pt x="5" y="7"/>
                      <a:pt x="5" y="7"/>
                      <a:pt x="4" y="8"/>
                    </a:cubicBezTo>
                    <a:cubicBezTo>
                      <a:pt x="4" y="8"/>
                      <a:pt x="4" y="8"/>
                      <a:pt x="3" y="8"/>
                    </a:cubicBezTo>
                    <a:cubicBezTo>
                      <a:pt x="3" y="8"/>
                      <a:pt x="2" y="9"/>
                      <a:pt x="2" y="9"/>
                    </a:cubicBezTo>
                    <a:cubicBezTo>
                      <a:pt x="1" y="9"/>
                      <a:pt x="1" y="9"/>
                      <a:pt x="0" y="9"/>
                    </a:cubicBezTo>
                    <a:cubicBezTo>
                      <a:pt x="0" y="7"/>
                      <a:pt x="0" y="5"/>
                      <a:pt x="0" y="4"/>
                    </a:cubicBezTo>
                    <a:cubicBezTo>
                      <a:pt x="2" y="3"/>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0" name="Freeform 249"/>
              <p:cNvSpPr>
                <a:spLocks/>
              </p:cNvSpPr>
              <p:nvPr/>
            </p:nvSpPr>
            <p:spPr bwMode="auto">
              <a:xfrm>
                <a:off x="5743575" y="3768725"/>
                <a:ext cx="25400" cy="60325"/>
              </a:xfrm>
              <a:custGeom>
                <a:avLst/>
                <a:gdLst>
                  <a:gd name="T0" fmla="*/ 12 w 12"/>
                  <a:gd name="T1" fmla="*/ 0 h 27"/>
                  <a:gd name="T2" fmla="*/ 12 w 12"/>
                  <a:gd name="T3" fmla="*/ 27 h 27"/>
                  <a:gd name="T4" fmla="*/ 6 w 12"/>
                  <a:gd name="T5" fmla="*/ 27 h 27"/>
                  <a:gd name="T6" fmla="*/ 6 w 12"/>
                  <a:gd name="T7" fmla="*/ 6 h 27"/>
                  <a:gd name="T8" fmla="*/ 5 w 12"/>
                  <a:gd name="T9" fmla="*/ 7 h 27"/>
                  <a:gd name="T10" fmla="*/ 4 w 12"/>
                  <a:gd name="T11" fmla="*/ 7 h 27"/>
                  <a:gd name="T12" fmla="*/ 2 w 12"/>
                  <a:gd name="T13" fmla="*/ 8 h 27"/>
                  <a:gd name="T14" fmla="*/ 0 w 12"/>
                  <a:gd name="T15" fmla="*/ 8 h 27"/>
                  <a:gd name="T16" fmla="*/ 0 w 12"/>
                  <a:gd name="T17" fmla="*/ 3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7"/>
                      <a:pt x="12" y="27"/>
                    </a:cubicBezTo>
                    <a:cubicBezTo>
                      <a:pt x="10" y="27"/>
                      <a:pt x="9" y="27"/>
                      <a:pt x="6" y="27"/>
                    </a:cubicBezTo>
                    <a:cubicBezTo>
                      <a:pt x="6" y="19"/>
                      <a:pt x="6" y="15"/>
                      <a:pt x="6" y="6"/>
                    </a:cubicBezTo>
                    <a:cubicBezTo>
                      <a:pt x="6" y="6"/>
                      <a:pt x="6" y="6"/>
                      <a:pt x="5" y="7"/>
                    </a:cubicBezTo>
                    <a:cubicBezTo>
                      <a:pt x="5" y="7"/>
                      <a:pt x="4" y="7"/>
                      <a:pt x="4" y="7"/>
                    </a:cubicBezTo>
                    <a:cubicBezTo>
                      <a:pt x="3" y="7"/>
                      <a:pt x="3" y="7"/>
                      <a:pt x="2" y="8"/>
                    </a:cubicBezTo>
                    <a:cubicBezTo>
                      <a:pt x="2" y="8"/>
                      <a:pt x="1" y="8"/>
                      <a:pt x="0" y="8"/>
                    </a:cubicBezTo>
                    <a:cubicBezTo>
                      <a:pt x="0" y="6"/>
                      <a:pt x="0" y="5"/>
                      <a:pt x="0" y="3"/>
                    </a:cubicBezTo>
                    <a:cubicBezTo>
                      <a:pt x="2" y="3"/>
                      <a:pt x="4" y="2"/>
                      <a:pt x="5" y="2"/>
                    </a:cubicBezTo>
                    <a:cubicBezTo>
                      <a:pt x="6" y="1"/>
                      <a:pt x="7" y="0"/>
                      <a:pt x="8" y="0"/>
                    </a:cubicBezTo>
                    <a:cubicBezTo>
                      <a:pt x="10" y="0"/>
                      <a:pt x="11"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1" name="Freeform 250"/>
              <p:cNvSpPr>
                <a:spLocks noEditPoints="1"/>
              </p:cNvSpPr>
              <p:nvPr/>
            </p:nvSpPr>
            <p:spPr bwMode="auto">
              <a:xfrm>
                <a:off x="5786438" y="3770313"/>
                <a:ext cx="42863" cy="65088"/>
              </a:xfrm>
              <a:custGeom>
                <a:avLst/>
                <a:gdLst>
                  <a:gd name="T0" fmla="*/ 9 w 19"/>
                  <a:gd name="T1" fmla="*/ 29 h 29"/>
                  <a:gd name="T2" fmla="*/ 0 w 19"/>
                  <a:gd name="T3" fmla="*/ 14 h 29"/>
                  <a:gd name="T4" fmla="*/ 2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4"/>
                    </a:cubicBezTo>
                    <a:cubicBezTo>
                      <a:pt x="0" y="9"/>
                      <a:pt x="0" y="6"/>
                      <a:pt x="2" y="4"/>
                    </a:cubicBezTo>
                    <a:cubicBezTo>
                      <a:pt x="4" y="1"/>
                      <a:pt x="7" y="0"/>
                      <a:pt x="10" y="1"/>
                    </a:cubicBezTo>
                    <a:cubicBezTo>
                      <a:pt x="16" y="1"/>
                      <a:pt x="19" y="6"/>
                      <a:pt x="19" y="15"/>
                    </a:cubicBezTo>
                    <a:cubicBezTo>
                      <a:pt x="19" y="20"/>
                      <a:pt x="18" y="24"/>
                      <a:pt x="17" y="26"/>
                    </a:cubicBezTo>
                    <a:cubicBezTo>
                      <a:pt x="14" y="28"/>
                      <a:pt x="12" y="29"/>
                      <a:pt x="9" y="29"/>
                    </a:cubicBezTo>
                    <a:close/>
                    <a:moveTo>
                      <a:pt x="9" y="5"/>
                    </a:moveTo>
                    <a:cubicBezTo>
                      <a:pt x="7" y="5"/>
                      <a:pt x="6" y="8"/>
                      <a:pt x="6" y="15"/>
                    </a:cubicBezTo>
                    <a:cubicBezTo>
                      <a:pt x="6" y="21"/>
                      <a:pt x="7" y="24"/>
                      <a:pt x="9" y="24"/>
                    </a:cubicBezTo>
                    <a:cubicBezTo>
                      <a:pt x="12" y="25"/>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2" name="Freeform 251"/>
              <p:cNvSpPr>
                <a:spLocks/>
              </p:cNvSpPr>
              <p:nvPr/>
            </p:nvSpPr>
            <p:spPr bwMode="auto">
              <a:xfrm>
                <a:off x="5840413" y="3775075"/>
                <a:ext cx="23813" cy="65088"/>
              </a:xfrm>
              <a:custGeom>
                <a:avLst/>
                <a:gdLst>
                  <a:gd name="T0" fmla="*/ 11 w 11"/>
                  <a:gd name="T1" fmla="*/ 0 h 29"/>
                  <a:gd name="T2" fmla="*/ 11 w 11"/>
                  <a:gd name="T3" fmla="*/ 29 h 29"/>
                  <a:gd name="T4" fmla="*/ 6 w 11"/>
                  <a:gd name="T5" fmla="*/ 28 h 29"/>
                  <a:gd name="T6" fmla="*/ 6 w 11"/>
                  <a:gd name="T7" fmla="*/ 7 h 29"/>
                  <a:gd name="T8" fmla="*/ 5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8"/>
                      <a:pt x="8" y="28"/>
                      <a:pt x="6" y="28"/>
                    </a:cubicBezTo>
                    <a:cubicBezTo>
                      <a:pt x="6" y="20"/>
                      <a:pt x="6" y="16"/>
                      <a:pt x="6" y="7"/>
                    </a:cubicBezTo>
                    <a:cubicBezTo>
                      <a:pt x="5" y="7"/>
                      <a:pt x="5" y="7"/>
                      <a:pt x="5" y="8"/>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3" name="Freeform 252"/>
              <p:cNvSpPr>
                <a:spLocks/>
              </p:cNvSpPr>
              <p:nvPr/>
            </p:nvSpPr>
            <p:spPr bwMode="auto">
              <a:xfrm>
                <a:off x="5889625" y="3779838"/>
                <a:ext cx="23813" cy="61913"/>
              </a:xfrm>
              <a:custGeom>
                <a:avLst/>
                <a:gdLst>
                  <a:gd name="T0" fmla="*/ 11 w 11"/>
                  <a:gd name="T1" fmla="*/ 0 h 28"/>
                  <a:gd name="T2" fmla="*/ 11 w 11"/>
                  <a:gd name="T3" fmla="*/ 28 h 28"/>
                  <a:gd name="T4" fmla="*/ 5 w 11"/>
                  <a:gd name="T5" fmla="*/ 28 h 28"/>
                  <a:gd name="T6" fmla="*/ 5 w 11"/>
                  <a:gd name="T7" fmla="*/ 6 h 28"/>
                  <a:gd name="T8" fmla="*/ 4 w 11"/>
                  <a:gd name="T9" fmla="*/ 8 h 28"/>
                  <a:gd name="T10" fmla="*/ 3 w 11"/>
                  <a:gd name="T11" fmla="*/ 8 h 28"/>
                  <a:gd name="T12" fmla="*/ 2 w 11"/>
                  <a:gd name="T13" fmla="*/ 9 h 28"/>
                  <a:gd name="T14" fmla="*/ 0 w 11"/>
                  <a:gd name="T15" fmla="*/ 9 h 28"/>
                  <a:gd name="T16" fmla="*/ 0 w 11"/>
                  <a:gd name="T17" fmla="*/ 3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2"/>
                      <a:pt x="11" y="17"/>
                      <a:pt x="11" y="28"/>
                    </a:cubicBezTo>
                    <a:cubicBezTo>
                      <a:pt x="9" y="28"/>
                      <a:pt x="8" y="28"/>
                      <a:pt x="5" y="28"/>
                    </a:cubicBezTo>
                    <a:cubicBezTo>
                      <a:pt x="5" y="20"/>
                      <a:pt x="5" y="15"/>
                      <a:pt x="5" y="6"/>
                    </a:cubicBezTo>
                    <a:cubicBezTo>
                      <a:pt x="5" y="7"/>
                      <a:pt x="5" y="7"/>
                      <a:pt x="4" y="8"/>
                    </a:cubicBezTo>
                    <a:cubicBezTo>
                      <a:pt x="4" y="8"/>
                      <a:pt x="4" y="8"/>
                      <a:pt x="3" y="8"/>
                    </a:cubicBezTo>
                    <a:cubicBezTo>
                      <a:pt x="3" y="8"/>
                      <a:pt x="2" y="9"/>
                      <a:pt x="2" y="9"/>
                    </a:cubicBezTo>
                    <a:cubicBezTo>
                      <a:pt x="1" y="9"/>
                      <a:pt x="0" y="9"/>
                      <a:pt x="0" y="9"/>
                    </a:cubicBezTo>
                    <a:cubicBezTo>
                      <a:pt x="0" y="6"/>
                      <a:pt x="0" y="5"/>
                      <a:pt x="0" y="3"/>
                    </a:cubicBezTo>
                    <a:cubicBezTo>
                      <a:pt x="2" y="3"/>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4" name="Freeform 253"/>
              <p:cNvSpPr>
                <a:spLocks noEditPoints="1"/>
              </p:cNvSpPr>
              <p:nvPr/>
            </p:nvSpPr>
            <p:spPr bwMode="auto">
              <a:xfrm>
                <a:off x="5930900" y="3781425"/>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5 h 29"/>
                  <a:gd name="T12" fmla="*/ 9 w 19"/>
                  <a:gd name="T13" fmla="*/ 29 h 29"/>
                  <a:gd name="T14" fmla="*/ 10 w 19"/>
                  <a:gd name="T15" fmla="*/ 5 h 29"/>
                  <a:gd name="T16" fmla="*/ 5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4"/>
                      <a:pt x="0" y="14"/>
                    </a:cubicBezTo>
                    <a:cubicBezTo>
                      <a:pt x="0" y="10"/>
                      <a:pt x="1" y="6"/>
                      <a:pt x="2" y="3"/>
                    </a:cubicBezTo>
                    <a:cubicBezTo>
                      <a:pt x="4" y="1"/>
                      <a:pt x="7" y="0"/>
                      <a:pt x="10" y="0"/>
                    </a:cubicBezTo>
                    <a:cubicBezTo>
                      <a:pt x="16" y="0"/>
                      <a:pt x="19" y="5"/>
                      <a:pt x="19" y="14"/>
                    </a:cubicBezTo>
                    <a:cubicBezTo>
                      <a:pt x="19" y="19"/>
                      <a:pt x="18" y="23"/>
                      <a:pt x="16" y="25"/>
                    </a:cubicBezTo>
                    <a:cubicBezTo>
                      <a:pt x="15" y="27"/>
                      <a:pt x="12" y="29"/>
                      <a:pt x="9" y="29"/>
                    </a:cubicBezTo>
                    <a:close/>
                    <a:moveTo>
                      <a:pt x="10" y="5"/>
                    </a:moveTo>
                    <a:cubicBezTo>
                      <a:pt x="7" y="5"/>
                      <a:pt x="5" y="8"/>
                      <a:pt x="5" y="14"/>
                    </a:cubicBezTo>
                    <a:cubicBezTo>
                      <a:pt x="5"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5" name="Freeform 254"/>
              <p:cNvSpPr>
                <a:spLocks noEditPoints="1"/>
              </p:cNvSpPr>
              <p:nvPr/>
            </p:nvSpPr>
            <p:spPr bwMode="auto">
              <a:xfrm>
                <a:off x="5645150" y="3062288"/>
                <a:ext cx="42863" cy="65088"/>
              </a:xfrm>
              <a:custGeom>
                <a:avLst/>
                <a:gdLst>
                  <a:gd name="T0" fmla="*/ 9 w 19"/>
                  <a:gd name="T1" fmla="*/ 28 h 29"/>
                  <a:gd name="T2" fmla="*/ 0 w 19"/>
                  <a:gd name="T3" fmla="*/ 15 h 29"/>
                  <a:gd name="T4" fmla="*/ 2 w 19"/>
                  <a:gd name="T5" fmla="*/ 4 h 29"/>
                  <a:gd name="T6" fmla="*/ 10 w 19"/>
                  <a:gd name="T7" fmla="*/ 1 h 29"/>
                  <a:gd name="T8" fmla="*/ 19 w 19"/>
                  <a:gd name="T9" fmla="*/ 14 h 29"/>
                  <a:gd name="T10" fmla="*/ 16 w 19"/>
                  <a:gd name="T11" fmla="*/ 25 h 29"/>
                  <a:gd name="T12" fmla="*/ 9 w 19"/>
                  <a:gd name="T13" fmla="*/ 28 h 29"/>
                  <a:gd name="T14" fmla="*/ 9 w 19"/>
                  <a:gd name="T15" fmla="*/ 5 h 29"/>
                  <a:gd name="T16" fmla="*/ 5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9"/>
                      <a:pt x="0" y="24"/>
                      <a:pt x="0" y="15"/>
                    </a:cubicBezTo>
                    <a:cubicBezTo>
                      <a:pt x="0" y="11"/>
                      <a:pt x="0" y="7"/>
                      <a:pt x="2" y="4"/>
                    </a:cubicBezTo>
                    <a:cubicBezTo>
                      <a:pt x="4" y="2"/>
                      <a:pt x="6" y="1"/>
                      <a:pt x="10" y="1"/>
                    </a:cubicBezTo>
                    <a:cubicBezTo>
                      <a:pt x="15" y="0"/>
                      <a:pt x="19" y="4"/>
                      <a:pt x="19" y="14"/>
                    </a:cubicBezTo>
                    <a:cubicBezTo>
                      <a:pt x="19" y="18"/>
                      <a:pt x="17" y="22"/>
                      <a:pt x="16" y="25"/>
                    </a:cubicBezTo>
                    <a:cubicBezTo>
                      <a:pt x="14" y="27"/>
                      <a:pt x="12" y="28"/>
                      <a:pt x="9" y="28"/>
                    </a:cubicBezTo>
                    <a:close/>
                    <a:moveTo>
                      <a:pt x="9" y="5"/>
                    </a:moveTo>
                    <a:cubicBezTo>
                      <a:pt x="6" y="5"/>
                      <a:pt x="5" y="8"/>
                      <a:pt x="5" y="15"/>
                    </a:cubicBezTo>
                    <a:cubicBezTo>
                      <a:pt x="5" y="21"/>
                      <a:pt x="6"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6" name="Freeform 255"/>
              <p:cNvSpPr>
                <a:spLocks noEditPoints="1"/>
              </p:cNvSpPr>
              <p:nvPr/>
            </p:nvSpPr>
            <p:spPr bwMode="auto">
              <a:xfrm>
                <a:off x="5691188" y="3057525"/>
                <a:ext cx="42863" cy="66675"/>
              </a:xfrm>
              <a:custGeom>
                <a:avLst/>
                <a:gdLst>
                  <a:gd name="T0" fmla="*/ 9 w 19"/>
                  <a:gd name="T1" fmla="*/ 29 h 30"/>
                  <a:gd name="T2" fmla="*/ 0 w 19"/>
                  <a:gd name="T3" fmla="*/ 16 h 30"/>
                  <a:gd name="T4" fmla="*/ 2 w 19"/>
                  <a:gd name="T5" fmla="*/ 5 h 30"/>
                  <a:gd name="T6" fmla="*/ 9 w 19"/>
                  <a:gd name="T7" fmla="*/ 1 h 30"/>
                  <a:gd name="T8" fmla="*/ 19 w 19"/>
                  <a:gd name="T9" fmla="*/ 14 h 30"/>
                  <a:gd name="T10" fmla="*/ 16 w 19"/>
                  <a:gd name="T11" fmla="*/ 25 h 30"/>
                  <a:gd name="T12" fmla="*/ 9 w 19"/>
                  <a:gd name="T13" fmla="*/ 29 h 30"/>
                  <a:gd name="T14" fmla="*/ 9 w 19"/>
                  <a:gd name="T15" fmla="*/ 6 h 30"/>
                  <a:gd name="T16" fmla="*/ 6 w 19"/>
                  <a:gd name="T17" fmla="*/ 15 h 30"/>
                  <a:gd name="T18" fmla="*/ 9 w 19"/>
                  <a:gd name="T19" fmla="*/ 24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29"/>
                    </a:moveTo>
                    <a:cubicBezTo>
                      <a:pt x="3" y="30"/>
                      <a:pt x="0" y="25"/>
                      <a:pt x="0" y="16"/>
                    </a:cubicBezTo>
                    <a:cubicBezTo>
                      <a:pt x="0" y="11"/>
                      <a:pt x="1" y="8"/>
                      <a:pt x="2" y="5"/>
                    </a:cubicBezTo>
                    <a:cubicBezTo>
                      <a:pt x="4" y="2"/>
                      <a:pt x="6" y="1"/>
                      <a:pt x="9" y="1"/>
                    </a:cubicBezTo>
                    <a:cubicBezTo>
                      <a:pt x="16" y="0"/>
                      <a:pt x="19" y="5"/>
                      <a:pt x="19" y="14"/>
                    </a:cubicBezTo>
                    <a:cubicBezTo>
                      <a:pt x="19" y="19"/>
                      <a:pt x="18" y="22"/>
                      <a:pt x="16" y="25"/>
                    </a:cubicBezTo>
                    <a:cubicBezTo>
                      <a:pt x="15" y="28"/>
                      <a:pt x="12" y="29"/>
                      <a:pt x="9" y="29"/>
                    </a:cubicBezTo>
                    <a:close/>
                    <a:moveTo>
                      <a:pt x="9" y="6"/>
                    </a:moveTo>
                    <a:cubicBezTo>
                      <a:pt x="7" y="6"/>
                      <a:pt x="6" y="9"/>
                      <a:pt x="6" y="15"/>
                    </a:cubicBezTo>
                    <a:cubicBezTo>
                      <a:pt x="6" y="22"/>
                      <a:pt x="7" y="25"/>
                      <a:pt x="9" y="24"/>
                    </a:cubicBezTo>
                    <a:cubicBezTo>
                      <a:pt x="11" y="24"/>
                      <a:pt x="13" y="21"/>
                      <a:pt x="13" y="15"/>
                    </a:cubicBezTo>
                    <a:cubicBezTo>
                      <a:pt x="13" y="8"/>
                      <a:pt x="11"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7" name="Freeform 256"/>
              <p:cNvSpPr>
                <a:spLocks noEditPoints="1"/>
              </p:cNvSpPr>
              <p:nvPr/>
            </p:nvSpPr>
            <p:spPr bwMode="auto">
              <a:xfrm>
                <a:off x="5738813" y="3055938"/>
                <a:ext cx="41275" cy="63500"/>
              </a:xfrm>
              <a:custGeom>
                <a:avLst/>
                <a:gdLst>
                  <a:gd name="T0" fmla="*/ 10 w 19"/>
                  <a:gd name="T1" fmla="*/ 29 h 29"/>
                  <a:gd name="T2" fmla="*/ 0 w 19"/>
                  <a:gd name="T3" fmla="*/ 15 h 29"/>
                  <a:gd name="T4" fmla="*/ 3 w 19"/>
                  <a:gd name="T5" fmla="*/ 4 h 29"/>
                  <a:gd name="T6" fmla="*/ 10 w 19"/>
                  <a:gd name="T7" fmla="*/ 0 h 29"/>
                  <a:gd name="T8" fmla="*/ 19 w 19"/>
                  <a:gd name="T9" fmla="*/ 13 h 29"/>
                  <a:gd name="T10" fmla="*/ 17 w 19"/>
                  <a:gd name="T11" fmla="*/ 24 h 29"/>
                  <a:gd name="T12" fmla="*/ 10 w 19"/>
                  <a:gd name="T13" fmla="*/ 29 h 29"/>
                  <a:gd name="T14" fmla="*/ 10 w 19"/>
                  <a:gd name="T15" fmla="*/ 5 h 29"/>
                  <a:gd name="T16" fmla="*/ 6 w 19"/>
                  <a:gd name="T17" fmla="*/ 15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10" y="29"/>
                    </a:moveTo>
                    <a:cubicBezTo>
                      <a:pt x="4" y="29"/>
                      <a:pt x="0" y="25"/>
                      <a:pt x="0" y="15"/>
                    </a:cubicBezTo>
                    <a:cubicBezTo>
                      <a:pt x="0" y="11"/>
                      <a:pt x="1" y="7"/>
                      <a:pt x="3" y="4"/>
                    </a:cubicBezTo>
                    <a:cubicBezTo>
                      <a:pt x="5" y="2"/>
                      <a:pt x="7" y="0"/>
                      <a:pt x="10" y="0"/>
                    </a:cubicBezTo>
                    <a:cubicBezTo>
                      <a:pt x="16" y="0"/>
                      <a:pt x="19" y="4"/>
                      <a:pt x="19" y="13"/>
                    </a:cubicBezTo>
                    <a:cubicBezTo>
                      <a:pt x="19" y="18"/>
                      <a:pt x="19" y="22"/>
                      <a:pt x="17" y="24"/>
                    </a:cubicBezTo>
                    <a:cubicBezTo>
                      <a:pt x="15" y="27"/>
                      <a:pt x="13" y="29"/>
                      <a:pt x="10" y="29"/>
                    </a:cubicBezTo>
                    <a:close/>
                    <a:moveTo>
                      <a:pt x="10" y="5"/>
                    </a:moveTo>
                    <a:cubicBezTo>
                      <a:pt x="7" y="5"/>
                      <a:pt x="6" y="8"/>
                      <a:pt x="6" y="15"/>
                    </a:cubicBezTo>
                    <a:cubicBezTo>
                      <a:pt x="6" y="21"/>
                      <a:pt x="7" y="24"/>
                      <a:pt x="10" y="24"/>
                    </a:cubicBezTo>
                    <a:cubicBezTo>
                      <a:pt x="12" y="24"/>
                      <a:pt x="13" y="21"/>
                      <a:pt x="13" y="14"/>
                    </a:cubicBezTo>
                    <a:cubicBezTo>
                      <a:pt x="13" y="8"/>
                      <a:pt x="12" y="4"/>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8" name="Freeform 257"/>
              <p:cNvSpPr>
                <a:spLocks/>
              </p:cNvSpPr>
              <p:nvPr/>
            </p:nvSpPr>
            <p:spPr bwMode="auto">
              <a:xfrm>
                <a:off x="5791200" y="3051175"/>
                <a:ext cx="26988" cy="65088"/>
              </a:xfrm>
              <a:custGeom>
                <a:avLst/>
                <a:gdLst>
                  <a:gd name="T0" fmla="*/ 12 w 12"/>
                  <a:gd name="T1" fmla="*/ 0 h 29"/>
                  <a:gd name="T2" fmla="*/ 12 w 12"/>
                  <a:gd name="T3" fmla="*/ 28 h 29"/>
                  <a:gd name="T4" fmla="*/ 6 w 12"/>
                  <a:gd name="T5" fmla="*/ 29 h 29"/>
                  <a:gd name="T6" fmla="*/ 6 w 12"/>
                  <a:gd name="T7" fmla="*/ 7 h 29"/>
                  <a:gd name="T8" fmla="*/ 5 w 12"/>
                  <a:gd name="T9" fmla="*/ 8 h 29"/>
                  <a:gd name="T10" fmla="*/ 4 w 12"/>
                  <a:gd name="T11" fmla="*/ 9 h 29"/>
                  <a:gd name="T12" fmla="*/ 2 w 12"/>
                  <a:gd name="T13" fmla="*/ 10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8"/>
                    </a:cubicBezTo>
                    <a:cubicBezTo>
                      <a:pt x="10" y="28"/>
                      <a:pt x="9" y="28"/>
                      <a:pt x="6" y="29"/>
                    </a:cubicBezTo>
                    <a:cubicBezTo>
                      <a:pt x="6" y="20"/>
                      <a:pt x="6" y="16"/>
                      <a:pt x="6" y="7"/>
                    </a:cubicBezTo>
                    <a:cubicBezTo>
                      <a:pt x="6" y="8"/>
                      <a:pt x="6" y="8"/>
                      <a:pt x="5" y="8"/>
                    </a:cubicBezTo>
                    <a:cubicBezTo>
                      <a:pt x="5" y="9"/>
                      <a:pt x="4" y="9"/>
                      <a:pt x="4" y="9"/>
                    </a:cubicBezTo>
                    <a:cubicBezTo>
                      <a:pt x="3" y="9"/>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9" name="Freeform 258"/>
              <p:cNvSpPr>
                <a:spLocks noEditPoints="1"/>
              </p:cNvSpPr>
              <p:nvPr/>
            </p:nvSpPr>
            <p:spPr bwMode="auto">
              <a:xfrm>
                <a:off x="5835650" y="3046413"/>
                <a:ext cx="42863" cy="69850"/>
              </a:xfrm>
              <a:custGeom>
                <a:avLst/>
                <a:gdLst>
                  <a:gd name="T0" fmla="*/ 9 w 19"/>
                  <a:gd name="T1" fmla="*/ 30 h 31"/>
                  <a:gd name="T2" fmla="*/ 0 w 19"/>
                  <a:gd name="T3" fmla="*/ 16 h 31"/>
                  <a:gd name="T4" fmla="*/ 3 w 19"/>
                  <a:gd name="T5" fmla="*/ 5 h 31"/>
                  <a:gd name="T6" fmla="*/ 10 w 19"/>
                  <a:gd name="T7" fmla="*/ 1 h 31"/>
                  <a:gd name="T8" fmla="*/ 19 w 19"/>
                  <a:gd name="T9" fmla="*/ 14 h 31"/>
                  <a:gd name="T10" fmla="*/ 17 w 19"/>
                  <a:gd name="T11" fmla="*/ 26 h 31"/>
                  <a:gd name="T12" fmla="*/ 9 w 19"/>
                  <a:gd name="T13" fmla="*/ 30 h 31"/>
                  <a:gd name="T14" fmla="*/ 10 w 19"/>
                  <a:gd name="T15" fmla="*/ 5 h 31"/>
                  <a:gd name="T16" fmla="*/ 6 w 19"/>
                  <a:gd name="T17" fmla="*/ 16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0"/>
                    </a:moveTo>
                    <a:cubicBezTo>
                      <a:pt x="3" y="31"/>
                      <a:pt x="0" y="26"/>
                      <a:pt x="0" y="16"/>
                    </a:cubicBezTo>
                    <a:cubicBezTo>
                      <a:pt x="0" y="12"/>
                      <a:pt x="1" y="7"/>
                      <a:pt x="3" y="5"/>
                    </a:cubicBezTo>
                    <a:cubicBezTo>
                      <a:pt x="4" y="2"/>
                      <a:pt x="7" y="1"/>
                      <a:pt x="10" y="1"/>
                    </a:cubicBezTo>
                    <a:cubicBezTo>
                      <a:pt x="16" y="0"/>
                      <a:pt x="19" y="5"/>
                      <a:pt x="19" y="14"/>
                    </a:cubicBezTo>
                    <a:cubicBezTo>
                      <a:pt x="19" y="19"/>
                      <a:pt x="18" y="23"/>
                      <a:pt x="17" y="26"/>
                    </a:cubicBezTo>
                    <a:cubicBezTo>
                      <a:pt x="15" y="28"/>
                      <a:pt x="12" y="30"/>
                      <a:pt x="9" y="30"/>
                    </a:cubicBezTo>
                    <a:close/>
                    <a:moveTo>
                      <a:pt x="10" y="5"/>
                    </a:moveTo>
                    <a:cubicBezTo>
                      <a:pt x="7" y="5"/>
                      <a:pt x="6" y="9"/>
                      <a:pt x="6" y="16"/>
                    </a:cubicBezTo>
                    <a:cubicBezTo>
                      <a:pt x="6" y="22"/>
                      <a:pt x="7" y="25"/>
                      <a:pt x="10" y="25"/>
                    </a:cubicBezTo>
                    <a:cubicBezTo>
                      <a:pt x="12" y="25"/>
                      <a:pt x="14"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0" name="Freeform 259"/>
              <p:cNvSpPr>
                <a:spLocks noEditPoints="1"/>
              </p:cNvSpPr>
              <p:nvPr/>
            </p:nvSpPr>
            <p:spPr bwMode="auto">
              <a:xfrm>
                <a:off x="5884863" y="3044825"/>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4 h 30"/>
                  <a:gd name="T10" fmla="*/ 17 w 19"/>
                  <a:gd name="T11" fmla="*/ 26 h 30"/>
                  <a:gd name="T12" fmla="*/ 9 w 19"/>
                  <a:gd name="T13" fmla="*/ 30 h 30"/>
                  <a:gd name="T14" fmla="*/ 9 w 19"/>
                  <a:gd name="T15" fmla="*/ 5 h 30"/>
                  <a:gd name="T16" fmla="*/ 6 w 19"/>
                  <a:gd name="T17" fmla="*/ 15 h 30"/>
                  <a:gd name="T18" fmla="*/ 9 w 19"/>
                  <a:gd name="T19" fmla="*/ 25 h 30"/>
                  <a:gd name="T20" fmla="*/ 13 w 19"/>
                  <a:gd name="T21" fmla="*/ 15 h 30"/>
                  <a:gd name="T22" fmla="*/ 9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3" y="5"/>
                    </a:cubicBezTo>
                    <a:cubicBezTo>
                      <a:pt x="4" y="2"/>
                      <a:pt x="7" y="0"/>
                      <a:pt x="10" y="0"/>
                    </a:cubicBezTo>
                    <a:cubicBezTo>
                      <a:pt x="16" y="0"/>
                      <a:pt x="19" y="5"/>
                      <a:pt x="19" y="14"/>
                    </a:cubicBezTo>
                    <a:cubicBezTo>
                      <a:pt x="19" y="19"/>
                      <a:pt x="18" y="23"/>
                      <a:pt x="17" y="26"/>
                    </a:cubicBezTo>
                    <a:cubicBezTo>
                      <a:pt x="15" y="28"/>
                      <a:pt x="12" y="29"/>
                      <a:pt x="9" y="30"/>
                    </a:cubicBezTo>
                    <a:close/>
                    <a:moveTo>
                      <a:pt x="9" y="5"/>
                    </a:moveTo>
                    <a:cubicBezTo>
                      <a:pt x="7" y="5"/>
                      <a:pt x="6" y="8"/>
                      <a:pt x="6" y="15"/>
                    </a:cubicBezTo>
                    <a:cubicBezTo>
                      <a:pt x="6" y="21"/>
                      <a:pt x="7" y="25"/>
                      <a:pt x="9" y="25"/>
                    </a:cubicBezTo>
                    <a:cubicBezTo>
                      <a:pt x="12" y="25"/>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1" name="Freeform 260"/>
              <p:cNvSpPr>
                <a:spLocks/>
              </p:cNvSpPr>
              <p:nvPr/>
            </p:nvSpPr>
            <p:spPr bwMode="auto">
              <a:xfrm>
                <a:off x="5938838" y="3044825"/>
                <a:ext cx="25400"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0"/>
                      <a:pt x="12" y="17"/>
                      <a:pt x="12" y="28"/>
                    </a:cubicBezTo>
                    <a:cubicBezTo>
                      <a:pt x="9" y="28"/>
                      <a:pt x="8" y="28"/>
                      <a:pt x="6" y="28"/>
                    </a:cubicBezTo>
                    <a:cubicBezTo>
                      <a:pt x="6" y="19"/>
                      <a:pt x="6" y="15"/>
                      <a:pt x="6" y="6"/>
                    </a:cubicBezTo>
                    <a:cubicBezTo>
                      <a:pt x="6" y="7"/>
                      <a:pt x="5" y="7"/>
                      <a:pt x="4" y="7"/>
                    </a:cubicBezTo>
                    <a:cubicBezTo>
                      <a:pt x="4" y="7"/>
                      <a:pt x="4" y="8"/>
                      <a:pt x="3" y="8"/>
                    </a:cubicBezTo>
                    <a:cubicBezTo>
                      <a:pt x="3" y="8"/>
                      <a:pt x="2" y="8"/>
                      <a:pt x="2" y="8"/>
                    </a:cubicBezTo>
                    <a:cubicBezTo>
                      <a:pt x="1" y="9"/>
                      <a:pt x="1" y="9"/>
                      <a:pt x="0" y="9"/>
                    </a:cubicBezTo>
                    <a:cubicBezTo>
                      <a:pt x="0" y="7"/>
                      <a:pt x="0" y="6"/>
                      <a:pt x="0" y="4"/>
                    </a:cubicBezTo>
                    <a:cubicBezTo>
                      <a:pt x="2" y="3"/>
                      <a:pt x="3" y="3"/>
                      <a:pt x="4" y="2"/>
                    </a:cubicBezTo>
                    <a:cubicBezTo>
                      <a:pt x="6" y="1"/>
                      <a:pt x="7" y="0"/>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2" name="Freeform 261"/>
              <p:cNvSpPr>
                <a:spLocks noEditPoints="1"/>
              </p:cNvSpPr>
              <p:nvPr/>
            </p:nvSpPr>
            <p:spPr bwMode="auto">
              <a:xfrm>
                <a:off x="5645150" y="3146425"/>
                <a:ext cx="42863" cy="66675"/>
              </a:xfrm>
              <a:custGeom>
                <a:avLst/>
                <a:gdLst>
                  <a:gd name="T0" fmla="*/ 9 w 19"/>
                  <a:gd name="T1" fmla="*/ 30 h 30"/>
                  <a:gd name="T2" fmla="*/ 0 w 19"/>
                  <a:gd name="T3" fmla="*/ 16 h 30"/>
                  <a:gd name="T4" fmla="*/ 2 w 19"/>
                  <a:gd name="T5" fmla="*/ 5 h 30"/>
                  <a:gd name="T6" fmla="*/ 10 w 19"/>
                  <a:gd name="T7" fmla="*/ 1 h 30"/>
                  <a:gd name="T8" fmla="*/ 19 w 19"/>
                  <a:gd name="T9" fmla="*/ 15 h 30"/>
                  <a:gd name="T10" fmla="*/ 16 w 19"/>
                  <a:gd name="T11" fmla="*/ 26 h 30"/>
                  <a:gd name="T12" fmla="*/ 9 w 19"/>
                  <a:gd name="T13" fmla="*/ 30 h 30"/>
                  <a:gd name="T14" fmla="*/ 9 w 19"/>
                  <a:gd name="T15" fmla="*/ 6 h 30"/>
                  <a:gd name="T16" fmla="*/ 5 w 19"/>
                  <a:gd name="T17" fmla="*/ 16 h 30"/>
                  <a:gd name="T18" fmla="*/ 9 w 19"/>
                  <a:gd name="T19" fmla="*/ 25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2" y="5"/>
                    </a:cubicBezTo>
                    <a:cubicBezTo>
                      <a:pt x="4" y="3"/>
                      <a:pt x="6" y="1"/>
                      <a:pt x="10" y="1"/>
                    </a:cubicBezTo>
                    <a:cubicBezTo>
                      <a:pt x="15" y="0"/>
                      <a:pt x="19" y="5"/>
                      <a:pt x="19" y="15"/>
                    </a:cubicBezTo>
                    <a:cubicBezTo>
                      <a:pt x="19" y="19"/>
                      <a:pt x="17" y="23"/>
                      <a:pt x="16" y="26"/>
                    </a:cubicBezTo>
                    <a:cubicBezTo>
                      <a:pt x="14" y="28"/>
                      <a:pt x="12" y="30"/>
                      <a:pt x="9" y="30"/>
                    </a:cubicBezTo>
                    <a:close/>
                    <a:moveTo>
                      <a:pt x="9" y="6"/>
                    </a:moveTo>
                    <a:cubicBezTo>
                      <a:pt x="6" y="6"/>
                      <a:pt x="5" y="9"/>
                      <a:pt x="5" y="16"/>
                    </a:cubicBezTo>
                    <a:cubicBezTo>
                      <a:pt x="5" y="22"/>
                      <a:pt x="6" y="25"/>
                      <a:pt x="9" y="25"/>
                    </a:cubicBezTo>
                    <a:cubicBezTo>
                      <a:pt x="12" y="25"/>
                      <a:pt x="13" y="22"/>
                      <a:pt x="13" y="15"/>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3" name="Freeform 262"/>
              <p:cNvSpPr>
                <a:spLocks noEditPoints="1"/>
              </p:cNvSpPr>
              <p:nvPr/>
            </p:nvSpPr>
            <p:spPr bwMode="auto">
              <a:xfrm>
                <a:off x="5691188" y="3146425"/>
                <a:ext cx="42863" cy="65088"/>
              </a:xfrm>
              <a:custGeom>
                <a:avLst/>
                <a:gdLst>
                  <a:gd name="T0" fmla="*/ 9 w 19"/>
                  <a:gd name="T1" fmla="*/ 29 h 29"/>
                  <a:gd name="T2" fmla="*/ 0 w 19"/>
                  <a:gd name="T3" fmla="*/ 15 h 29"/>
                  <a:gd name="T4" fmla="*/ 3 w 19"/>
                  <a:gd name="T5" fmla="*/ 4 h 29"/>
                  <a:gd name="T6" fmla="*/ 10 w 19"/>
                  <a:gd name="T7" fmla="*/ 0 h 29"/>
                  <a:gd name="T8" fmla="*/ 19 w 19"/>
                  <a:gd name="T9" fmla="*/ 14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5"/>
                    </a:cubicBezTo>
                    <a:cubicBezTo>
                      <a:pt x="0" y="10"/>
                      <a:pt x="1" y="7"/>
                      <a:pt x="3" y="4"/>
                    </a:cubicBezTo>
                    <a:cubicBezTo>
                      <a:pt x="4" y="2"/>
                      <a:pt x="7" y="0"/>
                      <a:pt x="10" y="0"/>
                    </a:cubicBezTo>
                    <a:cubicBezTo>
                      <a:pt x="16" y="0"/>
                      <a:pt x="19" y="4"/>
                      <a:pt x="19" y="14"/>
                    </a:cubicBezTo>
                    <a:cubicBezTo>
                      <a:pt x="19" y="18"/>
                      <a:pt x="18" y="22"/>
                      <a:pt x="17" y="25"/>
                    </a:cubicBezTo>
                    <a:cubicBezTo>
                      <a:pt x="15" y="27"/>
                      <a:pt x="12" y="29"/>
                      <a:pt x="9" y="29"/>
                    </a:cubicBezTo>
                    <a:close/>
                    <a:moveTo>
                      <a:pt x="9" y="5"/>
                    </a:moveTo>
                    <a:cubicBezTo>
                      <a:pt x="7" y="5"/>
                      <a:pt x="6" y="8"/>
                      <a:pt x="6" y="15"/>
                    </a:cubicBezTo>
                    <a:cubicBezTo>
                      <a:pt x="6" y="21"/>
                      <a:pt x="7"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4" name="Freeform 263"/>
              <p:cNvSpPr>
                <a:spLocks noEditPoints="1"/>
              </p:cNvSpPr>
              <p:nvPr/>
            </p:nvSpPr>
            <p:spPr bwMode="auto">
              <a:xfrm>
                <a:off x="5738813" y="3141663"/>
                <a:ext cx="44450" cy="66675"/>
              </a:xfrm>
              <a:custGeom>
                <a:avLst/>
                <a:gdLst>
                  <a:gd name="T0" fmla="*/ 10 w 20"/>
                  <a:gd name="T1" fmla="*/ 30 h 30"/>
                  <a:gd name="T2" fmla="*/ 0 w 20"/>
                  <a:gd name="T3" fmla="*/ 16 h 30"/>
                  <a:gd name="T4" fmla="*/ 3 w 20"/>
                  <a:gd name="T5" fmla="*/ 5 h 30"/>
                  <a:gd name="T6" fmla="*/ 10 w 20"/>
                  <a:gd name="T7" fmla="*/ 0 h 30"/>
                  <a:gd name="T8" fmla="*/ 20 w 20"/>
                  <a:gd name="T9" fmla="*/ 15 h 30"/>
                  <a:gd name="T10" fmla="*/ 17 w 20"/>
                  <a:gd name="T11" fmla="*/ 26 h 30"/>
                  <a:gd name="T12" fmla="*/ 10 w 20"/>
                  <a:gd name="T13" fmla="*/ 30 h 30"/>
                  <a:gd name="T14" fmla="*/ 10 w 20"/>
                  <a:gd name="T15" fmla="*/ 5 h 30"/>
                  <a:gd name="T16" fmla="*/ 6 w 20"/>
                  <a:gd name="T17" fmla="*/ 16 h 30"/>
                  <a:gd name="T18" fmla="*/ 10 w 20"/>
                  <a:gd name="T19" fmla="*/ 25 h 30"/>
                  <a:gd name="T20" fmla="*/ 13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4" y="30"/>
                      <a:pt x="0" y="26"/>
                      <a:pt x="0" y="16"/>
                    </a:cubicBezTo>
                    <a:cubicBezTo>
                      <a:pt x="0" y="11"/>
                      <a:pt x="1" y="8"/>
                      <a:pt x="3" y="5"/>
                    </a:cubicBezTo>
                    <a:cubicBezTo>
                      <a:pt x="5" y="3"/>
                      <a:pt x="7" y="1"/>
                      <a:pt x="10" y="0"/>
                    </a:cubicBezTo>
                    <a:cubicBezTo>
                      <a:pt x="17" y="0"/>
                      <a:pt x="20" y="5"/>
                      <a:pt x="20" y="15"/>
                    </a:cubicBezTo>
                    <a:cubicBezTo>
                      <a:pt x="20" y="19"/>
                      <a:pt x="19" y="23"/>
                      <a:pt x="17" y="26"/>
                    </a:cubicBezTo>
                    <a:cubicBezTo>
                      <a:pt x="15" y="28"/>
                      <a:pt x="13" y="30"/>
                      <a:pt x="10" y="30"/>
                    </a:cubicBezTo>
                    <a:close/>
                    <a:moveTo>
                      <a:pt x="10" y="5"/>
                    </a:moveTo>
                    <a:cubicBezTo>
                      <a:pt x="8" y="6"/>
                      <a:pt x="6" y="9"/>
                      <a:pt x="6" y="16"/>
                    </a:cubicBezTo>
                    <a:cubicBezTo>
                      <a:pt x="6" y="22"/>
                      <a:pt x="8"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5" name="Freeform 264"/>
              <p:cNvSpPr>
                <a:spLocks noEditPoints="1"/>
              </p:cNvSpPr>
              <p:nvPr/>
            </p:nvSpPr>
            <p:spPr bwMode="auto">
              <a:xfrm>
                <a:off x="5786438" y="3140075"/>
                <a:ext cx="42863" cy="66675"/>
              </a:xfrm>
              <a:custGeom>
                <a:avLst/>
                <a:gdLst>
                  <a:gd name="T0" fmla="*/ 10 w 19"/>
                  <a:gd name="T1" fmla="*/ 30 h 30"/>
                  <a:gd name="T2" fmla="*/ 0 w 19"/>
                  <a:gd name="T3" fmla="*/ 16 h 30"/>
                  <a:gd name="T4" fmla="*/ 2 w 19"/>
                  <a:gd name="T5" fmla="*/ 5 h 30"/>
                  <a:gd name="T6" fmla="*/ 10 w 19"/>
                  <a:gd name="T7" fmla="*/ 1 h 30"/>
                  <a:gd name="T8" fmla="*/ 19 w 19"/>
                  <a:gd name="T9" fmla="*/ 15 h 30"/>
                  <a:gd name="T10" fmla="*/ 17 w 19"/>
                  <a:gd name="T11" fmla="*/ 26 h 30"/>
                  <a:gd name="T12" fmla="*/ 10 w 19"/>
                  <a:gd name="T13" fmla="*/ 30 h 30"/>
                  <a:gd name="T14" fmla="*/ 10 w 19"/>
                  <a:gd name="T15" fmla="*/ 5 h 30"/>
                  <a:gd name="T16" fmla="*/ 6 w 19"/>
                  <a:gd name="T17" fmla="*/ 16 h 30"/>
                  <a:gd name="T18" fmla="*/ 10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10" y="30"/>
                    </a:moveTo>
                    <a:cubicBezTo>
                      <a:pt x="3" y="30"/>
                      <a:pt x="0" y="26"/>
                      <a:pt x="0" y="16"/>
                    </a:cubicBezTo>
                    <a:cubicBezTo>
                      <a:pt x="0" y="11"/>
                      <a:pt x="1" y="7"/>
                      <a:pt x="2" y="5"/>
                    </a:cubicBezTo>
                    <a:cubicBezTo>
                      <a:pt x="5" y="2"/>
                      <a:pt x="7" y="1"/>
                      <a:pt x="10" y="1"/>
                    </a:cubicBezTo>
                    <a:cubicBezTo>
                      <a:pt x="16" y="0"/>
                      <a:pt x="19" y="5"/>
                      <a:pt x="19" y="15"/>
                    </a:cubicBezTo>
                    <a:cubicBezTo>
                      <a:pt x="19" y="19"/>
                      <a:pt x="19" y="23"/>
                      <a:pt x="17" y="26"/>
                    </a:cubicBezTo>
                    <a:cubicBezTo>
                      <a:pt x="15" y="28"/>
                      <a:pt x="13" y="30"/>
                      <a:pt x="10" y="30"/>
                    </a:cubicBezTo>
                    <a:close/>
                    <a:moveTo>
                      <a:pt x="10" y="5"/>
                    </a:moveTo>
                    <a:cubicBezTo>
                      <a:pt x="7" y="5"/>
                      <a:pt x="6" y="9"/>
                      <a:pt x="6" y="16"/>
                    </a:cubicBezTo>
                    <a:cubicBezTo>
                      <a:pt x="6" y="22"/>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6" name="Freeform 265"/>
              <p:cNvSpPr>
                <a:spLocks/>
              </p:cNvSpPr>
              <p:nvPr/>
            </p:nvSpPr>
            <p:spPr bwMode="auto">
              <a:xfrm>
                <a:off x="5842000" y="3138488"/>
                <a:ext cx="25400" cy="66675"/>
              </a:xfrm>
              <a:custGeom>
                <a:avLst/>
                <a:gdLst>
                  <a:gd name="T0" fmla="*/ 11 w 11"/>
                  <a:gd name="T1" fmla="*/ 0 h 30"/>
                  <a:gd name="T2" fmla="*/ 11 w 11"/>
                  <a:gd name="T3" fmla="*/ 29 h 30"/>
                  <a:gd name="T4" fmla="*/ 5 w 11"/>
                  <a:gd name="T5" fmla="*/ 30 h 30"/>
                  <a:gd name="T6" fmla="*/ 5 w 11"/>
                  <a:gd name="T7" fmla="*/ 7 h 30"/>
                  <a:gd name="T8" fmla="*/ 4 w 11"/>
                  <a:gd name="T9" fmla="*/ 8 h 30"/>
                  <a:gd name="T10" fmla="*/ 3 w 11"/>
                  <a:gd name="T11" fmla="*/ 9 h 30"/>
                  <a:gd name="T12" fmla="*/ 1 w 11"/>
                  <a:gd name="T13" fmla="*/ 9 h 30"/>
                  <a:gd name="T14" fmla="*/ 0 w 11"/>
                  <a:gd name="T15" fmla="*/ 10 h 30"/>
                  <a:gd name="T16" fmla="*/ 0 w 11"/>
                  <a:gd name="T17" fmla="*/ 5 h 30"/>
                  <a:gd name="T18" fmla="*/ 4 w 11"/>
                  <a:gd name="T19" fmla="*/ 3 h 30"/>
                  <a:gd name="T20" fmla="*/ 7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1"/>
                      <a:pt x="11" y="18"/>
                      <a:pt x="11" y="29"/>
                    </a:cubicBezTo>
                    <a:cubicBezTo>
                      <a:pt x="9" y="29"/>
                      <a:pt x="8" y="30"/>
                      <a:pt x="5" y="30"/>
                    </a:cubicBezTo>
                    <a:cubicBezTo>
                      <a:pt x="5" y="21"/>
                      <a:pt x="5" y="16"/>
                      <a:pt x="5" y="7"/>
                    </a:cubicBezTo>
                    <a:cubicBezTo>
                      <a:pt x="5" y="7"/>
                      <a:pt x="5" y="8"/>
                      <a:pt x="4" y="8"/>
                    </a:cubicBezTo>
                    <a:cubicBezTo>
                      <a:pt x="4" y="8"/>
                      <a:pt x="3" y="9"/>
                      <a:pt x="3" y="9"/>
                    </a:cubicBezTo>
                    <a:cubicBezTo>
                      <a:pt x="2" y="9"/>
                      <a:pt x="2" y="9"/>
                      <a:pt x="1" y="9"/>
                    </a:cubicBezTo>
                    <a:cubicBezTo>
                      <a:pt x="1" y="10"/>
                      <a:pt x="0" y="10"/>
                      <a:pt x="0" y="10"/>
                    </a:cubicBezTo>
                    <a:cubicBezTo>
                      <a:pt x="0" y="8"/>
                      <a:pt x="0" y="7"/>
                      <a:pt x="0" y="5"/>
                    </a:cubicBezTo>
                    <a:cubicBezTo>
                      <a:pt x="1" y="4"/>
                      <a:pt x="3" y="4"/>
                      <a:pt x="4" y="3"/>
                    </a:cubicBezTo>
                    <a:cubicBezTo>
                      <a:pt x="5" y="2"/>
                      <a:pt x="6" y="1"/>
                      <a:pt x="7" y="0"/>
                    </a:cubicBezTo>
                    <a:cubicBezTo>
                      <a:pt x="9" y="0"/>
                      <a:pt x="9"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7" name="Freeform 266"/>
              <p:cNvSpPr>
                <a:spLocks noEditPoints="1"/>
              </p:cNvSpPr>
              <p:nvPr/>
            </p:nvSpPr>
            <p:spPr bwMode="auto">
              <a:xfrm>
                <a:off x="5884863" y="3135313"/>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5 h 30"/>
                  <a:gd name="T10" fmla="*/ 17 w 19"/>
                  <a:gd name="T11" fmla="*/ 26 h 30"/>
                  <a:gd name="T12" fmla="*/ 9 w 19"/>
                  <a:gd name="T13" fmla="*/ 30 h 30"/>
                  <a:gd name="T14" fmla="*/ 10 w 19"/>
                  <a:gd name="T15" fmla="*/ 5 h 30"/>
                  <a:gd name="T16" fmla="*/ 6 w 19"/>
                  <a:gd name="T17" fmla="*/ 16 h 30"/>
                  <a:gd name="T18" fmla="*/ 9 w 19"/>
                  <a:gd name="T19" fmla="*/ 26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6"/>
                      <a:pt x="0" y="16"/>
                    </a:cubicBezTo>
                    <a:cubicBezTo>
                      <a:pt x="0" y="11"/>
                      <a:pt x="1" y="7"/>
                      <a:pt x="3" y="5"/>
                    </a:cubicBezTo>
                    <a:cubicBezTo>
                      <a:pt x="4" y="1"/>
                      <a:pt x="7" y="0"/>
                      <a:pt x="10" y="0"/>
                    </a:cubicBezTo>
                    <a:cubicBezTo>
                      <a:pt x="16" y="0"/>
                      <a:pt x="19" y="5"/>
                      <a:pt x="19" y="15"/>
                    </a:cubicBezTo>
                    <a:cubicBezTo>
                      <a:pt x="19" y="20"/>
                      <a:pt x="18" y="23"/>
                      <a:pt x="17" y="26"/>
                    </a:cubicBezTo>
                    <a:cubicBezTo>
                      <a:pt x="15" y="29"/>
                      <a:pt x="12" y="30"/>
                      <a:pt x="9" y="30"/>
                    </a:cubicBezTo>
                    <a:close/>
                    <a:moveTo>
                      <a:pt x="10" y="5"/>
                    </a:moveTo>
                    <a:cubicBezTo>
                      <a:pt x="7" y="5"/>
                      <a:pt x="6" y="9"/>
                      <a:pt x="6" y="16"/>
                    </a:cubicBezTo>
                    <a:cubicBezTo>
                      <a:pt x="6" y="22"/>
                      <a:pt x="7" y="26"/>
                      <a:pt x="9" y="26"/>
                    </a:cubicBezTo>
                    <a:cubicBezTo>
                      <a:pt x="12" y="26"/>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8" name="Freeform 267"/>
              <p:cNvSpPr>
                <a:spLocks noEditPoints="1"/>
              </p:cNvSpPr>
              <p:nvPr/>
            </p:nvSpPr>
            <p:spPr bwMode="auto">
              <a:xfrm>
                <a:off x="5934075" y="3133725"/>
                <a:ext cx="41275" cy="68263"/>
              </a:xfrm>
              <a:custGeom>
                <a:avLst/>
                <a:gdLst>
                  <a:gd name="T0" fmla="*/ 9 w 19"/>
                  <a:gd name="T1" fmla="*/ 31 h 31"/>
                  <a:gd name="T2" fmla="*/ 0 w 19"/>
                  <a:gd name="T3" fmla="*/ 16 h 31"/>
                  <a:gd name="T4" fmla="*/ 2 w 19"/>
                  <a:gd name="T5" fmla="*/ 5 h 31"/>
                  <a:gd name="T6" fmla="*/ 10 w 19"/>
                  <a:gd name="T7" fmla="*/ 0 h 31"/>
                  <a:gd name="T8" fmla="*/ 19 w 19"/>
                  <a:gd name="T9" fmla="*/ 16 h 31"/>
                  <a:gd name="T10" fmla="*/ 16 w 19"/>
                  <a:gd name="T11" fmla="*/ 27 h 31"/>
                  <a:gd name="T12" fmla="*/ 9 w 19"/>
                  <a:gd name="T13" fmla="*/ 31 h 31"/>
                  <a:gd name="T14" fmla="*/ 9 w 19"/>
                  <a:gd name="T15" fmla="*/ 6 h 31"/>
                  <a:gd name="T16" fmla="*/ 5 w 19"/>
                  <a:gd name="T17" fmla="*/ 16 h 31"/>
                  <a:gd name="T18" fmla="*/ 9 w 19"/>
                  <a:gd name="T19" fmla="*/ 26 h 31"/>
                  <a:gd name="T20" fmla="*/ 13 w 19"/>
                  <a:gd name="T21" fmla="*/ 16 h 31"/>
                  <a:gd name="T22" fmla="*/ 9 w 19"/>
                  <a:gd name="T2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6"/>
                      <a:pt x="0" y="16"/>
                    </a:cubicBezTo>
                    <a:cubicBezTo>
                      <a:pt x="0" y="11"/>
                      <a:pt x="0" y="7"/>
                      <a:pt x="2" y="5"/>
                    </a:cubicBezTo>
                    <a:cubicBezTo>
                      <a:pt x="4" y="2"/>
                      <a:pt x="6" y="0"/>
                      <a:pt x="10" y="0"/>
                    </a:cubicBezTo>
                    <a:cubicBezTo>
                      <a:pt x="15" y="0"/>
                      <a:pt x="19" y="5"/>
                      <a:pt x="19" y="16"/>
                    </a:cubicBezTo>
                    <a:cubicBezTo>
                      <a:pt x="19" y="20"/>
                      <a:pt x="18" y="25"/>
                      <a:pt x="16" y="27"/>
                    </a:cubicBezTo>
                    <a:cubicBezTo>
                      <a:pt x="14" y="30"/>
                      <a:pt x="12" y="31"/>
                      <a:pt x="9" y="31"/>
                    </a:cubicBezTo>
                    <a:close/>
                    <a:moveTo>
                      <a:pt x="9" y="6"/>
                    </a:moveTo>
                    <a:cubicBezTo>
                      <a:pt x="6" y="6"/>
                      <a:pt x="5" y="9"/>
                      <a:pt x="5" y="16"/>
                    </a:cubicBezTo>
                    <a:cubicBezTo>
                      <a:pt x="5" y="23"/>
                      <a:pt x="6" y="26"/>
                      <a:pt x="9" y="26"/>
                    </a:cubicBezTo>
                    <a:cubicBezTo>
                      <a:pt x="12" y="26"/>
                      <a:pt x="13" y="22"/>
                      <a:pt x="13" y="16"/>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9" name="Freeform 268"/>
              <p:cNvSpPr>
                <a:spLocks/>
              </p:cNvSpPr>
              <p:nvPr/>
            </p:nvSpPr>
            <p:spPr bwMode="auto">
              <a:xfrm>
                <a:off x="5649913" y="3235325"/>
                <a:ext cx="26988" cy="61913"/>
              </a:xfrm>
              <a:custGeom>
                <a:avLst/>
                <a:gdLst>
                  <a:gd name="T0" fmla="*/ 11 w 12"/>
                  <a:gd name="T1" fmla="*/ 0 h 28"/>
                  <a:gd name="T2" fmla="*/ 12 w 12"/>
                  <a:gd name="T3" fmla="*/ 28 h 28"/>
                  <a:gd name="T4" fmla="*/ 6 w 12"/>
                  <a:gd name="T5" fmla="*/ 28 h 28"/>
                  <a:gd name="T6" fmla="*/ 6 w 12"/>
                  <a:gd name="T7" fmla="*/ 7 h 28"/>
                  <a:gd name="T8" fmla="*/ 4 w 12"/>
                  <a:gd name="T9" fmla="*/ 8 h 28"/>
                  <a:gd name="T10" fmla="*/ 3 w 12"/>
                  <a:gd name="T11" fmla="*/ 9 h 28"/>
                  <a:gd name="T12" fmla="*/ 2 w 12"/>
                  <a:gd name="T13" fmla="*/ 9 h 28"/>
                  <a:gd name="T14" fmla="*/ 0 w 12"/>
                  <a:gd name="T15" fmla="*/ 10 h 28"/>
                  <a:gd name="T16" fmla="*/ 0 w 12"/>
                  <a:gd name="T17" fmla="*/ 4 h 28"/>
                  <a:gd name="T18" fmla="*/ 4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2" y="11"/>
                      <a:pt x="12" y="17"/>
                      <a:pt x="12" y="28"/>
                    </a:cubicBezTo>
                    <a:cubicBezTo>
                      <a:pt x="9" y="28"/>
                      <a:pt x="8" y="28"/>
                      <a:pt x="6" y="28"/>
                    </a:cubicBezTo>
                    <a:cubicBezTo>
                      <a:pt x="6" y="20"/>
                      <a:pt x="6" y="15"/>
                      <a:pt x="6" y="7"/>
                    </a:cubicBezTo>
                    <a:cubicBezTo>
                      <a:pt x="5" y="7"/>
                      <a:pt x="5" y="8"/>
                      <a:pt x="4" y="8"/>
                    </a:cubicBezTo>
                    <a:cubicBezTo>
                      <a:pt x="4" y="8"/>
                      <a:pt x="4" y="8"/>
                      <a:pt x="3" y="9"/>
                    </a:cubicBezTo>
                    <a:cubicBezTo>
                      <a:pt x="3" y="9"/>
                      <a:pt x="2" y="9"/>
                      <a:pt x="2" y="9"/>
                    </a:cubicBezTo>
                    <a:cubicBezTo>
                      <a:pt x="1" y="9"/>
                      <a:pt x="1" y="10"/>
                      <a:pt x="0" y="10"/>
                    </a:cubicBezTo>
                    <a:cubicBezTo>
                      <a:pt x="0" y="8"/>
                      <a:pt x="0" y="6"/>
                      <a:pt x="0" y="4"/>
                    </a:cubicBezTo>
                    <a:cubicBezTo>
                      <a:pt x="2" y="4"/>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0" name="Freeform 269"/>
              <p:cNvSpPr>
                <a:spLocks noEditPoints="1"/>
              </p:cNvSpPr>
              <p:nvPr/>
            </p:nvSpPr>
            <p:spPr bwMode="auto">
              <a:xfrm>
                <a:off x="5691188" y="3233738"/>
                <a:ext cx="42863" cy="63500"/>
              </a:xfrm>
              <a:custGeom>
                <a:avLst/>
                <a:gdLst>
                  <a:gd name="T0" fmla="*/ 9 w 19"/>
                  <a:gd name="T1" fmla="*/ 29 h 29"/>
                  <a:gd name="T2" fmla="*/ 0 w 19"/>
                  <a:gd name="T3" fmla="*/ 16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5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6"/>
                    </a:cubicBezTo>
                    <a:cubicBezTo>
                      <a:pt x="0" y="11"/>
                      <a:pt x="1" y="7"/>
                      <a:pt x="3" y="5"/>
                    </a:cubicBezTo>
                    <a:cubicBezTo>
                      <a:pt x="4" y="2"/>
                      <a:pt x="7" y="1"/>
                      <a:pt x="10" y="1"/>
                    </a:cubicBezTo>
                    <a:cubicBezTo>
                      <a:pt x="16" y="0"/>
                      <a:pt x="19" y="5"/>
                      <a:pt x="19" y="15"/>
                    </a:cubicBezTo>
                    <a:cubicBezTo>
                      <a:pt x="19" y="20"/>
                      <a:pt x="18" y="23"/>
                      <a:pt x="17" y="25"/>
                    </a:cubicBezTo>
                    <a:cubicBezTo>
                      <a:pt x="15" y="28"/>
                      <a:pt x="13" y="29"/>
                      <a:pt x="9" y="29"/>
                    </a:cubicBezTo>
                    <a:close/>
                    <a:moveTo>
                      <a:pt x="9" y="5"/>
                    </a:moveTo>
                    <a:cubicBezTo>
                      <a:pt x="7" y="5"/>
                      <a:pt x="6" y="9"/>
                      <a:pt x="6" y="15"/>
                    </a:cubicBezTo>
                    <a:cubicBezTo>
                      <a:pt x="6" y="22"/>
                      <a:pt x="7" y="25"/>
                      <a:pt x="9" y="25"/>
                    </a:cubicBezTo>
                    <a:cubicBezTo>
                      <a:pt x="12" y="25"/>
                      <a:pt x="13" y="22"/>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1" name="Freeform 270"/>
              <p:cNvSpPr>
                <a:spLocks noEditPoints="1"/>
              </p:cNvSpPr>
              <p:nvPr/>
            </p:nvSpPr>
            <p:spPr bwMode="auto">
              <a:xfrm>
                <a:off x="5738813" y="3233738"/>
                <a:ext cx="44450" cy="63500"/>
              </a:xfrm>
              <a:custGeom>
                <a:avLst/>
                <a:gdLst>
                  <a:gd name="T0" fmla="*/ 10 w 20"/>
                  <a:gd name="T1" fmla="*/ 29 h 29"/>
                  <a:gd name="T2" fmla="*/ 0 w 20"/>
                  <a:gd name="T3" fmla="*/ 15 h 29"/>
                  <a:gd name="T4" fmla="*/ 3 w 20"/>
                  <a:gd name="T5" fmla="*/ 4 h 29"/>
                  <a:gd name="T6" fmla="*/ 10 w 20"/>
                  <a:gd name="T7" fmla="*/ 0 h 29"/>
                  <a:gd name="T8" fmla="*/ 20 w 20"/>
                  <a:gd name="T9" fmla="*/ 14 h 29"/>
                  <a:gd name="T10" fmla="*/ 17 w 20"/>
                  <a:gd name="T11" fmla="*/ 25 h 29"/>
                  <a:gd name="T12" fmla="*/ 10 w 20"/>
                  <a:gd name="T13" fmla="*/ 29 h 29"/>
                  <a:gd name="T14" fmla="*/ 10 w 20"/>
                  <a:gd name="T15" fmla="*/ 5 h 29"/>
                  <a:gd name="T16" fmla="*/ 7 w 20"/>
                  <a:gd name="T17" fmla="*/ 15 h 29"/>
                  <a:gd name="T18" fmla="*/ 10 w 20"/>
                  <a:gd name="T19" fmla="*/ 24 h 29"/>
                  <a:gd name="T20" fmla="*/ 14 w 20"/>
                  <a:gd name="T21" fmla="*/ 14 h 29"/>
                  <a:gd name="T22" fmla="*/ 10 w 20"/>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9">
                    <a:moveTo>
                      <a:pt x="10" y="29"/>
                    </a:moveTo>
                    <a:cubicBezTo>
                      <a:pt x="4" y="29"/>
                      <a:pt x="0" y="24"/>
                      <a:pt x="0" y="15"/>
                    </a:cubicBezTo>
                    <a:cubicBezTo>
                      <a:pt x="0" y="10"/>
                      <a:pt x="1" y="7"/>
                      <a:pt x="3" y="4"/>
                    </a:cubicBezTo>
                    <a:cubicBezTo>
                      <a:pt x="5" y="1"/>
                      <a:pt x="7" y="0"/>
                      <a:pt x="10" y="0"/>
                    </a:cubicBezTo>
                    <a:cubicBezTo>
                      <a:pt x="17" y="0"/>
                      <a:pt x="20" y="5"/>
                      <a:pt x="20" y="14"/>
                    </a:cubicBezTo>
                    <a:cubicBezTo>
                      <a:pt x="20" y="19"/>
                      <a:pt x="19" y="23"/>
                      <a:pt x="17" y="25"/>
                    </a:cubicBezTo>
                    <a:cubicBezTo>
                      <a:pt x="15" y="27"/>
                      <a:pt x="13" y="29"/>
                      <a:pt x="10" y="29"/>
                    </a:cubicBezTo>
                    <a:close/>
                    <a:moveTo>
                      <a:pt x="10" y="5"/>
                    </a:moveTo>
                    <a:cubicBezTo>
                      <a:pt x="8" y="5"/>
                      <a:pt x="7" y="8"/>
                      <a:pt x="7" y="15"/>
                    </a:cubicBezTo>
                    <a:cubicBezTo>
                      <a:pt x="7" y="21"/>
                      <a:pt x="8" y="24"/>
                      <a:pt x="10" y="24"/>
                    </a:cubicBezTo>
                    <a:cubicBezTo>
                      <a:pt x="12" y="24"/>
                      <a:pt x="14" y="21"/>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2" name="Freeform 271"/>
              <p:cNvSpPr>
                <a:spLocks/>
              </p:cNvSpPr>
              <p:nvPr/>
            </p:nvSpPr>
            <p:spPr bwMode="auto">
              <a:xfrm>
                <a:off x="5794375" y="3230563"/>
                <a:ext cx="23813" cy="65088"/>
              </a:xfrm>
              <a:custGeom>
                <a:avLst/>
                <a:gdLst>
                  <a:gd name="T0" fmla="*/ 11 w 11"/>
                  <a:gd name="T1" fmla="*/ 0 h 29"/>
                  <a:gd name="T2" fmla="*/ 11 w 11"/>
                  <a:gd name="T3" fmla="*/ 29 h 29"/>
                  <a:gd name="T4" fmla="*/ 6 w 11"/>
                  <a:gd name="T5" fmla="*/ 29 h 29"/>
                  <a:gd name="T6" fmla="*/ 6 w 11"/>
                  <a:gd name="T7" fmla="*/ 7 h 29"/>
                  <a:gd name="T8" fmla="*/ 4 w 11"/>
                  <a:gd name="T9" fmla="*/ 8 h 29"/>
                  <a:gd name="T10" fmla="*/ 3 w 11"/>
                  <a:gd name="T11" fmla="*/ 9 h 29"/>
                  <a:gd name="T12" fmla="*/ 1 w 11"/>
                  <a:gd name="T13" fmla="*/ 10 h 29"/>
                  <a:gd name="T14" fmla="*/ 0 w 11"/>
                  <a:gd name="T15" fmla="*/ 10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9"/>
                      <a:pt x="8" y="29"/>
                      <a:pt x="6" y="29"/>
                    </a:cubicBezTo>
                    <a:cubicBezTo>
                      <a:pt x="6" y="21"/>
                      <a:pt x="6" y="16"/>
                      <a:pt x="6" y="7"/>
                    </a:cubicBezTo>
                    <a:cubicBezTo>
                      <a:pt x="5" y="8"/>
                      <a:pt x="5" y="8"/>
                      <a:pt x="4" y="8"/>
                    </a:cubicBezTo>
                    <a:cubicBezTo>
                      <a:pt x="4" y="8"/>
                      <a:pt x="3" y="9"/>
                      <a:pt x="3" y="9"/>
                    </a:cubicBezTo>
                    <a:cubicBezTo>
                      <a:pt x="2" y="9"/>
                      <a:pt x="2" y="9"/>
                      <a:pt x="1" y="10"/>
                    </a:cubicBezTo>
                    <a:cubicBezTo>
                      <a:pt x="1" y="10"/>
                      <a:pt x="0" y="10"/>
                      <a:pt x="0" y="10"/>
                    </a:cubicBezTo>
                    <a:cubicBezTo>
                      <a:pt x="0" y="8"/>
                      <a:pt x="0" y="7"/>
                      <a:pt x="0" y="4"/>
                    </a:cubicBezTo>
                    <a:cubicBezTo>
                      <a:pt x="1" y="4"/>
                      <a:pt x="2"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3" name="Freeform 272"/>
              <p:cNvSpPr>
                <a:spLocks noEditPoints="1"/>
              </p:cNvSpPr>
              <p:nvPr/>
            </p:nvSpPr>
            <p:spPr bwMode="auto">
              <a:xfrm>
                <a:off x="5835650" y="3228975"/>
                <a:ext cx="42863" cy="68263"/>
              </a:xfrm>
              <a:custGeom>
                <a:avLst/>
                <a:gdLst>
                  <a:gd name="T0" fmla="*/ 10 w 19"/>
                  <a:gd name="T1" fmla="*/ 30 h 31"/>
                  <a:gd name="T2" fmla="*/ 0 w 19"/>
                  <a:gd name="T3" fmla="*/ 16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6 h 31"/>
                  <a:gd name="T18" fmla="*/ 10 w 19"/>
                  <a:gd name="T19" fmla="*/ 25 h 31"/>
                  <a:gd name="T20" fmla="*/ 14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1"/>
                      <a:pt x="0" y="26"/>
                      <a:pt x="0" y="16"/>
                    </a:cubicBezTo>
                    <a:cubicBezTo>
                      <a:pt x="0" y="11"/>
                      <a:pt x="1" y="7"/>
                      <a:pt x="3" y="4"/>
                    </a:cubicBezTo>
                    <a:cubicBezTo>
                      <a:pt x="4" y="2"/>
                      <a:pt x="7" y="1"/>
                      <a:pt x="10" y="0"/>
                    </a:cubicBezTo>
                    <a:cubicBezTo>
                      <a:pt x="16" y="0"/>
                      <a:pt x="19" y="5"/>
                      <a:pt x="19" y="15"/>
                    </a:cubicBezTo>
                    <a:cubicBezTo>
                      <a:pt x="19" y="20"/>
                      <a:pt x="19" y="24"/>
                      <a:pt x="17" y="26"/>
                    </a:cubicBezTo>
                    <a:cubicBezTo>
                      <a:pt x="15" y="29"/>
                      <a:pt x="13" y="30"/>
                      <a:pt x="10" y="30"/>
                    </a:cubicBezTo>
                    <a:close/>
                    <a:moveTo>
                      <a:pt x="10" y="5"/>
                    </a:moveTo>
                    <a:cubicBezTo>
                      <a:pt x="7" y="5"/>
                      <a:pt x="6" y="9"/>
                      <a:pt x="6" y="16"/>
                    </a:cubicBezTo>
                    <a:cubicBezTo>
                      <a:pt x="6" y="22"/>
                      <a:pt x="7"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4" name="Freeform 273"/>
              <p:cNvSpPr>
                <a:spLocks noEditPoints="1"/>
              </p:cNvSpPr>
              <p:nvPr/>
            </p:nvSpPr>
            <p:spPr bwMode="auto">
              <a:xfrm>
                <a:off x="5884863" y="3228975"/>
                <a:ext cx="42863" cy="66675"/>
              </a:xfrm>
              <a:custGeom>
                <a:avLst/>
                <a:gdLst>
                  <a:gd name="T0" fmla="*/ 9 w 19"/>
                  <a:gd name="T1" fmla="*/ 30 h 30"/>
                  <a:gd name="T2" fmla="*/ 0 w 19"/>
                  <a:gd name="T3" fmla="*/ 15 h 30"/>
                  <a:gd name="T4" fmla="*/ 3 w 19"/>
                  <a:gd name="T5" fmla="*/ 4 h 30"/>
                  <a:gd name="T6" fmla="*/ 10 w 19"/>
                  <a:gd name="T7" fmla="*/ 0 h 30"/>
                  <a:gd name="T8" fmla="*/ 19 w 19"/>
                  <a:gd name="T9" fmla="*/ 14 h 30"/>
                  <a:gd name="T10" fmla="*/ 17 w 19"/>
                  <a:gd name="T11" fmla="*/ 26 h 30"/>
                  <a:gd name="T12" fmla="*/ 9 w 19"/>
                  <a:gd name="T13" fmla="*/ 30 h 30"/>
                  <a:gd name="T14" fmla="*/ 10 w 19"/>
                  <a:gd name="T15" fmla="*/ 5 h 30"/>
                  <a:gd name="T16" fmla="*/ 6 w 19"/>
                  <a:gd name="T17" fmla="*/ 15 h 30"/>
                  <a:gd name="T18" fmla="*/ 9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5"/>
                    </a:cubicBezTo>
                    <a:cubicBezTo>
                      <a:pt x="0" y="11"/>
                      <a:pt x="1" y="7"/>
                      <a:pt x="3" y="4"/>
                    </a:cubicBezTo>
                    <a:cubicBezTo>
                      <a:pt x="4" y="1"/>
                      <a:pt x="7" y="0"/>
                      <a:pt x="10" y="0"/>
                    </a:cubicBezTo>
                    <a:cubicBezTo>
                      <a:pt x="16" y="0"/>
                      <a:pt x="19" y="5"/>
                      <a:pt x="19" y="14"/>
                    </a:cubicBezTo>
                    <a:cubicBezTo>
                      <a:pt x="19" y="20"/>
                      <a:pt x="18" y="23"/>
                      <a:pt x="17" y="26"/>
                    </a:cubicBezTo>
                    <a:cubicBezTo>
                      <a:pt x="15" y="29"/>
                      <a:pt x="12" y="30"/>
                      <a:pt x="9" y="30"/>
                    </a:cubicBezTo>
                    <a:close/>
                    <a:moveTo>
                      <a:pt x="10" y="5"/>
                    </a:moveTo>
                    <a:cubicBezTo>
                      <a:pt x="7" y="5"/>
                      <a:pt x="6" y="9"/>
                      <a:pt x="6" y="15"/>
                    </a:cubicBezTo>
                    <a:cubicBezTo>
                      <a:pt x="6" y="22"/>
                      <a:pt x="7" y="25"/>
                      <a:pt x="9"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5" name="Freeform 274"/>
              <p:cNvSpPr>
                <a:spLocks/>
              </p:cNvSpPr>
              <p:nvPr/>
            </p:nvSpPr>
            <p:spPr bwMode="auto">
              <a:xfrm>
                <a:off x="5938838" y="3227388"/>
                <a:ext cx="25400" cy="68263"/>
              </a:xfrm>
              <a:custGeom>
                <a:avLst/>
                <a:gdLst>
                  <a:gd name="T0" fmla="*/ 12 w 12"/>
                  <a:gd name="T1" fmla="*/ 0 h 31"/>
                  <a:gd name="T2" fmla="*/ 12 w 12"/>
                  <a:gd name="T3" fmla="*/ 31 h 31"/>
                  <a:gd name="T4" fmla="*/ 6 w 12"/>
                  <a:gd name="T5" fmla="*/ 31 h 31"/>
                  <a:gd name="T6" fmla="*/ 6 w 12"/>
                  <a:gd name="T7" fmla="*/ 7 h 31"/>
                  <a:gd name="T8" fmla="*/ 4 w 12"/>
                  <a:gd name="T9" fmla="*/ 9 h 31"/>
                  <a:gd name="T10" fmla="*/ 3 w 12"/>
                  <a:gd name="T11" fmla="*/ 10 h 31"/>
                  <a:gd name="T12" fmla="*/ 2 w 12"/>
                  <a:gd name="T13" fmla="*/ 10 h 31"/>
                  <a:gd name="T14" fmla="*/ 0 w 12"/>
                  <a:gd name="T15" fmla="*/ 10 h 31"/>
                  <a:gd name="T16" fmla="*/ 0 w 12"/>
                  <a:gd name="T17" fmla="*/ 5 h 31"/>
                  <a:gd name="T18" fmla="*/ 4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2"/>
                      <a:pt x="12" y="19"/>
                      <a:pt x="12" y="31"/>
                    </a:cubicBezTo>
                    <a:cubicBezTo>
                      <a:pt x="9" y="31"/>
                      <a:pt x="8" y="31"/>
                      <a:pt x="6" y="31"/>
                    </a:cubicBezTo>
                    <a:cubicBezTo>
                      <a:pt x="6" y="21"/>
                      <a:pt x="6" y="17"/>
                      <a:pt x="6" y="7"/>
                    </a:cubicBezTo>
                    <a:cubicBezTo>
                      <a:pt x="6" y="8"/>
                      <a:pt x="5" y="9"/>
                      <a:pt x="4" y="9"/>
                    </a:cubicBezTo>
                    <a:cubicBezTo>
                      <a:pt x="4" y="9"/>
                      <a:pt x="4" y="9"/>
                      <a:pt x="3" y="10"/>
                    </a:cubicBezTo>
                    <a:cubicBezTo>
                      <a:pt x="3" y="10"/>
                      <a:pt x="2" y="10"/>
                      <a:pt x="2" y="10"/>
                    </a:cubicBezTo>
                    <a:cubicBezTo>
                      <a:pt x="1" y="10"/>
                      <a:pt x="1" y="10"/>
                      <a:pt x="0" y="10"/>
                    </a:cubicBezTo>
                    <a:cubicBezTo>
                      <a:pt x="0" y="8"/>
                      <a:pt x="0" y="7"/>
                      <a:pt x="0" y="5"/>
                    </a:cubicBezTo>
                    <a:cubicBezTo>
                      <a:pt x="2" y="4"/>
                      <a:pt x="3" y="4"/>
                      <a:pt x="4" y="3"/>
                    </a:cubicBezTo>
                    <a:cubicBezTo>
                      <a:pt x="6" y="2"/>
                      <a:pt x="7" y="1"/>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6" name="Freeform 287"/>
              <p:cNvSpPr>
                <a:spLocks/>
              </p:cNvSpPr>
              <p:nvPr/>
            </p:nvSpPr>
            <p:spPr bwMode="auto">
              <a:xfrm>
                <a:off x="5195888"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7" name="Freeform 288"/>
              <p:cNvSpPr>
                <a:spLocks/>
              </p:cNvSpPr>
              <p:nvPr/>
            </p:nvSpPr>
            <p:spPr bwMode="auto">
              <a:xfrm>
                <a:off x="6931025"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428" name="Group 427"/>
              <p:cNvGrpSpPr/>
              <p:nvPr/>
            </p:nvGrpSpPr>
            <p:grpSpPr>
              <a:xfrm rot="18000000" flipV="1">
                <a:off x="6156326" y="3331739"/>
                <a:ext cx="955040" cy="129550"/>
                <a:chOff x="7010400" y="7239001"/>
                <a:chExt cx="1919288" cy="260350"/>
              </a:xfrm>
            </p:grpSpPr>
            <p:sp>
              <p:nvSpPr>
                <p:cNvPr id="429" name="Rectangle 333"/>
                <p:cNvSpPr>
                  <a:spLocks noChangeArrowheads="1"/>
                </p:cNvSpPr>
                <p:nvPr/>
              </p:nvSpPr>
              <p:spPr bwMode="auto">
                <a:xfrm>
                  <a:off x="7416800" y="7239001"/>
                  <a:ext cx="1228725" cy="2603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0" name="Rectangle 334"/>
                <p:cNvSpPr>
                  <a:spLocks noChangeArrowheads="1"/>
                </p:cNvSpPr>
                <p:nvPr/>
              </p:nvSpPr>
              <p:spPr bwMode="auto">
                <a:xfrm>
                  <a:off x="7416800" y="7369176"/>
                  <a:ext cx="1228725"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1" name="Rectangle 335"/>
                <p:cNvSpPr>
                  <a:spLocks noChangeArrowheads="1"/>
                </p:cNvSpPr>
                <p:nvPr/>
              </p:nvSpPr>
              <p:spPr bwMode="auto">
                <a:xfrm>
                  <a:off x="7416800" y="7304088"/>
                  <a:ext cx="1228725" cy="1285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2" name="Freeform 336"/>
                <p:cNvSpPr>
                  <a:spLocks/>
                </p:cNvSpPr>
                <p:nvPr/>
              </p:nvSpPr>
              <p:spPr bwMode="auto">
                <a:xfrm>
                  <a:off x="7010400" y="7239001"/>
                  <a:ext cx="406400" cy="260350"/>
                </a:xfrm>
                <a:custGeom>
                  <a:avLst/>
                  <a:gdLst>
                    <a:gd name="T0" fmla="*/ 0 w 256"/>
                    <a:gd name="T1" fmla="*/ 82 h 164"/>
                    <a:gd name="T2" fmla="*/ 256 w 256"/>
                    <a:gd name="T3" fmla="*/ 164 h 164"/>
                    <a:gd name="T4" fmla="*/ 256 w 256"/>
                    <a:gd name="T5" fmla="*/ 0 h 164"/>
                    <a:gd name="T6" fmla="*/ 0 w 256"/>
                    <a:gd name="T7" fmla="*/ 82 h 164"/>
                  </a:gdLst>
                  <a:ahLst/>
                  <a:cxnLst>
                    <a:cxn ang="0">
                      <a:pos x="T0" y="T1"/>
                    </a:cxn>
                    <a:cxn ang="0">
                      <a:pos x="T2" y="T3"/>
                    </a:cxn>
                    <a:cxn ang="0">
                      <a:pos x="T4" y="T5"/>
                    </a:cxn>
                    <a:cxn ang="0">
                      <a:pos x="T6" y="T7"/>
                    </a:cxn>
                  </a:cxnLst>
                  <a:rect l="0" t="0" r="r" b="b"/>
                  <a:pathLst>
                    <a:path w="256" h="164">
                      <a:moveTo>
                        <a:pt x="0" y="82"/>
                      </a:moveTo>
                      <a:lnTo>
                        <a:pt x="256" y="164"/>
                      </a:lnTo>
                      <a:lnTo>
                        <a:pt x="256" y="0"/>
                      </a:lnTo>
                      <a:lnTo>
                        <a:pt x="0" y="82"/>
                      </a:lnTo>
                      <a:close/>
                    </a:path>
                  </a:pathLst>
                </a:custGeom>
                <a:solidFill>
                  <a:srgbClr val="DDC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3" name="Freeform 337"/>
                <p:cNvSpPr>
                  <a:spLocks/>
                </p:cNvSpPr>
                <p:nvPr/>
              </p:nvSpPr>
              <p:spPr bwMode="auto">
                <a:xfrm>
                  <a:off x="7010400" y="7321551"/>
                  <a:ext cx="149225" cy="96838"/>
                </a:xfrm>
                <a:custGeom>
                  <a:avLst/>
                  <a:gdLst>
                    <a:gd name="T0" fmla="*/ 0 w 94"/>
                    <a:gd name="T1" fmla="*/ 30 h 61"/>
                    <a:gd name="T2" fmla="*/ 94 w 94"/>
                    <a:gd name="T3" fmla="*/ 61 h 61"/>
                    <a:gd name="T4" fmla="*/ 94 w 94"/>
                    <a:gd name="T5" fmla="*/ 0 h 61"/>
                    <a:gd name="T6" fmla="*/ 0 w 94"/>
                    <a:gd name="T7" fmla="*/ 30 h 61"/>
                  </a:gdLst>
                  <a:ahLst/>
                  <a:cxnLst>
                    <a:cxn ang="0">
                      <a:pos x="T0" y="T1"/>
                    </a:cxn>
                    <a:cxn ang="0">
                      <a:pos x="T2" y="T3"/>
                    </a:cxn>
                    <a:cxn ang="0">
                      <a:pos x="T4" y="T5"/>
                    </a:cxn>
                    <a:cxn ang="0">
                      <a:pos x="T6" y="T7"/>
                    </a:cxn>
                  </a:cxnLst>
                  <a:rect l="0" t="0" r="r" b="b"/>
                  <a:pathLst>
                    <a:path w="94" h="61">
                      <a:moveTo>
                        <a:pt x="0" y="30"/>
                      </a:moveTo>
                      <a:lnTo>
                        <a:pt x="94" y="61"/>
                      </a:lnTo>
                      <a:lnTo>
                        <a:pt x="94" y="0"/>
                      </a:lnTo>
                      <a:lnTo>
                        <a:pt x="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4" name="Freeform 338"/>
                <p:cNvSpPr>
                  <a:spLocks/>
                </p:cNvSpPr>
                <p:nvPr/>
              </p:nvSpPr>
              <p:spPr bwMode="auto">
                <a:xfrm>
                  <a:off x="8737600" y="7239001"/>
                  <a:ext cx="192088" cy="260350"/>
                </a:xfrm>
                <a:custGeom>
                  <a:avLst/>
                  <a:gdLst>
                    <a:gd name="T0" fmla="*/ 0 w 68"/>
                    <a:gd name="T1" fmla="*/ 0 h 92"/>
                    <a:gd name="T2" fmla="*/ 54 w 68"/>
                    <a:gd name="T3" fmla="*/ 0 h 92"/>
                    <a:gd name="T4" fmla="*/ 68 w 68"/>
                    <a:gd name="T5" fmla="*/ 14 h 92"/>
                    <a:gd name="T6" fmla="*/ 68 w 68"/>
                    <a:gd name="T7" fmla="*/ 78 h 92"/>
                    <a:gd name="T8" fmla="*/ 54 w 68"/>
                    <a:gd name="T9" fmla="*/ 92 h 92"/>
                    <a:gd name="T10" fmla="*/ 0 w 68"/>
                    <a:gd name="T11" fmla="*/ 92 h 92"/>
                    <a:gd name="T12" fmla="*/ 0 w 68"/>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68" h="92">
                      <a:moveTo>
                        <a:pt x="0" y="0"/>
                      </a:moveTo>
                      <a:cubicBezTo>
                        <a:pt x="54" y="0"/>
                        <a:pt x="54" y="0"/>
                        <a:pt x="54" y="0"/>
                      </a:cubicBezTo>
                      <a:cubicBezTo>
                        <a:pt x="62" y="0"/>
                        <a:pt x="68" y="6"/>
                        <a:pt x="68" y="14"/>
                      </a:cubicBezTo>
                      <a:cubicBezTo>
                        <a:pt x="68" y="78"/>
                        <a:pt x="68" y="78"/>
                        <a:pt x="68" y="78"/>
                      </a:cubicBezTo>
                      <a:cubicBezTo>
                        <a:pt x="68" y="85"/>
                        <a:pt x="62" y="92"/>
                        <a:pt x="54" y="92"/>
                      </a:cubicBezTo>
                      <a:cubicBezTo>
                        <a:pt x="0" y="92"/>
                        <a:pt x="0" y="92"/>
                        <a:pt x="0" y="9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5" name="Rectangle 339"/>
                <p:cNvSpPr>
                  <a:spLocks noChangeArrowheads="1"/>
                </p:cNvSpPr>
                <p:nvPr/>
              </p:nvSpPr>
              <p:spPr bwMode="auto">
                <a:xfrm>
                  <a:off x="8645525" y="7239001"/>
                  <a:ext cx="92075" cy="260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6" name="Oval 340"/>
                <p:cNvSpPr>
                  <a:spLocks noChangeArrowheads="1"/>
                </p:cNvSpPr>
                <p:nvPr/>
              </p:nvSpPr>
              <p:spPr bwMode="auto">
                <a:xfrm>
                  <a:off x="8678863" y="7458076"/>
                  <a:ext cx="25400" cy="285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7" name="Oval 341"/>
                <p:cNvSpPr>
                  <a:spLocks noChangeArrowheads="1"/>
                </p:cNvSpPr>
                <p:nvPr/>
              </p:nvSpPr>
              <p:spPr bwMode="auto">
                <a:xfrm>
                  <a:off x="8678863" y="74072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8" name="Oval 342"/>
                <p:cNvSpPr>
                  <a:spLocks noChangeArrowheads="1"/>
                </p:cNvSpPr>
                <p:nvPr/>
              </p:nvSpPr>
              <p:spPr bwMode="auto">
                <a:xfrm>
                  <a:off x="8678863" y="73564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9" name="Oval 343"/>
                <p:cNvSpPr>
                  <a:spLocks noChangeArrowheads="1"/>
                </p:cNvSpPr>
                <p:nvPr/>
              </p:nvSpPr>
              <p:spPr bwMode="auto">
                <a:xfrm>
                  <a:off x="8678863" y="7304088"/>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0" name="Oval 344"/>
                <p:cNvSpPr>
                  <a:spLocks noChangeArrowheads="1"/>
                </p:cNvSpPr>
                <p:nvPr/>
              </p:nvSpPr>
              <p:spPr bwMode="auto">
                <a:xfrm>
                  <a:off x="8678863" y="7253288"/>
                  <a:ext cx="25400" cy="2540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grpSp>
        <p:nvGrpSpPr>
          <p:cNvPr id="710" name="Group 709"/>
          <p:cNvGrpSpPr/>
          <p:nvPr/>
        </p:nvGrpSpPr>
        <p:grpSpPr>
          <a:xfrm>
            <a:off x="6996094" y="3913658"/>
            <a:ext cx="2424932" cy="2423642"/>
            <a:chOff x="6996094" y="3913658"/>
            <a:chExt cx="2424932" cy="2423642"/>
          </a:xfrm>
        </p:grpSpPr>
        <p:sp>
          <p:nvSpPr>
            <p:cNvPr id="188" name="TextBox 187"/>
            <p:cNvSpPr txBox="1"/>
            <p:nvPr/>
          </p:nvSpPr>
          <p:spPr>
            <a:xfrm>
              <a:off x="6996094" y="5044638"/>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Create metadata objects</a:t>
              </a:r>
            </a:p>
          </p:txBody>
        </p:sp>
        <p:grpSp>
          <p:nvGrpSpPr>
            <p:cNvPr id="546" name="Group 545"/>
            <p:cNvGrpSpPr/>
            <p:nvPr/>
          </p:nvGrpSpPr>
          <p:grpSpPr>
            <a:xfrm>
              <a:off x="8064080" y="3913658"/>
              <a:ext cx="545955" cy="1201734"/>
              <a:chOff x="5694363" y="2584450"/>
              <a:chExt cx="820738" cy="1806575"/>
            </a:xfrm>
          </p:grpSpPr>
          <p:sp>
            <p:nvSpPr>
              <p:cNvPr id="444" name="Freeform 177"/>
              <p:cNvSpPr>
                <a:spLocks/>
              </p:cNvSpPr>
              <p:nvPr/>
            </p:nvSpPr>
            <p:spPr bwMode="auto">
              <a:xfrm>
                <a:off x="6135688" y="3856038"/>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6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2"/>
                      <a:pt x="43" y="9"/>
                      <a:pt x="40" y="6"/>
                    </a:cubicBezTo>
                    <a:cubicBezTo>
                      <a:pt x="36" y="2"/>
                      <a:pt x="30" y="0"/>
                      <a:pt x="24" y="0"/>
                    </a:cubicBezTo>
                    <a:cubicBezTo>
                      <a:pt x="20" y="0"/>
                      <a:pt x="17" y="1"/>
                      <a:pt x="13" y="2"/>
                    </a:cubicBezTo>
                    <a:cubicBezTo>
                      <a:pt x="5" y="6"/>
                      <a:pt x="0" y="15"/>
                      <a:pt x="0" y="24"/>
                    </a:cubicBezTo>
                    <a:cubicBezTo>
                      <a:pt x="0" y="31"/>
                      <a:pt x="2" y="37"/>
                      <a:pt x="6" y="41"/>
                    </a:cubicBezTo>
                    <a:cubicBezTo>
                      <a:pt x="8" y="43"/>
                      <a:pt x="10" y="45"/>
                      <a:pt x="13" y="46"/>
                    </a:cubicBezTo>
                    <a:cubicBezTo>
                      <a:pt x="16" y="47"/>
                      <a:pt x="20" y="48"/>
                      <a:pt x="24" y="48"/>
                    </a:cubicBezTo>
                    <a:cubicBezTo>
                      <a:pt x="37" y="48"/>
                      <a:pt x="48" y="38"/>
                      <a:pt x="48" y="24"/>
                    </a:cubicBezTo>
                    <a:cubicBezTo>
                      <a:pt x="48" y="21"/>
                      <a:pt x="47" y="18"/>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5" name="Freeform 178"/>
              <p:cNvSpPr>
                <a:spLocks noEditPoints="1"/>
              </p:cNvSpPr>
              <p:nvPr/>
            </p:nvSpPr>
            <p:spPr bwMode="auto">
              <a:xfrm>
                <a:off x="5842000" y="3790950"/>
                <a:ext cx="469900" cy="600075"/>
              </a:xfrm>
              <a:custGeom>
                <a:avLst/>
                <a:gdLst>
                  <a:gd name="T0" fmla="*/ 273 w 296"/>
                  <a:gd name="T1" fmla="*/ 0 h 378"/>
                  <a:gd name="T2" fmla="*/ 77 w 296"/>
                  <a:gd name="T3" fmla="*/ 0 h 378"/>
                  <a:gd name="T4" fmla="*/ 0 w 296"/>
                  <a:gd name="T5" fmla="*/ 73 h 378"/>
                  <a:gd name="T6" fmla="*/ 0 w 296"/>
                  <a:gd name="T7" fmla="*/ 353 h 378"/>
                  <a:gd name="T8" fmla="*/ 3 w 296"/>
                  <a:gd name="T9" fmla="*/ 363 h 378"/>
                  <a:gd name="T10" fmla="*/ 7 w 296"/>
                  <a:gd name="T11" fmla="*/ 371 h 378"/>
                  <a:gd name="T12" fmla="*/ 16 w 296"/>
                  <a:gd name="T13" fmla="*/ 375 h 378"/>
                  <a:gd name="T14" fmla="*/ 24 w 296"/>
                  <a:gd name="T15" fmla="*/ 378 h 378"/>
                  <a:gd name="T16" fmla="*/ 296 w 296"/>
                  <a:gd name="T17" fmla="*/ 378 h 378"/>
                  <a:gd name="T18" fmla="*/ 296 w 296"/>
                  <a:gd name="T19" fmla="*/ 25 h 378"/>
                  <a:gd name="T20" fmla="*/ 294 w 296"/>
                  <a:gd name="T21" fmla="*/ 15 h 378"/>
                  <a:gd name="T22" fmla="*/ 289 w 296"/>
                  <a:gd name="T23" fmla="*/ 7 h 378"/>
                  <a:gd name="T24" fmla="*/ 282 w 296"/>
                  <a:gd name="T25" fmla="*/ 3 h 378"/>
                  <a:gd name="T26" fmla="*/ 273 w 296"/>
                  <a:gd name="T27" fmla="*/ 0 h 378"/>
                  <a:gd name="T28" fmla="*/ 278 w 296"/>
                  <a:gd name="T29" fmla="*/ 357 h 378"/>
                  <a:gd name="T30" fmla="*/ 34 w 296"/>
                  <a:gd name="T31" fmla="*/ 357 h 378"/>
                  <a:gd name="T32" fmla="*/ 28 w 296"/>
                  <a:gd name="T33" fmla="*/ 357 h 378"/>
                  <a:gd name="T34" fmla="*/ 24 w 296"/>
                  <a:gd name="T35" fmla="*/ 356 h 378"/>
                  <a:gd name="T36" fmla="*/ 20 w 296"/>
                  <a:gd name="T37" fmla="*/ 347 h 378"/>
                  <a:gd name="T38" fmla="*/ 20 w 296"/>
                  <a:gd name="T39" fmla="*/ 343 h 378"/>
                  <a:gd name="T40" fmla="*/ 20 w 296"/>
                  <a:gd name="T41" fmla="*/ 85 h 378"/>
                  <a:gd name="T42" fmla="*/ 66 w 296"/>
                  <a:gd name="T43" fmla="*/ 85 h 378"/>
                  <a:gd name="T44" fmla="*/ 73 w 296"/>
                  <a:gd name="T45" fmla="*/ 85 h 378"/>
                  <a:gd name="T46" fmla="*/ 80 w 296"/>
                  <a:gd name="T47" fmla="*/ 80 h 378"/>
                  <a:gd name="T48" fmla="*/ 84 w 296"/>
                  <a:gd name="T49" fmla="*/ 73 h 378"/>
                  <a:gd name="T50" fmla="*/ 87 w 296"/>
                  <a:gd name="T51" fmla="*/ 63 h 378"/>
                  <a:gd name="T52" fmla="*/ 87 w 296"/>
                  <a:gd name="T53" fmla="*/ 20 h 378"/>
                  <a:gd name="T54" fmla="*/ 264 w 296"/>
                  <a:gd name="T55" fmla="*/ 20 h 378"/>
                  <a:gd name="T56" fmla="*/ 269 w 296"/>
                  <a:gd name="T57" fmla="*/ 20 h 378"/>
                  <a:gd name="T58" fmla="*/ 273 w 296"/>
                  <a:gd name="T59" fmla="*/ 22 h 378"/>
                  <a:gd name="T60" fmla="*/ 278 w 296"/>
                  <a:gd name="T61" fmla="*/ 28 h 378"/>
                  <a:gd name="T62" fmla="*/ 278 w 296"/>
                  <a:gd name="T63" fmla="*/ 35 h 378"/>
                  <a:gd name="T64" fmla="*/ 278 w 296"/>
                  <a:gd name="T65" fmla="*/ 35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78">
                    <a:moveTo>
                      <a:pt x="273" y="0"/>
                    </a:moveTo>
                    <a:lnTo>
                      <a:pt x="77" y="0"/>
                    </a:lnTo>
                    <a:lnTo>
                      <a:pt x="0" y="73"/>
                    </a:lnTo>
                    <a:lnTo>
                      <a:pt x="0" y="353"/>
                    </a:lnTo>
                    <a:lnTo>
                      <a:pt x="3" y="363"/>
                    </a:lnTo>
                    <a:lnTo>
                      <a:pt x="7" y="371"/>
                    </a:lnTo>
                    <a:lnTo>
                      <a:pt x="16" y="375"/>
                    </a:lnTo>
                    <a:lnTo>
                      <a:pt x="24" y="378"/>
                    </a:lnTo>
                    <a:lnTo>
                      <a:pt x="296" y="378"/>
                    </a:lnTo>
                    <a:lnTo>
                      <a:pt x="296" y="25"/>
                    </a:lnTo>
                    <a:lnTo>
                      <a:pt x="294" y="15"/>
                    </a:lnTo>
                    <a:lnTo>
                      <a:pt x="289" y="7"/>
                    </a:lnTo>
                    <a:lnTo>
                      <a:pt x="282" y="3"/>
                    </a:lnTo>
                    <a:lnTo>
                      <a:pt x="273" y="0"/>
                    </a:lnTo>
                    <a:close/>
                    <a:moveTo>
                      <a:pt x="278" y="357"/>
                    </a:moveTo>
                    <a:lnTo>
                      <a:pt x="34" y="357"/>
                    </a:lnTo>
                    <a:lnTo>
                      <a:pt x="28" y="357"/>
                    </a:lnTo>
                    <a:lnTo>
                      <a:pt x="24" y="356"/>
                    </a:lnTo>
                    <a:lnTo>
                      <a:pt x="20" y="347"/>
                    </a:lnTo>
                    <a:lnTo>
                      <a:pt x="20" y="343"/>
                    </a:lnTo>
                    <a:lnTo>
                      <a:pt x="20" y="85"/>
                    </a:lnTo>
                    <a:lnTo>
                      <a:pt x="66" y="85"/>
                    </a:lnTo>
                    <a:lnTo>
                      <a:pt x="73" y="85"/>
                    </a:lnTo>
                    <a:lnTo>
                      <a:pt x="80" y="80"/>
                    </a:lnTo>
                    <a:lnTo>
                      <a:pt x="84" y="73"/>
                    </a:lnTo>
                    <a:lnTo>
                      <a:pt x="87" y="63"/>
                    </a:lnTo>
                    <a:lnTo>
                      <a:pt x="87" y="20"/>
                    </a:lnTo>
                    <a:lnTo>
                      <a:pt x="264" y="20"/>
                    </a:lnTo>
                    <a:lnTo>
                      <a:pt x="269" y="20"/>
                    </a:lnTo>
                    <a:lnTo>
                      <a:pt x="273" y="22"/>
                    </a:lnTo>
                    <a:lnTo>
                      <a:pt x="278" y="28"/>
                    </a:lnTo>
                    <a:lnTo>
                      <a:pt x="278" y="35"/>
                    </a:lnTo>
                    <a:lnTo>
                      <a:pt x="278" y="3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6" name="Freeform 179"/>
              <p:cNvSpPr>
                <a:spLocks/>
              </p:cNvSpPr>
              <p:nvPr/>
            </p:nvSpPr>
            <p:spPr bwMode="auto">
              <a:xfrm>
                <a:off x="6027738" y="3656013"/>
                <a:ext cx="14288" cy="39688"/>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7" name="Freeform 180"/>
              <p:cNvSpPr>
                <a:spLocks noEditPoints="1"/>
              </p:cNvSpPr>
              <p:nvPr/>
            </p:nvSpPr>
            <p:spPr bwMode="auto">
              <a:xfrm>
                <a:off x="6056313" y="3656013"/>
                <a:ext cx="28575" cy="39688"/>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8" name="Freeform 181"/>
              <p:cNvSpPr>
                <a:spLocks/>
              </p:cNvSpPr>
              <p:nvPr/>
            </p:nvSpPr>
            <p:spPr bwMode="auto">
              <a:xfrm>
                <a:off x="6091238" y="3656013"/>
                <a:ext cx="17463" cy="39688"/>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9" name="Freeform 182"/>
              <p:cNvSpPr>
                <a:spLocks noEditPoints="1"/>
              </p:cNvSpPr>
              <p:nvPr/>
            </p:nvSpPr>
            <p:spPr bwMode="auto">
              <a:xfrm>
                <a:off x="6022975" y="3711575"/>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0" name="Freeform 183"/>
              <p:cNvSpPr>
                <a:spLocks/>
              </p:cNvSpPr>
              <p:nvPr/>
            </p:nvSpPr>
            <p:spPr bwMode="auto">
              <a:xfrm>
                <a:off x="6061075" y="3711575"/>
                <a:ext cx="14288" cy="34925"/>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1" name="Freeform 184"/>
              <p:cNvSpPr>
                <a:spLocks noEditPoints="1"/>
              </p:cNvSpPr>
              <p:nvPr/>
            </p:nvSpPr>
            <p:spPr bwMode="auto">
              <a:xfrm>
                <a:off x="6086475" y="3711575"/>
                <a:ext cx="30163"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2" name="Freeform 185"/>
              <p:cNvSpPr>
                <a:spLocks noEditPoints="1"/>
              </p:cNvSpPr>
              <p:nvPr/>
            </p:nvSpPr>
            <p:spPr bwMode="auto">
              <a:xfrm>
                <a:off x="6022975" y="3763963"/>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3" name="Freeform 186"/>
              <p:cNvSpPr>
                <a:spLocks noEditPoints="1"/>
              </p:cNvSpPr>
              <p:nvPr/>
            </p:nvSpPr>
            <p:spPr bwMode="auto">
              <a:xfrm>
                <a:off x="6056313" y="3763963"/>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4" name="Freeform 187"/>
              <p:cNvSpPr>
                <a:spLocks/>
              </p:cNvSpPr>
              <p:nvPr/>
            </p:nvSpPr>
            <p:spPr bwMode="auto">
              <a:xfrm>
                <a:off x="6091238" y="3763963"/>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5" name="Freeform 188"/>
              <p:cNvSpPr>
                <a:spLocks/>
              </p:cNvSpPr>
              <p:nvPr/>
            </p:nvSpPr>
            <p:spPr bwMode="auto">
              <a:xfrm>
                <a:off x="6157913" y="3656013"/>
                <a:ext cx="17463" cy="39688"/>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6" name="Freeform 189"/>
              <p:cNvSpPr>
                <a:spLocks noEditPoints="1"/>
              </p:cNvSpPr>
              <p:nvPr/>
            </p:nvSpPr>
            <p:spPr bwMode="auto">
              <a:xfrm>
                <a:off x="6153150" y="3711575"/>
                <a:ext cx="30163"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7" name="Freeform 190"/>
              <p:cNvSpPr>
                <a:spLocks noEditPoints="1"/>
              </p:cNvSpPr>
              <p:nvPr/>
            </p:nvSpPr>
            <p:spPr bwMode="auto">
              <a:xfrm>
                <a:off x="6153150" y="3763963"/>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8" name="Freeform 191"/>
              <p:cNvSpPr>
                <a:spLocks noEditPoints="1"/>
              </p:cNvSpPr>
              <p:nvPr/>
            </p:nvSpPr>
            <p:spPr bwMode="auto">
              <a:xfrm>
                <a:off x="6119813" y="3656013"/>
                <a:ext cx="26988" cy="39688"/>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9" name="Freeform 192"/>
              <p:cNvSpPr>
                <a:spLocks/>
              </p:cNvSpPr>
              <p:nvPr/>
            </p:nvSpPr>
            <p:spPr bwMode="auto">
              <a:xfrm>
                <a:off x="6122988" y="3711575"/>
                <a:ext cx="17463" cy="34925"/>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0" name="Freeform 193"/>
              <p:cNvSpPr>
                <a:spLocks noEditPoints="1"/>
              </p:cNvSpPr>
              <p:nvPr/>
            </p:nvSpPr>
            <p:spPr bwMode="auto">
              <a:xfrm>
                <a:off x="6119813" y="3763963"/>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2" name="Freeform 195"/>
              <p:cNvSpPr>
                <a:spLocks noEditPoints="1"/>
              </p:cNvSpPr>
              <p:nvPr/>
            </p:nvSpPr>
            <p:spPr bwMode="auto">
              <a:xfrm>
                <a:off x="6234113" y="2765425"/>
                <a:ext cx="90488"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3" name="Freeform 196"/>
              <p:cNvSpPr>
                <a:spLocks noEditPoints="1"/>
              </p:cNvSpPr>
              <p:nvPr/>
            </p:nvSpPr>
            <p:spPr bwMode="auto">
              <a:xfrm>
                <a:off x="6234113" y="2928938"/>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4" name="Freeform 197"/>
              <p:cNvSpPr>
                <a:spLocks noEditPoints="1"/>
              </p:cNvSpPr>
              <p:nvPr/>
            </p:nvSpPr>
            <p:spPr bwMode="auto">
              <a:xfrm>
                <a:off x="6350000" y="2765425"/>
                <a:ext cx="107950"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5" name="Freeform 198"/>
              <p:cNvSpPr>
                <a:spLocks noEditPoints="1"/>
              </p:cNvSpPr>
              <p:nvPr/>
            </p:nvSpPr>
            <p:spPr bwMode="auto">
              <a:xfrm>
                <a:off x="6034088" y="3138488"/>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6" name="Freeform 199"/>
              <p:cNvSpPr>
                <a:spLocks/>
              </p:cNvSpPr>
              <p:nvPr/>
            </p:nvSpPr>
            <p:spPr bwMode="auto">
              <a:xfrm>
                <a:off x="5819775" y="2835275"/>
                <a:ext cx="98425" cy="14288"/>
              </a:xfrm>
              <a:custGeom>
                <a:avLst/>
                <a:gdLst>
                  <a:gd name="T0" fmla="*/ 58 w 62"/>
                  <a:gd name="T1" fmla="*/ 9 h 9"/>
                  <a:gd name="T2" fmla="*/ 5 w 62"/>
                  <a:gd name="T3" fmla="*/ 9 h 9"/>
                  <a:gd name="T4" fmla="*/ 3 w 62"/>
                  <a:gd name="T5" fmla="*/ 9 h 9"/>
                  <a:gd name="T6" fmla="*/ 3 w 62"/>
                  <a:gd name="T7" fmla="*/ 9 h 9"/>
                  <a:gd name="T8" fmla="*/ 0 w 62"/>
                  <a:gd name="T9" fmla="*/ 5 h 9"/>
                  <a:gd name="T10" fmla="*/ 3 w 62"/>
                  <a:gd name="T11" fmla="*/ 3 h 9"/>
                  <a:gd name="T12" fmla="*/ 3 w 62"/>
                  <a:gd name="T13" fmla="*/ 2 h 9"/>
                  <a:gd name="T14" fmla="*/ 5 w 62"/>
                  <a:gd name="T15" fmla="*/ 0 h 9"/>
                  <a:gd name="T16" fmla="*/ 58 w 62"/>
                  <a:gd name="T17" fmla="*/ 0 h 9"/>
                  <a:gd name="T18" fmla="*/ 59 w 62"/>
                  <a:gd name="T19" fmla="*/ 2 h 9"/>
                  <a:gd name="T20" fmla="*/ 61 w 62"/>
                  <a:gd name="T21" fmla="*/ 3 h 9"/>
                  <a:gd name="T22" fmla="*/ 62 w 62"/>
                  <a:gd name="T23" fmla="*/ 5 h 9"/>
                  <a:gd name="T24" fmla="*/ 62 w 62"/>
                  <a:gd name="T25" fmla="*/ 7 h 9"/>
                  <a:gd name="T26" fmla="*/ 61 w 62"/>
                  <a:gd name="T27" fmla="*/ 9 h 9"/>
                  <a:gd name="T28" fmla="*/ 59 w 62"/>
                  <a:gd name="T29" fmla="*/ 9 h 9"/>
                  <a:gd name="T30" fmla="*/ 58 w 6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9">
                    <a:moveTo>
                      <a:pt x="58" y="9"/>
                    </a:moveTo>
                    <a:lnTo>
                      <a:pt x="5" y="9"/>
                    </a:lnTo>
                    <a:lnTo>
                      <a:pt x="3" y="9"/>
                    </a:lnTo>
                    <a:lnTo>
                      <a:pt x="3" y="9"/>
                    </a:lnTo>
                    <a:lnTo>
                      <a:pt x="0" y="5"/>
                    </a:lnTo>
                    <a:lnTo>
                      <a:pt x="3" y="3"/>
                    </a:lnTo>
                    <a:lnTo>
                      <a:pt x="3" y="2"/>
                    </a:lnTo>
                    <a:lnTo>
                      <a:pt x="5" y="0"/>
                    </a:lnTo>
                    <a:lnTo>
                      <a:pt x="58" y="0"/>
                    </a:lnTo>
                    <a:lnTo>
                      <a:pt x="59" y="2"/>
                    </a:lnTo>
                    <a:lnTo>
                      <a:pt x="61" y="3"/>
                    </a:lnTo>
                    <a:lnTo>
                      <a:pt x="62" y="5"/>
                    </a:lnTo>
                    <a:lnTo>
                      <a:pt x="62" y="7"/>
                    </a:lnTo>
                    <a:lnTo>
                      <a:pt x="61" y="9"/>
                    </a:lnTo>
                    <a:lnTo>
                      <a:pt x="59" y="9"/>
                    </a:lnTo>
                    <a:lnTo>
                      <a:pt x="58"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7" name="Freeform 200"/>
              <p:cNvSpPr>
                <a:spLocks/>
              </p:cNvSpPr>
              <p:nvPr/>
            </p:nvSpPr>
            <p:spPr bwMode="auto">
              <a:xfrm>
                <a:off x="5861050" y="2811463"/>
                <a:ext cx="57150" cy="12700"/>
              </a:xfrm>
              <a:custGeom>
                <a:avLst/>
                <a:gdLst>
                  <a:gd name="T0" fmla="*/ 32 w 36"/>
                  <a:gd name="T1" fmla="*/ 8 h 8"/>
                  <a:gd name="T2" fmla="*/ 2 w 36"/>
                  <a:gd name="T3" fmla="*/ 8 h 8"/>
                  <a:gd name="T4" fmla="*/ 1 w 36"/>
                  <a:gd name="T5" fmla="*/ 7 h 8"/>
                  <a:gd name="T6" fmla="*/ 0 w 36"/>
                  <a:gd name="T7" fmla="*/ 7 h 8"/>
                  <a:gd name="T8" fmla="*/ 0 w 36"/>
                  <a:gd name="T9" fmla="*/ 4 h 8"/>
                  <a:gd name="T10" fmla="*/ 0 w 36"/>
                  <a:gd name="T11" fmla="*/ 4 h 8"/>
                  <a:gd name="T12" fmla="*/ 0 w 36"/>
                  <a:gd name="T13" fmla="*/ 1 h 8"/>
                  <a:gd name="T14" fmla="*/ 0 w 36"/>
                  <a:gd name="T15" fmla="*/ 0 h 8"/>
                  <a:gd name="T16" fmla="*/ 2 w 36"/>
                  <a:gd name="T17" fmla="*/ 0 h 8"/>
                  <a:gd name="T18" fmla="*/ 32 w 36"/>
                  <a:gd name="T19" fmla="*/ 0 h 8"/>
                  <a:gd name="T20" fmla="*/ 33 w 36"/>
                  <a:gd name="T21" fmla="*/ 0 h 8"/>
                  <a:gd name="T22" fmla="*/ 35 w 36"/>
                  <a:gd name="T23" fmla="*/ 0 h 8"/>
                  <a:gd name="T24" fmla="*/ 36 w 36"/>
                  <a:gd name="T25" fmla="*/ 1 h 8"/>
                  <a:gd name="T26" fmla="*/ 36 w 36"/>
                  <a:gd name="T27" fmla="*/ 4 h 8"/>
                  <a:gd name="T28" fmla="*/ 36 w 36"/>
                  <a:gd name="T29" fmla="*/ 4 h 8"/>
                  <a:gd name="T30" fmla="*/ 35 w 36"/>
                  <a:gd name="T31" fmla="*/ 7 h 8"/>
                  <a:gd name="T32" fmla="*/ 33 w 36"/>
                  <a:gd name="T33" fmla="*/ 7 h 8"/>
                  <a:gd name="T34" fmla="*/ 32 w 36"/>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8">
                    <a:moveTo>
                      <a:pt x="32" y="8"/>
                    </a:moveTo>
                    <a:lnTo>
                      <a:pt x="2" y="8"/>
                    </a:lnTo>
                    <a:lnTo>
                      <a:pt x="1" y="7"/>
                    </a:lnTo>
                    <a:lnTo>
                      <a:pt x="0" y="7"/>
                    </a:lnTo>
                    <a:lnTo>
                      <a:pt x="0" y="4"/>
                    </a:lnTo>
                    <a:lnTo>
                      <a:pt x="0" y="4"/>
                    </a:lnTo>
                    <a:lnTo>
                      <a:pt x="0" y="1"/>
                    </a:lnTo>
                    <a:lnTo>
                      <a:pt x="0" y="0"/>
                    </a:lnTo>
                    <a:lnTo>
                      <a:pt x="2" y="0"/>
                    </a:lnTo>
                    <a:lnTo>
                      <a:pt x="32" y="0"/>
                    </a:lnTo>
                    <a:lnTo>
                      <a:pt x="33" y="0"/>
                    </a:lnTo>
                    <a:lnTo>
                      <a:pt x="35" y="0"/>
                    </a:lnTo>
                    <a:lnTo>
                      <a:pt x="36" y="1"/>
                    </a:lnTo>
                    <a:lnTo>
                      <a:pt x="36" y="4"/>
                    </a:lnTo>
                    <a:lnTo>
                      <a:pt x="36" y="4"/>
                    </a:lnTo>
                    <a:lnTo>
                      <a:pt x="35" y="7"/>
                    </a:lnTo>
                    <a:lnTo>
                      <a:pt x="33" y="7"/>
                    </a:lnTo>
                    <a:lnTo>
                      <a:pt x="32"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8" name="Freeform 201"/>
              <p:cNvSpPr>
                <a:spLocks/>
              </p:cNvSpPr>
              <p:nvPr/>
            </p:nvSpPr>
            <p:spPr bwMode="auto">
              <a:xfrm>
                <a:off x="5819775" y="2865438"/>
                <a:ext cx="98425" cy="12700"/>
              </a:xfrm>
              <a:custGeom>
                <a:avLst/>
                <a:gdLst>
                  <a:gd name="T0" fmla="*/ 58 w 62"/>
                  <a:gd name="T1" fmla="*/ 8 h 8"/>
                  <a:gd name="T2" fmla="*/ 5 w 62"/>
                  <a:gd name="T3" fmla="*/ 8 h 8"/>
                  <a:gd name="T4" fmla="*/ 3 w 62"/>
                  <a:gd name="T5" fmla="*/ 7 h 8"/>
                  <a:gd name="T6" fmla="*/ 3 w 62"/>
                  <a:gd name="T7" fmla="*/ 5 h 8"/>
                  <a:gd name="T8" fmla="*/ 0 w 62"/>
                  <a:gd name="T9" fmla="*/ 4 h 8"/>
                  <a:gd name="T10" fmla="*/ 3 w 62"/>
                  <a:gd name="T11" fmla="*/ 1 h 8"/>
                  <a:gd name="T12" fmla="*/ 3 w 62"/>
                  <a:gd name="T13" fmla="*/ 0 h 8"/>
                  <a:gd name="T14" fmla="*/ 5 w 62"/>
                  <a:gd name="T15" fmla="*/ 0 h 8"/>
                  <a:gd name="T16" fmla="*/ 58 w 62"/>
                  <a:gd name="T17" fmla="*/ 0 h 8"/>
                  <a:gd name="T18" fmla="*/ 59 w 62"/>
                  <a:gd name="T19" fmla="*/ 0 h 8"/>
                  <a:gd name="T20" fmla="*/ 61 w 62"/>
                  <a:gd name="T21" fmla="*/ 1 h 8"/>
                  <a:gd name="T22" fmla="*/ 62 w 62"/>
                  <a:gd name="T23" fmla="*/ 1 h 8"/>
                  <a:gd name="T24" fmla="*/ 62 w 62"/>
                  <a:gd name="T25" fmla="*/ 4 h 8"/>
                  <a:gd name="T26" fmla="*/ 61 w 62"/>
                  <a:gd name="T27" fmla="*/ 5 h 8"/>
                  <a:gd name="T28" fmla="*/ 59 w 62"/>
                  <a:gd name="T29" fmla="*/ 7 h 8"/>
                  <a:gd name="T30" fmla="*/ 58 w 62"/>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8">
                    <a:moveTo>
                      <a:pt x="58" y="8"/>
                    </a:moveTo>
                    <a:lnTo>
                      <a:pt x="5" y="8"/>
                    </a:lnTo>
                    <a:lnTo>
                      <a:pt x="3" y="7"/>
                    </a:lnTo>
                    <a:lnTo>
                      <a:pt x="3" y="5"/>
                    </a:lnTo>
                    <a:lnTo>
                      <a:pt x="0" y="4"/>
                    </a:lnTo>
                    <a:lnTo>
                      <a:pt x="3" y="1"/>
                    </a:lnTo>
                    <a:lnTo>
                      <a:pt x="3" y="0"/>
                    </a:lnTo>
                    <a:lnTo>
                      <a:pt x="5" y="0"/>
                    </a:lnTo>
                    <a:lnTo>
                      <a:pt x="58" y="0"/>
                    </a:lnTo>
                    <a:lnTo>
                      <a:pt x="59" y="0"/>
                    </a:lnTo>
                    <a:lnTo>
                      <a:pt x="61" y="1"/>
                    </a:lnTo>
                    <a:lnTo>
                      <a:pt x="62" y="1"/>
                    </a:lnTo>
                    <a:lnTo>
                      <a:pt x="62" y="4"/>
                    </a:lnTo>
                    <a:lnTo>
                      <a:pt x="61" y="5"/>
                    </a:lnTo>
                    <a:lnTo>
                      <a:pt x="59" y="7"/>
                    </a:lnTo>
                    <a:lnTo>
                      <a:pt x="58"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9" name="Freeform 202"/>
              <p:cNvSpPr>
                <a:spLocks/>
              </p:cNvSpPr>
              <p:nvPr/>
            </p:nvSpPr>
            <p:spPr bwMode="auto">
              <a:xfrm>
                <a:off x="5819775" y="2890838"/>
                <a:ext cx="98425" cy="14288"/>
              </a:xfrm>
              <a:custGeom>
                <a:avLst/>
                <a:gdLst>
                  <a:gd name="T0" fmla="*/ 58 w 62"/>
                  <a:gd name="T1" fmla="*/ 9 h 9"/>
                  <a:gd name="T2" fmla="*/ 5 w 62"/>
                  <a:gd name="T3" fmla="*/ 9 h 9"/>
                  <a:gd name="T4" fmla="*/ 3 w 62"/>
                  <a:gd name="T5" fmla="*/ 9 h 9"/>
                  <a:gd name="T6" fmla="*/ 3 w 62"/>
                  <a:gd name="T7" fmla="*/ 7 h 9"/>
                  <a:gd name="T8" fmla="*/ 2 w 62"/>
                  <a:gd name="T9" fmla="*/ 6 h 9"/>
                  <a:gd name="T10" fmla="*/ 0 w 62"/>
                  <a:gd name="T11" fmla="*/ 5 h 9"/>
                  <a:gd name="T12" fmla="*/ 3 w 62"/>
                  <a:gd name="T13" fmla="*/ 0 h 9"/>
                  <a:gd name="T14" fmla="*/ 3 w 62"/>
                  <a:gd name="T15" fmla="*/ 0 h 9"/>
                  <a:gd name="T16" fmla="*/ 5 w 62"/>
                  <a:gd name="T17" fmla="*/ 0 h 9"/>
                  <a:gd name="T18" fmla="*/ 58 w 62"/>
                  <a:gd name="T19" fmla="*/ 0 h 9"/>
                  <a:gd name="T20" fmla="*/ 59 w 62"/>
                  <a:gd name="T21" fmla="*/ 0 h 9"/>
                  <a:gd name="T22" fmla="*/ 61 w 62"/>
                  <a:gd name="T23" fmla="*/ 0 h 9"/>
                  <a:gd name="T24" fmla="*/ 62 w 62"/>
                  <a:gd name="T25" fmla="*/ 3 h 9"/>
                  <a:gd name="T26" fmla="*/ 62 w 62"/>
                  <a:gd name="T27" fmla="*/ 5 h 9"/>
                  <a:gd name="T28" fmla="*/ 62 w 62"/>
                  <a:gd name="T29" fmla="*/ 6 h 9"/>
                  <a:gd name="T30" fmla="*/ 61 w 62"/>
                  <a:gd name="T31" fmla="*/ 7 h 9"/>
                  <a:gd name="T32" fmla="*/ 59 w 62"/>
                  <a:gd name="T33" fmla="*/ 9 h 9"/>
                  <a:gd name="T34" fmla="*/ 58 w 62"/>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
                    <a:moveTo>
                      <a:pt x="58" y="9"/>
                    </a:moveTo>
                    <a:lnTo>
                      <a:pt x="5" y="9"/>
                    </a:lnTo>
                    <a:lnTo>
                      <a:pt x="3" y="9"/>
                    </a:lnTo>
                    <a:lnTo>
                      <a:pt x="3" y="7"/>
                    </a:lnTo>
                    <a:lnTo>
                      <a:pt x="2" y="6"/>
                    </a:lnTo>
                    <a:lnTo>
                      <a:pt x="0" y="5"/>
                    </a:lnTo>
                    <a:lnTo>
                      <a:pt x="3" y="0"/>
                    </a:lnTo>
                    <a:lnTo>
                      <a:pt x="3" y="0"/>
                    </a:lnTo>
                    <a:lnTo>
                      <a:pt x="5" y="0"/>
                    </a:lnTo>
                    <a:lnTo>
                      <a:pt x="58" y="0"/>
                    </a:lnTo>
                    <a:lnTo>
                      <a:pt x="59" y="0"/>
                    </a:lnTo>
                    <a:lnTo>
                      <a:pt x="61" y="0"/>
                    </a:lnTo>
                    <a:lnTo>
                      <a:pt x="62" y="3"/>
                    </a:lnTo>
                    <a:lnTo>
                      <a:pt x="62" y="5"/>
                    </a:lnTo>
                    <a:lnTo>
                      <a:pt x="62" y="6"/>
                    </a:lnTo>
                    <a:lnTo>
                      <a:pt x="61" y="7"/>
                    </a:lnTo>
                    <a:lnTo>
                      <a:pt x="59" y="9"/>
                    </a:lnTo>
                    <a:lnTo>
                      <a:pt x="58"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0" name="Freeform 203"/>
              <p:cNvSpPr>
                <a:spLocks noEditPoints="1"/>
              </p:cNvSpPr>
              <p:nvPr/>
            </p:nvSpPr>
            <p:spPr bwMode="auto">
              <a:xfrm>
                <a:off x="5791200" y="2757488"/>
                <a:ext cx="155575" cy="192088"/>
              </a:xfrm>
              <a:custGeom>
                <a:avLst/>
                <a:gdLst>
                  <a:gd name="T0" fmla="*/ 88 w 98"/>
                  <a:gd name="T1" fmla="*/ 0 h 121"/>
                  <a:gd name="T2" fmla="*/ 32 w 98"/>
                  <a:gd name="T3" fmla="*/ 0 h 121"/>
                  <a:gd name="T4" fmla="*/ 0 w 98"/>
                  <a:gd name="T5" fmla="*/ 31 h 121"/>
                  <a:gd name="T6" fmla="*/ 0 w 98"/>
                  <a:gd name="T7" fmla="*/ 111 h 121"/>
                  <a:gd name="T8" fmla="*/ 2 w 98"/>
                  <a:gd name="T9" fmla="*/ 115 h 121"/>
                  <a:gd name="T10" fmla="*/ 3 w 98"/>
                  <a:gd name="T11" fmla="*/ 118 h 121"/>
                  <a:gd name="T12" fmla="*/ 6 w 98"/>
                  <a:gd name="T13" fmla="*/ 119 h 121"/>
                  <a:gd name="T14" fmla="*/ 10 w 98"/>
                  <a:gd name="T15" fmla="*/ 121 h 121"/>
                  <a:gd name="T16" fmla="*/ 98 w 98"/>
                  <a:gd name="T17" fmla="*/ 121 h 121"/>
                  <a:gd name="T18" fmla="*/ 98 w 98"/>
                  <a:gd name="T19" fmla="*/ 12 h 121"/>
                  <a:gd name="T20" fmla="*/ 97 w 98"/>
                  <a:gd name="T21" fmla="*/ 7 h 121"/>
                  <a:gd name="T22" fmla="*/ 95 w 98"/>
                  <a:gd name="T23" fmla="*/ 5 h 121"/>
                  <a:gd name="T24" fmla="*/ 93 w 98"/>
                  <a:gd name="T25" fmla="*/ 2 h 121"/>
                  <a:gd name="T26" fmla="*/ 88 w 98"/>
                  <a:gd name="T27" fmla="*/ 0 h 121"/>
                  <a:gd name="T28" fmla="*/ 91 w 98"/>
                  <a:gd name="T29" fmla="*/ 112 h 121"/>
                  <a:gd name="T30" fmla="*/ 14 w 98"/>
                  <a:gd name="T31" fmla="*/ 112 h 121"/>
                  <a:gd name="T32" fmla="*/ 13 w 98"/>
                  <a:gd name="T33" fmla="*/ 112 h 121"/>
                  <a:gd name="T34" fmla="*/ 10 w 98"/>
                  <a:gd name="T35" fmla="*/ 111 h 121"/>
                  <a:gd name="T36" fmla="*/ 9 w 98"/>
                  <a:gd name="T37" fmla="*/ 108 h 121"/>
                  <a:gd name="T38" fmla="*/ 9 w 98"/>
                  <a:gd name="T39" fmla="*/ 107 h 121"/>
                  <a:gd name="T40" fmla="*/ 9 w 98"/>
                  <a:gd name="T41" fmla="*/ 35 h 121"/>
                  <a:gd name="T42" fmla="*/ 27 w 98"/>
                  <a:gd name="T43" fmla="*/ 35 h 121"/>
                  <a:gd name="T44" fmla="*/ 30 w 98"/>
                  <a:gd name="T45" fmla="*/ 35 h 121"/>
                  <a:gd name="T46" fmla="*/ 32 w 98"/>
                  <a:gd name="T47" fmla="*/ 34 h 121"/>
                  <a:gd name="T48" fmla="*/ 35 w 98"/>
                  <a:gd name="T49" fmla="*/ 31 h 121"/>
                  <a:gd name="T50" fmla="*/ 35 w 98"/>
                  <a:gd name="T51" fmla="*/ 27 h 121"/>
                  <a:gd name="T52" fmla="*/ 35 w 98"/>
                  <a:gd name="T53" fmla="*/ 9 h 121"/>
                  <a:gd name="T54" fmla="*/ 86 w 98"/>
                  <a:gd name="T55" fmla="*/ 9 h 121"/>
                  <a:gd name="T56" fmla="*/ 87 w 98"/>
                  <a:gd name="T57" fmla="*/ 9 h 121"/>
                  <a:gd name="T58" fmla="*/ 88 w 98"/>
                  <a:gd name="T59" fmla="*/ 10 h 121"/>
                  <a:gd name="T60" fmla="*/ 91 w 98"/>
                  <a:gd name="T61" fmla="*/ 13 h 121"/>
                  <a:gd name="T62" fmla="*/ 91 w 98"/>
                  <a:gd name="T63" fmla="*/ 16 h 121"/>
                  <a:gd name="T64" fmla="*/ 91 w 98"/>
                  <a:gd name="T65"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1">
                    <a:moveTo>
                      <a:pt x="88" y="0"/>
                    </a:moveTo>
                    <a:lnTo>
                      <a:pt x="32" y="0"/>
                    </a:lnTo>
                    <a:lnTo>
                      <a:pt x="0" y="31"/>
                    </a:lnTo>
                    <a:lnTo>
                      <a:pt x="0" y="111"/>
                    </a:lnTo>
                    <a:lnTo>
                      <a:pt x="2" y="115"/>
                    </a:lnTo>
                    <a:lnTo>
                      <a:pt x="3" y="118"/>
                    </a:lnTo>
                    <a:lnTo>
                      <a:pt x="6" y="119"/>
                    </a:lnTo>
                    <a:lnTo>
                      <a:pt x="10" y="121"/>
                    </a:lnTo>
                    <a:lnTo>
                      <a:pt x="98" y="121"/>
                    </a:lnTo>
                    <a:lnTo>
                      <a:pt x="98" y="12"/>
                    </a:lnTo>
                    <a:lnTo>
                      <a:pt x="97" y="7"/>
                    </a:lnTo>
                    <a:lnTo>
                      <a:pt x="95" y="5"/>
                    </a:lnTo>
                    <a:lnTo>
                      <a:pt x="93" y="2"/>
                    </a:lnTo>
                    <a:lnTo>
                      <a:pt x="88" y="0"/>
                    </a:lnTo>
                    <a:close/>
                    <a:moveTo>
                      <a:pt x="91" y="112"/>
                    </a:moveTo>
                    <a:lnTo>
                      <a:pt x="14" y="112"/>
                    </a:lnTo>
                    <a:lnTo>
                      <a:pt x="13" y="112"/>
                    </a:lnTo>
                    <a:lnTo>
                      <a:pt x="10" y="111"/>
                    </a:lnTo>
                    <a:lnTo>
                      <a:pt x="9" y="108"/>
                    </a:lnTo>
                    <a:lnTo>
                      <a:pt x="9" y="107"/>
                    </a:lnTo>
                    <a:lnTo>
                      <a:pt x="9" y="35"/>
                    </a:lnTo>
                    <a:lnTo>
                      <a:pt x="27" y="35"/>
                    </a:lnTo>
                    <a:lnTo>
                      <a:pt x="30" y="35"/>
                    </a:lnTo>
                    <a:lnTo>
                      <a:pt x="32" y="34"/>
                    </a:lnTo>
                    <a:lnTo>
                      <a:pt x="35" y="31"/>
                    </a:lnTo>
                    <a:lnTo>
                      <a:pt x="35" y="27"/>
                    </a:lnTo>
                    <a:lnTo>
                      <a:pt x="35" y="9"/>
                    </a:lnTo>
                    <a:lnTo>
                      <a:pt x="86" y="9"/>
                    </a:lnTo>
                    <a:lnTo>
                      <a:pt x="87" y="9"/>
                    </a:lnTo>
                    <a:lnTo>
                      <a:pt x="88" y="10"/>
                    </a:lnTo>
                    <a:lnTo>
                      <a:pt x="91" y="13"/>
                    </a:lnTo>
                    <a:lnTo>
                      <a:pt x="91" y="16"/>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1" name="Freeform 204"/>
              <p:cNvSpPr>
                <a:spLocks/>
              </p:cNvSpPr>
              <p:nvPr/>
            </p:nvSpPr>
            <p:spPr bwMode="auto">
              <a:xfrm>
                <a:off x="6280150" y="2638425"/>
                <a:ext cx="66675" cy="11113"/>
              </a:xfrm>
              <a:custGeom>
                <a:avLst/>
                <a:gdLst>
                  <a:gd name="T0" fmla="*/ 39 w 42"/>
                  <a:gd name="T1" fmla="*/ 7 h 7"/>
                  <a:gd name="T2" fmla="*/ 2 w 42"/>
                  <a:gd name="T3" fmla="*/ 7 h 7"/>
                  <a:gd name="T4" fmla="*/ 2 w 42"/>
                  <a:gd name="T5" fmla="*/ 7 h 7"/>
                  <a:gd name="T6" fmla="*/ 2 w 42"/>
                  <a:gd name="T7" fmla="*/ 5 h 7"/>
                  <a:gd name="T8" fmla="*/ 0 w 42"/>
                  <a:gd name="T9" fmla="*/ 4 h 7"/>
                  <a:gd name="T10" fmla="*/ 2 w 42"/>
                  <a:gd name="T11" fmla="*/ 3 h 7"/>
                  <a:gd name="T12" fmla="*/ 2 w 42"/>
                  <a:gd name="T13" fmla="*/ 1 h 7"/>
                  <a:gd name="T14" fmla="*/ 2 w 42"/>
                  <a:gd name="T15" fmla="*/ 0 h 7"/>
                  <a:gd name="T16" fmla="*/ 39 w 42"/>
                  <a:gd name="T17" fmla="*/ 0 h 7"/>
                  <a:gd name="T18" fmla="*/ 41 w 42"/>
                  <a:gd name="T19" fmla="*/ 1 h 7"/>
                  <a:gd name="T20" fmla="*/ 42 w 42"/>
                  <a:gd name="T21" fmla="*/ 3 h 7"/>
                  <a:gd name="T22" fmla="*/ 42 w 42"/>
                  <a:gd name="T23" fmla="*/ 4 h 7"/>
                  <a:gd name="T24" fmla="*/ 42 w 42"/>
                  <a:gd name="T25" fmla="*/ 5 h 7"/>
                  <a:gd name="T26" fmla="*/ 42 w 42"/>
                  <a:gd name="T27" fmla="*/ 5 h 7"/>
                  <a:gd name="T28" fmla="*/ 41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2" y="7"/>
                    </a:lnTo>
                    <a:lnTo>
                      <a:pt x="2" y="7"/>
                    </a:lnTo>
                    <a:lnTo>
                      <a:pt x="2" y="5"/>
                    </a:lnTo>
                    <a:lnTo>
                      <a:pt x="0" y="4"/>
                    </a:lnTo>
                    <a:lnTo>
                      <a:pt x="2" y="3"/>
                    </a:lnTo>
                    <a:lnTo>
                      <a:pt x="2" y="1"/>
                    </a:lnTo>
                    <a:lnTo>
                      <a:pt x="2" y="0"/>
                    </a:lnTo>
                    <a:lnTo>
                      <a:pt x="39" y="0"/>
                    </a:lnTo>
                    <a:lnTo>
                      <a:pt x="41" y="1"/>
                    </a:lnTo>
                    <a:lnTo>
                      <a:pt x="42" y="3"/>
                    </a:lnTo>
                    <a:lnTo>
                      <a:pt x="42" y="4"/>
                    </a:lnTo>
                    <a:lnTo>
                      <a:pt x="42" y="5"/>
                    </a:lnTo>
                    <a:lnTo>
                      <a:pt x="42" y="5"/>
                    </a:lnTo>
                    <a:lnTo>
                      <a:pt x="41"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2" name="Freeform 205"/>
              <p:cNvSpPr>
                <a:spLocks/>
              </p:cNvSpPr>
              <p:nvPr/>
            </p:nvSpPr>
            <p:spPr bwMode="auto">
              <a:xfrm>
                <a:off x="6307138" y="2620963"/>
                <a:ext cx="39688" cy="7938"/>
              </a:xfrm>
              <a:custGeom>
                <a:avLst/>
                <a:gdLst>
                  <a:gd name="T0" fmla="*/ 22 w 25"/>
                  <a:gd name="T1" fmla="*/ 5 h 5"/>
                  <a:gd name="T2" fmla="*/ 3 w 25"/>
                  <a:gd name="T3" fmla="*/ 5 h 5"/>
                  <a:gd name="T4" fmla="*/ 1 w 25"/>
                  <a:gd name="T5" fmla="*/ 5 h 5"/>
                  <a:gd name="T6" fmla="*/ 0 w 25"/>
                  <a:gd name="T7" fmla="*/ 5 h 5"/>
                  <a:gd name="T8" fmla="*/ 0 w 25"/>
                  <a:gd name="T9" fmla="*/ 4 h 5"/>
                  <a:gd name="T10" fmla="*/ 0 w 25"/>
                  <a:gd name="T11" fmla="*/ 2 h 5"/>
                  <a:gd name="T12" fmla="*/ 0 w 25"/>
                  <a:gd name="T13" fmla="*/ 1 h 5"/>
                  <a:gd name="T14" fmla="*/ 0 w 25"/>
                  <a:gd name="T15" fmla="*/ 1 h 5"/>
                  <a:gd name="T16" fmla="*/ 3 w 25"/>
                  <a:gd name="T17" fmla="*/ 0 h 5"/>
                  <a:gd name="T18" fmla="*/ 22 w 25"/>
                  <a:gd name="T19" fmla="*/ 0 h 5"/>
                  <a:gd name="T20" fmla="*/ 24 w 25"/>
                  <a:gd name="T21" fmla="*/ 0 h 5"/>
                  <a:gd name="T22" fmla="*/ 25 w 25"/>
                  <a:gd name="T23" fmla="*/ 1 h 5"/>
                  <a:gd name="T24" fmla="*/ 25 w 25"/>
                  <a:gd name="T25" fmla="*/ 1 h 5"/>
                  <a:gd name="T26" fmla="*/ 25 w 25"/>
                  <a:gd name="T27" fmla="*/ 2 h 5"/>
                  <a:gd name="T28" fmla="*/ 25 w 25"/>
                  <a:gd name="T29" fmla="*/ 4 h 5"/>
                  <a:gd name="T30" fmla="*/ 25 w 25"/>
                  <a:gd name="T31" fmla="*/ 5 h 5"/>
                  <a:gd name="T32" fmla="*/ 24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3" y="5"/>
                    </a:lnTo>
                    <a:lnTo>
                      <a:pt x="1" y="5"/>
                    </a:lnTo>
                    <a:lnTo>
                      <a:pt x="0" y="5"/>
                    </a:lnTo>
                    <a:lnTo>
                      <a:pt x="0" y="4"/>
                    </a:lnTo>
                    <a:lnTo>
                      <a:pt x="0" y="2"/>
                    </a:lnTo>
                    <a:lnTo>
                      <a:pt x="0" y="1"/>
                    </a:lnTo>
                    <a:lnTo>
                      <a:pt x="0" y="1"/>
                    </a:lnTo>
                    <a:lnTo>
                      <a:pt x="3" y="0"/>
                    </a:lnTo>
                    <a:lnTo>
                      <a:pt x="22" y="0"/>
                    </a:lnTo>
                    <a:lnTo>
                      <a:pt x="24" y="0"/>
                    </a:lnTo>
                    <a:lnTo>
                      <a:pt x="25" y="1"/>
                    </a:lnTo>
                    <a:lnTo>
                      <a:pt x="25" y="1"/>
                    </a:lnTo>
                    <a:lnTo>
                      <a:pt x="25" y="2"/>
                    </a:lnTo>
                    <a:lnTo>
                      <a:pt x="25" y="4"/>
                    </a:lnTo>
                    <a:lnTo>
                      <a:pt x="25" y="5"/>
                    </a:lnTo>
                    <a:lnTo>
                      <a:pt x="24"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4" name="Freeform 207"/>
              <p:cNvSpPr>
                <a:spLocks/>
              </p:cNvSpPr>
              <p:nvPr/>
            </p:nvSpPr>
            <p:spPr bwMode="auto">
              <a:xfrm>
                <a:off x="6280150" y="2678113"/>
                <a:ext cx="66675" cy="9525"/>
              </a:xfrm>
              <a:custGeom>
                <a:avLst/>
                <a:gdLst>
                  <a:gd name="T0" fmla="*/ 39 w 42"/>
                  <a:gd name="T1" fmla="*/ 6 h 6"/>
                  <a:gd name="T2" fmla="*/ 2 w 42"/>
                  <a:gd name="T3" fmla="*/ 6 h 6"/>
                  <a:gd name="T4" fmla="*/ 2 w 42"/>
                  <a:gd name="T5" fmla="*/ 6 h 6"/>
                  <a:gd name="T6" fmla="*/ 2 w 42"/>
                  <a:gd name="T7" fmla="*/ 4 h 6"/>
                  <a:gd name="T8" fmla="*/ 0 w 42"/>
                  <a:gd name="T9" fmla="*/ 4 h 6"/>
                  <a:gd name="T10" fmla="*/ 0 w 42"/>
                  <a:gd name="T11" fmla="*/ 3 h 6"/>
                  <a:gd name="T12" fmla="*/ 2 w 42"/>
                  <a:gd name="T13" fmla="*/ 0 h 6"/>
                  <a:gd name="T14" fmla="*/ 2 w 42"/>
                  <a:gd name="T15" fmla="*/ 0 h 6"/>
                  <a:gd name="T16" fmla="*/ 2 w 42"/>
                  <a:gd name="T17" fmla="*/ 0 h 6"/>
                  <a:gd name="T18" fmla="*/ 39 w 42"/>
                  <a:gd name="T19" fmla="*/ 0 h 6"/>
                  <a:gd name="T20" fmla="*/ 41 w 42"/>
                  <a:gd name="T21" fmla="*/ 0 h 6"/>
                  <a:gd name="T22" fmla="*/ 42 w 42"/>
                  <a:gd name="T23" fmla="*/ 0 h 6"/>
                  <a:gd name="T24" fmla="*/ 42 w 42"/>
                  <a:gd name="T25" fmla="*/ 1 h 6"/>
                  <a:gd name="T26" fmla="*/ 42 w 42"/>
                  <a:gd name="T27" fmla="*/ 3 h 6"/>
                  <a:gd name="T28" fmla="*/ 42 w 42"/>
                  <a:gd name="T29" fmla="*/ 4 h 6"/>
                  <a:gd name="T30" fmla="*/ 42 w 42"/>
                  <a:gd name="T31" fmla="*/ 4 h 6"/>
                  <a:gd name="T32" fmla="*/ 41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2" y="6"/>
                    </a:lnTo>
                    <a:lnTo>
                      <a:pt x="2" y="6"/>
                    </a:lnTo>
                    <a:lnTo>
                      <a:pt x="2" y="4"/>
                    </a:lnTo>
                    <a:lnTo>
                      <a:pt x="0" y="4"/>
                    </a:lnTo>
                    <a:lnTo>
                      <a:pt x="0" y="3"/>
                    </a:lnTo>
                    <a:lnTo>
                      <a:pt x="2" y="0"/>
                    </a:lnTo>
                    <a:lnTo>
                      <a:pt x="2" y="0"/>
                    </a:lnTo>
                    <a:lnTo>
                      <a:pt x="2" y="0"/>
                    </a:lnTo>
                    <a:lnTo>
                      <a:pt x="39" y="0"/>
                    </a:lnTo>
                    <a:lnTo>
                      <a:pt x="41" y="0"/>
                    </a:lnTo>
                    <a:lnTo>
                      <a:pt x="42" y="0"/>
                    </a:lnTo>
                    <a:lnTo>
                      <a:pt x="42" y="1"/>
                    </a:lnTo>
                    <a:lnTo>
                      <a:pt x="42" y="3"/>
                    </a:lnTo>
                    <a:lnTo>
                      <a:pt x="42" y="4"/>
                    </a:lnTo>
                    <a:lnTo>
                      <a:pt x="42" y="4"/>
                    </a:lnTo>
                    <a:lnTo>
                      <a:pt x="41"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5" name="Freeform 208"/>
              <p:cNvSpPr>
                <a:spLocks noEditPoints="1"/>
              </p:cNvSpPr>
              <p:nvPr/>
            </p:nvSpPr>
            <p:spPr bwMode="auto">
              <a:xfrm>
                <a:off x="6257925" y="2584450"/>
                <a:ext cx="111125" cy="133350"/>
              </a:xfrm>
              <a:custGeom>
                <a:avLst/>
                <a:gdLst>
                  <a:gd name="T0" fmla="*/ 63 w 70"/>
                  <a:gd name="T1" fmla="*/ 0 h 84"/>
                  <a:gd name="T2" fmla="*/ 23 w 70"/>
                  <a:gd name="T3" fmla="*/ 0 h 84"/>
                  <a:gd name="T4" fmla="*/ 0 w 70"/>
                  <a:gd name="T5" fmla="*/ 21 h 84"/>
                  <a:gd name="T6" fmla="*/ 0 w 70"/>
                  <a:gd name="T7" fmla="*/ 77 h 84"/>
                  <a:gd name="T8" fmla="*/ 2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9 w 70"/>
                  <a:gd name="T21" fmla="*/ 4 h 84"/>
                  <a:gd name="T22" fmla="*/ 67 w 70"/>
                  <a:gd name="T23" fmla="*/ 2 h 84"/>
                  <a:gd name="T24" fmla="*/ 66 w 70"/>
                  <a:gd name="T25" fmla="*/ 0 h 84"/>
                  <a:gd name="T26" fmla="*/ 63 w 70"/>
                  <a:gd name="T27" fmla="*/ 0 h 84"/>
                  <a:gd name="T28" fmla="*/ 65 w 70"/>
                  <a:gd name="T29" fmla="*/ 79 h 84"/>
                  <a:gd name="T30" fmla="*/ 10 w 70"/>
                  <a:gd name="T31" fmla="*/ 79 h 84"/>
                  <a:gd name="T32" fmla="*/ 9 w 70"/>
                  <a:gd name="T33" fmla="*/ 79 h 84"/>
                  <a:gd name="T34" fmla="*/ 7 w 70"/>
                  <a:gd name="T35" fmla="*/ 77 h 84"/>
                  <a:gd name="T36" fmla="*/ 6 w 70"/>
                  <a:gd name="T37" fmla="*/ 76 h 84"/>
                  <a:gd name="T38" fmla="*/ 6 w 70"/>
                  <a:gd name="T39" fmla="*/ 74 h 84"/>
                  <a:gd name="T40" fmla="*/ 6 w 70"/>
                  <a:gd name="T41" fmla="*/ 24 h 84"/>
                  <a:gd name="T42" fmla="*/ 20 w 70"/>
                  <a:gd name="T43" fmla="*/ 24 h 84"/>
                  <a:gd name="T44" fmla="*/ 21 w 70"/>
                  <a:gd name="T45" fmla="*/ 24 h 84"/>
                  <a:gd name="T46" fmla="*/ 24 w 70"/>
                  <a:gd name="T47" fmla="*/ 23 h 84"/>
                  <a:gd name="T48" fmla="*/ 25 w 70"/>
                  <a:gd name="T49" fmla="*/ 21 h 84"/>
                  <a:gd name="T50" fmla="*/ 25 w 70"/>
                  <a:gd name="T51" fmla="*/ 18 h 84"/>
                  <a:gd name="T52" fmla="*/ 25 w 70"/>
                  <a:gd name="T53" fmla="*/ 6 h 84"/>
                  <a:gd name="T54" fmla="*/ 60 w 70"/>
                  <a:gd name="T55" fmla="*/ 6 h 84"/>
                  <a:gd name="T56" fmla="*/ 62 w 70"/>
                  <a:gd name="T57" fmla="*/ 6 h 84"/>
                  <a:gd name="T58" fmla="*/ 63 w 70"/>
                  <a:gd name="T59" fmla="*/ 6 h 84"/>
                  <a:gd name="T60" fmla="*/ 65 w 70"/>
                  <a:gd name="T61" fmla="*/ 9 h 84"/>
                  <a:gd name="T62" fmla="*/ 65 w 70"/>
                  <a:gd name="T63" fmla="*/ 10 h 84"/>
                  <a:gd name="T64" fmla="*/ 65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3" y="0"/>
                    </a:lnTo>
                    <a:lnTo>
                      <a:pt x="0" y="21"/>
                    </a:lnTo>
                    <a:lnTo>
                      <a:pt x="0" y="77"/>
                    </a:lnTo>
                    <a:lnTo>
                      <a:pt x="2" y="80"/>
                    </a:lnTo>
                    <a:lnTo>
                      <a:pt x="3" y="83"/>
                    </a:lnTo>
                    <a:lnTo>
                      <a:pt x="4" y="84"/>
                    </a:lnTo>
                    <a:lnTo>
                      <a:pt x="7" y="84"/>
                    </a:lnTo>
                    <a:lnTo>
                      <a:pt x="70" y="84"/>
                    </a:lnTo>
                    <a:lnTo>
                      <a:pt x="70" y="7"/>
                    </a:lnTo>
                    <a:lnTo>
                      <a:pt x="69" y="4"/>
                    </a:lnTo>
                    <a:lnTo>
                      <a:pt x="67" y="2"/>
                    </a:lnTo>
                    <a:lnTo>
                      <a:pt x="66" y="0"/>
                    </a:lnTo>
                    <a:lnTo>
                      <a:pt x="63" y="0"/>
                    </a:lnTo>
                    <a:close/>
                    <a:moveTo>
                      <a:pt x="65" y="79"/>
                    </a:moveTo>
                    <a:lnTo>
                      <a:pt x="10" y="79"/>
                    </a:lnTo>
                    <a:lnTo>
                      <a:pt x="9" y="79"/>
                    </a:lnTo>
                    <a:lnTo>
                      <a:pt x="7" y="77"/>
                    </a:lnTo>
                    <a:lnTo>
                      <a:pt x="6" y="76"/>
                    </a:lnTo>
                    <a:lnTo>
                      <a:pt x="6" y="74"/>
                    </a:lnTo>
                    <a:lnTo>
                      <a:pt x="6" y="24"/>
                    </a:lnTo>
                    <a:lnTo>
                      <a:pt x="20" y="24"/>
                    </a:lnTo>
                    <a:lnTo>
                      <a:pt x="21" y="24"/>
                    </a:lnTo>
                    <a:lnTo>
                      <a:pt x="24" y="23"/>
                    </a:lnTo>
                    <a:lnTo>
                      <a:pt x="25" y="21"/>
                    </a:lnTo>
                    <a:lnTo>
                      <a:pt x="25" y="18"/>
                    </a:lnTo>
                    <a:lnTo>
                      <a:pt x="25" y="6"/>
                    </a:lnTo>
                    <a:lnTo>
                      <a:pt x="60" y="6"/>
                    </a:lnTo>
                    <a:lnTo>
                      <a:pt x="62" y="6"/>
                    </a:lnTo>
                    <a:lnTo>
                      <a:pt x="63" y="6"/>
                    </a:lnTo>
                    <a:lnTo>
                      <a:pt x="65" y="9"/>
                    </a:lnTo>
                    <a:lnTo>
                      <a:pt x="65" y="10"/>
                    </a:lnTo>
                    <a:lnTo>
                      <a:pt x="65"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6" name="Freeform 209"/>
              <p:cNvSpPr>
                <a:spLocks/>
              </p:cNvSpPr>
              <p:nvPr/>
            </p:nvSpPr>
            <p:spPr bwMode="auto">
              <a:xfrm>
                <a:off x="5995988"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7" name="Freeform 210"/>
              <p:cNvSpPr>
                <a:spLocks/>
              </p:cNvSpPr>
              <p:nvPr/>
            </p:nvSpPr>
            <p:spPr bwMode="auto">
              <a:xfrm>
                <a:off x="6051550" y="2689225"/>
                <a:ext cx="44450" cy="77788"/>
              </a:xfrm>
              <a:custGeom>
                <a:avLst/>
                <a:gdLst>
                  <a:gd name="T0" fmla="*/ 0 w 28"/>
                  <a:gd name="T1" fmla="*/ 17 h 49"/>
                  <a:gd name="T2" fmla="*/ 0 w 28"/>
                  <a:gd name="T3" fmla="*/ 49 h 49"/>
                  <a:gd name="T4" fmla="*/ 28 w 28"/>
                  <a:gd name="T5" fmla="*/ 32 h 49"/>
                  <a:gd name="T6" fmla="*/ 28 w 28"/>
                  <a:gd name="T7" fmla="*/ 0 h 49"/>
                  <a:gd name="T8" fmla="*/ 0 w 28"/>
                  <a:gd name="T9" fmla="*/ 17 h 49"/>
                </a:gdLst>
                <a:ahLst/>
                <a:cxnLst>
                  <a:cxn ang="0">
                    <a:pos x="T0" y="T1"/>
                  </a:cxn>
                  <a:cxn ang="0">
                    <a:pos x="T2" y="T3"/>
                  </a:cxn>
                  <a:cxn ang="0">
                    <a:pos x="T4" y="T5"/>
                  </a:cxn>
                  <a:cxn ang="0">
                    <a:pos x="T6" y="T7"/>
                  </a:cxn>
                  <a:cxn ang="0">
                    <a:pos x="T8" y="T9"/>
                  </a:cxn>
                </a:cxnLst>
                <a:rect l="0" t="0" r="r" b="b"/>
                <a:pathLst>
                  <a:path w="28" h="49">
                    <a:moveTo>
                      <a:pt x="0" y="17"/>
                    </a:moveTo>
                    <a:lnTo>
                      <a:pt x="0" y="49"/>
                    </a:lnTo>
                    <a:lnTo>
                      <a:pt x="28" y="32"/>
                    </a:lnTo>
                    <a:lnTo>
                      <a:pt x="28"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8" name="Freeform 211"/>
              <p:cNvSpPr>
                <a:spLocks/>
              </p:cNvSpPr>
              <p:nvPr/>
            </p:nvSpPr>
            <p:spPr bwMode="auto">
              <a:xfrm>
                <a:off x="6000750"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9" name="Freeform 212"/>
              <p:cNvSpPr>
                <a:spLocks/>
              </p:cNvSpPr>
              <p:nvPr/>
            </p:nvSpPr>
            <p:spPr bwMode="auto">
              <a:xfrm>
                <a:off x="6107113"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0" name="Freeform 213"/>
              <p:cNvSpPr>
                <a:spLocks/>
              </p:cNvSpPr>
              <p:nvPr/>
            </p:nvSpPr>
            <p:spPr bwMode="auto">
              <a:xfrm>
                <a:off x="6162675" y="2689225"/>
                <a:ext cx="42863" cy="77788"/>
              </a:xfrm>
              <a:custGeom>
                <a:avLst/>
                <a:gdLst>
                  <a:gd name="T0" fmla="*/ 0 w 27"/>
                  <a:gd name="T1" fmla="*/ 17 h 49"/>
                  <a:gd name="T2" fmla="*/ 0 w 27"/>
                  <a:gd name="T3" fmla="*/ 49 h 49"/>
                  <a:gd name="T4" fmla="*/ 27 w 27"/>
                  <a:gd name="T5" fmla="*/ 32 h 49"/>
                  <a:gd name="T6" fmla="*/ 27 w 27"/>
                  <a:gd name="T7" fmla="*/ 0 h 49"/>
                  <a:gd name="T8" fmla="*/ 0 w 27"/>
                  <a:gd name="T9" fmla="*/ 17 h 49"/>
                </a:gdLst>
                <a:ahLst/>
                <a:cxnLst>
                  <a:cxn ang="0">
                    <a:pos x="T0" y="T1"/>
                  </a:cxn>
                  <a:cxn ang="0">
                    <a:pos x="T2" y="T3"/>
                  </a:cxn>
                  <a:cxn ang="0">
                    <a:pos x="T4" y="T5"/>
                  </a:cxn>
                  <a:cxn ang="0">
                    <a:pos x="T6" y="T7"/>
                  </a:cxn>
                  <a:cxn ang="0">
                    <a:pos x="T8" y="T9"/>
                  </a:cxn>
                </a:cxnLst>
                <a:rect l="0" t="0" r="r" b="b"/>
                <a:pathLst>
                  <a:path w="27" h="49">
                    <a:moveTo>
                      <a:pt x="0" y="17"/>
                    </a:moveTo>
                    <a:lnTo>
                      <a:pt x="0" y="49"/>
                    </a:lnTo>
                    <a:lnTo>
                      <a:pt x="27" y="32"/>
                    </a:lnTo>
                    <a:lnTo>
                      <a:pt x="27"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1" name="Freeform 214"/>
              <p:cNvSpPr>
                <a:spLocks/>
              </p:cNvSpPr>
              <p:nvPr/>
            </p:nvSpPr>
            <p:spPr bwMode="auto">
              <a:xfrm>
                <a:off x="6111875"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2" name="Freeform 215"/>
              <p:cNvSpPr>
                <a:spLocks/>
              </p:cNvSpPr>
              <p:nvPr/>
            </p:nvSpPr>
            <p:spPr bwMode="auto">
              <a:xfrm>
                <a:off x="6051550" y="2787650"/>
                <a:ext cx="44450" cy="74613"/>
              </a:xfrm>
              <a:custGeom>
                <a:avLst/>
                <a:gdLst>
                  <a:gd name="T0" fmla="*/ 28 w 28"/>
                  <a:gd name="T1" fmla="*/ 15 h 47"/>
                  <a:gd name="T2" fmla="*/ 28 w 28"/>
                  <a:gd name="T3" fmla="*/ 47 h 47"/>
                  <a:gd name="T4" fmla="*/ 0 w 28"/>
                  <a:gd name="T5" fmla="*/ 30 h 47"/>
                  <a:gd name="T6" fmla="*/ 0 w 28"/>
                  <a:gd name="T7" fmla="*/ 0 h 47"/>
                  <a:gd name="T8" fmla="*/ 28 w 28"/>
                  <a:gd name="T9" fmla="*/ 15 h 47"/>
                </a:gdLst>
                <a:ahLst/>
                <a:cxnLst>
                  <a:cxn ang="0">
                    <a:pos x="T0" y="T1"/>
                  </a:cxn>
                  <a:cxn ang="0">
                    <a:pos x="T2" y="T3"/>
                  </a:cxn>
                  <a:cxn ang="0">
                    <a:pos x="T4" y="T5"/>
                  </a:cxn>
                  <a:cxn ang="0">
                    <a:pos x="T6" y="T7"/>
                  </a:cxn>
                  <a:cxn ang="0">
                    <a:pos x="T8" y="T9"/>
                  </a:cxn>
                </a:cxnLst>
                <a:rect l="0" t="0" r="r" b="b"/>
                <a:pathLst>
                  <a:path w="28" h="47">
                    <a:moveTo>
                      <a:pt x="28" y="15"/>
                    </a:moveTo>
                    <a:lnTo>
                      <a:pt x="28" y="47"/>
                    </a:lnTo>
                    <a:lnTo>
                      <a:pt x="0" y="30"/>
                    </a:lnTo>
                    <a:lnTo>
                      <a:pt x="0" y="0"/>
                    </a:lnTo>
                    <a:lnTo>
                      <a:pt x="28"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3" name="Freeform 216"/>
              <p:cNvSpPr>
                <a:spLocks/>
              </p:cNvSpPr>
              <p:nvPr/>
            </p:nvSpPr>
            <p:spPr bwMode="auto">
              <a:xfrm>
                <a:off x="6107113" y="2787650"/>
                <a:ext cx="44450" cy="74613"/>
              </a:xfrm>
              <a:custGeom>
                <a:avLst/>
                <a:gdLst>
                  <a:gd name="T0" fmla="*/ 0 w 28"/>
                  <a:gd name="T1" fmla="*/ 15 h 47"/>
                  <a:gd name="T2" fmla="*/ 0 w 28"/>
                  <a:gd name="T3" fmla="*/ 47 h 47"/>
                  <a:gd name="T4" fmla="*/ 28 w 28"/>
                  <a:gd name="T5" fmla="*/ 30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0"/>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4" name="Freeform 217"/>
              <p:cNvSpPr>
                <a:spLocks/>
              </p:cNvSpPr>
              <p:nvPr/>
            </p:nvSpPr>
            <p:spPr bwMode="auto">
              <a:xfrm>
                <a:off x="6056313" y="2751138"/>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5" name="Freeform 218"/>
              <p:cNvSpPr>
                <a:spLocks/>
              </p:cNvSpPr>
              <p:nvPr/>
            </p:nvSpPr>
            <p:spPr bwMode="auto">
              <a:xfrm>
                <a:off x="6005513"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6" name="Freeform 219"/>
              <p:cNvSpPr>
                <a:spLocks noEditPoints="1"/>
              </p:cNvSpPr>
              <p:nvPr/>
            </p:nvSpPr>
            <p:spPr bwMode="auto">
              <a:xfrm>
                <a:off x="6038850" y="2909888"/>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7" name="Freeform 220"/>
              <p:cNvSpPr>
                <a:spLocks/>
              </p:cNvSpPr>
              <p:nvPr/>
            </p:nvSpPr>
            <p:spPr bwMode="auto">
              <a:xfrm>
                <a:off x="6080125"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8" name="Freeform 221"/>
              <p:cNvSpPr>
                <a:spLocks noEditPoints="1"/>
              </p:cNvSpPr>
              <p:nvPr/>
            </p:nvSpPr>
            <p:spPr bwMode="auto">
              <a:xfrm>
                <a:off x="6000750" y="29686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9" name="Freeform 222"/>
              <p:cNvSpPr>
                <a:spLocks/>
              </p:cNvSpPr>
              <p:nvPr/>
            </p:nvSpPr>
            <p:spPr bwMode="auto">
              <a:xfrm>
                <a:off x="6042025" y="2968625"/>
                <a:ext cx="20638"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0" name="Freeform 223"/>
              <p:cNvSpPr>
                <a:spLocks noEditPoints="1"/>
              </p:cNvSpPr>
              <p:nvPr/>
            </p:nvSpPr>
            <p:spPr bwMode="auto">
              <a:xfrm>
                <a:off x="6075363" y="2968625"/>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1" name="Freeform 224"/>
              <p:cNvSpPr>
                <a:spLocks noEditPoints="1"/>
              </p:cNvSpPr>
              <p:nvPr/>
            </p:nvSpPr>
            <p:spPr bwMode="auto">
              <a:xfrm>
                <a:off x="6000750"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2" name="Freeform 225"/>
              <p:cNvSpPr>
                <a:spLocks noEditPoints="1"/>
              </p:cNvSpPr>
              <p:nvPr/>
            </p:nvSpPr>
            <p:spPr bwMode="auto">
              <a:xfrm>
                <a:off x="6038850" y="3032125"/>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3" name="Freeform 226"/>
              <p:cNvSpPr>
                <a:spLocks/>
              </p:cNvSpPr>
              <p:nvPr/>
            </p:nvSpPr>
            <p:spPr bwMode="auto">
              <a:xfrm>
                <a:off x="6080125" y="3032125"/>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4" name="Freeform 227"/>
              <p:cNvSpPr>
                <a:spLocks/>
              </p:cNvSpPr>
              <p:nvPr/>
            </p:nvSpPr>
            <p:spPr bwMode="auto">
              <a:xfrm>
                <a:off x="6153150" y="2909888"/>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5" name="Freeform 228"/>
              <p:cNvSpPr>
                <a:spLocks noEditPoints="1"/>
              </p:cNvSpPr>
              <p:nvPr/>
            </p:nvSpPr>
            <p:spPr bwMode="auto">
              <a:xfrm>
                <a:off x="6151563" y="29686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6" name="Freeform 229"/>
              <p:cNvSpPr>
                <a:spLocks noEditPoints="1"/>
              </p:cNvSpPr>
              <p:nvPr/>
            </p:nvSpPr>
            <p:spPr bwMode="auto">
              <a:xfrm>
                <a:off x="6151563" y="30321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7" name="Freeform 230"/>
              <p:cNvSpPr>
                <a:spLocks noEditPoints="1"/>
              </p:cNvSpPr>
              <p:nvPr/>
            </p:nvSpPr>
            <p:spPr bwMode="auto">
              <a:xfrm>
                <a:off x="6111875" y="2909888"/>
                <a:ext cx="30163"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8" name="Freeform 231"/>
              <p:cNvSpPr>
                <a:spLocks/>
              </p:cNvSpPr>
              <p:nvPr/>
            </p:nvSpPr>
            <p:spPr bwMode="auto">
              <a:xfrm>
                <a:off x="6116638" y="2968625"/>
                <a:ext cx="19050"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9" name="Freeform 232"/>
              <p:cNvSpPr>
                <a:spLocks noEditPoints="1"/>
              </p:cNvSpPr>
              <p:nvPr/>
            </p:nvSpPr>
            <p:spPr bwMode="auto">
              <a:xfrm>
                <a:off x="6111875"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0" name="Freeform 233"/>
              <p:cNvSpPr>
                <a:spLocks/>
              </p:cNvSpPr>
              <p:nvPr/>
            </p:nvSpPr>
            <p:spPr bwMode="auto">
              <a:xfrm>
                <a:off x="5707063" y="3009900"/>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1" name="Freeform 234"/>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2" name="Freeform 235"/>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3" name="Rectangle 236"/>
              <p:cNvSpPr>
                <a:spLocks noChangeArrowheads="1"/>
              </p:cNvSpPr>
              <p:nvPr/>
            </p:nvSpPr>
            <p:spPr bwMode="auto">
              <a:xfrm>
                <a:off x="5707063" y="3009900"/>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4" name="Rectangle 237"/>
              <p:cNvSpPr>
                <a:spLocks noChangeArrowheads="1"/>
              </p:cNvSpPr>
              <p:nvPr/>
            </p:nvSpPr>
            <p:spPr bwMode="auto">
              <a:xfrm>
                <a:off x="5707063" y="3009900"/>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5" name="Freeform 238"/>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6" name="Freeform 239"/>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7" name="Freeform 240"/>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8" name="Freeform 241"/>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9" name="Freeform 242"/>
              <p:cNvSpPr>
                <a:spLocks/>
              </p:cNvSpPr>
              <p:nvPr/>
            </p:nvSpPr>
            <p:spPr bwMode="auto">
              <a:xfrm>
                <a:off x="6497638" y="3189288"/>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0" name="Freeform 243"/>
              <p:cNvSpPr>
                <a:spLocks/>
              </p:cNvSpPr>
              <p:nvPr/>
            </p:nvSpPr>
            <p:spPr bwMode="auto">
              <a:xfrm>
                <a:off x="5694363" y="3000375"/>
                <a:ext cx="820738"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1" name="Rectangle 244"/>
              <p:cNvSpPr>
                <a:spLocks noChangeArrowheads="1"/>
              </p:cNvSpPr>
              <p:nvPr/>
            </p:nvSpPr>
            <p:spPr bwMode="auto">
              <a:xfrm>
                <a:off x="5891213" y="3194050"/>
                <a:ext cx="415925" cy="147638"/>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2" name="Freeform 245"/>
              <p:cNvSpPr>
                <a:spLocks/>
              </p:cNvSpPr>
              <p:nvPr/>
            </p:nvSpPr>
            <p:spPr bwMode="auto">
              <a:xfrm>
                <a:off x="5907088" y="3211513"/>
                <a:ext cx="384175"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3" name="Freeform 246"/>
              <p:cNvSpPr>
                <a:spLocks noEditPoints="1"/>
              </p:cNvSpPr>
              <p:nvPr/>
            </p:nvSpPr>
            <p:spPr bwMode="auto">
              <a:xfrm>
                <a:off x="5964238" y="3238500"/>
                <a:ext cx="88900" cy="88900"/>
              </a:xfrm>
              <a:custGeom>
                <a:avLst/>
                <a:gdLst>
                  <a:gd name="T0" fmla="*/ 7 w 56"/>
                  <a:gd name="T1" fmla="*/ 54 h 56"/>
                  <a:gd name="T2" fmla="*/ 9 w 56"/>
                  <a:gd name="T3" fmla="*/ 51 h 56"/>
                  <a:gd name="T4" fmla="*/ 47 w 56"/>
                  <a:gd name="T5" fmla="*/ 51 h 56"/>
                  <a:gd name="T6" fmla="*/ 48 w 56"/>
                  <a:gd name="T7" fmla="*/ 51 h 56"/>
                  <a:gd name="T8" fmla="*/ 49 w 56"/>
                  <a:gd name="T9" fmla="*/ 54 h 56"/>
                  <a:gd name="T10" fmla="*/ 48 w 56"/>
                  <a:gd name="T11" fmla="*/ 56 h 56"/>
                  <a:gd name="T12" fmla="*/ 56 w 56"/>
                  <a:gd name="T13" fmla="*/ 4 h 56"/>
                  <a:gd name="T14" fmla="*/ 55 w 56"/>
                  <a:gd name="T15" fmla="*/ 1 h 56"/>
                  <a:gd name="T16" fmla="*/ 52 w 56"/>
                  <a:gd name="T17" fmla="*/ 0 h 56"/>
                  <a:gd name="T18" fmla="*/ 19 w 56"/>
                  <a:gd name="T19" fmla="*/ 12 h 56"/>
                  <a:gd name="T20" fmla="*/ 17 w 56"/>
                  <a:gd name="T21" fmla="*/ 16 h 56"/>
                  <a:gd name="T22" fmla="*/ 13 w 56"/>
                  <a:gd name="T23" fmla="*/ 18 h 56"/>
                  <a:gd name="T24" fmla="*/ 0 w 56"/>
                  <a:gd name="T25" fmla="*/ 56 h 56"/>
                  <a:gd name="T26" fmla="*/ 7 w 56"/>
                  <a:gd name="T27" fmla="*/ 56 h 56"/>
                  <a:gd name="T28" fmla="*/ 24 w 56"/>
                  <a:gd name="T29" fmla="*/ 18 h 56"/>
                  <a:gd name="T30" fmla="*/ 27 w 56"/>
                  <a:gd name="T31" fmla="*/ 16 h 56"/>
                  <a:gd name="T32" fmla="*/ 48 w 56"/>
                  <a:gd name="T33" fmla="*/ 16 h 56"/>
                  <a:gd name="T34" fmla="*/ 49 w 56"/>
                  <a:gd name="T35" fmla="*/ 18 h 56"/>
                  <a:gd name="T36" fmla="*/ 49 w 56"/>
                  <a:gd name="T37" fmla="*/ 21 h 56"/>
                  <a:gd name="T38" fmla="*/ 48 w 56"/>
                  <a:gd name="T39" fmla="*/ 22 h 56"/>
                  <a:gd name="T40" fmla="*/ 27 w 56"/>
                  <a:gd name="T41" fmla="*/ 22 h 56"/>
                  <a:gd name="T42" fmla="*/ 24 w 56"/>
                  <a:gd name="T43" fmla="*/ 22 h 56"/>
                  <a:gd name="T44" fmla="*/ 24 w 56"/>
                  <a:gd name="T45" fmla="*/ 19 h 56"/>
                  <a:gd name="T46" fmla="*/ 9 w 56"/>
                  <a:gd name="T47" fmla="*/ 29 h 56"/>
                  <a:gd name="T48" fmla="*/ 47 w 56"/>
                  <a:gd name="T49" fmla="*/ 28 h 56"/>
                  <a:gd name="T50" fmla="*/ 48 w 56"/>
                  <a:gd name="T51" fmla="*/ 29 h 56"/>
                  <a:gd name="T52" fmla="*/ 49 w 56"/>
                  <a:gd name="T53" fmla="*/ 32 h 56"/>
                  <a:gd name="T54" fmla="*/ 48 w 56"/>
                  <a:gd name="T55" fmla="*/ 33 h 56"/>
                  <a:gd name="T56" fmla="*/ 10 w 56"/>
                  <a:gd name="T57" fmla="*/ 33 h 56"/>
                  <a:gd name="T58" fmla="*/ 9 w 56"/>
                  <a:gd name="T59" fmla="*/ 33 h 56"/>
                  <a:gd name="T60" fmla="*/ 9 w 56"/>
                  <a:gd name="T61" fmla="*/ 29 h 56"/>
                  <a:gd name="T62" fmla="*/ 9 w 56"/>
                  <a:gd name="T63" fmla="*/ 40 h 56"/>
                  <a:gd name="T64" fmla="*/ 47 w 56"/>
                  <a:gd name="T65" fmla="*/ 40 h 56"/>
                  <a:gd name="T66" fmla="*/ 48 w 56"/>
                  <a:gd name="T67" fmla="*/ 40 h 56"/>
                  <a:gd name="T68" fmla="*/ 49 w 56"/>
                  <a:gd name="T69" fmla="*/ 43 h 56"/>
                  <a:gd name="T70" fmla="*/ 48 w 56"/>
                  <a:gd name="T71" fmla="*/ 44 h 56"/>
                  <a:gd name="T72" fmla="*/ 10 w 56"/>
                  <a:gd name="T73" fmla="*/ 46 h 56"/>
                  <a:gd name="T74" fmla="*/ 9 w 56"/>
                  <a:gd name="T75" fmla="*/ 44 h 56"/>
                  <a:gd name="T76" fmla="*/ 9 w 56"/>
                  <a:gd name="T7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4"/>
                    </a:lnTo>
                    <a:lnTo>
                      <a:pt x="9" y="51"/>
                    </a:lnTo>
                    <a:lnTo>
                      <a:pt x="9" y="51"/>
                    </a:lnTo>
                    <a:lnTo>
                      <a:pt x="10" y="51"/>
                    </a:lnTo>
                    <a:lnTo>
                      <a:pt x="47" y="51"/>
                    </a:lnTo>
                    <a:lnTo>
                      <a:pt x="48" y="51"/>
                    </a:lnTo>
                    <a:lnTo>
                      <a:pt x="48" y="51"/>
                    </a:lnTo>
                    <a:lnTo>
                      <a:pt x="49" y="53"/>
                    </a:lnTo>
                    <a:lnTo>
                      <a:pt x="49" y="54"/>
                    </a:lnTo>
                    <a:lnTo>
                      <a:pt x="49" y="56"/>
                    </a:lnTo>
                    <a:lnTo>
                      <a:pt x="48" y="56"/>
                    </a:lnTo>
                    <a:lnTo>
                      <a:pt x="56" y="56"/>
                    </a:lnTo>
                    <a:lnTo>
                      <a:pt x="56" y="4"/>
                    </a:lnTo>
                    <a:lnTo>
                      <a:pt x="56" y="2"/>
                    </a:lnTo>
                    <a:lnTo>
                      <a:pt x="55" y="1"/>
                    </a:lnTo>
                    <a:lnTo>
                      <a:pt x="54" y="0"/>
                    </a:lnTo>
                    <a:lnTo>
                      <a:pt x="52" y="0"/>
                    </a:lnTo>
                    <a:lnTo>
                      <a:pt x="19" y="0"/>
                    </a:lnTo>
                    <a:lnTo>
                      <a:pt x="19" y="12"/>
                    </a:lnTo>
                    <a:lnTo>
                      <a:pt x="19" y="15"/>
                    </a:lnTo>
                    <a:lnTo>
                      <a:pt x="17" y="16"/>
                    </a:lnTo>
                    <a:lnTo>
                      <a:pt x="14" y="18"/>
                    </a:lnTo>
                    <a:lnTo>
                      <a:pt x="13" y="18"/>
                    </a:lnTo>
                    <a:lnTo>
                      <a:pt x="0" y="18"/>
                    </a:lnTo>
                    <a:lnTo>
                      <a:pt x="0" y="56"/>
                    </a:lnTo>
                    <a:lnTo>
                      <a:pt x="7" y="56"/>
                    </a:lnTo>
                    <a:lnTo>
                      <a:pt x="7" y="56"/>
                    </a:lnTo>
                    <a:close/>
                    <a:moveTo>
                      <a:pt x="24" y="19"/>
                    </a:moveTo>
                    <a:lnTo>
                      <a:pt x="24" y="18"/>
                    </a:lnTo>
                    <a:lnTo>
                      <a:pt x="24" y="18"/>
                    </a:lnTo>
                    <a:lnTo>
                      <a:pt x="27" y="16"/>
                    </a:lnTo>
                    <a:lnTo>
                      <a:pt x="47" y="16"/>
                    </a:lnTo>
                    <a:lnTo>
                      <a:pt x="48" y="16"/>
                    </a:lnTo>
                    <a:lnTo>
                      <a:pt x="48" y="18"/>
                    </a:lnTo>
                    <a:lnTo>
                      <a:pt x="49" y="18"/>
                    </a:lnTo>
                    <a:lnTo>
                      <a:pt x="49" y="19"/>
                    </a:lnTo>
                    <a:lnTo>
                      <a:pt x="49" y="21"/>
                    </a:lnTo>
                    <a:lnTo>
                      <a:pt x="48" y="22"/>
                    </a:lnTo>
                    <a:lnTo>
                      <a:pt x="48" y="22"/>
                    </a:lnTo>
                    <a:lnTo>
                      <a:pt x="47" y="22"/>
                    </a:lnTo>
                    <a:lnTo>
                      <a:pt x="27" y="22"/>
                    </a:lnTo>
                    <a:lnTo>
                      <a:pt x="26" y="22"/>
                    </a:lnTo>
                    <a:lnTo>
                      <a:pt x="24" y="22"/>
                    </a:lnTo>
                    <a:lnTo>
                      <a:pt x="24" y="21"/>
                    </a:lnTo>
                    <a:lnTo>
                      <a:pt x="24" y="19"/>
                    </a:lnTo>
                    <a:close/>
                    <a:moveTo>
                      <a:pt x="9" y="29"/>
                    </a:moveTo>
                    <a:lnTo>
                      <a:pt x="9" y="29"/>
                    </a:lnTo>
                    <a:lnTo>
                      <a:pt x="10" y="28"/>
                    </a:lnTo>
                    <a:lnTo>
                      <a:pt x="47" y="28"/>
                    </a:lnTo>
                    <a:lnTo>
                      <a:pt x="48" y="29"/>
                    </a:lnTo>
                    <a:lnTo>
                      <a:pt x="48" y="29"/>
                    </a:lnTo>
                    <a:lnTo>
                      <a:pt x="49" y="30"/>
                    </a:lnTo>
                    <a:lnTo>
                      <a:pt x="49" y="32"/>
                    </a:lnTo>
                    <a:lnTo>
                      <a:pt x="48" y="33"/>
                    </a:lnTo>
                    <a:lnTo>
                      <a:pt x="48" y="33"/>
                    </a:lnTo>
                    <a:lnTo>
                      <a:pt x="47" y="33"/>
                    </a:lnTo>
                    <a:lnTo>
                      <a:pt x="10" y="33"/>
                    </a:lnTo>
                    <a:lnTo>
                      <a:pt x="9" y="33"/>
                    </a:lnTo>
                    <a:lnTo>
                      <a:pt x="9" y="33"/>
                    </a:lnTo>
                    <a:lnTo>
                      <a:pt x="7" y="30"/>
                    </a:lnTo>
                    <a:lnTo>
                      <a:pt x="9" y="29"/>
                    </a:lnTo>
                    <a:close/>
                    <a:moveTo>
                      <a:pt x="9" y="40"/>
                    </a:moveTo>
                    <a:lnTo>
                      <a:pt x="9" y="40"/>
                    </a:lnTo>
                    <a:lnTo>
                      <a:pt x="10" y="40"/>
                    </a:lnTo>
                    <a:lnTo>
                      <a:pt x="47" y="40"/>
                    </a:lnTo>
                    <a:lnTo>
                      <a:pt x="48" y="40"/>
                    </a:lnTo>
                    <a:lnTo>
                      <a:pt x="48" y="40"/>
                    </a:lnTo>
                    <a:lnTo>
                      <a:pt x="49" y="42"/>
                    </a:lnTo>
                    <a:lnTo>
                      <a:pt x="49" y="43"/>
                    </a:lnTo>
                    <a:lnTo>
                      <a:pt x="48" y="44"/>
                    </a:lnTo>
                    <a:lnTo>
                      <a:pt x="48" y="44"/>
                    </a:lnTo>
                    <a:lnTo>
                      <a:pt x="47" y="46"/>
                    </a:lnTo>
                    <a:lnTo>
                      <a:pt x="10" y="46"/>
                    </a:lnTo>
                    <a:lnTo>
                      <a:pt x="9" y="44"/>
                    </a:lnTo>
                    <a:lnTo>
                      <a:pt x="9" y="44"/>
                    </a:lnTo>
                    <a:lnTo>
                      <a:pt x="7" y="43"/>
                    </a:lnTo>
                    <a:lnTo>
                      <a:pt x="9" y="4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4" name="Freeform 247"/>
              <p:cNvSpPr>
                <a:spLocks/>
              </p:cNvSpPr>
              <p:nvPr/>
            </p:nvSpPr>
            <p:spPr bwMode="auto">
              <a:xfrm>
                <a:off x="6118225" y="3211513"/>
                <a:ext cx="93663" cy="68263"/>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5" name="Freeform 248"/>
              <p:cNvSpPr>
                <a:spLocks/>
              </p:cNvSpPr>
              <p:nvPr/>
            </p:nvSpPr>
            <p:spPr bwMode="auto">
              <a:xfrm>
                <a:off x="5975350" y="3282950"/>
                <a:ext cx="66675" cy="7938"/>
              </a:xfrm>
              <a:custGeom>
                <a:avLst/>
                <a:gdLst>
                  <a:gd name="T0" fmla="*/ 2 w 42"/>
                  <a:gd name="T1" fmla="*/ 5 h 5"/>
                  <a:gd name="T2" fmla="*/ 3 w 42"/>
                  <a:gd name="T3" fmla="*/ 5 h 5"/>
                  <a:gd name="T4" fmla="*/ 40 w 42"/>
                  <a:gd name="T5" fmla="*/ 5 h 5"/>
                  <a:gd name="T6" fmla="*/ 41 w 42"/>
                  <a:gd name="T7" fmla="*/ 5 h 5"/>
                  <a:gd name="T8" fmla="*/ 41 w 42"/>
                  <a:gd name="T9" fmla="*/ 5 h 5"/>
                  <a:gd name="T10" fmla="*/ 42 w 42"/>
                  <a:gd name="T11" fmla="*/ 4 h 5"/>
                  <a:gd name="T12" fmla="*/ 42 w 42"/>
                  <a:gd name="T13" fmla="*/ 2 h 5"/>
                  <a:gd name="T14" fmla="*/ 41 w 42"/>
                  <a:gd name="T15" fmla="*/ 1 h 5"/>
                  <a:gd name="T16" fmla="*/ 41 w 42"/>
                  <a:gd name="T17" fmla="*/ 1 h 5"/>
                  <a:gd name="T18" fmla="*/ 40 w 42"/>
                  <a:gd name="T19" fmla="*/ 0 h 5"/>
                  <a:gd name="T20" fmla="*/ 3 w 42"/>
                  <a:gd name="T21" fmla="*/ 0 h 5"/>
                  <a:gd name="T22" fmla="*/ 2 w 42"/>
                  <a:gd name="T23" fmla="*/ 1 h 5"/>
                  <a:gd name="T24" fmla="*/ 2 w 42"/>
                  <a:gd name="T25" fmla="*/ 1 h 5"/>
                  <a:gd name="T26" fmla="*/ 0 w 42"/>
                  <a:gd name="T27" fmla="*/ 2 h 5"/>
                  <a:gd name="T28" fmla="*/ 2 w 42"/>
                  <a:gd name="T29" fmla="*/ 5 h 5"/>
                  <a:gd name="T30" fmla="*/ 2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2" y="5"/>
                    </a:moveTo>
                    <a:lnTo>
                      <a:pt x="3" y="5"/>
                    </a:lnTo>
                    <a:lnTo>
                      <a:pt x="40" y="5"/>
                    </a:lnTo>
                    <a:lnTo>
                      <a:pt x="41" y="5"/>
                    </a:lnTo>
                    <a:lnTo>
                      <a:pt x="41" y="5"/>
                    </a:lnTo>
                    <a:lnTo>
                      <a:pt x="42" y="4"/>
                    </a:lnTo>
                    <a:lnTo>
                      <a:pt x="42" y="2"/>
                    </a:lnTo>
                    <a:lnTo>
                      <a:pt x="41" y="1"/>
                    </a:lnTo>
                    <a:lnTo>
                      <a:pt x="41" y="1"/>
                    </a:lnTo>
                    <a:lnTo>
                      <a:pt x="40" y="0"/>
                    </a:lnTo>
                    <a:lnTo>
                      <a:pt x="3" y="0"/>
                    </a:lnTo>
                    <a:lnTo>
                      <a:pt x="2" y="1"/>
                    </a:lnTo>
                    <a:lnTo>
                      <a:pt x="2" y="1"/>
                    </a:lnTo>
                    <a:lnTo>
                      <a:pt x="0" y="2"/>
                    </a:lnTo>
                    <a:lnTo>
                      <a:pt x="2" y="5"/>
                    </a:lnTo>
                    <a:lnTo>
                      <a:pt x="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6" name="Freeform 249"/>
              <p:cNvSpPr>
                <a:spLocks/>
              </p:cNvSpPr>
              <p:nvPr/>
            </p:nvSpPr>
            <p:spPr bwMode="auto">
              <a:xfrm>
                <a:off x="6002338" y="3263900"/>
                <a:ext cx="39688" cy="9525"/>
              </a:xfrm>
              <a:custGeom>
                <a:avLst/>
                <a:gdLst>
                  <a:gd name="T0" fmla="*/ 2 w 25"/>
                  <a:gd name="T1" fmla="*/ 6 h 6"/>
                  <a:gd name="T2" fmla="*/ 3 w 25"/>
                  <a:gd name="T3" fmla="*/ 6 h 6"/>
                  <a:gd name="T4" fmla="*/ 23 w 25"/>
                  <a:gd name="T5" fmla="*/ 6 h 6"/>
                  <a:gd name="T6" fmla="*/ 24 w 25"/>
                  <a:gd name="T7" fmla="*/ 6 h 6"/>
                  <a:gd name="T8" fmla="*/ 24 w 25"/>
                  <a:gd name="T9" fmla="*/ 6 h 6"/>
                  <a:gd name="T10" fmla="*/ 25 w 25"/>
                  <a:gd name="T11" fmla="*/ 5 h 6"/>
                  <a:gd name="T12" fmla="*/ 25 w 25"/>
                  <a:gd name="T13" fmla="*/ 3 h 6"/>
                  <a:gd name="T14" fmla="*/ 25 w 25"/>
                  <a:gd name="T15" fmla="*/ 2 h 6"/>
                  <a:gd name="T16" fmla="*/ 24 w 25"/>
                  <a:gd name="T17" fmla="*/ 2 h 6"/>
                  <a:gd name="T18" fmla="*/ 24 w 25"/>
                  <a:gd name="T19" fmla="*/ 0 h 6"/>
                  <a:gd name="T20" fmla="*/ 23 w 25"/>
                  <a:gd name="T21" fmla="*/ 0 h 6"/>
                  <a:gd name="T22" fmla="*/ 3 w 25"/>
                  <a:gd name="T23" fmla="*/ 0 h 6"/>
                  <a:gd name="T24" fmla="*/ 0 w 25"/>
                  <a:gd name="T25" fmla="*/ 2 h 6"/>
                  <a:gd name="T26" fmla="*/ 0 w 25"/>
                  <a:gd name="T27" fmla="*/ 2 h 6"/>
                  <a:gd name="T28" fmla="*/ 0 w 25"/>
                  <a:gd name="T29" fmla="*/ 3 h 6"/>
                  <a:gd name="T30" fmla="*/ 0 w 25"/>
                  <a:gd name="T31" fmla="*/ 5 h 6"/>
                  <a:gd name="T32" fmla="*/ 0 w 25"/>
                  <a:gd name="T33" fmla="*/ 6 h 6"/>
                  <a:gd name="T34" fmla="*/ 2 w 25"/>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6">
                    <a:moveTo>
                      <a:pt x="2" y="6"/>
                    </a:moveTo>
                    <a:lnTo>
                      <a:pt x="3" y="6"/>
                    </a:lnTo>
                    <a:lnTo>
                      <a:pt x="23" y="6"/>
                    </a:lnTo>
                    <a:lnTo>
                      <a:pt x="24" y="6"/>
                    </a:lnTo>
                    <a:lnTo>
                      <a:pt x="24" y="6"/>
                    </a:lnTo>
                    <a:lnTo>
                      <a:pt x="25" y="5"/>
                    </a:lnTo>
                    <a:lnTo>
                      <a:pt x="25" y="3"/>
                    </a:lnTo>
                    <a:lnTo>
                      <a:pt x="25" y="2"/>
                    </a:lnTo>
                    <a:lnTo>
                      <a:pt x="24" y="2"/>
                    </a:lnTo>
                    <a:lnTo>
                      <a:pt x="24" y="0"/>
                    </a:lnTo>
                    <a:lnTo>
                      <a:pt x="23" y="0"/>
                    </a:lnTo>
                    <a:lnTo>
                      <a:pt x="3" y="0"/>
                    </a:lnTo>
                    <a:lnTo>
                      <a:pt x="0" y="2"/>
                    </a:lnTo>
                    <a:lnTo>
                      <a:pt x="0" y="2"/>
                    </a:lnTo>
                    <a:lnTo>
                      <a:pt x="0" y="3"/>
                    </a:lnTo>
                    <a:lnTo>
                      <a:pt x="0" y="5"/>
                    </a:lnTo>
                    <a:lnTo>
                      <a:pt x="0" y="6"/>
                    </a:lnTo>
                    <a:lnTo>
                      <a:pt x="2"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7" name="Freeform 250"/>
              <p:cNvSpPr>
                <a:spLocks/>
              </p:cNvSpPr>
              <p:nvPr/>
            </p:nvSpPr>
            <p:spPr bwMode="auto">
              <a:xfrm>
                <a:off x="5975350" y="3302000"/>
                <a:ext cx="66675" cy="9525"/>
              </a:xfrm>
              <a:custGeom>
                <a:avLst/>
                <a:gdLst>
                  <a:gd name="T0" fmla="*/ 2 w 42"/>
                  <a:gd name="T1" fmla="*/ 4 h 6"/>
                  <a:gd name="T2" fmla="*/ 3 w 42"/>
                  <a:gd name="T3" fmla="*/ 6 h 6"/>
                  <a:gd name="T4" fmla="*/ 40 w 42"/>
                  <a:gd name="T5" fmla="*/ 6 h 6"/>
                  <a:gd name="T6" fmla="*/ 41 w 42"/>
                  <a:gd name="T7" fmla="*/ 4 h 6"/>
                  <a:gd name="T8" fmla="*/ 41 w 42"/>
                  <a:gd name="T9" fmla="*/ 4 h 6"/>
                  <a:gd name="T10" fmla="*/ 42 w 42"/>
                  <a:gd name="T11" fmla="*/ 3 h 6"/>
                  <a:gd name="T12" fmla="*/ 42 w 42"/>
                  <a:gd name="T13" fmla="*/ 2 h 6"/>
                  <a:gd name="T14" fmla="*/ 41 w 42"/>
                  <a:gd name="T15" fmla="*/ 0 h 6"/>
                  <a:gd name="T16" fmla="*/ 41 w 42"/>
                  <a:gd name="T17" fmla="*/ 0 h 6"/>
                  <a:gd name="T18" fmla="*/ 40 w 42"/>
                  <a:gd name="T19" fmla="*/ 0 h 6"/>
                  <a:gd name="T20" fmla="*/ 3 w 42"/>
                  <a:gd name="T21" fmla="*/ 0 h 6"/>
                  <a:gd name="T22" fmla="*/ 2 w 42"/>
                  <a:gd name="T23" fmla="*/ 0 h 6"/>
                  <a:gd name="T24" fmla="*/ 2 w 42"/>
                  <a:gd name="T25" fmla="*/ 0 h 6"/>
                  <a:gd name="T26" fmla="*/ 0 w 42"/>
                  <a:gd name="T27" fmla="*/ 3 h 6"/>
                  <a:gd name="T28" fmla="*/ 2 w 42"/>
                  <a:gd name="T29" fmla="*/ 4 h 6"/>
                  <a:gd name="T30" fmla="*/ 2 w 42"/>
                  <a:gd name="T3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2" y="4"/>
                    </a:moveTo>
                    <a:lnTo>
                      <a:pt x="3" y="6"/>
                    </a:lnTo>
                    <a:lnTo>
                      <a:pt x="40" y="6"/>
                    </a:lnTo>
                    <a:lnTo>
                      <a:pt x="41" y="4"/>
                    </a:lnTo>
                    <a:lnTo>
                      <a:pt x="41" y="4"/>
                    </a:lnTo>
                    <a:lnTo>
                      <a:pt x="42" y="3"/>
                    </a:lnTo>
                    <a:lnTo>
                      <a:pt x="42" y="2"/>
                    </a:lnTo>
                    <a:lnTo>
                      <a:pt x="41" y="0"/>
                    </a:lnTo>
                    <a:lnTo>
                      <a:pt x="41" y="0"/>
                    </a:lnTo>
                    <a:lnTo>
                      <a:pt x="40" y="0"/>
                    </a:lnTo>
                    <a:lnTo>
                      <a:pt x="3" y="0"/>
                    </a:lnTo>
                    <a:lnTo>
                      <a:pt x="2" y="0"/>
                    </a:lnTo>
                    <a:lnTo>
                      <a:pt x="2" y="0"/>
                    </a:lnTo>
                    <a:lnTo>
                      <a:pt x="0" y="3"/>
                    </a:lnTo>
                    <a:lnTo>
                      <a:pt x="2" y="4"/>
                    </a:lnTo>
                    <a:lnTo>
                      <a:pt x="2"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8" name="Freeform 251"/>
              <p:cNvSpPr>
                <a:spLocks/>
              </p:cNvSpPr>
              <p:nvPr/>
            </p:nvSpPr>
            <p:spPr bwMode="auto">
              <a:xfrm>
                <a:off x="5975350" y="3327400"/>
                <a:ext cx="65088" cy="1588"/>
              </a:xfrm>
              <a:custGeom>
                <a:avLst/>
                <a:gdLst>
                  <a:gd name="T0" fmla="*/ 2 w 41"/>
                  <a:gd name="T1" fmla="*/ 0 h 1"/>
                  <a:gd name="T2" fmla="*/ 2 w 41"/>
                  <a:gd name="T3" fmla="*/ 1 h 1"/>
                  <a:gd name="T4" fmla="*/ 3 w 41"/>
                  <a:gd name="T5" fmla="*/ 1 h 1"/>
                  <a:gd name="T6" fmla="*/ 40 w 41"/>
                  <a:gd name="T7" fmla="*/ 1 h 1"/>
                  <a:gd name="T8" fmla="*/ 41 w 41"/>
                  <a:gd name="T9" fmla="*/ 1 h 1"/>
                  <a:gd name="T10" fmla="*/ 41 w 41"/>
                  <a:gd name="T11" fmla="*/ 0 h 1"/>
                  <a:gd name="T12" fmla="*/ 41 w 41"/>
                  <a:gd name="T13" fmla="*/ 0 h 1"/>
                  <a:gd name="T14" fmla="*/ 0 w 41"/>
                  <a:gd name="T15" fmla="*/ 0 h 1"/>
                  <a:gd name="T16" fmla="*/ 2 w 4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
                    <a:moveTo>
                      <a:pt x="2" y="0"/>
                    </a:moveTo>
                    <a:lnTo>
                      <a:pt x="2" y="1"/>
                    </a:lnTo>
                    <a:lnTo>
                      <a:pt x="3" y="1"/>
                    </a:lnTo>
                    <a:lnTo>
                      <a:pt x="40" y="1"/>
                    </a:lnTo>
                    <a:lnTo>
                      <a:pt x="41" y="1"/>
                    </a:lnTo>
                    <a:lnTo>
                      <a:pt x="41" y="0"/>
                    </a:lnTo>
                    <a:lnTo>
                      <a:pt x="41" y="0"/>
                    </a:lnTo>
                    <a:lnTo>
                      <a:pt x="0" y="0"/>
                    </a:lnTo>
                    <a:lnTo>
                      <a:pt x="2"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9" name="Freeform 252"/>
              <p:cNvSpPr>
                <a:spLocks/>
              </p:cNvSpPr>
              <p:nvPr/>
            </p:nvSpPr>
            <p:spPr bwMode="auto">
              <a:xfrm>
                <a:off x="5975350" y="3319463"/>
                <a:ext cx="66675" cy="7938"/>
              </a:xfrm>
              <a:custGeom>
                <a:avLst/>
                <a:gdLst>
                  <a:gd name="T0" fmla="*/ 42 w 42"/>
                  <a:gd name="T1" fmla="*/ 3 h 5"/>
                  <a:gd name="T2" fmla="*/ 42 w 42"/>
                  <a:gd name="T3" fmla="*/ 2 h 5"/>
                  <a:gd name="T4" fmla="*/ 41 w 42"/>
                  <a:gd name="T5" fmla="*/ 0 h 5"/>
                  <a:gd name="T6" fmla="*/ 41 w 42"/>
                  <a:gd name="T7" fmla="*/ 0 h 5"/>
                  <a:gd name="T8" fmla="*/ 40 w 42"/>
                  <a:gd name="T9" fmla="*/ 0 h 5"/>
                  <a:gd name="T10" fmla="*/ 3 w 42"/>
                  <a:gd name="T11" fmla="*/ 0 h 5"/>
                  <a:gd name="T12" fmla="*/ 2 w 42"/>
                  <a:gd name="T13" fmla="*/ 0 h 5"/>
                  <a:gd name="T14" fmla="*/ 2 w 42"/>
                  <a:gd name="T15" fmla="*/ 0 h 5"/>
                  <a:gd name="T16" fmla="*/ 0 w 42"/>
                  <a:gd name="T17" fmla="*/ 3 h 5"/>
                  <a:gd name="T18" fmla="*/ 0 w 42"/>
                  <a:gd name="T19" fmla="*/ 5 h 5"/>
                  <a:gd name="T20" fmla="*/ 0 w 42"/>
                  <a:gd name="T21" fmla="*/ 5 h 5"/>
                  <a:gd name="T22" fmla="*/ 41 w 42"/>
                  <a:gd name="T23" fmla="*/ 5 h 5"/>
                  <a:gd name="T24" fmla="*/ 42 w 42"/>
                  <a:gd name="T25" fmla="*/ 5 h 5"/>
                  <a:gd name="T26" fmla="*/ 42 w 42"/>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
                    <a:moveTo>
                      <a:pt x="42" y="3"/>
                    </a:moveTo>
                    <a:lnTo>
                      <a:pt x="42" y="2"/>
                    </a:lnTo>
                    <a:lnTo>
                      <a:pt x="41" y="0"/>
                    </a:lnTo>
                    <a:lnTo>
                      <a:pt x="41" y="0"/>
                    </a:lnTo>
                    <a:lnTo>
                      <a:pt x="40" y="0"/>
                    </a:lnTo>
                    <a:lnTo>
                      <a:pt x="3" y="0"/>
                    </a:lnTo>
                    <a:lnTo>
                      <a:pt x="2" y="0"/>
                    </a:lnTo>
                    <a:lnTo>
                      <a:pt x="2" y="0"/>
                    </a:lnTo>
                    <a:lnTo>
                      <a:pt x="0" y="3"/>
                    </a:lnTo>
                    <a:lnTo>
                      <a:pt x="0" y="5"/>
                    </a:lnTo>
                    <a:lnTo>
                      <a:pt x="0" y="5"/>
                    </a:lnTo>
                    <a:lnTo>
                      <a:pt x="41" y="5"/>
                    </a:lnTo>
                    <a:lnTo>
                      <a:pt x="42" y="5"/>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0" name="Freeform 253"/>
              <p:cNvSpPr>
                <a:spLocks/>
              </p:cNvSpPr>
              <p:nvPr/>
            </p:nvSpPr>
            <p:spPr bwMode="auto">
              <a:xfrm>
                <a:off x="5956300" y="3228975"/>
                <a:ext cx="106363" cy="98425"/>
              </a:xfrm>
              <a:custGeom>
                <a:avLst/>
                <a:gdLst>
                  <a:gd name="T0" fmla="*/ 66 w 67"/>
                  <a:gd name="T1" fmla="*/ 4 h 62"/>
                  <a:gd name="T2" fmla="*/ 64 w 67"/>
                  <a:gd name="T3" fmla="*/ 3 h 62"/>
                  <a:gd name="T4" fmla="*/ 63 w 67"/>
                  <a:gd name="T5" fmla="*/ 1 h 62"/>
                  <a:gd name="T6" fmla="*/ 60 w 67"/>
                  <a:gd name="T7" fmla="*/ 0 h 62"/>
                  <a:gd name="T8" fmla="*/ 21 w 67"/>
                  <a:gd name="T9" fmla="*/ 0 h 62"/>
                  <a:gd name="T10" fmla="*/ 0 w 67"/>
                  <a:gd name="T11" fmla="*/ 21 h 62"/>
                  <a:gd name="T12" fmla="*/ 0 w 67"/>
                  <a:gd name="T13" fmla="*/ 62 h 62"/>
                  <a:gd name="T14" fmla="*/ 5 w 67"/>
                  <a:gd name="T15" fmla="*/ 62 h 62"/>
                  <a:gd name="T16" fmla="*/ 5 w 67"/>
                  <a:gd name="T17" fmla="*/ 24 h 62"/>
                  <a:gd name="T18" fmla="*/ 18 w 67"/>
                  <a:gd name="T19" fmla="*/ 24 h 62"/>
                  <a:gd name="T20" fmla="*/ 19 w 67"/>
                  <a:gd name="T21" fmla="*/ 24 h 62"/>
                  <a:gd name="T22" fmla="*/ 22 w 67"/>
                  <a:gd name="T23" fmla="*/ 22 h 62"/>
                  <a:gd name="T24" fmla="*/ 24 w 67"/>
                  <a:gd name="T25" fmla="*/ 21 h 62"/>
                  <a:gd name="T26" fmla="*/ 24 w 67"/>
                  <a:gd name="T27" fmla="*/ 18 h 62"/>
                  <a:gd name="T28" fmla="*/ 24 w 67"/>
                  <a:gd name="T29" fmla="*/ 6 h 62"/>
                  <a:gd name="T30" fmla="*/ 57 w 67"/>
                  <a:gd name="T31" fmla="*/ 6 h 62"/>
                  <a:gd name="T32" fmla="*/ 59 w 67"/>
                  <a:gd name="T33" fmla="*/ 6 h 62"/>
                  <a:gd name="T34" fmla="*/ 60 w 67"/>
                  <a:gd name="T35" fmla="*/ 7 h 62"/>
                  <a:gd name="T36" fmla="*/ 61 w 67"/>
                  <a:gd name="T37" fmla="*/ 8 h 62"/>
                  <a:gd name="T38" fmla="*/ 61 w 67"/>
                  <a:gd name="T39" fmla="*/ 10 h 62"/>
                  <a:gd name="T40" fmla="*/ 61 w 67"/>
                  <a:gd name="T41" fmla="*/ 62 h 62"/>
                  <a:gd name="T42" fmla="*/ 67 w 67"/>
                  <a:gd name="T43" fmla="*/ 62 h 62"/>
                  <a:gd name="T44" fmla="*/ 67 w 67"/>
                  <a:gd name="T45" fmla="*/ 7 h 62"/>
                  <a:gd name="T46" fmla="*/ 66 w 67"/>
                  <a:gd name="T4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4"/>
                    </a:moveTo>
                    <a:lnTo>
                      <a:pt x="64" y="3"/>
                    </a:lnTo>
                    <a:lnTo>
                      <a:pt x="63" y="1"/>
                    </a:lnTo>
                    <a:lnTo>
                      <a:pt x="60" y="0"/>
                    </a:lnTo>
                    <a:lnTo>
                      <a:pt x="21" y="0"/>
                    </a:lnTo>
                    <a:lnTo>
                      <a:pt x="0" y="21"/>
                    </a:lnTo>
                    <a:lnTo>
                      <a:pt x="0" y="62"/>
                    </a:lnTo>
                    <a:lnTo>
                      <a:pt x="5" y="62"/>
                    </a:lnTo>
                    <a:lnTo>
                      <a:pt x="5" y="24"/>
                    </a:lnTo>
                    <a:lnTo>
                      <a:pt x="18" y="24"/>
                    </a:lnTo>
                    <a:lnTo>
                      <a:pt x="19" y="24"/>
                    </a:lnTo>
                    <a:lnTo>
                      <a:pt x="22" y="22"/>
                    </a:lnTo>
                    <a:lnTo>
                      <a:pt x="24" y="21"/>
                    </a:lnTo>
                    <a:lnTo>
                      <a:pt x="24" y="18"/>
                    </a:lnTo>
                    <a:lnTo>
                      <a:pt x="24" y="6"/>
                    </a:lnTo>
                    <a:lnTo>
                      <a:pt x="57" y="6"/>
                    </a:lnTo>
                    <a:lnTo>
                      <a:pt x="59" y="6"/>
                    </a:lnTo>
                    <a:lnTo>
                      <a:pt x="60" y="7"/>
                    </a:lnTo>
                    <a:lnTo>
                      <a:pt x="61" y="8"/>
                    </a:lnTo>
                    <a:lnTo>
                      <a:pt x="61" y="10"/>
                    </a:lnTo>
                    <a:lnTo>
                      <a:pt x="61" y="62"/>
                    </a:lnTo>
                    <a:lnTo>
                      <a:pt x="67" y="62"/>
                    </a:lnTo>
                    <a:lnTo>
                      <a:pt x="67" y="7"/>
                    </a:lnTo>
                    <a:lnTo>
                      <a:pt x="66"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1" name="Rectangle 254"/>
              <p:cNvSpPr>
                <a:spLocks noChangeArrowheads="1"/>
              </p:cNvSpPr>
              <p:nvPr/>
            </p:nvSpPr>
            <p:spPr bwMode="auto">
              <a:xfrm>
                <a:off x="6005513" y="3644900"/>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2" name="Rectangle 255"/>
              <p:cNvSpPr>
                <a:spLocks noChangeArrowheads="1"/>
              </p:cNvSpPr>
              <p:nvPr/>
            </p:nvSpPr>
            <p:spPr bwMode="auto">
              <a:xfrm>
                <a:off x="6051550" y="4041775"/>
                <a:ext cx="22225" cy="809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3" name="Freeform 256"/>
              <p:cNvSpPr>
                <a:spLocks/>
              </p:cNvSpPr>
              <p:nvPr/>
            </p:nvSpPr>
            <p:spPr bwMode="auto">
              <a:xfrm>
                <a:off x="5972175" y="4056063"/>
                <a:ext cx="22225" cy="66675"/>
              </a:xfrm>
              <a:custGeom>
                <a:avLst/>
                <a:gdLst>
                  <a:gd name="T0" fmla="*/ 0 w 14"/>
                  <a:gd name="T1" fmla="*/ 0 h 42"/>
                  <a:gd name="T2" fmla="*/ 0 w 14"/>
                  <a:gd name="T3" fmla="*/ 8 h 42"/>
                  <a:gd name="T4" fmla="*/ 0 w 14"/>
                  <a:gd name="T5" fmla="*/ 42 h 42"/>
                  <a:gd name="T6" fmla="*/ 14 w 14"/>
                  <a:gd name="T7" fmla="*/ 42 h 42"/>
                  <a:gd name="T8" fmla="*/ 14 w 14"/>
                  <a:gd name="T9" fmla="*/ 1 h 42"/>
                  <a:gd name="T10" fmla="*/ 14 w 14"/>
                  <a:gd name="T11" fmla="*/ 0 h 42"/>
                  <a:gd name="T12" fmla="*/ 0 w 1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0" y="0"/>
                    </a:moveTo>
                    <a:lnTo>
                      <a:pt x="0" y="8"/>
                    </a:lnTo>
                    <a:lnTo>
                      <a:pt x="0" y="42"/>
                    </a:lnTo>
                    <a:lnTo>
                      <a:pt x="14" y="42"/>
                    </a:lnTo>
                    <a:lnTo>
                      <a:pt x="14" y="1"/>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4" name="Freeform 257"/>
              <p:cNvSpPr>
                <a:spLocks/>
              </p:cNvSpPr>
              <p:nvPr/>
            </p:nvSpPr>
            <p:spPr bwMode="auto">
              <a:xfrm>
                <a:off x="5997575" y="3992563"/>
                <a:ext cx="22225" cy="130175"/>
              </a:xfrm>
              <a:custGeom>
                <a:avLst/>
                <a:gdLst>
                  <a:gd name="T0" fmla="*/ 0 w 14"/>
                  <a:gd name="T1" fmla="*/ 0 h 82"/>
                  <a:gd name="T2" fmla="*/ 0 w 14"/>
                  <a:gd name="T3" fmla="*/ 41 h 82"/>
                  <a:gd name="T4" fmla="*/ 0 w 14"/>
                  <a:gd name="T5" fmla="*/ 82 h 82"/>
                  <a:gd name="T6" fmla="*/ 14 w 14"/>
                  <a:gd name="T7" fmla="*/ 82 h 82"/>
                  <a:gd name="T8" fmla="*/ 14 w 14"/>
                  <a:gd name="T9" fmla="*/ 34 h 82"/>
                  <a:gd name="T10" fmla="*/ 14 w 14"/>
                  <a:gd name="T11" fmla="*/ 0 h 82"/>
                  <a:gd name="T12" fmla="*/ 0 w 1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4" h="82">
                    <a:moveTo>
                      <a:pt x="0" y="0"/>
                    </a:moveTo>
                    <a:lnTo>
                      <a:pt x="0" y="41"/>
                    </a:lnTo>
                    <a:lnTo>
                      <a:pt x="0" y="82"/>
                    </a:lnTo>
                    <a:lnTo>
                      <a:pt x="14" y="82"/>
                    </a:lnTo>
                    <a:lnTo>
                      <a:pt x="14" y="34"/>
                    </a:lnTo>
                    <a:lnTo>
                      <a:pt x="14" y="0"/>
                    </a:lnTo>
                    <a:lnTo>
                      <a:pt x="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5" name="Freeform 258"/>
              <p:cNvSpPr>
                <a:spLocks/>
              </p:cNvSpPr>
              <p:nvPr/>
            </p:nvSpPr>
            <p:spPr bwMode="auto">
              <a:xfrm>
                <a:off x="6024563" y="3935413"/>
                <a:ext cx="22225" cy="187325"/>
              </a:xfrm>
              <a:custGeom>
                <a:avLst/>
                <a:gdLst>
                  <a:gd name="T0" fmla="*/ 0 w 14"/>
                  <a:gd name="T1" fmla="*/ 0 h 118"/>
                  <a:gd name="T2" fmla="*/ 0 w 14"/>
                  <a:gd name="T3" fmla="*/ 69 h 118"/>
                  <a:gd name="T4" fmla="*/ 0 w 14"/>
                  <a:gd name="T5" fmla="*/ 118 h 118"/>
                  <a:gd name="T6" fmla="*/ 14 w 14"/>
                  <a:gd name="T7" fmla="*/ 118 h 118"/>
                  <a:gd name="T8" fmla="*/ 14 w 14"/>
                  <a:gd name="T9" fmla="*/ 63 h 118"/>
                  <a:gd name="T10" fmla="*/ 14 w 14"/>
                  <a:gd name="T11" fmla="*/ 0 h 118"/>
                  <a:gd name="T12" fmla="*/ 0 w 14"/>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4" h="118">
                    <a:moveTo>
                      <a:pt x="0" y="0"/>
                    </a:moveTo>
                    <a:lnTo>
                      <a:pt x="0" y="69"/>
                    </a:lnTo>
                    <a:lnTo>
                      <a:pt x="0" y="118"/>
                    </a:lnTo>
                    <a:lnTo>
                      <a:pt x="14" y="118"/>
                    </a:lnTo>
                    <a:lnTo>
                      <a:pt x="14" y="63"/>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6" name="Freeform 259"/>
              <p:cNvSpPr>
                <a:spLocks/>
              </p:cNvSpPr>
              <p:nvPr/>
            </p:nvSpPr>
            <p:spPr bwMode="auto">
              <a:xfrm>
                <a:off x="6080125" y="3995738"/>
                <a:ext cx="22225" cy="127000"/>
              </a:xfrm>
              <a:custGeom>
                <a:avLst/>
                <a:gdLst>
                  <a:gd name="T0" fmla="*/ 0 w 14"/>
                  <a:gd name="T1" fmla="*/ 0 h 80"/>
                  <a:gd name="T2" fmla="*/ 0 w 14"/>
                  <a:gd name="T3" fmla="*/ 15 h 80"/>
                  <a:gd name="T4" fmla="*/ 0 w 14"/>
                  <a:gd name="T5" fmla="*/ 80 h 80"/>
                  <a:gd name="T6" fmla="*/ 14 w 14"/>
                  <a:gd name="T7" fmla="*/ 80 h 80"/>
                  <a:gd name="T8" fmla="*/ 14 w 14"/>
                  <a:gd name="T9" fmla="*/ 10 h 80"/>
                  <a:gd name="T10" fmla="*/ 14 w 14"/>
                  <a:gd name="T11" fmla="*/ 0 h 80"/>
                  <a:gd name="T12" fmla="*/ 0 w 1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4" h="80">
                    <a:moveTo>
                      <a:pt x="0" y="0"/>
                    </a:moveTo>
                    <a:lnTo>
                      <a:pt x="0" y="15"/>
                    </a:lnTo>
                    <a:lnTo>
                      <a:pt x="0" y="80"/>
                    </a:lnTo>
                    <a:lnTo>
                      <a:pt x="14" y="80"/>
                    </a:lnTo>
                    <a:lnTo>
                      <a:pt x="14" y="10"/>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7" name="Freeform 260"/>
              <p:cNvSpPr>
                <a:spLocks/>
              </p:cNvSpPr>
              <p:nvPr/>
            </p:nvSpPr>
            <p:spPr bwMode="auto">
              <a:xfrm>
                <a:off x="5916613" y="4057650"/>
                <a:ext cx="22225" cy="65088"/>
              </a:xfrm>
              <a:custGeom>
                <a:avLst/>
                <a:gdLst>
                  <a:gd name="T0" fmla="*/ 0 w 14"/>
                  <a:gd name="T1" fmla="*/ 0 h 41"/>
                  <a:gd name="T2" fmla="*/ 0 w 14"/>
                  <a:gd name="T3" fmla="*/ 22 h 41"/>
                  <a:gd name="T4" fmla="*/ 0 w 14"/>
                  <a:gd name="T5" fmla="*/ 41 h 41"/>
                  <a:gd name="T6" fmla="*/ 14 w 14"/>
                  <a:gd name="T7" fmla="*/ 41 h 41"/>
                  <a:gd name="T8" fmla="*/ 14 w 14"/>
                  <a:gd name="T9" fmla="*/ 15 h 41"/>
                  <a:gd name="T10" fmla="*/ 14 w 14"/>
                  <a:gd name="T11" fmla="*/ 0 h 41"/>
                  <a:gd name="T12" fmla="*/ 0 w 14"/>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0" y="0"/>
                    </a:moveTo>
                    <a:lnTo>
                      <a:pt x="0" y="22"/>
                    </a:lnTo>
                    <a:lnTo>
                      <a:pt x="0" y="41"/>
                    </a:lnTo>
                    <a:lnTo>
                      <a:pt x="14" y="41"/>
                    </a:lnTo>
                    <a:lnTo>
                      <a:pt x="14" y="15"/>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8" name="Freeform 261"/>
              <p:cNvSpPr>
                <a:spLocks/>
              </p:cNvSpPr>
              <p:nvPr/>
            </p:nvSpPr>
            <p:spPr bwMode="auto">
              <a:xfrm>
                <a:off x="5942013" y="3986213"/>
                <a:ext cx="22225" cy="136525"/>
              </a:xfrm>
              <a:custGeom>
                <a:avLst/>
                <a:gdLst>
                  <a:gd name="T0" fmla="*/ 0 w 14"/>
                  <a:gd name="T1" fmla="*/ 0 h 86"/>
                  <a:gd name="T2" fmla="*/ 0 w 14"/>
                  <a:gd name="T3" fmla="*/ 65 h 86"/>
                  <a:gd name="T4" fmla="*/ 0 w 14"/>
                  <a:gd name="T5" fmla="*/ 86 h 86"/>
                  <a:gd name="T6" fmla="*/ 14 w 14"/>
                  <a:gd name="T7" fmla="*/ 86 h 86"/>
                  <a:gd name="T8" fmla="*/ 14 w 14"/>
                  <a:gd name="T9" fmla="*/ 59 h 86"/>
                  <a:gd name="T10" fmla="*/ 14 w 14"/>
                  <a:gd name="T11" fmla="*/ 0 h 86"/>
                  <a:gd name="T12" fmla="*/ 0 w 14"/>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4" h="86">
                    <a:moveTo>
                      <a:pt x="0" y="0"/>
                    </a:moveTo>
                    <a:lnTo>
                      <a:pt x="0" y="65"/>
                    </a:lnTo>
                    <a:lnTo>
                      <a:pt x="0" y="86"/>
                    </a:lnTo>
                    <a:lnTo>
                      <a:pt x="14" y="86"/>
                    </a:lnTo>
                    <a:lnTo>
                      <a:pt x="14" y="59"/>
                    </a:lnTo>
                    <a:lnTo>
                      <a:pt x="14"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9" name="Freeform 262"/>
              <p:cNvSpPr>
                <a:spLocks/>
              </p:cNvSpPr>
              <p:nvPr/>
            </p:nvSpPr>
            <p:spPr bwMode="auto">
              <a:xfrm>
                <a:off x="6164263" y="3856038"/>
                <a:ext cx="60325" cy="52388"/>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1"/>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0" name="Freeform 263"/>
              <p:cNvSpPr>
                <a:spLocks/>
              </p:cNvSpPr>
              <p:nvPr/>
            </p:nvSpPr>
            <p:spPr bwMode="auto">
              <a:xfrm>
                <a:off x="6189663" y="3868738"/>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6"/>
                      <a:pt x="19" y="3"/>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1" name="Freeform 264"/>
              <p:cNvSpPr>
                <a:spLocks/>
              </p:cNvSpPr>
              <p:nvPr/>
            </p:nvSpPr>
            <p:spPr bwMode="auto">
              <a:xfrm>
                <a:off x="6135688" y="3859213"/>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3"/>
                      <a:pt x="0" y="22"/>
                    </a:cubicBezTo>
                    <a:cubicBezTo>
                      <a:pt x="0" y="29"/>
                      <a:pt x="2" y="35"/>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2" name="Freeform 265"/>
              <p:cNvSpPr>
                <a:spLocks/>
              </p:cNvSpPr>
              <p:nvPr/>
            </p:nvSpPr>
            <p:spPr bwMode="auto">
              <a:xfrm>
                <a:off x="6189663" y="3889375"/>
                <a:ext cx="52388" cy="19050"/>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6"/>
                      <a:pt x="23" y="3"/>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3" name="Freeform 266"/>
              <p:cNvSpPr>
                <a:spLocks/>
              </p:cNvSpPr>
              <p:nvPr/>
            </p:nvSpPr>
            <p:spPr bwMode="auto">
              <a:xfrm>
                <a:off x="6149975" y="3908425"/>
                <a:ext cx="39688" cy="49213"/>
              </a:xfrm>
              <a:custGeom>
                <a:avLst/>
                <a:gdLst>
                  <a:gd name="T0" fmla="*/ 0 w 18"/>
                  <a:gd name="T1" fmla="*/ 17 h 22"/>
                  <a:gd name="T2" fmla="*/ 7 w 18"/>
                  <a:gd name="T3" fmla="*/ 22 h 22"/>
                  <a:gd name="T4" fmla="*/ 18 w 18"/>
                  <a:gd name="T5" fmla="*/ 0 h 22"/>
                  <a:gd name="T6" fmla="*/ 0 w 18"/>
                  <a:gd name="T7" fmla="*/ 17 h 22"/>
                </a:gdLst>
                <a:ahLst/>
                <a:cxnLst>
                  <a:cxn ang="0">
                    <a:pos x="T0" y="T1"/>
                  </a:cxn>
                  <a:cxn ang="0">
                    <a:pos x="T2" y="T3"/>
                  </a:cxn>
                  <a:cxn ang="0">
                    <a:pos x="T4" y="T5"/>
                  </a:cxn>
                  <a:cxn ang="0">
                    <a:pos x="T6" y="T7"/>
                  </a:cxn>
                </a:cxnLst>
                <a:rect l="0" t="0" r="r" b="b"/>
                <a:pathLst>
                  <a:path w="18" h="22">
                    <a:moveTo>
                      <a:pt x="0" y="17"/>
                    </a:moveTo>
                    <a:cubicBezTo>
                      <a:pt x="2" y="19"/>
                      <a:pt x="4" y="21"/>
                      <a:pt x="7" y="22"/>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4" name="Freeform 267"/>
              <p:cNvSpPr>
                <a:spLocks/>
              </p:cNvSpPr>
              <p:nvPr/>
            </p:nvSpPr>
            <p:spPr bwMode="auto">
              <a:xfrm>
                <a:off x="6164263" y="3908425"/>
                <a:ext cx="77788" cy="53975"/>
              </a:xfrm>
              <a:custGeom>
                <a:avLst/>
                <a:gdLst>
                  <a:gd name="T0" fmla="*/ 0 w 35"/>
                  <a:gd name="T1" fmla="*/ 22 h 24"/>
                  <a:gd name="T2" fmla="*/ 11 w 35"/>
                  <a:gd name="T3" fmla="*/ 24 h 24"/>
                  <a:gd name="T4" fmla="*/ 35 w 35"/>
                  <a:gd name="T5" fmla="*/ 0 h 24"/>
                  <a:gd name="T6" fmla="*/ 11 w 35"/>
                  <a:gd name="T7" fmla="*/ 0 h 24"/>
                  <a:gd name="T8" fmla="*/ 0 w 35"/>
                  <a:gd name="T9" fmla="*/ 22 h 24"/>
                </a:gdLst>
                <a:ahLst/>
                <a:cxnLst>
                  <a:cxn ang="0">
                    <a:pos x="T0" y="T1"/>
                  </a:cxn>
                  <a:cxn ang="0">
                    <a:pos x="T2" y="T3"/>
                  </a:cxn>
                  <a:cxn ang="0">
                    <a:pos x="T4" y="T5"/>
                  </a:cxn>
                  <a:cxn ang="0">
                    <a:pos x="T6" y="T7"/>
                  </a:cxn>
                  <a:cxn ang="0">
                    <a:pos x="T8" y="T9"/>
                  </a:cxn>
                </a:cxnLst>
                <a:rect l="0" t="0" r="r" b="b"/>
                <a:pathLst>
                  <a:path w="35" h="24">
                    <a:moveTo>
                      <a:pt x="0" y="22"/>
                    </a:moveTo>
                    <a:cubicBezTo>
                      <a:pt x="3" y="23"/>
                      <a:pt x="7" y="24"/>
                      <a:pt x="11" y="24"/>
                    </a:cubicBezTo>
                    <a:cubicBezTo>
                      <a:pt x="24" y="24"/>
                      <a:pt x="35" y="14"/>
                      <a:pt x="35" y="0"/>
                    </a:cubicBezTo>
                    <a:cubicBezTo>
                      <a:pt x="11" y="0"/>
                      <a:pt x="11" y="0"/>
                      <a:pt x="11" y="0"/>
                    </a:cubicBezTo>
                    <a:lnTo>
                      <a:pt x="0"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5" name="Freeform 268"/>
              <p:cNvSpPr>
                <a:spLocks/>
              </p:cNvSpPr>
              <p:nvPr/>
            </p:nvSpPr>
            <p:spPr bwMode="auto">
              <a:xfrm>
                <a:off x="6135688" y="3986213"/>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5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1"/>
                      <a:pt x="43" y="8"/>
                      <a:pt x="40" y="6"/>
                    </a:cubicBezTo>
                    <a:cubicBezTo>
                      <a:pt x="36" y="2"/>
                      <a:pt x="30" y="0"/>
                      <a:pt x="24" y="0"/>
                    </a:cubicBezTo>
                    <a:cubicBezTo>
                      <a:pt x="20" y="0"/>
                      <a:pt x="17" y="0"/>
                      <a:pt x="13" y="2"/>
                    </a:cubicBezTo>
                    <a:cubicBezTo>
                      <a:pt x="5" y="6"/>
                      <a:pt x="0" y="14"/>
                      <a:pt x="0" y="24"/>
                    </a:cubicBezTo>
                    <a:cubicBezTo>
                      <a:pt x="0" y="30"/>
                      <a:pt x="2" y="36"/>
                      <a:pt x="6" y="41"/>
                    </a:cubicBezTo>
                    <a:cubicBezTo>
                      <a:pt x="8" y="43"/>
                      <a:pt x="10" y="44"/>
                      <a:pt x="13" y="45"/>
                    </a:cubicBezTo>
                    <a:cubicBezTo>
                      <a:pt x="16" y="47"/>
                      <a:pt x="20" y="48"/>
                      <a:pt x="24" y="48"/>
                    </a:cubicBezTo>
                    <a:cubicBezTo>
                      <a:pt x="37" y="48"/>
                      <a:pt x="48" y="37"/>
                      <a:pt x="48" y="24"/>
                    </a:cubicBezTo>
                    <a:cubicBezTo>
                      <a:pt x="48" y="20"/>
                      <a:pt x="47" y="17"/>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6" name="Freeform 269"/>
              <p:cNvSpPr>
                <a:spLocks/>
              </p:cNvSpPr>
              <p:nvPr/>
            </p:nvSpPr>
            <p:spPr bwMode="auto">
              <a:xfrm>
                <a:off x="6164263" y="3986213"/>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0"/>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7" name="Freeform 270"/>
              <p:cNvSpPr>
                <a:spLocks/>
              </p:cNvSpPr>
              <p:nvPr/>
            </p:nvSpPr>
            <p:spPr bwMode="auto">
              <a:xfrm>
                <a:off x="6189663" y="4000500"/>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5"/>
                      <a:pt x="19" y="2"/>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8" name="Freeform 271"/>
              <p:cNvSpPr>
                <a:spLocks/>
              </p:cNvSpPr>
              <p:nvPr/>
            </p:nvSpPr>
            <p:spPr bwMode="auto">
              <a:xfrm>
                <a:off x="6135688" y="3990975"/>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2"/>
                      <a:pt x="0" y="22"/>
                    </a:cubicBezTo>
                    <a:cubicBezTo>
                      <a:pt x="0" y="28"/>
                      <a:pt x="2" y="34"/>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9" name="Freeform 272"/>
              <p:cNvSpPr>
                <a:spLocks/>
              </p:cNvSpPr>
              <p:nvPr/>
            </p:nvSpPr>
            <p:spPr bwMode="auto">
              <a:xfrm>
                <a:off x="6189663" y="4019550"/>
                <a:ext cx="52388" cy="20638"/>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5"/>
                      <a:pt x="23" y="2"/>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0" name="Freeform 273"/>
              <p:cNvSpPr>
                <a:spLocks/>
              </p:cNvSpPr>
              <p:nvPr/>
            </p:nvSpPr>
            <p:spPr bwMode="auto">
              <a:xfrm>
                <a:off x="6149975" y="4040188"/>
                <a:ext cx="39688" cy="46038"/>
              </a:xfrm>
              <a:custGeom>
                <a:avLst/>
                <a:gdLst>
                  <a:gd name="T0" fmla="*/ 0 w 18"/>
                  <a:gd name="T1" fmla="*/ 17 h 21"/>
                  <a:gd name="T2" fmla="*/ 7 w 18"/>
                  <a:gd name="T3" fmla="*/ 21 h 21"/>
                  <a:gd name="T4" fmla="*/ 18 w 18"/>
                  <a:gd name="T5" fmla="*/ 0 h 21"/>
                  <a:gd name="T6" fmla="*/ 0 w 18"/>
                  <a:gd name="T7" fmla="*/ 17 h 21"/>
                </a:gdLst>
                <a:ahLst/>
                <a:cxnLst>
                  <a:cxn ang="0">
                    <a:pos x="T0" y="T1"/>
                  </a:cxn>
                  <a:cxn ang="0">
                    <a:pos x="T2" y="T3"/>
                  </a:cxn>
                  <a:cxn ang="0">
                    <a:pos x="T4" y="T5"/>
                  </a:cxn>
                  <a:cxn ang="0">
                    <a:pos x="T6" y="T7"/>
                  </a:cxn>
                </a:cxnLst>
                <a:rect l="0" t="0" r="r" b="b"/>
                <a:pathLst>
                  <a:path w="18" h="21">
                    <a:moveTo>
                      <a:pt x="0" y="17"/>
                    </a:moveTo>
                    <a:cubicBezTo>
                      <a:pt x="2" y="19"/>
                      <a:pt x="4" y="20"/>
                      <a:pt x="7" y="21"/>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1" name="Freeform 274"/>
              <p:cNvSpPr>
                <a:spLocks/>
              </p:cNvSpPr>
              <p:nvPr/>
            </p:nvSpPr>
            <p:spPr bwMode="auto">
              <a:xfrm>
                <a:off x="6164263" y="4040188"/>
                <a:ext cx="77788" cy="52388"/>
              </a:xfrm>
              <a:custGeom>
                <a:avLst/>
                <a:gdLst>
                  <a:gd name="T0" fmla="*/ 0 w 35"/>
                  <a:gd name="T1" fmla="*/ 21 h 24"/>
                  <a:gd name="T2" fmla="*/ 11 w 35"/>
                  <a:gd name="T3" fmla="*/ 24 h 24"/>
                  <a:gd name="T4" fmla="*/ 35 w 35"/>
                  <a:gd name="T5" fmla="*/ 0 h 24"/>
                  <a:gd name="T6" fmla="*/ 11 w 35"/>
                  <a:gd name="T7" fmla="*/ 0 h 24"/>
                  <a:gd name="T8" fmla="*/ 0 w 35"/>
                  <a:gd name="T9" fmla="*/ 21 h 24"/>
                </a:gdLst>
                <a:ahLst/>
                <a:cxnLst>
                  <a:cxn ang="0">
                    <a:pos x="T0" y="T1"/>
                  </a:cxn>
                  <a:cxn ang="0">
                    <a:pos x="T2" y="T3"/>
                  </a:cxn>
                  <a:cxn ang="0">
                    <a:pos x="T4" y="T5"/>
                  </a:cxn>
                  <a:cxn ang="0">
                    <a:pos x="T6" y="T7"/>
                  </a:cxn>
                  <a:cxn ang="0">
                    <a:pos x="T8" y="T9"/>
                  </a:cxn>
                </a:cxnLst>
                <a:rect l="0" t="0" r="r" b="b"/>
                <a:pathLst>
                  <a:path w="35" h="24">
                    <a:moveTo>
                      <a:pt x="0" y="21"/>
                    </a:moveTo>
                    <a:cubicBezTo>
                      <a:pt x="3" y="23"/>
                      <a:pt x="7" y="24"/>
                      <a:pt x="11" y="24"/>
                    </a:cubicBezTo>
                    <a:cubicBezTo>
                      <a:pt x="24" y="24"/>
                      <a:pt x="35" y="13"/>
                      <a:pt x="35" y="0"/>
                    </a:cubicBezTo>
                    <a:cubicBezTo>
                      <a:pt x="11" y="0"/>
                      <a:pt x="11" y="0"/>
                      <a:pt x="11" y="0"/>
                    </a:cubicBezTo>
                    <a:lnTo>
                      <a:pt x="0" y="2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2" name="Freeform 275"/>
              <p:cNvSpPr>
                <a:spLocks/>
              </p:cNvSpPr>
              <p:nvPr/>
            </p:nvSpPr>
            <p:spPr bwMode="auto">
              <a:xfrm>
                <a:off x="5918200" y="4203700"/>
                <a:ext cx="322263" cy="107950"/>
              </a:xfrm>
              <a:custGeom>
                <a:avLst/>
                <a:gdLst>
                  <a:gd name="T0" fmla="*/ 1 w 203"/>
                  <a:gd name="T1" fmla="*/ 68 h 68"/>
                  <a:gd name="T2" fmla="*/ 0 w 203"/>
                  <a:gd name="T3" fmla="*/ 62 h 68"/>
                  <a:gd name="T4" fmla="*/ 59 w 203"/>
                  <a:gd name="T5" fmla="*/ 49 h 68"/>
                  <a:gd name="T6" fmla="*/ 108 w 203"/>
                  <a:gd name="T7" fmla="*/ 20 h 68"/>
                  <a:gd name="T8" fmla="*/ 167 w 203"/>
                  <a:gd name="T9" fmla="*/ 19 h 68"/>
                  <a:gd name="T10" fmla="*/ 203 w 203"/>
                  <a:gd name="T11" fmla="*/ 0 h 68"/>
                  <a:gd name="T12" fmla="*/ 203 w 203"/>
                  <a:gd name="T13" fmla="*/ 5 h 68"/>
                  <a:gd name="T14" fmla="*/ 203 w 203"/>
                  <a:gd name="T15" fmla="*/ 6 h 68"/>
                  <a:gd name="T16" fmla="*/ 168 w 203"/>
                  <a:gd name="T17" fmla="*/ 23 h 68"/>
                  <a:gd name="T18" fmla="*/ 109 w 203"/>
                  <a:gd name="T19" fmla="*/ 26 h 68"/>
                  <a:gd name="T20" fmla="*/ 62 w 203"/>
                  <a:gd name="T21" fmla="*/ 54 h 68"/>
                  <a:gd name="T22" fmla="*/ 1 w 203"/>
                  <a:gd name="T2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68">
                    <a:moveTo>
                      <a:pt x="1" y="68"/>
                    </a:moveTo>
                    <a:lnTo>
                      <a:pt x="0" y="62"/>
                    </a:lnTo>
                    <a:lnTo>
                      <a:pt x="59" y="49"/>
                    </a:lnTo>
                    <a:lnTo>
                      <a:pt x="108" y="20"/>
                    </a:lnTo>
                    <a:lnTo>
                      <a:pt x="167" y="19"/>
                    </a:lnTo>
                    <a:lnTo>
                      <a:pt x="203" y="0"/>
                    </a:lnTo>
                    <a:lnTo>
                      <a:pt x="203" y="5"/>
                    </a:lnTo>
                    <a:lnTo>
                      <a:pt x="203" y="6"/>
                    </a:lnTo>
                    <a:lnTo>
                      <a:pt x="168" y="23"/>
                    </a:lnTo>
                    <a:lnTo>
                      <a:pt x="109" y="26"/>
                    </a:lnTo>
                    <a:lnTo>
                      <a:pt x="62" y="54"/>
                    </a:lnTo>
                    <a:lnTo>
                      <a:pt x="1" y="6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3" name="Freeform 276"/>
              <p:cNvSpPr>
                <a:spLocks/>
              </p:cNvSpPr>
              <p:nvPr/>
            </p:nvSpPr>
            <p:spPr bwMode="auto">
              <a:xfrm>
                <a:off x="5918200" y="4124325"/>
                <a:ext cx="327025" cy="173038"/>
              </a:xfrm>
              <a:custGeom>
                <a:avLst/>
                <a:gdLst>
                  <a:gd name="T0" fmla="*/ 3 w 206"/>
                  <a:gd name="T1" fmla="*/ 109 h 109"/>
                  <a:gd name="T2" fmla="*/ 0 w 206"/>
                  <a:gd name="T3" fmla="*/ 105 h 109"/>
                  <a:gd name="T4" fmla="*/ 49 w 206"/>
                  <a:gd name="T5" fmla="*/ 84 h 109"/>
                  <a:gd name="T6" fmla="*/ 78 w 206"/>
                  <a:gd name="T7" fmla="*/ 52 h 109"/>
                  <a:gd name="T8" fmla="*/ 126 w 206"/>
                  <a:gd name="T9" fmla="*/ 42 h 109"/>
                  <a:gd name="T10" fmla="*/ 155 w 206"/>
                  <a:gd name="T11" fmla="*/ 10 h 109"/>
                  <a:gd name="T12" fmla="*/ 206 w 206"/>
                  <a:gd name="T13" fmla="*/ 0 h 109"/>
                  <a:gd name="T14" fmla="*/ 206 w 206"/>
                  <a:gd name="T15" fmla="*/ 4 h 109"/>
                  <a:gd name="T16" fmla="*/ 158 w 206"/>
                  <a:gd name="T17" fmla="*/ 14 h 109"/>
                  <a:gd name="T18" fmla="*/ 129 w 206"/>
                  <a:gd name="T19" fmla="*/ 46 h 109"/>
                  <a:gd name="T20" fmla="*/ 81 w 206"/>
                  <a:gd name="T21" fmla="*/ 56 h 109"/>
                  <a:gd name="T22" fmla="*/ 52 w 206"/>
                  <a:gd name="T23" fmla="*/ 88 h 109"/>
                  <a:gd name="T24" fmla="*/ 3 w 206"/>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09">
                    <a:moveTo>
                      <a:pt x="3" y="109"/>
                    </a:moveTo>
                    <a:lnTo>
                      <a:pt x="0" y="105"/>
                    </a:lnTo>
                    <a:lnTo>
                      <a:pt x="49" y="84"/>
                    </a:lnTo>
                    <a:lnTo>
                      <a:pt x="78" y="52"/>
                    </a:lnTo>
                    <a:lnTo>
                      <a:pt x="126" y="42"/>
                    </a:lnTo>
                    <a:lnTo>
                      <a:pt x="155" y="10"/>
                    </a:lnTo>
                    <a:lnTo>
                      <a:pt x="206" y="0"/>
                    </a:lnTo>
                    <a:lnTo>
                      <a:pt x="206" y="4"/>
                    </a:lnTo>
                    <a:lnTo>
                      <a:pt x="158" y="14"/>
                    </a:lnTo>
                    <a:lnTo>
                      <a:pt x="129" y="46"/>
                    </a:lnTo>
                    <a:lnTo>
                      <a:pt x="81" y="56"/>
                    </a:lnTo>
                    <a:lnTo>
                      <a:pt x="52" y="88"/>
                    </a:lnTo>
                    <a:lnTo>
                      <a:pt x="3" y="10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4" name="Freeform 277"/>
              <p:cNvSpPr>
                <a:spLocks/>
              </p:cNvSpPr>
              <p:nvPr/>
            </p:nvSpPr>
            <p:spPr bwMode="auto">
              <a:xfrm>
                <a:off x="5919788" y="4241800"/>
                <a:ext cx="320675" cy="82550"/>
              </a:xfrm>
              <a:custGeom>
                <a:avLst/>
                <a:gdLst>
                  <a:gd name="T0" fmla="*/ 0 w 202"/>
                  <a:gd name="T1" fmla="*/ 52 h 52"/>
                  <a:gd name="T2" fmla="*/ 0 w 202"/>
                  <a:gd name="T3" fmla="*/ 46 h 52"/>
                  <a:gd name="T4" fmla="*/ 47 w 202"/>
                  <a:gd name="T5" fmla="*/ 39 h 52"/>
                  <a:gd name="T6" fmla="*/ 86 w 202"/>
                  <a:gd name="T7" fmla="*/ 17 h 52"/>
                  <a:gd name="T8" fmla="*/ 133 w 202"/>
                  <a:gd name="T9" fmla="*/ 23 h 52"/>
                  <a:gd name="T10" fmla="*/ 173 w 202"/>
                  <a:gd name="T11" fmla="*/ 0 h 52"/>
                  <a:gd name="T12" fmla="*/ 202 w 202"/>
                  <a:gd name="T13" fmla="*/ 3 h 52"/>
                  <a:gd name="T14" fmla="*/ 202 w 202"/>
                  <a:gd name="T15" fmla="*/ 7 h 52"/>
                  <a:gd name="T16" fmla="*/ 173 w 202"/>
                  <a:gd name="T17" fmla="*/ 4 h 52"/>
                  <a:gd name="T18" fmla="*/ 135 w 202"/>
                  <a:gd name="T19" fmla="*/ 27 h 52"/>
                  <a:gd name="T20" fmla="*/ 87 w 202"/>
                  <a:gd name="T21" fmla="*/ 23 h 52"/>
                  <a:gd name="T22" fmla="*/ 48 w 202"/>
                  <a:gd name="T23" fmla="*/ 45 h 52"/>
                  <a:gd name="T24" fmla="*/ 0 w 20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52">
                    <a:moveTo>
                      <a:pt x="0" y="52"/>
                    </a:moveTo>
                    <a:lnTo>
                      <a:pt x="0" y="46"/>
                    </a:lnTo>
                    <a:lnTo>
                      <a:pt x="47" y="39"/>
                    </a:lnTo>
                    <a:lnTo>
                      <a:pt x="86" y="17"/>
                    </a:lnTo>
                    <a:lnTo>
                      <a:pt x="133" y="23"/>
                    </a:lnTo>
                    <a:lnTo>
                      <a:pt x="173" y="0"/>
                    </a:lnTo>
                    <a:lnTo>
                      <a:pt x="202" y="3"/>
                    </a:lnTo>
                    <a:lnTo>
                      <a:pt x="202" y="7"/>
                    </a:lnTo>
                    <a:lnTo>
                      <a:pt x="173" y="4"/>
                    </a:lnTo>
                    <a:lnTo>
                      <a:pt x="135" y="27"/>
                    </a:lnTo>
                    <a:lnTo>
                      <a:pt x="87" y="23"/>
                    </a:lnTo>
                    <a:lnTo>
                      <a:pt x="48" y="45"/>
                    </a:lnTo>
                    <a:lnTo>
                      <a:pt x="0" y="5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5" name="Group 704"/>
          <p:cNvGrpSpPr/>
          <p:nvPr/>
        </p:nvGrpSpPr>
        <p:grpSpPr>
          <a:xfrm>
            <a:off x="6996094" y="1403197"/>
            <a:ext cx="2424932" cy="2236944"/>
            <a:chOff x="6996094" y="1403197"/>
            <a:chExt cx="2424932" cy="2236944"/>
          </a:xfrm>
        </p:grpSpPr>
        <p:sp>
          <p:nvSpPr>
            <p:cNvPr id="156" name="TextBox 155"/>
            <p:cNvSpPr txBox="1"/>
            <p:nvPr/>
          </p:nvSpPr>
          <p:spPr>
            <a:xfrm>
              <a:off x="6996094" y="2347479"/>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Submit and cancel U-SQL Jobs</a:t>
              </a:r>
            </a:p>
          </p:txBody>
        </p:sp>
        <p:grpSp>
          <p:nvGrpSpPr>
            <p:cNvPr id="628" name="Group 627"/>
            <p:cNvGrpSpPr/>
            <p:nvPr/>
          </p:nvGrpSpPr>
          <p:grpSpPr>
            <a:xfrm>
              <a:off x="7831323" y="1403197"/>
              <a:ext cx="761872" cy="1018909"/>
              <a:chOff x="950913" y="968376"/>
              <a:chExt cx="1439863" cy="1925638"/>
            </a:xfrm>
          </p:grpSpPr>
          <p:sp>
            <p:nvSpPr>
              <p:cNvPr id="551" name="Rectangle 283"/>
              <p:cNvSpPr>
                <a:spLocks noChangeArrowheads="1"/>
              </p:cNvSpPr>
              <p:nvPr/>
            </p:nvSpPr>
            <p:spPr bwMode="auto">
              <a:xfrm>
                <a:off x="1436688" y="2355851"/>
                <a:ext cx="847725" cy="538163"/>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2" name="Freeform 284"/>
              <p:cNvSpPr>
                <a:spLocks/>
              </p:cNvSpPr>
              <p:nvPr/>
            </p:nvSpPr>
            <p:spPr bwMode="auto">
              <a:xfrm>
                <a:off x="1436688" y="2355851"/>
                <a:ext cx="847725" cy="538163"/>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3" name="Rectangle 285"/>
              <p:cNvSpPr>
                <a:spLocks noChangeArrowheads="1"/>
              </p:cNvSpPr>
              <p:nvPr/>
            </p:nvSpPr>
            <p:spPr bwMode="auto">
              <a:xfrm>
                <a:off x="1489076" y="2409826"/>
                <a:ext cx="742950" cy="431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4" name="Rectangle 286"/>
              <p:cNvSpPr>
                <a:spLocks noChangeArrowheads="1"/>
              </p:cNvSpPr>
              <p:nvPr/>
            </p:nvSpPr>
            <p:spPr bwMode="auto">
              <a:xfrm>
                <a:off x="1203326" y="2403476"/>
                <a:ext cx="230188" cy="23177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5" name="Freeform 287"/>
              <p:cNvSpPr>
                <a:spLocks noEditPoints="1"/>
              </p:cNvSpPr>
              <p:nvPr/>
            </p:nvSpPr>
            <p:spPr bwMode="auto">
              <a:xfrm>
                <a:off x="1200151" y="2400301"/>
                <a:ext cx="236538" cy="238125"/>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6" name="Freeform 288"/>
              <p:cNvSpPr>
                <a:spLocks/>
              </p:cNvSpPr>
              <p:nvPr/>
            </p:nvSpPr>
            <p:spPr bwMode="auto">
              <a:xfrm>
                <a:off x="1023938" y="2560638"/>
                <a:ext cx="166688" cy="333375"/>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7" name="Rectangle 289"/>
              <p:cNvSpPr>
                <a:spLocks noChangeArrowheads="1"/>
              </p:cNvSpPr>
              <p:nvPr/>
            </p:nvSpPr>
            <p:spPr bwMode="auto">
              <a:xfrm>
                <a:off x="1039813" y="2633663"/>
                <a:ext cx="134938" cy="204788"/>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8" name="Freeform 290"/>
              <p:cNvSpPr>
                <a:spLocks/>
              </p:cNvSpPr>
              <p:nvPr/>
            </p:nvSpPr>
            <p:spPr bwMode="auto">
              <a:xfrm>
                <a:off x="1009651" y="998538"/>
                <a:ext cx="785813" cy="630238"/>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9" name="Rectangle 291"/>
              <p:cNvSpPr>
                <a:spLocks noChangeArrowheads="1"/>
              </p:cNvSpPr>
              <p:nvPr/>
            </p:nvSpPr>
            <p:spPr bwMode="auto">
              <a:xfrm>
                <a:off x="1057276" y="1047751"/>
                <a:ext cx="690563" cy="4000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0" name="Rectangle 292"/>
              <p:cNvSpPr>
                <a:spLocks noChangeArrowheads="1"/>
              </p:cNvSpPr>
              <p:nvPr/>
            </p:nvSpPr>
            <p:spPr bwMode="auto">
              <a:xfrm>
                <a:off x="1082676" y="1570038"/>
                <a:ext cx="204788" cy="204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1" name="Rectangle 293"/>
              <p:cNvSpPr>
                <a:spLocks noChangeArrowheads="1"/>
              </p:cNvSpPr>
              <p:nvPr/>
            </p:nvSpPr>
            <p:spPr bwMode="auto">
              <a:xfrm>
                <a:off x="1071563" y="1552576"/>
                <a:ext cx="231775" cy="231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2" name="Freeform 294"/>
              <p:cNvSpPr>
                <a:spLocks noEditPoints="1"/>
              </p:cNvSpPr>
              <p:nvPr/>
            </p:nvSpPr>
            <p:spPr bwMode="auto">
              <a:xfrm>
                <a:off x="1069976" y="1549401"/>
                <a:ext cx="236538" cy="236538"/>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3" name="Freeform 295"/>
              <p:cNvSpPr>
                <a:spLocks/>
              </p:cNvSpPr>
              <p:nvPr/>
            </p:nvSpPr>
            <p:spPr bwMode="auto">
              <a:xfrm>
                <a:off x="1295401" y="2541588"/>
                <a:ext cx="390525" cy="242888"/>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4" name="Freeform 296"/>
              <p:cNvSpPr>
                <a:spLocks/>
              </p:cNvSpPr>
              <p:nvPr/>
            </p:nvSpPr>
            <p:spPr bwMode="auto">
              <a:xfrm>
                <a:off x="1428751" y="2706688"/>
                <a:ext cx="25400" cy="30163"/>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 name="Freeform 297"/>
              <p:cNvSpPr>
                <a:spLocks/>
              </p:cNvSpPr>
              <p:nvPr/>
            </p:nvSpPr>
            <p:spPr bwMode="auto">
              <a:xfrm>
                <a:off x="1630363" y="2624138"/>
                <a:ext cx="23813" cy="23813"/>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6" name="Freeform 298"/>
              <p:cNvSpPr>
                <a:spLocks/>
              </p:cNvSpPr>
              <p:nvPr/>
            </p:nvSpPr>
            <p:spPr bwMode="auto">
              <a:xfrm>
                <a:off x="1630363" y="2600326"/>
                <a:ext cx="22225" cy="23813"/>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7" name="Freeform 299"/>
              <p:cNvSpPr>
                <a:spLocks/>
              </p:cNvSpPr>
              <p:nvPr/>
            </p:nvSpPr>
            <p:spPr bwMode="auto">
              <a:xfrm>
                <a:off x="1630363" y="2576513"/>
                <a:ext cx="22225" cy="25400"/>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8" name="Freeform 300"/>
              <p:cNvSpPr>
                <a:spLocks/>
              </p:cNvSpPr>
              <p:nvPr/>
            </p:nvSpPr>
            <p:spPr bwMode="auto">
              <a:xfrm>
                <a:off x="1628776" y="2554288"/>
                <a:ext cx="23813" cy="22225"/>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9" name="Freeform 301"/>
              <p:cNvSpPr>
                <a:spLocks/>
              </p:cNvSpPr>
              <p:nvPr/>
            </p:nvSpPr>
            <p:spPr bwMode="auto">
              <a:xfrm>
                <a:off x="1628776" y="2530476"/>
                <a:ext cx="23813" cy="23813"/>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0" name="Freeform 302"/>
              <p:cNvSpPr>
                <a:spLocks/>
              </p:cNvSpPr>
              <p:nvPr/>
            </p:nvSpPr>
            <p:spPr bwMode="auto">
              <a:xfrm>
                <a:off x="1685926" y="2541588"/>
                <a:ext cx="546100" cy="19526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1" name="Rectangle 303"/>
              <p:cNvSpPr>
                <a:spLocks noChangeArrowheads="1"/>
              </p:cNvSpPr>
              <p:nvPr/>
            </p:nvSpPr>
            <p:spPr bwMode="auto">
              <a:xfrm>
                <a:off x="1954213" y="1090613"/>
                <a:ext cx="230188" cy="2317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2" name="Freeform 304"/>
              <p:cNvSpPr>
                <a:spLocks noEditPoints="1"/>
              </p:cNvSpPr>
              <p:nvPr/>
            </p:nvSpPr>
            <p:spPr bwMode="auto">
              <a:xfrm>
                <a:off x="1951038" y="1087438"/>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3" name="Freeform 305"/>
              <p:cNvSpPr>
                <a:spLocks/>
              </p:cNvSpPr>
              <p:nvPr/>
            </p:nvSpPr>
            <p:spPr bwMode="auto">
              <a:xfrm>
                <a:off x="1743076" y="1639888"/>
                <a:ext cx="539750" cy="393700"/>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4" name="Freeform 306"/>
              <p:cNvSpPr>
                <a:spLocks/>
              </p:cNvSpPr>
              <p:nvPr/>
            </p:nvSpPr>
            <p:spPr bwMode="auto">
              <a:xfrm>
                <a:off x="1766888" y="1657351"/>
                <a:ext cx="492125" cy="357188"/>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00B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5" name="Freeform 307"/>
              <p:cNvSpPr>
                <a:spLocks/>
              </p:cNvSpPr>
              <p:nvPr/>
            </p:nvSpPr>
            <p:spPr bwMode="auto">
              <a:xfrm>
                <a:off x="1635126" y="2051051"/>
                <a:ext cx="755650" cy="26988"/>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6" name="Freeform 308"/>
              <p:cNvSpPr>
                <a:spLocks/>
              </p:cNvSpPr>
              <p:nvPr/>
            </p:nvSpPr>
            <p:spPr bwMode="auto">
              <a:xfrm>
                <a:off x="1635126" y="2032001"/>
                <a:ext cx="755650" cy="19050"/>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00B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7" name="Freeform 309"/>
              <p:cNvSpPr>
                <a:spLocks/>
              </p:cNvSpPr>
              <p:nvPr/>
            </p:nvSpPr>
            <p:spPr bwMode="auto">
              <a:xfrm>
                <a:off x="1009651" y="1857376"/>
                <a:ext cx="492125" cy="339725"/>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8" name="Rectangle 310"/>
              <p:cNvSpPr>
                <a:spLocks noChangeArrowheads="1"/>
              </p:cNvSpPr>
              <p:nvPr/>
            </p:nvSpPr>
            <p:spPr bwMode="auto">
              <a:xfrm>
                <a:off x="1035051" y="1876426"/>
                <a:ext cx="441325" cy="263525"/>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9" name="Rectangle 311"/>
              <p:cNvSpPr>
                <a:spLocks noChangeArrowheads="1"/>
              </p:cNvSpPr>
              <p:nvPr/>
            </p:nvSpPr>
            <p:spPr bwMode="auto">
              <a:xfrm>
                <a:off x="1824038" y="2205038"/>
                <a:ext cx="206375" cy="206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0" name="Rectangle 312"/>
              <p:cNvSpPr>
                <a:spLocks noChangeArrowheads="1"/>
              </p:cNvSpPr>
              <p:nvPr/>
            </p:nvSpPr>
            <p:spPr bwMode="auto">
              <a:xfrm>
                <a:off x="1811338" y="2197101"/>
                <a:ext cx="230188" cy="23177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1" name="Freeform 313"/>
              <p:cNvSpPr>
                <a:spLocks noEditPoints="1"/>
              </p:cNvSpPr>
              <p:nvPr/>
            </p:nvSpPr>
            <p:spPr bwMode="auto">
              <a:xfrm>
                <a:off x="1808163" y="2193926"/>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2" name="Freeform 314"/>
              <p:cNvSpPr>
                <a:spLocks/>
              </p:cNvSpPr>
              <p:nvPr/>
            </p:nvSpPr>
            <p:spPr bwMode="auto">
              <a:xfrm>
                <a:off x="950913" y="1727201"/>
                <a:ext cx="290513" cy="2587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3" name="Freeform 315"/>
              <p:cNvSpPr>
                <a:spLocks/>
              </p:cNvSpPr>
              <p:nvPr/>
            </p:nvSpPr>
            <p:spPr bwMode="auto">
              <a:xfrm>
                <a:off x="1128713" y="1957388"/>
                <a:ext cx="142875" cy="182563"/>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4" name="Freeform 316"/>
              <p:cNvSpPr>
                <a:spLocks/>
              </p:cNvSpPr>
              <p:nvPr/>
            </p:nvSpPr>
            <p:spPr bwMode="auto">
              <a:xfrm>
                <a:off x="1138238" y="1928813"/>
                <a:ext cx="131763" cy="90488"/>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5" name="Freeform 317"/>
              <p:cNvSpPr>
                <a:spLocks/>
              </p:cNvSpPr>
              <p:nvPr/>
            </p:nvSpPr>
            <p:spPr bwMode="auto">
              <a:xfrm>
                <a:off x="1739901" y="968376"/>
                <a:ext cx="258763" cy="292100"/>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6" name="Freeform 318"/>
              <p:cNvSpPr>
                <a:spLocks/>
              </p:cNvSpPr>
              <p:nvPr/>
            </p:nvSpPr>
            <p:spPr bwMode="auto">
              <a:xfrm>
                <a:off x="1055688" y="1047751"/>
                <a:ext cx="711200" cy="242888"/>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7" name="Freeform 319"/>
              <p:cNvSpPr>
                <a:spLocks/>
              </p:cNvSpPr>
              <p:nvPr/>
            </p:nvSpPr>
            <p:spPr bwMode="auto">
              <a:xfrm>
                <a:off x="1706563" y="1157288"/>
                <a:ext cx="88900" cy="13176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8" name="Freeform 320"/>
              <p:cNvSpPr>
                <a:spLocks/>
              </p:cNvSpPr>
              <p:nvPr/>
            </p:nvSpPr>
            <p:spPr bwMode="auto">
              <a:xfrm>
                <a:off x="1689101" y="1987551"/>
                <a:ext cx="290513" cy="2587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9" name="Freeform 321"/>
              <p:cNvSpPr>
                <a:spLocks/>
              </p:cNvSpPr>
              <p:nvPr/>
            </p:nvSpPr>
            <p:spPr bwMode="auto">
              <a:xfrm>
                <a:off x="1835151" y="1657352"/>
                <a:ext cx="176213" cy="358774"/>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0" name="Freeform 322"/>
              <p:cNvSpPr>
                <a:spLocks/>
              </p:cNvSpPr>
              <p:nvPr/>
            </p:nvSpPr>
            <p:spPr bwMode="auto">
              <a:xfrm>
                <a:off x="1878013" y="1954213"/>
                <a:ext cx="130175" cy="90488"/>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1" name="Freeform 323"/>
              <p:cNvSpPr>
                <a:spLocks/>
              </p:cNvSpPr>
              <p:nvPr/>
            </p:nvSpPr>
            <p:spPr bwMode="auto">
              <a:xfrm>
                <a:off x="1873251" y="2373313"/>
                <a:ext cx="292100" cy="2587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2" name="Freeform 324"/>
              <p:cNvSpPr>
                <a:spLocks/>
              </p:cNvSpPr>
              <p:nvPr/>
            </p:nvSpPr>
            <p:spPr bwMode="auto">
              <a:xfrm>
                <a:off x="1843088" y="2605088"/>
                <a:ext cx="153988" cy="236538"/>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3" name="Freeform 325"/>
              <p:cNvSpPr>
                <a:spLocks/>
              </p:cNvSpPr>
              <p:nvPr/>
            </p:nvSpPr>
            <p:spPr bwMode="auto">
              <a:xfrm>
                <a:off x="1844676" y="2576513"/>
                <a:ext cx="131763" cy="88900"/>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4" name="Freeform 326"/>
              <p:cNvSpPr>
                <a:spLocks/>
              </p:cNvSpPr>
              <p:nvPr/>
            </p:nvSpPr>
            <p:spPr bwMode="auto">
              <a:xfrm>
                <a:off x="1055688" y="2492376"/>
                <a:ext cx="173038" cy="34607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5" name="Freeform 327"/>
              <p:cNvSpPr>
                <a:spLocks/>
              </p:cNvSpPr>
              <p:nvPr/>
            </p:nvSpPr>
            <p:spPr bwMode="auto">
              <a:xfrm>
                <a:off x="1092201" y="2614613"/>
                <a:ext cx="28575" cy="12700"/>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6" name="Freeform 328"/>
              <p:cNvSpPr>
                <a:spLocks/>
              </p:cNvSpPr>
              <p:nvPr/>
            </p:nvSpPr>
            <p:spPr bwMode="auto">
              <a:xfrm>
                <a:off x="2092326" y="1181101"/>
                <a:ext cx="244475" cy="392113"/>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7" name="Freeform 329"/>
              <p:cNvSpPr>
                <a:spLocks/>
              </p:cNvSpPr>
              <p:nvPr/>
            </p:nvSpPr>
            <p:spPr bwMode="auto">
              <a:xfrm>
                <a:off x="2257426" y="1316038"/>
                <a:ext cx="30163" cy="25400"/>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8" name="Freeform 330"/>
              <p:cNvSpPr>
                <a:spLocks noEditPoints="1"/>
              </p:cNvSpPr>
              <p:nvPr/>
            </p:nvSpPr>
            <p:spPr bwMode="auto">
              <a:xfrm>
                <a:off x="2081213" y="1516063"/>
                <a:ext cx="117475" cy="23813"/>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9" name="Freeform 331"/>
              <p:cNvSpPr>
                <a:spLocks/>
              </p:cNvSpPr>
              <p:nvPr/>
            </p:nvSpPr>
            <p:spPr bwMode="auto">
              <a:xfrm>
                <a:off x="2092326" y="1573213"/>
                <a:ext cx="174625" cy="441325"/>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0" name="Freeform 332"/>
              <p:cNvSpPr>
                <a:spLocks/>
              </p:cNvSpPr>
              <p:nvPr/>
            </p:nvSpPr>
            <p:spPr bwMode="auto">
              <a:xfrm>
                <a:off x="1187451" y="1247776"/>
                <a:ext cx="244475" cy="390525"/>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1" name="Freeform 333"/>
              <p:cNvSpPr>
                <a:spLocks/>
              </p:cNvSpPr>
              <p:nvPr/>
            </p:nvSpPr>
            <p:spPr bwMode="auto">
              <a:xfrm>
                <a:off x="1187451" y="1047751"/>
                <a:ext cx="131763" cy="200025"/>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2" name="Freeform 334"/>
              <p:cNvSpPr>
                <a:spLocks/>
              </p:cNvSpPr>
              <p:nvPr/>
            </p:nvSpPr>
            <p:spPr bwMode="auto">
              <a:xfrm>
                <a:off x="1354138" y="1479551"/>
                <a:ext cx="28575" cy="25400"/>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3" name="Freeform 335"/>
              <p:cNvSpPr>
                <a:spLocks noEditPoints="1"/>
              </p:cNvSpPr>
              <p:nvPr/>
            </p:nvSpPr>
            <p:spPr bwMode="auto">
              <a:xfrm>
                <a:off x="1176338" y="1281113"/>
                <a:ext cx="117475" cy="23813"/>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4" name="Freeform 336"/>
              <p:cNvSpPr>
                <a:spLocks/>
              </p:cNvSpPr>
              <p:nvPr/>
            </p:nvSpPr>
            <p:spPr bwMode="auto">
              <a:xfrm>
                <a:off x="2084388" y="1187451"/>
                <a:ext cx="65088" cy="71438"/>
              </a:xfrm>
              <a:custGeom>
                <a:avLst/>
                <a:gdLst>
                  <a:gd name="T0" fmla="*/ 18 w 87"/>
                  <a:gd name="T1" fmla="*/ 95 h 95"/>
                  <a:gd name="T2" fmla="*/ 0 w 87"/>
                  <a:gd name="T3" fmla="*/ 77 h 95"/>
                  <a:gd name="T4" fmla="*/ 0 w 87"/>
                  <a:gd name="T5" fmla="*/ 60 h 95"/>
                  <a:gd name="T6" fmla="*/ 6 w 87"/>
                  <a:gd name="T7" fmla="*/ 47 h 95"/>
                  <a:gd name="T8" fmla="*/ 0 w 87"/>
                  <a:gd name="T9" fmla="*/ 34 h 95"/>
                  <a:gd name="T10" fmla="*/ 0 w 87"/>
                  <a:gd name="T11" fmla="*/ 17 h 95"/>
                  <a:gd name="T12" fmla="*/ 18 w 87"/>
                  <a:gd name="T13" fmla="*/ 0 h 95"/>
                  <a:gd name="T14" fmla="*/ 74 w 87"/>
                  <a:gd name="T15" fmla="*/ 0 h 95"/>
                  <a:gd name="T16" fmla="*/ 85 w 87"/>
                  <a:gd name="T17" fmla="*/ 6 h 95"/>
                  <a:gd name="T18" fmla="*/ 87 w 87"/>
                  <a:gd name="T19" fmla="*/ 15 h 95"/>
                  <a:gd name="T20" fmla="*/ 87 w 87"/>
                  <a:gd name="T21" fmla="*/ 16 h 95"/>
                  <a:gd name="T22" fmla="*/ 87 w 87"/>
                  <a:gd name="T23" fmla="*/ 17 h 95"/>
                  <a:gd name="T24" fmla="*/ 87 w 87"/>
                  <a:gd name="T25" fmla="*/ 34 h 95"/>
                  <a:gd name="T26" fmla="*/ 87 w 87"/>
                  <a:gd name="T27" fmla="*/ 35 h 95"/>
                  <a:gd name="T28" fmla="*/ 87 w 87"/>
                  <a:gd name="T29" fmla="*/ 37 h 95"/>
                  <a:gd name="T30" fmla="*/ 85 w 87"/>
                  <a:gd name="T31" fmla="*/ 45 h 95"/>
                  <a:gd name="T32" fmla="*/ 83 w 87"/>
                  <a:gd name="T33" fmla="*/ 47 h 95"/>
                  <a:gd name="T34" fmla="*/ 85 w 87"/>
                  <a:gd name="T35" fmla="*/ 50 h 95"/>
                  <a:gd name="T36" fmla="*/ 87 w 87"/>
                  <a:gd name="T37" fmla="*/ 58 h 95"/>
                  <a:gd name="T38" fmla="*/ 87 w 87"/>
                  <a:gd name="T39" fmla="*/ 59 h 95"/>
                  <a:gd name="T40" fmla="*/ 87 w 87"/>
                  <a:gd name="T41" fmla="*/ 60 h 95"/>
                  <a:gd name="T42" fmla="*/ 87 w 87"/>
                  <a:gd name="T43" fmla="*/ 77 h 95"/>
                  <a:gd name="T44" fmla="*/ 87 w 87"/>
                  <a:gd name="T45" fmla="*/ 79 h 95"/>
                  <a:gd name="T46" fmla="*/ 87 w 87"/>
                  <a:gd name="T47" fmla="*/ 80 h 95"/>
                  <a:gd name="T48" fmla="*/ 85 w 87"/>
                  <a:gd name="T49" fmla="*/ 88 h 95"/>
                  <a:gd name="T50" fmla="*/ 74 w 87"/>
                  <a:gd name="T51" fmla="*/ 95 h 95"/>
                  <a:gd name="T52" fmla="*/ 18 w 87"/>
                  <a:gd name="T5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95">
                    <a:moveTo>
                      <a:pt x="18" y="95"/>
                    </a:moveTo>
                    <a:cubicBezTo>
                      <a:pt x="8" y="95"/>
                      <a:pt x="0" y="87"/>
                      <a:pt x="0" y="77"/>
                    </a:cubicBezTo>
                    <a:cubicBezTo>
                      <a:pt x="0" y="60"/>
                      <a:pt x="0" y="60"/>
                      <a:pt x="0" y="60"/>
                    </a:cubicBezTo>
                    <a:cubicBezTo>
                      <a:pt x="0" y="55"/>
                      <a:pt x="3" y="51"/>
                      <a:pt x="6" y="47"/>
                    </a:cubicBezTo>
                    <a:cubicBezTo>
                      <a:pt x="3" y="44"/>
                      <a:pt x="0" y="40"/>
                      <a:pt x="0" y="34"/>
                    </a:cubicBezTo>
                    <a:cubicBezTo>
                      <a:pt x="0" y="17"/>
                      <a:pt x="0" y="17"/>
                      <a:pt x="0" y="17"/>
                    </a:cubicBezTo>
                    <a:cubicBezTo>
                      <a:pt x="0" y="8"/>
                      <a:pt x="8" y="0"/>
                      <a:pt x="18" y="0"/>
                    </a:cubicBezTo>
                    <a:cubicBezTo>
                      <a:pt x="74" y="0"/>
                      <a:pt x="74" y="0"/>
                      <a:pt x="74" y="0"/>
                    </a:cubicBezTo>
                    <a:cubicBezTo>
                      <a:pt x="79" y="0"/>
                      <a:pt x="83" y="2"/>
                      <a:pt x="85" y="6"/>
                    </a:cubicBezTo>
                    <a:cubicBezTo>
                      <a:pt x="86" y="9"/>
                      <a:pt x="87" y="12"/>
                      <a:pt x="87" y="15"/>
                    </a:cubicBezTo>
                    <a:cubicBezTo>
                      <a:pt x="87" y="16"/>
                      <a:pt x="87" y="16"/>
                      <a:pt x="87" y="16"/>
                    </a:cubicBezTo>
                    <a:cubicBezTo>
                      <a:pt x="87" y="17"/>
                      <a:pt x="87" y="17"/>
                      <a:pt x="87" y="17"/>
                    </a:cubicBezTo>
                    <a:cubicBezTo>
                      <a:pt x="87" y="34"/>
                      <a:pt x="87" y="34"/>
                      <a:pt x="87" y="34"/>
                    </a:cubicBezTo>
                    <a:cubicBezTo>
                      <a:pt x="87" y="35"/>
                      <a:pt x="87" y="35"/>
                      <a:pt x="87" y="35"/>
                    </a:cubicBezTo>
                    <a:cubicBezTo>
                      <a:pt x="87" y="37"/>
                      <a:pt x="87" y="37"/>
                      <a:pt x="87" y="37"/>
                    </a:cubicBezTo>
                    <a:cubicBezTo>
                      <a:pt x="87" y="39"/>
                      <a:pt x="86" y="42"/>
                      <a:pt x="85" y="45"/>
                    </a:cubicBezTo>
                    <a:cubicBezTo>
                      <a:pt x="85" y="46"/>
                      <a:pt x="84" y="47"/>
                      <a:pt x="83" y="47"/>
                    </a:cubicBezTo>
                    <a:cubicBezTo>
                      <a:pt x="84" y="48"/>
                      <a:pt x="85" y="49"/>
                      <a:pt x="85" y="50"/>
                    </a:cubicBezTo>
                    <a:cubicBezTo>
                      <a:pt x="86" y="52"/>
                      <a:pt x="87" y="55"/>
                      <a:pt x="87" y="58"/>
                    </a:cubicBezTo>
                    <a:cubicBezTo>
                      <a:pt x="87" y="59"/>
                      <a:pt x="87" y="59"/>
                      <a:pt x="87" y="59"/>
                    </a:cubicBezTo>
                    <a:cubicBezTo>
                      <a:pt x="87" y="60"/>
                      <a:pt x="87" y="60"/>
                      <a:pt x="87" y="60"/>
                    </a:cubicBezTo>
                    <a:cubicBezTo>
                      <a:pt x="87" y="77"/>
                      <a:pt x="87" y="77"/>
                      <a:pt x="87" y="77"/>
                    </a:cubicBezTo>
                    <a:cubicBezTo>
                      <a:pt x="87" y="79"/>
                      <a:pt x="87" y="79"/>
                      <a:pt x="87" y="79"/>
                    </a:cubicBezTo>
                    <a:cubicBezTo>
                      <a:pt x="87" y="80"/>
                      <a:pt x="87" y="80"/>
                      <a:pt x="87" y="80"/>
                    </a:cubicBezTo>
                    <a:cubicBezTo>
                      <a:pt x="87" y="82"/>
                      <a:pt x="86" y="85"/>
                      <a:pt x="85" y="88"/>
                    </a:cubicBezTo>
                    <a:cubicBezTo>
                      <a:pt x="83" y="92"/>
                      <a:pt x="79" y="95"/>
                      <a:pt x="74" y="95"/>
                    </a:cubicBezTo>
                    <a:cubicBezTo>
                      <a:pt x="18" y="95"/>
                      <a:pt x="18" y="95"/>
                      <a:pt x="18" y="95"/>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5" name="Freeform 337"/>
              <p:cNvSpPr>
                <a:spLocks noEditPoints="1"/>
              </p:cNvSpPr>
              <p:nvPr/>
            </p:nvSpPr>
            <p:spPr bwMode="auto">
              <a:xfrm>
                <a:off x="2092326" y="1193801"/>
                <a:ext cx="50800" cy="58738"/>
              </a:xfrm>
              <a:custGeom>
                <a:avLst/>
                <a:gdLst>
                  <a:gd name="T0" fmla="*/ 65 w 69"/>
                  <a:gd name="T1" fmla="*/ 77 h 77"/>
                  <a:gd name="T2" fmla="*/ 9 w 69"/>
                  <a:gd name="T3" fmla="*/ 77 h 77"/>
                  <a:gd name="T4" fmla="*/ 0 w 69"/>
                  <a:gd name="T5" fmla="*/ 68 h 77"/>
                  <a:gd name="T6" fmla="*/ 0 w 69"/>
                  <a:gd name="T7" fmla="*/ 51 h 77"/>
                  <a:gd name="T8" fmla="*/ 9 w 69"/>
                  <a:gd name="T9" fmla="*/ 43 h 77"/>
                  <a:gd name="T10" fmla="*/ 65 w 69"/>
                  <a:gd name="T11" fmla="*/ 43 h 77"/>
                  <a:gd name="T12" fmla="*/ 69 w 69"/>
                  <a:gd name="T13" fmla="*/ 51 h 77"/>
                  <a:gd name="T14" fmla="*/ 69 w 69"/>
                  <a:gd name="T15" fmla="*/ 68 h 77"/>
                  <a:gd name="T16" fmla="*/ 65 w 69"/>
                  <a:gd name="T17" fmla="*/ 77 h 77"/>
                  <a:gd name="T18" fmla="*/ 65 w 69"/>
                  <a:gd name="T19" fmla="*/ 34 h 77"/>
                  <a:gd name="T20" fmla="*/ 9 w 69"/>
                  <a:gd name="T21" fmla="*/ 34 h 77"/>
                  <a:gd name="T22" fmla="*/ 0 w 69"/>
                  <a:gd name="T23" fmla="*/ 25 h 77"/>
                  <a:gd name="T24" fmla="*/ 0 w 69"/>
                  <a:gd name="T25" fmla="*/ 8 h 77"/>
                  <a:gd name="T26" fmla="*/ 9 w 69"/>
                  <a:gd name="T27" fmla="*/ 0 h 77"/>
                  <a:gd name="T28" fmla="*/ 65 w 69"/>
                  <a:gd name="T29" fmla="*/ 0 h 77"/>
                  <a:gd name="T30" fmla="*/ 69 w 69"/>
                  <a:gd name="T31" fmla="*/ 8 h 77"/>
                  <a:gd name="T32" fmla="*/ 69 w 69"/>
                  <a:gd name="T33" fmla="*/ 25 h 77"/>
                  <a:gd name="T34" fmla="*/ 65 w 69"/>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7">
                    <a:moveTo>
                      <a:pt x="65" y="77"/>
                    </a:moveTo>
                    <a:cubicBezTo>
                      <a:pt x="9" y="77"/>
                      <a:pt x="9" y="77"/>
                      <a:pt x="9" y="77"/>
                    </a:cubicBezTo>
                    <a:cubicBezTo>
                      <a:pt x="4" y="77"/>
                      <a:pt x="0" y="73"/>
                      <a:pt x="0" y="68"/>
                    </a:cubicBezTo>
                    <a:cubicBezTo>
                      <a:pt x="0" y="51"/>
                      <a:pt x="0" y="51"/>
                      <a:pt x="0" y="51"/>
                    </a:cubicBezTo>
                    <a:cubicBezTo>
                      <a:pt x="0" y="47"/>
                      <a:pt x="4" y="43"/>
                      <a:pt x="9" y="43"/>
                    </a:cubicBezTo>
                    <a:cubicBezTo>
                      <a:pt x="65" y="43"/>
                      <a:pt x="65" y="43"/>
                      <a:pt x="65" y="43"/>
                    </a:cubicBezTo>
                    <a:cubicBezTo>
                      <a:pt x="69" y="43"/>
                      <a:pt x="69" y="47"/>
                      <a:pt x="69" y="51"/>
                    </a:cubicBezTo>
                    <a:cubicBezTo>
                      <a:pt x="69" y="68"/>
                      <a:pt x="69" y="68"/>
                      <a:pt x="69" y="68"/>
                    </a:cubicBezTo>
                    <a:cubicBezTo>
                      <a:pt x="69" y="73"/>
                      <a:pt x="69" y="77"/>
                      <a:pt x="65" y="77"/>
                    </a:cubicBezTo>
                    <a:close/>
                    <a:moveTo>
                      <a:pt x="65" y="34"/>
                    </a:moveTo>
                    <a:cubicBezTo>
                      <a:pt x="9" y="34"/>
                      <a:pt x="9" y="34"/>
                      <a:pt x="9" y="34"/>
                    </a:cubicBezTo>
                    <a:cubicBezTo>
                      <a:pt x="4" y="34"/>
                      <a:pt x="0" y="30"/>
                      <a:pt x="0" y="25"/>
                    </a:cubicBezTo>
                    <a:cubicBezTo>
                      <a:pt x="0" y="8"/>
                      <a:pt x="0" y="8"/>
                      <a:pt x="0" y="8"/>
                    </a:cubicBezTo>
                    <a:cubicBezTo>
                      <a:pt x="0" y="3"/>
                      <a:pt x="4" y="0"/>
                      <a:pt x="9" y="0"/>
                    </a:cubicBezTo>
                    <a:cubicBezTo>
                      <a:pt x="65" y="0"/>
                      <a:pt x="65" y="0"/>
                      <a:pt x="65" y="0"/>
                    </a:cubicBezTo>
                    <a:cubicBezTo>
                      <a:pt x="69" y="0"/>
                      <a:pt x="69" y="3"/>
                      <a:pt x="69" y="8"/>
                    </a:cubicBezTo>
                    <a:cubicBezTo>
                      <a:pt x="69" y="25"/>
                      <a:pt x="69" y="25"/>
                      <a:pt x="69" y="25"/>
                    </a:cubicBezTo>
                    <a:cubicBezTo>
                      <a:pt x="69" y="30"/>
                      <a:pt x="69"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6" name="Freeform 338"/>
              <p:cNvSpPr>
                <a:spLocks/>
              </p:cNvSpPr>
              <p:nvPr/>
            </p:nvSpPr>
            <p:spPr bwMode="auto">
              <a:xfrm>
                <a:off x="2046288" y="1143001"/>
                <a:ext cx="103188" cy="128588"/>
              </a:xfrm>
              <a:custGeom>
                <a:avLst/>
                <a:gdLst>
                  <a:gd name="T0" fmla="*/ 17 w 138"/>
                  <a:gd name="T1" fmla="*/ 172 h 172"/>
                  <a:gd name="T2" fmla="*/ 0 w 138"/>
                  <a:gd name="T3" fmla="*/ 155 h 172"/>
                  <a:gd name="T4" fmla="*/ 0 w 138"/>
                  <a:gd name="T5" fmla="*/ 17 h 172"/>
                  <a:gd name="T6" fmla="*/ 17 w 138"/>
                  <a:gd name="T7" fmla="*/ 0 h 172"/>
                  <a:gd name="T8" fmla="*/ 107 w 138"/>
                  <a:gd name="T9" fmla="*/ 0 h 172"/>
                  <a:gd name="T10" fmla="*/ 119 w 138"/>
                  <a:gd name="T11" fmla="*/ 6 h 172"/>
                  <a:gd name="T12" fmla="*/ 120 w 138"/>
                  <a:gd name="T13" fmla="*/ 8 h 172"/>
                  <a:gd name="T14" fmla="*/ 125 w 138"/>
                  <a:gd name="T15" fmla="*/ 8 h 172"/>
                  <a:gd name="T16" fmla="*/ 136 w 138"/>
                  <a:gd name="T17" fmla="*/ 15 h 172"/>
                  <a:gd name="T18" fmla="*/ 138 w 138"/>
                  <a:gd name="T19" fmla="*/ 23 h 172"/>
                  <a:gd name="T20" fmla="*/ 138 w 138"/>
                  <a:gd name="T21" fmla="*/ 25 h 172"/>
                  <a:gd name="T22" fmla="*/ 138 w 138"/>
                  <a:gd name="T23" fmla="*/ 26 h 172"/>
                  <a:gd name="T24" fmla="*/ 138 w 138"/>
                  <a:gd name="T25" fmla="*/ 51 h 172"/>
                  <a:gd name="T26" fmla="*/ 138 w 138"/>
                  <a:gd name="T27" fmla="*/ 52 h 172"/>
                  <a:gd name="T28" fmla="*/ 138 w 138"/>
                  <a:gd name="T29" fmla="*/ 54 h 172"/>
                  <a:gd name="T30" fmla="*/ 136 w 138"/>
                  <a:gd name="T31" fmla="*/ 62 h 172"/>
                  <a:gd name="T32" fmla="*/ 125 w 138"/>
                  <a:gd name="T33" fmla="*/ 69 h 172"/>
                  <a:gd name="T34" fmla="*/ 120 w 138"/>
                  <a:gd name="T35" fmla="*/ 69 h 172"/>
                  <a:gd name="T36" fmla="*/ 120 w 138"/>
                  <a:gd name="T37" fmla="*/ 155 h 172"/>
                  <a:gd name="T38" fmla="*/ 120 w 138"/>
                  <a:gd name="T39" fmla="*/ 156 h 172"/>
                  <a:gd name="T40" fmla="*/ 120 w 138"/>
                  <a:gd name="T41" fmla="*/ 157 h 172"/>
                  <a:gd name="T42" fmla="*/ 119 w 138"/>
                  <a:gd name="T43" fmla="*/ 165 h 172"/>
                  <a:gd name="T44" fmla="*/ 107 w 138"/>
                  <a:gd name="T45" fmla="*/ 172 h 172"/>
                  <a:gd name="T46" fmla="*/ 17 w 13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8" h="172">
                    <a:moveTo>
                      <a:pt x="17" y="172"/>
                    </a:moveTo>
                    <a:cubicBezTo>
                      <a:pt x="8" y="172"/>
                      <a:pt x="0" y="164"/>
                      <a:pt x="0" y="155"/>
                    </a:cubicBezTo>
                    <a:cubicBezTo>
                      <a:pt x="0" y="17"/>
                      <a:pt x="0" y="17"/>
                      <a:pt x="0" y="17"/>
                    </a:cubicBezTo>
                    <a:cubicBezTo>
                      <a:pt x="0" y="7"/>
                      <a:pt x="8" y="0"/>
                      <a:pt x="17" y="0"/>
                    </a:cubicBezTo>
                    <a:cubicBezTo>
                      <a:pt x="107" y="0"/>
                      <a:pt x="107" y="0"/>
                      <a:pt x="107" y="0"/>
                    </a:cubicBezTo>
                    <a:cubicBezTo>
                      <a:pt x="112" y="0"/>
                      <a:pt x="117" y="2"/>
                      <a:pt x="119" y="6"/>
                    </a:cubicBezTo>
                    <a:cubicBezTo>
                      <a:pt x="119" y="7"/>
                      <a:pt x="119" y="8"/>
                      <a:pt x="120" y="8"/>
                    </a:cubicBezTo>
                    <a:cubicBezTo>
                      <a:pt x="122" y="8"/>
                      <a:pt x="125" y="8"/>
                      <a:pt x="125" y="8"/>
                    </a:cubicBezTo>
                    <a:cubicBezTo>
                      <a:pt x="130" y="8"/>
                      <a:pt x="134" y="11"/>
                      <a:pt x="136" y="15"/>
                    </a:cubicBezTo>
                    <a:cubicBezTo>
                      <a:pt x="137" y="18"/>
                      <a:pt x="138" y="21"/>
                      <a:pt x="138" y="23"/>
                    </a:cubicBezTo>
                    <a:cubicBezTo>
                      <a:pt x="138" y="25"/>
                      <a:pt x="138" y="25"/>
                      <a:pt x="138" y="25"/>
                    </a:cubicBezTo>
                    <a:cubicBezTo>
                      <a:pt x="138" y="26"/>
                      <a:pt x="138" y="26"/>
                      <a:pt x="138" y="26"/>
                    </a:cubicBezTo>
                    <a:cubicBezTo>
                      <a:pt x="138" y="51"/>
                      <a:pt x="138" y="51"/>
                      <a:pt x="138" y="51"/>
                    </a:cubicBezTo>
                    <a:cubicBezTo>
                      <a:pt x="138" y="52"/>
                      <a:pt x="138" y="52"/>
                      <a:pt x="138" y="52"/>
                    </a:cubicBezTo>
                    <a:cubicBezTo>
                      <a:pt x="138" y="54"/>
                      <a:pt x="138" y="54"/>
                      <a:pt x="138" y="54"/>
                    </a:cubicBezTo>
                    <a:cubicBezTo>
                      <a:pt x="138" y="56"/>
                      <a:pt x="137" y="59"/>
                      <a:pt x="136" y="62"/>
                    </a:cubicBezTo>
                    <a:cubicBezTo>
                      <a:pt x="134" y="66"/>
                      <a:pt x="130" y="69"/>
                      <a:pt x="125" y="69"/>
                    </a:cubicBezTo>
                    <a:cubicBezTo>
                      <a:pt x="125" y="69"/>
                      <a:pt x="122" y="69"/>
                      <a:pt x="120" y="69"/>
                    </a:cubicBezTo>
                    <a:cubicBezTo>
                      <a:pt x="120" y="83"/>
                      <a:pt x="120" y="155"/>
                      <a:pt x="120" y="155"/>
                    </a:cubicBezTo>
                    <a:cubicBezTo>
                      <a:pt x="120" y="156"/>
                      <a:pt x="120" y="156"/>
                      <a:pt x="120" y="156"/>
                    </a:cubicBezTo>
                    <a:cubicBezTo>
                      <a:pt x="120" y="157"/>
                      <a:pt x="120" y="157"/>
                      <a:pt x="120" y="157"/>
                    </a:cubicBezTo>
                    <a:cubicBezTo>
                      <a:pt x="120" y="160"/>
                      <a:pt x="120" y="163"/>
                      <a:pt x="119" y="165"/>
                    </a:cubicBezTo>
                    <a:cubicBezTo>
                      <a:pt x="117" y="170"/>
                      <a:pt x="112" y="172"/>
                      <a:pt x="107" y="172"/>
                    </a:cubicBezTo>
                    <a:cubicBezTo>
                      <a:pt x="17" y="172"/>
                      <a:pt x="17" y="172"/>
                      <a:pt x="17" y="172"/>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7" name="Freeform 339"/>
              <p:cNvSpPr>
                <a:spLocks noEditPoints="1"/>
              </p:cNvSpPr>
              <p:nvPr/>
            </p:nvSpPr>
            <p:spPr bwMode="auto">
              <a:xfrm>
                <a:off x="2052638" y="1149351"/>
                <a:ext cx="90488" cy="115888"/>
              </a:xfrm>
              <a:custGeom>
                <a:avLst/>
                <a:gdLst>
                  <a:gd name="T0" fmla="*/ 117 w 121"/>
                  <a:gd name="T1" fmla="*/ 52 h 155"/>
                  <a:gd name="T2" fmla="*/ 61 w 121"/>
                  <a:gd name="T3" fmla="*/ 52 h 155"/>
                  <a:gd name="T4" fmla="*/ 52 w 121"/>
                  <a:gd name="T5" fmla="*/ 43 h 155"/>
                  <a:gd name="T6" fmla="*/ 52 w 121"/>
                  <a:gd name="T7" fmla="*/ 18 h 155"/>
                  <a:gd name="T8" fmla="*/ 61 w 121"/>
                  <a:gd name="T9" fmla="*/ 9 h 155"/>
                  <a:gd name="T10" fmla="*/ 117 w 121"/>
                  <a:gd name="T11" fmla="*/ 9 h 155"/>
                  <a:gd name="T12" fmla="*/ 121 w 121"/>
                  <a:gd name="T13" fmla="*/ 18 h 155"/>
                  <a:gd name="T14" fmla="*/ 121 w 121"/>
                  <a:gd name="T15" fmla="*/ 43 h 155"/>
                  <a:gd name="T16" fmla="*/ 117 w 121"/>
                  <a:gd name="T17" fmla="*/ 52 h 155"/>
                  <a:gd name="T18" fmla="*/ 99 w 121"/>
                  <a:gd name="T19" fmla="*/ 155 h 155"/>
                  <a:gd name="T20" fmla="*/ 9 w 121"/>
                  <a:gd name="T21" fmla="*/ 155 h 155"/>
                  <a:gd name="T22" fmla="*/ 0 w 121"/>
                  <a:gd name="T23" fmla="*/ 147 h 155"/>
                  <a:gd name="T24" fmla="*/ 0 w 121"/>
                  <a:gd name="T25" fmla="*/ 9 h 155"/>
                  <a:gd name="T26" fmla="*/ 9 w 121"/>
                  <a:gd name="T27" fmla="*/ 0 h 155"/>
                  <a:gd name="T28" fmla="*/ 99 w 121"/>
                  <a:gd name="T29" fmla="*/ 0 h 155"/>
                  <a:gd name="T30" fmla="*/ 104 w 121"/>
                  <a:gd name="T31" fmla="*/ 9 h 155"/>
                  <a:gd name="T32" fmla="*/ 104 w 121"/>
                  <a:gd name="T33" fmla="*/ 147 h 155"/>
                  <a:gd name="T34" fmla="*/ 99 w 121"/>
                  <a:gd name="T35"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55">
                    <a:moveTo>
                      <a:pt x="117" y="52"/>
                    </a:moveTo>
                    <a:cubicBezTo>
                      <a:pt x="61" y="52"/>
                      <a:pt x="61" y="52"/>
                      <a:pt x="61" y="52"/>
                    </a:cubicBezTo>
                    <a:cubicBezTo>
                      <a:pt x="56" y="52"/>
                      <a:pt x="52" y="48"/>
                      <a:pt x="52" y="43"/>
                    </a:cubicBezTo>
                    <a:cubicBezTo>
                      <a:pt x="52" y="18"/>
                      <a:pt x="52" y="18"/>
                      <a:pt x="52" y="18"/>
                    </a:cubicBezTo>
                    <a:cubicBezTo>
                      <a:pt x="52" y="13"/>
                      <a:pt x="56" y="9"/>
                      <a:pt x="61" y="9"/>
                    </a:cubicBezTo>
                    <a:cubicBezTo>
                      <a:pt x="117" y="9"/>
                      <a:pt x="117" y="9"/>
                      <a:pt x="117" y="9"/>
                    </a:cubicBezTo>
                    <a:cubicBezTo>
                      <a:pt x="121" y="9"/>
                      <a:pt x="121" y="13"/>
                      <a:pt x="121" y="18"/>
                    </a:cubicBezTo>
                    <a:cubicBezTo>
                      <a:pt x="121" y="43"/>
                      <a:pt x="121" y="43"/>
                      <a:pt x="121" y="43"/>
                    </a:cubicBezTo>
                    <a:cubicBezTo>
                      <a:pt x="121" y="48"/>
                      <a:pt x="121" y="52"/>
                      <a:pt x="117" y="52"/>
                    </a:cubicBezTo>
                    <a:close/>
                    <a:moveTo>
                      <a:pt x="99" y="155"/>
                    </a:moveTo>
                    <a:cubicBezTo>
                      <a:pt x="9" y="155"/>
                      <a:pt x="9" y="155"/>
                      <a:pt x="9" y="155"/>
                    </a:cubicBezTo>
                    <a:cubicBezTo>
                      <a:pt x="4" y="155"/>
                      <a:pt x="0" y="151"/>
                      <a:pt x="0" y="147"/>
                    </a:cubicBezTo>
                    <a:cubicBezTo>
                      <a:pt x="0" y="9"/>
                      <a:pt x="0" y="9"/>
                      <a:pt x="0" y="9"/>
                    </a:cubicBezTo>
                    <a:cubicBezTo>
                      <a:pt x="0" y="4"/>
                      <a:pt x="4" y="0"/>
                      <a:pt x="9" y="0"/>
                    </a:cubicBezTo>
                    <a:cubicBezTo>
                      <a:pt x="99" y="0"/>
                      <a:pt x="99" y="0"/>
                      <a:pt x="99" y="0"/>
                    </a:cubicBezTo>
                    <a:cubicBezTo>
                      <a:pt x="104" y="0"/>
                      <a:pt x="104" y="4"/>
                      <a:pt x="104" y="9"/>
                    </a:cubicBezTo>
                    <a:cubicBezTo>
                      <a:pt x="104" y="147"/>
                      <a:pt x="104" y="147"/>
                      <a:pt x="104" y="147"/>
                    </a:cubicBezTo>
                    <a:cubicBezTo>
                      <a:pt x="104" y="151"/>
                      <a:pt x="104" y="155"/>
                      <a:pt x="99"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8" name="Freeform 340"/>
              <p:cNvSpPr>
                <a:spLocks noEditPoints="1"/>
              </p:cNvSpPr>
              <p:nvPr/>
            </p:nvSpPr>
            <p:spPr bwMode="auto">
              <a:xfrm>
                <a:off x="2046288" y="1162051"/>
                <a:ext cx="71438" cy="82550"/>
              </a:xfrm>
              <a:custGeom>
                <a:avLst/>
                <a:gdLst>
                  <a:gd name="T0" fmla="*/ 0 w 45"/>
                  <a:gd name="T1" fmla="*/ 28 h 52"/>
                  <a:gd name="T2" fmla="*/ 0 w 45"/>
                  <a:gd name="T3" fmla="*/ 24 h 52"/>
                  <a:gd name="T4" fmla="*/ 45 w 45"/>
                  <a:gd name="T5" fmla="*/ 24 h 52"/>
                  <a:gd name="T6" fmla="*/ 45 w 45"/>
                  <a:gd name="T7" fmla="*/ 28 h 52"/>
                  <a:gd name="T8" fmla="*/ 0 w 45"/>
                  <a:gd name="T9" fmla="*/ 28 h 52"/>
                  <a:gd name="T10" fmla="*/ 0 w 45"/>
                  <a:gd name="T11" fmla="*/ 52 h 52"/>
                  <a:gd name="T12" fmla="*/ 0 w 45"/>
                  <a:gd name="T13" fmla="*/ 49 h 52"/>
                  <a:gd name="T14" fmla="*/ 45 w 45"/>
                  <a:gd name="T15" fmla="*/ 49 h 52"/>
                  <a:gd name="T16" fmla="*/ 45 w 45"/>
                  <a:gd name="T17" fmla="*/ 52 h 52"/>
                  <a:gd name="T18" fmla="*/ 0 w 45"/>
                  <a:gd name="T19" fmla="*/ 52 h 52"/>
                  <a:gd name="T20" fmla="*/ 0 w 45"/>
                  <a:gd name="T21" fmla="*/ 41 h 52"/>
                  <a:gd name="T22" fmla="*/ 0 w 45"/>
                  <a:gd name="T23" fmla="*/ 36 h 52"/>
                  <a:gd name="T24" fmla="*/ 45 w 45"/>
                  <a:gd name="T25" fmla="*/ 36 h 52"/>
                  <a:gd name="T26" fmla="*/ 45 w 45"/>
                  <a:gd name="T27" fmla="*/ 41 h 52"/>
                  <a:gd name="T28" fmla="*/ 0 w 45"/>
                  <a:gd name="T29" fmla="*/ 41 h 52"/>
                  <a:gd name="T30" fmla="*/ 0 w 45"/>
                  <a:gd name="T31" fmla="*/ 16 h 52"/>
                  <a:gd name="T32" fmla="*/ 0 w 45"/>
                  <a:gd name="T33" fmla="*/ 12 h 52"/>
                  <a:gd name="T34" fmla="*/ 45 w 45"/>
                  <a:gd name="T35" fmla="*/ 12 h 52"/>
                  <a:gd name="T36" fmla="*/ 45 w 45"/>
                  <a:gd name="T37" fmla="*/ 16 h 52"/>
                  <a:gd name="T38" fmla="*/ 0 w 45"/>
                  <a:gd name="T39" fmla="*/ 16 h 52"/>
                  <a:gd name="T40" fmla="*/ 0 w 45"/>
                  <a:gd name="T41" fmla="*/ 4 h 52"/>
                  <a:gd name="T42" fmla="*/ 0 w 45"/>
                  <a:gd name="T43" fmla="*/ 0 h 52"/>
                  <a:gd name="T44" fmla="*/ 45 w 45"/>
                  <a:gd name="T45" fmla="*/ 0 h 52"/>
                  <a:gd name="T46" fmla="*/ 45 w 45"/>
                  <a:gd name="T47" fmla="*/ 4 h 52"/>
                  <a:gd name="T48" fmla="*/ 0 w 45"/>
                  <a:gd name="T4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2">
                    <a:moveTo>
                      <a:pt x="0" y="28"/>
                    </a:moveTo>
                    <a:lnTo>
                      <a:pt x="0" y="24"/>
                    </a:lnTo>
                    <a:lnTo>
                      <a:pt x="45" y="24"/>
                    </a:lnTo>
                    <a:lnTo>
                      <a:pt x="45" y="28"/>
                    </a:lnTo>
                    <a:lnTo>
                      <a:pt x="0" y="28"/>
                    </a:lnTo>
                    <a:close/>
                    <a:moveTo>
                      <a:pt x="0" y="52"/>
                    </a:moveTo>
                    <a:lnTo>
                      <a:pt x="0" y="49"/>
                    </a:lnTo>
                    <a:lnTo>
                      <a:pt x="45" y="49"/>
                    </a:lnTo>
                    <a:lnTo>
                      <a:pt x="45" y="52"/>
                    </a:lnTo>
                    <a:lnTo>
                      <a:pt x="0" y="52"/>
                    </a:lnTo>
                    <a:close/>
                    <a:moveTo>
                      <a:pt x="0" y="41"/>
                    </a:moveTo>
                    <a:lnTo>
                      <a:pt x="0" y="36"/>
                    </a:lnTo>
                    <a:lnTo>
                      <a:pt x="45" y="36"/>
                    </a:lnTo>
                    <a:lnTo>
                      <a:pt x="45" y="41"/>
                    </a:lnTo>
                    <a:lnTo>
                      <a:pt x="0" y="41"/>
                    </a:lnTo>
                    <a:close/>
                    <a:moveTo>
                      <a:pt x="0" y="16"/>
                    </a:moveTo>
                    <a:lnTo>
                      <a:pt x="0" y="12"/>
                    </a:lnTo>
                    <a:lnTo>
                      <a:pt x="45" y="12"/>
                    </a:lnTo>
                    <a:lnTo>
                      <a:pt x="45" y="16"/>
                    </a:lnTo>
                    <a:lnTo>
                      <a:pt x="0" y="16"/>
                    </a:lnTo>
                    <a:close/>
                    <a:moveTo>
                      <a:pt x="0" y="4"/>
                    </a:moveTo>
                    <a:lnTo>
                      <a:pt x="0" y="0"/>
                    </a:lnTo>
                    <a:lnTo>
                      <a:pt x="45" y="0"/>
                    </a:lnTo>
                    <a:lnTo>
                      <a:pt x="45" y="4"/>
                    </a:lnTo>
                    <a:lnTo>
                      <a:pt x="0" y="4"/>
                    </a:lnTo>
                    <a:close/>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9" name="Freeform 341"/>
              <p:cNvSpPr>
                <a:spLocks/>
              </p:cNvSpPr>
              <p:nvPr/>
            </p:nvSpPr>
            <p:spPr bwMode="auto">
              <a:xfrm>
                <a:off x="1995488" y="11303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1" name="Freeform 343"/>
              <p:cNvSpPr>
                <a:spLocks/>
              </p:cNvSpPr>
              <p:nvPr/>
            </p:nvSpPr>
            <p:spPr bwMode="auto">
              <a:xfrm>
                <a:off x="1150938" y="15986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5" y="172"/>
                      <a:pt x="0" y="167"/>
                      <a:pt x="0" y="160"/>
                    </a:cubicBezTo>
                    <a:cubicBezTo>
                      <a:pt x="0" y="12"/>
                      <a:pt x="0" y="12"/>
                      <a:pt x="0" y="12"/>
                    </a:cubicBezTo>
                    <a:cubicBezTo>
                      <a:pt x="0" y="6"/>
                      <a:pt x="5"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2" name="Freeform 344"/>
              <p:cNvSpPr>
                <a:spLocks/>
              </p:cNvSpPr>
              <p:nvPr/>
            </p:nvSpPr>
            <p:spPr bwMode="auto">
              <a:xfrm>
                <a:off x="1158876" y="1604963"/>
                <a:ext cx="101600" cy="115888"/>
              </a:xfrm>
              <a:custGeom>
                <a:avLst/>
                <a:gdLst>
                  <a:gd name="T0" fmla="*/ 3 w 137"/>
                  <a:gd name="T1" fmla="*/ 0 h 155"/>
                  <a:gd name="T2" fmla="*/ 135 w 137"/>
                  <a:gd name="T3" fmla="*/ 0 h 155"/>
                  <a:gd name="T4" fmla="*/ 137 w 137"/>
                  <a:gd name="T5" fmla="*/ 3 h 155"/>
                  <a:gd name="T6" fmla="*/ 137 w 137"/>
                  <a:gd name="T7" fmla="*/ 151 h 155"/>
                  <a:gd name="T8" fmla="*/ 135 w 137"/>
                  <a:gd name="T9" fmla="*/ 155 h 155"/>
                  <a:gd name="T10" fmla="*/ 3 w 137"/>
                  <a:gd name="T11" fmla="*/ 155 h 155"/>
                  <a:gd name="T12" fmla="*/ 0 w 137"/>
                  <a:gd name="T13" fmla="*/ 151 h 155"/>
                  <a:gd name="T14" fmla="*/ 0 w 137"/>
                  <a:gd name="T15" fmla="*/ 3 h 155"/>
                  <a:gd name="T16" fmla="*/ 3 w 137"/>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55">
                    <a:moveTo>
                      <a:pt x="3" y="0"/>
                    </a:moveTo>
                    <a:cubicBezTo>
                      <a:pt x="135" y="0"/>
                      <a:pt x="135" y="0"/>
                      <a:pt x="135" y="0"/>
                    </a:cubicBezTo>
                    <a:cubicBezTo>
                      <a:pt x="136" y="0"/>
                      <a:pt x="137" y="1"/>
                      <a:pt x="137" y="3"/>
                    </a:cubicBezTo>
                    <a:cubicBezTo>
                      <a:pt x="137" y="151"/>
                      <a:pt x="137" y="151"/>
                      <a:pt x="137" y="151"/>
                    </a:cubicBezTo>
                    <a:cubicBezTo>
                      <a:pt x="137" y="153"/>
                      <a:pt x="136" y="155"/>
                      <a:pt x="135" y="155"/>
                    </a:cubicBezTo>
                    <a:cubicBezTo>
                      <a:pt x="3" y="155"/>
                      <a:pt x="3" y="155"/>
                      <a:pt x="3" y="155"/>
                    </a:cubicBezTo>
                    <a:cubicBezTo>
                      <a:pt x="1" y="155"/>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3" name="Freeform 345"/>
              <p:cNvSpPr>
                <a:spLocks noEditPoints="1"/>
              </p:cNvSpPr>
              <p:nvPr/>
            </p:nvSpPr>
            <p:spPr bwMode="auto">
              <a:xfrm>
                <a:off x="1163638" y="1617663"/>
                <a:ext cx="84138" cy="84138"/>
              </a:xfrm>
              <a:custGeom>
                <a:avLst/>
                <a:gdLst>
                  <a:gd name="T0" fmla="*/ 0 w 53"/>
                  <a:gd name="T1" fmla="*/ 53 h 53"/>
                  <a:gd name="T2" fmla="*/ 0 w 53"/>
                  <a:gd name="T3" fmla="*/ 49 h 53"/>
                  <a:gd name="T4" fmla="*/ 53 w 53"/>
                  <a:gd name="T5" fmla="*/ 49 h 53"/>
                  <a:gd name="T6" fmla="*/ 53 w 53"/>
                  <a:gd name="T7" fmla="*/ 53 h 53"/>
                  <a:gd name="T8" fmla="*/ 0 w 53"/>
                  <a:gd name="T9" fmla="*/ 53 h 53"/>
                  <a:gd name="T10" fmla="*/ 0 w 53"/>
                  <a:gd name="T11" fmla="*/ 41 h 53"/>
                  <a:gd name="T12" fmla="*/ 0 w 53"/>
                  <a:gd name="T13" fmla="*/ 36 h 53"/>
                  <a:gd name="T14" fmla="*/ 53 w 53"/>
                  <a:gd name="T15" fmla="*/ 36 h 53"/>
                  <a:gd name="T16" fmla="*/ 53 w 53"/>
                  <a:gd name="T17" fmla="*/ 41 h 53"/>
                  <a:gd name="T18" fmla="*/ 0 w 53"/>
                  <a:gd name="T19" fmla="*/ 41 h 53"/>
                  <a:gd name="T20" fmla="*/ 0 w 53"/>
                  <a:gd name="T21" fmla="*/ 28 h 53"/>
                  <a:gd name="T22" fmla="*/ 0 w 53"/>
                  <a:gd name="T23" fmla="*/ 24 h 53"/>
                  <a:gd name="T24" fmla="*/ 53 w 53"/>
                  <a:gd name="T25" fmla="*/ 24 h 53"/>
                  <a:gd name="T26" fmla="*/ 53 w 53"/>
                  <a:gd name="T27" fmla="*/ 28 h 53"/>
                  <a:gd name="T28" fmla="*/ 0 w 53"/>
                  <a:gd name="T29" fmla="*/ 28 h 53"/>
                  <a:gd name="T30" fmla="*/ 53 w 53"/>
                  <a:gd name="T31" fmla="*/ 16 h 53"/>
                  <a:gd name="T32" fmla="*/ 0 w 53"/>
                  <a:gd name="T33" fmla="*/ 16 h 53"/>
                  <a:gd name="T34" fmla="*/ 0 w 53"/>
                  <a:gd name="T35" fmla="*/ 12 h 53"/>
                  <a:gd name="T36" fmla="*/ 53 w 53"/>
                  <a:gd name="T37" fmla="*/ 12 h 53"/>
                  <a:gd name="T38" fmla="*/ 53 w 53"/>
                  <a:gd name="T39" fmla="*/ 16 h 53"/>
                  <a:gd name="T40" fmla="*/ 53 w 53"/>
                  <a:gd name="T41" fmla="*/ 4 h 53"/>
                  <a:gd name="T42" fmla="*/ 0 w 53"/>
                  <a:gd name="T43" fmla="*/ 4 h 53"/>
                  <a:gd name="T44" fmla="*/ 0 w 53"/>
                  <a:gd name="T45" fmla="*/ 0 h 53"/>
                  <a:gd name="T46" fmla="*/ 53 w 53"/>
                  <a:gd name="T47" fmla="*/ 0 h 53"/>
                  <a:gd name="T48" fmla="*/ 53 w 53"/>
                  <a:gd name="T4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53">
                    <a:moveTo>
                      <a:pt x="0" y="53"/>
                    </a:moveTo>
                    <a:lnTo>
                      <a:pt x="0" y="49"/>
                    </a:lnTo>
                    <a:lnTo>
                      <a:pt x="53" y="49"/>
                    </a:lnTo>
                    <a:lnTo>
                      <a:pt x="53" y="53"/>
                    </a:lnTo>
                    <a:lnTo>
                      <a:pt x="0" y="53"/>
                    </a:lnTo>
                    <a:close/>
                    <a:moveTo>
                      <a:pt x="0" y="41"/>
                    </a:moveTo>
                    <a:lnTo>
                      <a:pt x="0" y="36"/>
                    </a:lnTo>
                    <a:lnTo>
                      <a:pt x="53" y="36"/>
                    </a:lnTo>
                    <a:lnTo>
                      <a:pt x="53" y="41"/>
                    </a:lnTo>
                    <a:lnTo>
                      <a:pt x="0" y="41"/>
                    </a:lnTo>
                    <a:close/>
                    <a:moveTo>
                      <a:pt x="0" y="28"/>
                    </a:moveTo>
                    <a:lnTo>
                      <a:pt x="0" y="24"/>
                    </a:lnTo>
                    <a:lnTo>
                      <a:pt x="53" y="24"/>
                    </a:lnTo>
                    <a:lnTo>
                      <a:pt x="53" y="28"/>
                    </a:lnTo>
                    <a:lnTo>
                      <a:pt x="0" y="28"/>
                    </a:lnTo>
                    <a:close/>
                    <a:moveTo>
                      <a:pt x="53" y="16"/>
                    </a:moveTo>
                    <a:lnTo>
                      <a:pt x="0" y="16"/>
                    </a:lnTo>
                    <a:lnTo>
                      <a:pt x="0" y="12"/>
                    </a:lnTo>
                    <a:lnTo>
                      <a:pt x="53" y="12"/>
                    </a:lnTo>
                    <a:lnTo>
                      <a:pt x="53" y="16"/>
                    </a:lnTo>
                    <a:close/>
                    <a:moveTo>
                      <a:pt x="53" y="4"/>
                    </a:moveTo>
                    <a:lnTo>
                      <a:pt x="0" y="4"/>
                    </a:lnTo>
                    <a:lnTo>
                      <a:pt x="0" y="0"/>
                    </a:lnTo>
                    <a:lnTo>
                      <a:pt x="53" y="0"/>
                    </a:lnTo>
                    <a:lnTo>
                      <a:pt x="53"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4" name="Freeform 346"/>
              <p:cNvSpPr>
                <a:spLocks/>
              </p:cNvSpPr>
              <p:nvPr/>
            </p:nvSpPr>
            <p:spPr bwMode="auto">
              <a:xfrm>
                <a:off x="1112838" y="158591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6" name="Freeform 348"/>
              <p:cNvSpPr>
                <a:spLocks/>
              </p:cNvSpPr>
              <p:nvPr/>
            </p:nvSpPr>
            <p:spPr bwMode="auto">
              <a:xfrm>
                <a:off x="1912938" y="2254251"/>
                <a:ext cx="98425" cy="115888"/>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7" name="Freeform 349"/>
              <p:cNvSpPr>
                <a:spLocks/>
              </p:cNvSpPr>
              <p:nvPr/>
            </p:nvSpPr>
            <p:spPr bwMode="auto">
              <a:xfrm>
                <a:off x="1919288" y="2260601"/>
                <a:ext cx="85725" cy="103188"/>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8" name="Freeform 350"/>
              <p:cNvSpPr>
                <a:spLocks noEditPoints="1"/>
              </p:cNvSpPr>
              <p:nvPr/>
            </p:nvSpPr>
            <p:spPr bwMode="auto">
              <a:xfrm>
                <a:off x="1939926" y="2266951"/>
                <a:ext cx="58738" cy="90488"/>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9" name="Freeform 351"/>
              <p:cNvSpPr>
                <a:spLocks/>
              </p:cNvSpPr>
              <p:nvPr/>
            </p:nvSpPr>
            <p:spPr bwMode="auto">
              <a:xfrm>
                <a:off x="1857376" y="22352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1" name="Freeform 353"/>
              <p:cNvSpPr>
                <a:spLocks/>
              </p:cNvSpPr>
              <p:nvPr/>
            </p:nvSpPr>
            <p:spPr bwMode="auto">
              <a:xfrm>
                <a:off x="1289051" y="2449513"/>
                <a:ext cx="115888" cy="128588"/>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2" name="Freeform 354"/>
              <p:cNvSpPr>
                <a:spLocks/>
              </p:cNvSpPr>
              <p:nvPr/>
            </p:nvSpPr>
            <p:spPr bwMode="auto">
              <a:xfrm>
                <a:off x="1293813" y="2455863"/>
                <a:ext cx="103188" cy="115888"/>
              </a:xfrm>
              <a:custGeom>
                <a:avLst/>
                <a:gdLst>
                  <a:gd name="T0" fmla="*/ 3 w 138"/>
                  <a:gd name="T1" fmla="*/ 0 h 155"/>
                  <a:gd name="T2" fmla="*/ 135 w 138"/>
                  <a:gd name="T3" fmla="*/ 0 h 155"/>
                  <a:gd name="T4" fmla="*/ 138 w 138"/>
                  <a:gd name="T5" fmla="*/ 4 h 155"/>
                  <a:gd name="T6" fmla="*/ 138 w 138"/>
                  <a:gd name="T7" fmla="*/ 152 h 155"/>
                  <a:gd name="T8" fmla="*/ 135 w 138"/>
                  <a:gd name="T9" fmla="*/ 155 h 155"/>
                  <a:gd name="T10" fmla="*/ 3 w 138"/>
                  <a:gd name="T11" fmla="*/ 155 h 155"/>
                  <a:gd name="T12" fmla="*/ 0 w 138"/>
                  <a:gd name="T13" fmla="*/ 152 h 155"/>
                  <a:gd name="T14" fmla="*/ 0 w 138"/>
                  <a:gd name="T15" fmla="*/ 4 h 155"/>
                  <a:gd name="T16" fmla="*/ 3 w 138"/>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5">
                    <a:moveTo>
                      <a:pt x="3" y="0"/>
                    </a:moveTo>
                    <a:cubicBezTo>
                      <a:pt x="135" y="0"/>
                      <a:pt x="135" y="0"/>
                      <a:pt x="135" y="0"/>
                    </a:cubicBezTo>
                    <a:cubicBezTo>
                      <a:pt x="137" y="0"/>
                      <a:pt x="138" y="2"/>
                      <a:pt x="138" y="4"/>
                    </a:cubicBezTo>
                    <a:cubicBezTo>
                      <a:pt x="138" y="152"/>
                      <a:pt x="138" y="152"/>
                      <a:pt x="138" y="152"/>
                    </a:cubicBezTo>
                    <a:cubicBezTo>
                      <a:pt x="138" y="154"/>
                      <a:pt x="137" y="155"/>
                      <a:pt x="135" y="155"/>
                    </a:cubicBezTo>
                    <a:cubicBezTo>
                      <a:pt x="3" y="155"/>
                      <a:pt x="3" y="155"/>
                      <a:pt x="3" y="155"/>
                    </a:cubicBezTo>
                    <a:cubicBezTo>
                      <a:pt x="2" y="155"/>
                      <a:pt x="0" y="154"/>
                      <a:pt x="0" y="152"/>
                    </a:cubicBezTo>
                    <a:cubicBezTo>
                      <a:pt x="0" y="4"/>
                      <a:pt x="0" y="4"/>
                      <a:pt x="0" y="4"/>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3" name="Freeform 355"/>
              <p:cNvSpPr>
                <a:spLocks/>
              </p:cNvSpPr>
              <p:nvPr/>
            </p:nvSpPr>
            <p:spPr bwMode="auto">
              <a:xfrm>
                <a:off x="1274763" y="24622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6" y="172"/>
                      <a:pt x="0" y="167"/>
                      <a:pt x="0" y="160"/>
                    </a:cubicBezTo>
                    <a:cubicBezTo>
                      <a:pt x="0" y="12"/>
                      <a:pt x="0" y="12"/>
                      <a:pt x="0" y="12"/>
                    </a:cubicBezTo>
                    <a:cubicBezTo>
                      <a:pt x="0" y="6"/>
                      <a:pt x="6"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4" name="Freeform 356"/>
              <p:cNvSpPr>
                <a:spLocks/>
              </p:cNvSpPr>
              <p:nvPr/>
            </p:nvSpPr>
            <p:spPr bwMode="auto">
              <a:xfrm>
                <a:off x="1281113" y="2468563"/>
                <a:ext cx="103188" cy="115888"/>
              </a:xfrm>
              <a:custGeom>
                <a:avLst/>
                <a:gdLst>
                  <a:gd name="T0" fmla="*/ 3 w 138"/>
                  <a:gd name="T1" fmla="*/ 0 h 154"/>
                  <a:gd name="T2" fmla="*/ 135 w 138"/>
                  <a:gd name="T3" fmla="*/ 0 h 154"/>
                  <a:gd name="T4" fmla="*/ 138 w 138"/>
                  <a:gd name="T5" fmla="*/ 3 h 154"/>
                  <a:gd name="T6" fmla="*/ 138 w 138"/>
                  <a:gd name="T7" fmla="*/ 151 h 154"/>
                  <a:gd name="T8" fmla="*/ 135 w 138"/>
                  <a:gd name="T9" fmla="*/ 154 h 154"/>
                  <a:gd name="T10" fmla="*/ 3 w 138"/>
                  <a:gd name="T11" fmla="*/ 154 h 154"/>
                  <a:gd name="T12" fmla="*/ 0 w 138"/>
                  <a:gd name="T13" fmla="*/ 151 h 154"/>
                  <a:gd name="T14" fmla="*/ 0 w 138"/>
                  <a:gd name="T15" fmla="*/ 3 h 154"/>
                  <a:gd name="T16" fmla="*/ 3 w 13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4">
                    <a:moveTo>
                      <a:pt x="3" y="0"/>
                    </a:moveTo>
                    <a:cubicBezTo>
                      <a:pt x="135" y="0"/>
                      <a:pt x="135" y="0"/>
                      <a:pt x="135" y="0"/>
                    </a:cubicBezTo>
                    <a:cubicBezTo>
                      <a:pt x="136" y="0"/>
                      <a:pt x="138" y="1"/>
                      <a:pt x="138" y="3"/>
                    </a:cubicBezTo>
                    <a:cubicBezTo>
                      <a:pt x="138" y="151"/>
                      <a:pt x="138" y="151"/>
                      <a:pt x="138" y="151"/>
                    </a:cubicBezTo>
                    <a:cubicBezTo>
                      <a:pt x="138" y="153"/>
                      <a:pt x="136" y="154"/>
                      <a:pt x="135" y="154"/>
                    </a:cubicBezTo>
                    <a:cubicBezTo>
                      <a:pt x="3" y="154"/>
                      <a:pt x="3" y="154"/>
                      <a:pt x="3" y="154"/>
                    </a:cubicBezTo>
                    <a:cubicBezTo>
                      <a:pt x="1" y="154"/>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5" name="Freeform 357"/>
              <p:cNvSpPr>
                <a:spLocks noEditPoints="1"/>
              </p:cNvSpPr>
              <p:nvPr/>
            </p:nvSpPr>
            <p:spPr bwMode="auto">
              <a:xfrm>
                <a:off x="1273176" y="2481263"/>
                <a:ext cx="92075" cy="90488"/>
              </a:xfrm>
              <a:custGeom>
                <a:avLst/>
                <a:gdLst>
                  <a:gd name="T0" fmla="*/ 2 w 123"/>
                  <a:gd name="T1" fmla="*/ 103 h 120"/>
                  <a:gd name="T2" fmla="*/ 0 w 123"/>
                  <a:gd name="T3" fmla="*/ 95 h 120"/>
                  <a:gd name="T4" fmla="*/ 123 w 123"/>
                  <a:gd name="T5" fmla="*/ 95 h 120"/>
                  <a:gd name="T6" fmla="*/ 123 w 123"/>
                  <a:gd name="T7" fmla="*/ 103 h 120"/>
                  <a:gd name="T8" fmla="*/ 2 w 123"/>
                  <a:gd name="T9" fmla="*/ 103 h 120"/>
                  <a:gd name="T10" fmla="*/ 2 w 123"/>
                  <a:gd name="T11" fmla="*/ 120 h 120"/>
                  <a:gd name="T12" fmla="*/ 0 w 123"/>
                  <a:gd name="T13" fmla="*/ 112 h 120"/>
                  <a:gd name="T14" fmla="*/ 123 w 123"/>
                  <a:gd name="T15" fmla="*/ 112 h 120"/>
                  <a:gd name="T16" fmla="*/ 123 w 123"/>
                  <a:gd name="T17" fmla="*/ 120 h 120"/>
                  <a:gd name="T18" fmla="*/ 2 w 123"/>
                  <a:gd name="T19" fmla="*/ 120 h 120"/>
                  <a:gd name="T20" fmla="*/ 89 w 123"/>
                  <a:gd name="T21" fmla="*/ 34 h 120"/>
                  <a:gd name="T22" fmla="*/ 89 w 123"/>
                  <a:gd name="T23" fmla="*/ 0 h 120"/>
                  <a:gd name="T24" fmla="*/ 123 w 123"/>
                  <a:gd name="T25" fmla="*/ 34 h 120"/>
                  <a:gd name="T26" fmla="*/ 89 w 123"/>
                  <a:gd name="T27" fmla="*/ 34 h 120"/>
                  <a:gd name="T28" fmla="*/ 80 w 123"/>
                  <a:gd name="T29" fmla="*/ 77 h 120"/>
                  <a:gd name="T30" fmla="*/ 45 w 123"/>
                  <a:gd name="T31" fmla="*/ 43 h 120"/>
                  <a:gd name="T32" fmla="*/ 80 w 123"/>
                  <a:gd name="T33" fmla="*/ 8 h 120"/>
                  <a:gd name="T34" fmla="*/ 80 w 123"/>
                  <a:gd name="T35" fmla="*/ 43 h 120"/>
                  <a:gd name="T36" fmla="*/ 114 w 123"/>
                  <a:gd name="T37" fmla="*/ 43 h 120"/>
                  <a:gd name="T38" fmla="*/ 80 w 123"/>
                  <a:gd name="T39" fmla="*/ 7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120">
                    <a:moveTo>
                      <a:pt x="2" y="103"/>
                    </a:moveTo>
                    <a:cubicBezTo>
                      <a:pt x="0" y="95"/>
                      <a:pt x="0" y="95"/>
                      <a:pt x="0" y="95"/>
                    </a:cubicBezTo>
                    <a:cubicBezTo>
                      <a:pt x="123" y="95"/>
                      <a:pt x="123" y="95"/>
                      <a:pt x="123" y="95"/>
                    </a:cubicBezTo>
                    <a:cubicBezTo>
                      <a:pt x="123" y="103"/>
                      <a:pt x="123" y="103"/>
                      <a:pt x="123" y="103"/>
                    </a:cubicBezTo>
                    <a:lnTo>
                      <a:pt x="2" y="103"/>
                    </a:lnTo>
                    <a:close/>
                    <a:moveTo>
                      <a:pt x="2" y="120"/>
                    </a:moveTo>
                    <a:cubicBezTo>
                      <a:pt x="0" y="112"/>
                      <a:pt x="0" y="112"/>
                      <a:pt x="0" y="112"/>
                    </a:cubicBezTo>
                    <a:cubicBezTo>
                      <a:pt x="123" y="112"/>
                      <a:pt x="123" y="112"/>
                      <a:pt x="123" y="112"/>
                    </a:cubicBezTo>
                    <a:cubicBezTo>
                      <a:pt x="123" y="120"/>
                      <a:pt x="123" y="120"/>
                      <a:pt x="123" y="120"/>
                    </a:cubicBezTo>
                    <a:lnTo>
                      <a:pt x="2" y="120"/>
                    </a:lnTo>
                    <a:close/>
                    <a:moveTo>
                      <a:pt x="89" y="34"/>
                    </a:moveTo>
                    <a:cubicBezTo>
                      <a:pt x="89" y="0"/>
                      <a:pt x="89" y="0"/>
                      <a:pt x="89" y="0"/>
                    </a:cubicBezTo>
                    <a:cubicBezTo>
                      <a:pt x="108" y="0"/>
                      <a:pt x="123" y="15"/>
                      <a:pt x="123" y="34"/>
                    </a:cubicBezTo>
                    <a:lnTo>
                      <a:pt x="89" y="34"/>
                    </a:lnTo>
                    <a:close/>
                    <a:moveTo>
                      <a:pt x="80" y="77"/>
                    </a:moveTo>
                    <a:cubicBezTo>
                      <a:pt x="61" y="77"/>
                      <a:pt x="45" y="62"/>
                      <a:pt x="45" y="43"/>
                    </a:cubicBezTo>
                    <a:cubicBezTo>
                      <a:pt x="45" y="24"/>
                      <a:pt x="61" y="8"/>
                      <a:pt x="80" y="8"/>
                    </a:cubicBezTo>
                    <a:cubicBezTo>
                      <a:pt x="80" y="43"/>
                      <a:pt x="80" y="43"/>
                      <a:pt x="80" y="43"/>
                    </a:cubicBezTo>
                    <a:cubicBezTo>
                      <a:pt x="114" y="43"/>
                      <a:pt x="114" y="43"/>
                      <a:pt x="114" y="43"/>
                    </a:cubicBezTo>
                    <a:cubicBezTo>
                      <a:pt x="114" y="62"/>
                      <a:pt x="99" y="77"/>
                      <a:pt x="80" y="7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6" name="Freeform 358"/>
              <p:cNvSpPr>
                <a:spLocks/>
              </p:cNvSpPr>
              <p:nvPr/>
            </p:nvSpPr>
            <p:spPr bwMode="auto">
              <a:xfrm>
                <a:off x="1236663" y="244316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7" name="Group 706"/>
          <p:cNvGrpSpPr/>
          <p:nvPr/>
        </p:nvGrpSpPr>
        <p:grpSpPr>
          <a:xfrm>
            <a:off x="4660096" y="1475236"/>
            <a:ext cx="2424932" cy="1795573"/>
            <a:chOff x="4660096" y="1475236"/>
            <a:chExt cx="2424932" cy="1795573"/>
          </a:xfrm>
        </p:grpSpPr>
        <p:sp>
          <p:nvSpPr>
            <p:cNvPr id="155" name="TextBox 154"/>
            <p:cNvSpPr txBox="1"/>
            <p:nvPr/>
          </p:nvSpPr>
          <p:spPr>
            <a:xfrm>
              <a:off x="4660096" y="2347479"/>
              <a:ext cx="2424932" cy="923330"/>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Debug U-SQL and C# code</a:t>
              </a:r>
            </a:p>
          </p:txBody>
        </p:sp>
        <p:grpSp>
          <p:nvGrpSpPr>
            <p:cNvPr id="701" name="Group 700"/>
            <p:cNvGrpSpPr/>
            <p:nvPr/>
          </p:nvGrpSpPr>
          <p:grpSpPr>
            <a:xfrm>
              <a:off x="5271978" y="1475236"/>
              <a:ext cx="1201168" cy="902550"/>
              <a:chOff x="6862620" y="6913067"/>
              <a:chExt cx="1423988" cy="1069975"/>
            </a:xfrm>
          </p:grpSpPr>
          <p:sp>
            <p:nvSpPr>
              <p:cNvPr id="637" name="Freeform 368"/>
              <p:cNvSpPr>
                <a:spLocks/>
              </p:cNvSpPr>
              <p:nvPr/>
            </p:nvSpPr>
            <p:spPr bwMode="auto">
              <a:xfrm>
                <a:off x="6862620" y="6913067"/>
                <a:ext cx="1423988" cy="1069975"/>
              </a:xfrm>
              <a:custGeom>
                <a:avLst/>
                <a:gdLst>
                  <a:gd name="T0" fmla="*/ 641 w 641"/>
                  <a:gd name="T1" fmla="*/ 13 h 482"/>
                  <a:gd name="T2" fmla="*/ 628 w 641"/>
                  <a:gd name="T3" fmla="*/ 0 h 482"/>
                  <a:gd name="T4" fmla="*/ 13 w 641"/>
                  <a:gd name="T5" fmla="*/ 0 h 482"/>
                  <a:gd name="T6" fmla="*/ 0 w 641"/>
                  <a:gd name="T7" fmla="*/ 13 h 482"/>
                  <a:gd name="T8" fmla="*/ 0 w 641"/>
                  <a:gd name="T9" fmla="*/ 432 h 482"/>
                  <a:gd name="T10" fmla="*/ 13 w 641"/>
                  <a:gd name="T11" fmla="*/ 445 h 482"/>
                  <a:gd name="T12" fmla="*/ 297 w 641"/>
                  <a:gd name="T13" fmla="*/ 445 h 482"/>
                  <a:gd name="T14" fmla="*/ 288 w 641"/>
                  <a:gd name="T15" fmla="*/ 473 h 482"/>
                  <a:gd name="T16" fmla="*/ 231 w 641"/>
                  <a:gd name="T17" fmla="*/ 473 h 482"/>
                  <a:gd name="T18" fmla="*/ 231 w 641"/>
                  <a:gd name="T19" fmla="*/ 482 h 482"/>
                  <a:gd name="T20" fmla="*/ 407 w 641"/>
                  <a:gd name="T21" fmla="*/ 482 h 482"/>
                  <a:gd name="T22" fmla="*/ 407 w 641"/>
                  <a:gd name="T23" fmla="*/ 473 h 482"/>
                  <a:gd name="T24" fmla="*/ 360 w 641"/>
                  <a:gd name="T25" fmla="*/ 473 h 482"/>
                  <a:gd name="T26" fmla="*/ 351 w 641"/>
                  <a:gd name="T27" fmla="*/ 445 h 482"/>
                  <a:gd name="T28" fmla="*/ 628 w 641"/>
                  <a:gd name="T29" fmla="*/ 445 h 482"/>
                  <a:gd name="T30" fmla="*/ 641 w 641"/>
                  <a:gd name="T31" fmla="*/ 432 h 482"/>
                  <a:gd name="T32" fmla="*/ 641 w 641"/>
                  <a:gd name="T33" fmla="*/ 1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1" h="482">
                    <a:moveTo>
                      <a:pt x="641" y="13"/>
                    </a:moveTo>
                    <a:cubicBezTo>
                      <a:pt x="641" y="6"/>
                      <a:pt x="635" y="0"/>
                      <a:pt x="628" y="0"/>
                    </a:cubicBezTo>
                    <a:cubicBezTo>
                      <a:pt x="13" y="0"/>
                      <a:pt x="13" y="0"/>
                      <a:pt x="13" y="0"/>
                    </a:cubicBezTo>
                    <a:cubicBezTo>
                      <a:pt x="6" y="0"/>
                      <a:pt x="0" y="6"/>
                      <a:pt x="0" y="13"/>
                    </a:cubicBezTo>
                    <a:cubicBezTo>
                      <a:pt x="0" y="432"/>
                      <a:pt x="0" y="432"/>
                      <a:pt x="0" y="432"/>
                    </a:cubicBezTo>
                    <a:cubicBezTo>
                      <a:pt x="0" y="439"/>
                      <a:pt x="6" y="445"/>
                      <a:pt x="13" y="445"/>
                    </a:cubicBezTo>
                    <a:cubicBezTo>
                      <a:pt x="297" y="445"/>
                      <a:pt x="297" y="445"/>
                      <a:pt x="297" y="445"/>
                    </a:cubicBezTo>
                    <a:cubicBezTo>
                      <a:pt x="288" y="473"/>
                      <a:pt x="288" y="473"/>
                      <a:pt x="288" y="473"/>
                    </a:cubicBezTo>
                    <a:cubicBezTo>
                      <a:pt x="231" y="473"/>
                      <a:pt x="231" y="473"/>
                      <a:pt x="231" y="473"/>
                    </a:cubicBezTo>
                    <a:cubicBezTo>
                      <a:pt x="231" y="482"/>
                      <a:pt x="231" y="482"/>
                      <a:pt x="231" y="482"/>
                    </a:cubicBezTo>
                    <a:cubicBezTo>
                      <a:pt x="407" y="482"/>
                      <a:pt x="407" y="482"/>
                      <a:pt x="407" y="482"/>
                    </a:cubicBezTo>
                    <a:cubicBezTo>
                      <a:pt x="407" y="473"/>
                      <a:pt x="407" y="473"/>
                      <a:pt x="407" y="473"/>
                    </a:cubicBezTo>
                    <a:cubicBezTo>
                      <a:pt x="360" y="473"/>
                      <a:pt x="360" y="473"/>
                      <a:pt x="360" y="473"/>
                    </a:cubicBezTo>
                    <a:cubicBezTo>
                      <a:pt x="351" y="445"/>
                      <a:pt x="351" y="445"/>
                      <a:pt x="351" y="445"/>
                    </a:cubicBezTo>
                    <a:cubicBezTo>
                      <a:pt x="628" y="445"/>
                      <a:pt x="628" y="445"/>
                      <a:pt x="628" y="445"/>
                    </a:cubicBezTo>
                    <a:cubicBezTo>
                      <a:pt x="635" y="445"/>
                      <a:pt x="641" y="439"/>
                      <a:pt x="641" y="432"/>
                    </a:cubicBezTo>
                    <a:lnTo>
                      <a:pt x="641" y="13"/>
                    </a:lnTo>
                    <a:close/>
                  </a:path>
                </a:pathLst>
              </a:custGeom>
              <a:solidFill>
                <a:srgbClr val="0039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38" name="Rectangle 369"/>
              <p:cNvSpPr>
                <a:spLocks noChangeArrowheads="1"/>
              </p:cNvSpPr>
              <p:nvPr/>
            </p:nvSpPr>
            <p:spPr bwMode="auto">
              <a:xfrm>
                <a:off x="6899135" y="6947992"/>
                <a:ext cx="1352550"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700" name="Group 699"/>
              <p:cNvGrpSpPr/>
              <p:nvPr/>
            </p:nvGrpSpPr>
            <p:grpSpPr>
              <a:xfrm>
                <a:off x="7423212" y="7061718"/>
                <a:ext cx="339602" cy="551760"/>
                <a:chOff x="8558213" y="6783388"/>
                <a:chExt cx="719138" cy="1168401"/>
              </a:xfrm>
            </p:grpSpPr>
            <p:sp>
              <p:nvSpPr>
                <p:cNvPr id="696" name="Freeform 428"/>
                <p:cNvSpPr>
                  <a:spLocks/>
                </p:cNvSpPr>
                <p:nvPr/>
              </p:nvSpPr>
              <p:spPr bwMode="auto">
                <a:xfrm>
                  <a:off x="8696325" y="6783388"/>
                  <a:ext cx="444500" cy="508000"/>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97" name="Rectangle 429"/>
                <p:cNvSpPr>
                  <a:spLocks noChangeArrowheads="1"/>
                </p:cNvSpPr>
                <p:nvPr/>
              </p:nvSpPr>
              <p:spPr bwMode="auto">
                <a:xfrm>
                  <a:off x="8558213" y="7273926"/>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98" name="Rectangle 430"/>
                <p:cNvSpPr>
                  <a:spLocks noChangeArrowheads="1"/>
                </p:cNvSpPr>
                <p:nvPr/>
              </p:nvSpPr>
              <p:spPr bwMode="auto">
                <a:xfrm>
                  <a:off x="8558213" y="7273926"/>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99" name="Freeform 431"/>
                <p:cNvSpPr>
                  <a:spLocks/>
                </p:cNvSpPr>
                <p:nvPr/>
              </p:nvSpPr>
              <p:spPr bwMode="auto">
                <a:xfrm>
                  <a:off x="8843963" y="7491413"/>
                  <a:ext cx="147638" cy="258763"/>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666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wipe(left)">
                                      <p:cBhvr>
                                        <p:cTn id="7" dur="1000"/>
                                        <p:tgtEl>
                                          <p:spTgt spid="70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3"/>
                                        </p:tgtEl>
                                        <p:attrNameLst>
                                          <p:attrName>style.visibility</p:attrName>
                                        </p:attrNameLst>
                                      </p:cBhvr>
                                      <p:to>
                                        <p:strVal val="visible"/>
                                      </p:to>
                                    </p:set>
                                    <p:animEffect transition="in" filter="fade">
                                      <p:cBhvr>
                                        <p:cTn id="11" dur="750"/>
                                        <p:tgtEl>
                                          <p:spTgt spid="703"/>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707"/>
                                        </p:tgtEl>
                                        <p:attrNameLst>
                                          <p:attrName>style.visibility</p:attrName>
                                        </p:attrNameLst>
                                      </p:cBhvr>
                                      <p:to>
                                        <p:strVal val="visible"/>
                                      </p:to>
                                    </p:set>
                                    <p:animEffect transition="in" filter="fade">
                                      <p:cBhvr>
                                        <p:cTn id="15" dur="750"/>
                                        <p:tgtEl>
                                          <p:spTgt spid="70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05"/>
                                        </p:tgtEl>
                                        <p:attrNameLst>
                                          <p:attrName>style.visibility</p:attrName>
                                        </p:attrNameLst>
                                      </p:cBhvr>
                                      <p:to>
                                        <p:strVal val="visible"/>
                                      </p:to>
                                    </p:set>
                                    <p:animEffect transition="in" filter="fade">
                                      <p:cBhvr>
                                        <p:cTn id="19" dur="750"/>
                                        <p:tgtEl>
                                          <p:spTgt spid="705"/>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706"/>
                                        </p:tgtEl>
                                        <p:attrNameLst>
                                          <p:attrName>style.visibility</p:attrName>
                                        </p:attrNameLst>
                                      </p:cBhvr>
                                      <p:to>
                                        <p:strVal val="visible"/>
                                      </p:to>
                                    </p:set>
                                    <p:animEffect transition="in" filter="fade">
                                      <p:cBhvr>
                                        <p:cTn id="23" dur="750"/>
                                        <p:tgtEl>
                                          <p:spTgt spid="706"/>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708"/>
                                        </p:tgtEl>
                                        <p:attrNameLst>
                                          <p:attrName>style.visibility</p:attrName>
                                        </p:attrNameLst>
                                      </p:cBhvr>
                                      <p:to>
                                        <p:strVal val="visible"/>
                                      </p:to>
                                    </p:set>
                                    <p:animEffect transition="in" filter="fade">
                                      <p:cBhvr>
                                        <p:cTn id="27" dur="750"/>
                                        <p:tgtEl>
                                          <p:spTgt spid="708"/>
                                        </p:tgtEl>
                                      </p:cBhvr>
                                    </p:animEffect>
                                  </p:childTnLst>
                                </p:cTn>
                              </p:par>
                            </p:childTnLst>
                          </p:cTn>
                        </p:par>
                        <p:par>
                          <p:cTn id="28" fill="hold">
                            <p:stCondLst>
                              <p:cond delay="4750"/>
                            </p:stCondLst>
                            <p:childTnLst>
                              <p:par>
                                <p:cTn id="29" presetID="10" presetClass="entr" presetSubtype="0" fill="hold" nodeType="afterEffect">
                                  <p:stCondLst>
                                    <p:cond delay="0"/>
                                  </p:stCondLst>
                                  <p:childTnLst>
                                    <p:set>
                                      <p:cBhvr>
                                        <p:cTn id="30" dur="1" fill="hold">
                                          <p:stCondLst>
                                            <p:cond delay="0"/>
                                          </p:stCondLst>
                                        </p:cTn>
                                        <p:tgtEl>
                                          <p:spTgt spid="709"/>
                                        </p:tgtEl>
                                        <p:attrNameLst>
                                          <p:attrName>style.visibility</p:attrName>
                                        </p:attrNameLst>
                                      </p:cBhvr>
                                      <p:to>
                                        <p:strVal val="visible"/>
                                      </p:to>
                                    </p:set>
                                    <p:animEffect transition="in" filter="fade">
                                      <p:cBhvr>
                                        <p:cTn id="31" dur="750"/>
                                        <p:tgtEl>
                                          <p:spTgt spid="709"/>
                                        </p:tgtEl>
                                      </p:cBhvr>
                                    </p:animEffect>
                                  </p:childTnLst>
                                </p:cTn>
                              </p:par>
                            </p:childTnLst>
                          </p:cTn>
                        </p:par>
                        <p:par>
                          <p:cTn id="32" fill="hold">
                            <p:stCondLst>
                              <p:cond delay="5500"/>
                            </p:stCondLst>
                            <p:childTnLst>
                              <p:par>
                                <p:cTn id="33" presetID="10" presetClass="entr" presetSubtype="0" fill="hold" nodeType="afterEffect">
                                  <p:stCondLst>
                                    <p:cond delay="0"/>
                                  </p:stCondLst>
                                  <p:childTnLst>
                                    <p:set>
                                      <p:cBhvr>
                                        <p:cTn id="34" dur="1" fill="hold">
                                          <p:stCondLst>
                                            <p:cond delay="0"/>
                                          </p:stCondLst>
                                        </p:cTn>
                                        <p:tgtEl>
                                          <p:spTgt spid="710"/>
                                        </p:tgtEl>
                                        <p:attrNameLst>
                                          <p:attrName>style.visibility</p:attrName>
                                        </p:attrNameLst>
                                      </p:cBhvr>
                                      <p:to>
                                        <p:strVal val="visible"/>
                                      </p:to>
                                    </p:set>
                                    <p:animEffect transition="in" filter="fade">
                                      <p:cBhvr>
                                        <p:cTn id="35" dur="750"/>
                                        <p:tgtEl>
                                          <p:spTgt spid="710"/>
                                        </p:tgtEl>
                                      </p:cBhvr>
                                    </p:animEffect>
                                  </p:childTnLst>
                                </p:cTn>
                              </p:par>
                            </p:childTnLst>
                          </p:cTn>
                        </p:par>
                        <p:par>
                          <p:cTn id="36" fill="hold">
                            <p:stCondLst>
                              <p:cond delay="6250"/>
                            </p:stCondLst>
                            <p:childTnLst>
                              <p:par>
                                <p:cTn id="37" presetID="10" presetClass="entr" presetSubtype="0" fill="hold" nodeType="afterEffect">
                                  <p:stCondLst>
                                    <p:cond delay="0"/>
                                  </p:stCondLst>
                                  <p:childTnLst>
                                    <p:set>
                                      <p:cBhvr>
                                        <p:cTn id="38" dur="1" fill="hold">
                                          <p:stCondLst>
                                            <p:cond delay="0"/>
                                          </p:stCondLst>
                                        </p:cTn>
                                        <p:tgtEl>
                                          <p:spTgt spid="711"/>
                                        </p:tgtEl>
                                        <p:attrNameLst>
                                          <p:attrName>style.visibility</p:attrName>
                                        </p:attrNameLst>
                                      </p:cBhvr>
                                      <p:to>
                                        <p:strVal val="visible"/>
                                      </p:to>
                                    </p:set>
                                    <p:animEffect transition="in" filter="fade">
                                      <p:cBhvr>
                                        <p:cTn id="39" dur="750"/>
                                        <p:tgtEl>
                                          <p:spTgt spid="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5707" y="1402787"/>
            <a:ext cx="9439275" cy="3914775"/>
          </a:xfrm>
          <a:prstGeom prst="rect">
            <a:avLst/>
          </a:prstGeom>
        </p:spPr>
      </p:pic>
      <p:sp>
        <p:nvSpPr>
          <p:cNvPr id="2" name="Title 1"/>
          <p:cNvSpPr>
            <a:spLocks noGrp="1"/>
          </p:cNvSpPr>
          <p:nvPr>
            <p:ph type="title"/>
          </p:nvPr>
        </p:nvSpPr>
        <p:spPr>
          <a:xfrm>
            <a:off x="268927" y="286381"/>
            <a:ext cx="11923073" cy="927940"/>
          </a:xfrm>
        </p:spPr>
        <p:txBody>
          <a:bodyPr/>
          <a:lstStyle/>
          <a:p>
            <a:r>
              <a:rPr lang="en-US" sz="4400" dirty="0"/>
              <a:t>How to get going with ADL Tools for Visual Studio</a:t>
            </a:r>
          </a:p>
        </p:txBody>
      </p:sp>
      <p:pic>
        <p:nvPicPr>
          <p:cNvPr id="15" name="Picture 14"/>
          <p:cNvPicPr>
            <a:picLocks noChangeAspect="1"/>
          </p:cNvPicPr>
          <p:nvPr/>
        </p:nvPicPr>
        <p:blipFill>
          <a:blip r:embed="rId4"/>
          <a:stretch>
            <a:fillRect/>
          </a:stretch>
        </p:blipFill>
        <p:spPr>
          <a:xfrm>
            <a:off x="2528752" y="2128031"/>
            <a:ext cx="7467600" cy="4667250"/>
          </a:xfrm>
          <a:prstGeom prst="rect">
            <a:avLst/>
          </a:prstGeom>
        </p:spPr>
      </p:pic>
      <p:pic>
        <p:nvPicPr>
          <p:cNvPr id="19" name="Picture 18"/>
          <p:cNvPicPr>
            <a:picLocks noChangeAspect="1"/>
          </p:cNvPicPr>
          <p:nvPr/>
        </p:nvPicPr>
        <p:blipFill>
          <a:blip r:embed="rId5"/>
          <a:stretch>
            <a:fillRect/>
          </a:stretch>
        </p:blipFill>
        <p:spPr>
          <a:xfrm>
            <a:off x="3659675" y="3220035"/>
            <a:ext cx="7524750" cy="3495675"/>
          </a:xfrm>
          <a:prstGeom prst="rect">
            <a:avLst/>
          </a:prstGeom>
        </p:spPr>
      </p:pic>
      <p:sp>
        <p:nvSpPr>
          <p:cNvPr id="8" name="Rectangle 7"/>
          <p:cNvSpPr/>
          <p:nvPr/>
        </p:nvSpPr>
        <p:spPr bwMode="auto">
          <a:xfrm>
            <a:off x="4927772" y="4432489"/>
            <a:ext cx="2240671" cy="241112"/>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nvGrpSpPr>
          <p:cNvPr id="17" name="Group 16"/>
          <p:cNvGrpSpPr/>
          <p:nvPr/>
        </p:nvGrpSpPr>
        <p:grpSpPr>
          <a:xfrm>
            <a:off x="2589333" y="1008359"/>
            <a:ext cx="1526976" cy="874904"/>
            <a:chOff x="2589333" y="863216"/>
            <a:chExt cx="1526976" cy="874904"/>
          </a:xfrm>
        </p:grpSpPr>
        <p:sp>
          <p:nvSpPr>
            <p:cNvPr id="10" name="Rectangle 9"/>
            <p:cNvSpPr/>
            <p:nvPr/>
          </p:nvSpPr>
          <p:spPr bwMode="auto">
            <a:xfrm>
              <a:off x="2589333" y="1473788"/>
              <a:ext cx="695734" cy="264332"/>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4" name="TextBox 13"/>
            <p:cNvSpPr txBox="1"/>
            <p:nvPr/>
          </p:nvSpPr>
          <p:spPr>
            <a:xfrm>
              <a:off x="3179514" y="863216"/>
              <a:ext cx="936795" cy="51090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tx2"/>
                  </a:solidFill>
                  <a:effectLst/>
                  <a:uLnTx/>
                  <a:uFillTx/>
                </a:rPr>
                <a:t>Plug-in</a:t>
              </a:r>
            </a:p>
          </p:txBody>
        </p:sp>
        <p:cxnSp>
          <p:nvCxnSpPr>
            <p:cNvPr id="16" name="Straight Arrow Connector 15"/>
            <p:cNvCxnSpPr/>
            <p:nvPr/>
          </p:nvCxnSpPr>
          <p:spPr>
            <a:xfrm flipH="1">
              <a:off x="3179514" y="1218765"/>
              <a:ext cx="423229" cy="186897"/>
            </a:xfrm>
            <a:prstGeom prst="straightConnector1">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06212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jobs, stages and vertices</a:t>
            </a:r>
          </a:p>
        </p:txBody>
      </p:sp>
      <p:sp>
        <p:nvSpPr>
          <p:cNvPr id="4" name="TextBox 3"/>
          <p:cNvSpPr txBox="1"/>
          <p:nvPr/>
        </p:nvSpPr>
        <p:spPr>
          <a:xfrm>
            <a:off x="434975" y="1631841"/>
            <a:ext cx="4128764" cy="1323439"/>
          </a:xfrm>
          <a:prstGeom prst="rect">
            <a:avLst/>
          </a:prstGeom>
          <a:noFill/>
        </p:spPr>
        <p:txBody>
          <a:bodyPr wrap="square" lIns="0" tIns="0" rIns="0" bIns="0" rtlCol="0">
            <a:spAutoFit/>
          </a:bodyPr>
          <a:lstStyle/>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3"/>
              </a:buBlip>
              <a:tabLst/>
              <a:defRPr/>
            </a:pPr>
            <a:r>
              <a:rPr kumimoji="0" lang="en-US" sz="1900" b="0" i="0" u="none" strike="noStrike" kern="0" cap="none" spc="0" normalizeH="0" baseline="0" noProof="0" dirty="0">
                <a:ln>
                  <a:noFill/>
                </a:ln>
                <a:solidFill>
                  <a:srgbClr val="505050"/>
                </a:solidFill>
                <a:effectLst/>
                <a:uLnTx/>
                <a:uFillTx/>
              </a:rPr>
              <a:t>Each job is broken into ‘n’ number of </a:t>
            </a:r>
            <a:r>
              <a:rPr kumimoji="0" lang="en-US" sz="1900" b="0" i="0" u="none" strike="noStrike" kern="0" cap="none" spc="0" normalizeH="0" baseline="0" noProof="0" dirty="0">
                <a:ln>
                  <a:noFill/>
                </a:ln>
                <a:solidFill>
                  <a:schemeClr val="accent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vertexes</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3"/>
              </a:buBlip>
              <a:tabLst/>
              <a:defRPr/>
            </a:pPr>
            <a:r>
              <a:rPr kumimoji="0" lang="en-US" sz="1900" b="0" i="0" u="none" strike="noStrike" kern="0" cap="none" spc="0" normalizeH="0" baseline="0" noProof="0" dirty="0">
                <a:ln>
                  <a:noFill/>
                </a:ln>
                <a:solidFill>
                  <a:srgbClr val="505050"/>
                </a:solidFill>
                <a:effectLst/>
                <a:uLnTx/>
                <a:uFillTx/>
              </a:rPr>
              <a:t>Each vertex is some work that needs to be done</a:t>
            </a:r>
          </a:p>
        </p:txBody>
      </p:sp>
      <p:grpSp>
        <p:nvGrpSpPr>
          <p:cNvPr id="92" name="Group 91"/>
          <p:cNvGrpSpPr/>
          <p:nvPr/>
        </p:nvGrpSpPr>
        <p:grpSpPr>
          <a:xfrm>
            <a:off x="5679931" y="1662812"/>
            <a:ext cx="5553363" cy="1733794"/>
            <a:chOff x="5648037" y="1259207"/>
            <a:chExt cx="5719128" cy="1785547"/>
          </a:xfrm>
        </p:grpSpPr>
        <p:pic>
          <p:nvPicPr>
            <p:cNvPr id="48" name="Picture 47"/>
            <p:cNvPicPr>
              <a:picLocks noChangeAspect="1"/>
            </p:cNvPicPr>
            <p:nvPr/>
          </p:nvPicPr>
          <p:blipFill>
            <a:blip r:embed="rId4"/>
            <a:stretch>
              <a:fillRect/>
            </a:stretch>
          </p:blipFill>
          <p:spPr>
            <a:xfrm>
              <a:off x="5648037" y="1259207"/>
              <a:ext cx="2430328" cy="1785547"/>
            </a:xfrm>
            <a:prstGeom prst="rect">
              <a:avLst/>
            </a:prstGeom>
            <a:ln>
              <a:solidFill>
                <a:schemeClr val="accent1">
                  <a:lumMod val="50000"/>
                </a:schemeClr>
              </a:solidFill>
            </a:ln>
          </p:spPr>
        </p:pic>
        <p:grpSp>
          <p:nvGrpSpPr>
            <p:cNvPr id="49" name="Group 48"/>
            <p:cNvGrpSpPr/>
            <p:nvPr/>
          </p:nvGrpSpPr>
          <p:grpSpPr>
            <a:xfrm>
              <a:off x="8703176" y="1259207"/>
              <a:ext cx="2663989" cy="1785547"/>
              <a:chOff x="3403798" y="4385865"/>
              <a:chExt cx="2393987" cy="1604577"/>
            </a:xfrm>
          </p:grpSpPr>
          <p:sp>
            <p:nvSpPr>
              <p:cNvPr id="50" name="Rectangle 49"/>
              <p:cNvSpPr/>
              <p:nvPr/>
            </p:nvSpPr>
            <p:spPr bwMode="auto">
              <a:xfrm>
                <a:off x="3403798" y="4385865"/>
                <a:ext cx="2393987" cy="16045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51" name="Group 50"/>
              <p:cNvGrpSpPr/>
              <p:nvPr/>
            </p:nvGrpSpPr>
            <p:grpSpPr>
              <a:xfrm>
                <a:off x="3511670" y="4483811"/>
                <a:ext cx="2178243" cy="1408685"/>
                <a:chOff x="3494434" y="4487588"/>
                <a:chExt cx="2178243" cy="1408685"/>
              </a:xfrm>
            </p:grpSpPr>
            <p:sp>
              <p:nvSpPr>
                <p:cNvPr id="52" name="Rounded Rectangle 51"/>
                <p:cNvSpPr/>
                <p:nvPr/>
              </p:nvSpPr>
              <p:spPr bwMode="auto">
                <a:xfrm>
                  <a:off x="3494434" y="4487588"/>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3" name="Rounded Rectangle 52"/>
                <p:cNvSpPr/>
                <p:nvPr/>
              </p:nvSpPr>
              <p:spPr bwMode="auto">
                <a:xfrm>
                  <a:off x="3920926" y="5010789"/>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4" name="Rounded Rectangle 53"/>
                <p:cNvSpPr/>
                <p:nvPr/>
              </p:nvSpPr>
              <p:spPr bwMode="auto">
                <a:xfrm>
                  <a:off x="4347418" y="4488931"/>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5" name="Rounded Rectangle 54"/>
                <p:cNvSpPr/>
                <p:nvPr/>
              </p:nvSpPr>
              <p:spPr bwMode="auto">
                <a:xfrm>
                  <a:off x="3494434"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6" name="Rounded Rectangle 55"/>
                <p:cNvSpPr/>
                <p:nvPr/>
              </p:nvSpPr>
              <p:spPr bwMode="auto">
                <a:xfrm>
                  <a:off x="4347420"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7" name="Rounded Rectangle 56"/>
                <p:cNvSpPr/>
                <p:nvPr/>
              </p:nvSpPr>
              <p:spPr bwMode="auto">
                <a:xfrm>
                  <a:off x="5200404" y="4487588"/>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8" name="Rounded Rectangle 57"/>
                <p:cNvSpPr/>
                <p:nvPr/>
              </p:nvSpPr>
              <p:spPr bwMode="auto">
                <a:xfrm>
                  <a:off x="4773910" y="5010789"/>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 name="Rounded Rectangle 58"/>
                <p:cNvSpPr/>
                <p:nvPr/>
              </p:nvSpPr>
              <p:spPr bwMode="auto">
                <a:xfrm>
                  <a:off x="5200404"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sp>
          <p:nvSpPr>
            <p:cNvPr id="60" name="Right Arrow 59"/>
            <p:cNvSpPr/>
            <p:nvPr/>
          </p:nvSpPr>
          <p:spPr bwMode="auto">
            <a:xfrm>
              <a:off x="8232124" y="1940251"/>
              <a:ext cx="317295" cy="423459"/>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103" name="Group 102"/>
          <p:cNvGrpSpPr/>
          <p:nvPr/>
        </p:nvGrpSpPr>
        <p:grpSpPr>
          <a:xfrm>
            <a:off x="409638" y="3909085"/>
            <a:ext cx="10721912" cy="2478108"/>
            <a:chOff x="409638" y="3909085"/>
            <a:chExt cx="10721912" cy="2478108"/>
          </a:xfrm>
        </p:grpSpPr>
        <p:grpSp>
          <p:nvGrpSpPr>
            <p:cNvPr id="100" name="Group 99"/>
            <p:cNvGrpSpPr/>
            <p:nvPr/>
          </p:nvGrpSpPr>
          <p:grpSpPr>
            <a:xfrm>
              <a:off x="5915025" y="3984973"/>
              <a:ext cx="5216525" cy="2402220"/>
              <a:chOff x="5800300" y="3373413"/>
              <a:chExt cx="5956707" cy="3095655"/>
            </a:xfrm>
          </p:grpSpPr>
          <p:sp>
            <p:nvSpPr>
              <p:cNvPr id="63" name="Rectangle 62"/>
              <p:cNvSpPr/>
              <p:nvPr/>
            </p:nvSpPr>
            <p:spPr bwMode="auto">
              <a:xfrm>
                <a:off x="8571853" y="3373413"/>
                <a:ext cx="156116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Input</a:t>
                </a:r>
              </a:p>
            </p:txBody>
          </p:sp>
          <p:sp>
            <p:nvSpPr>
              <p:cNvPr id="64" name="Rectangle 63"/>
              <p:cNvSpPr/>
              <p:nvPr/>
            </p:nvSpPr>
            <p:spPr bwMode="auto">
              <a:xfrm>
                <a:off x="7762743" y="3988878"/>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5" name="Rectangle 64"/>
              <p:cNvSpPr/>
              <p:nvPr/>
            </p:nvSpPr>
            <p:spPr bwMode="auto">
              <a:xfrm>
                <a:off x="6953635"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6" name="Rectangle 65"/>
              <p:cNvSpPr/>
              <p:nvPr/>
            </p:nvSpPr>
            <p:spPr bwMode="auto">
              <a:xfrm>
                <a:off x="8571853"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7" name="Rectangle 66"/>
              <p:cNvSpPr/>
              <p:nvPr/>
            </p:nvSpPr>
            <p:spPr bwMode="auto">
              <a:xfrm>
                <a:off x="10190072"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8" name="Rectangle 67"/>
              <p:cNvSpPr/>
              <p:nvPr/>
            </p:nvSpPr>
            <p:spPr bwMode="auto">
              <a:xfrm>
                <a:off x="7762743" y="5550508"/>
                <a:ext cx="156693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9" name="Rectangle 68"/>
              <p:cNvSpPr/>
              <p:nvPr/>
            </p:nvSpPr>
            <p:spPr bwMode="auto">
              <a:xfrm>
                <a:off x="9380963" y="3988878"/>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70" name="Rectangle 69"/>
              <p:cNvSpPr/>
              <p:nvPr/>
            </p:nvSpPr>
            <p:spPr bwMode="auto">
              <a:xfrm>
                <a:off x="7762744" y="6184945"/>
                <a:ext cx="156116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Output</a:t>
                </a:r>
              </a:p>
            </p:txBody>
          </p:sp>
          <p:sp>
            <p:nvSpPr>
              <p:cNvPr id="71" name="Rectangle 70"/>
              <p:cNvSpPr/>
              <p:nvPr/>
            </p:nvSpPr>
            <p:spPr bwMode="auto">
              <a:xfrm>
                <a:off x="10190071" y="5581950"/>
                <a:ext cx="156693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Output</a:t>
                </a:r>
              </a:p>
            </p:txBody>
          </p:sp>
          <p:cxnSp>
            <p:nvCxnSpPr>
              <p:cNvPr id="72" name="Elbow Connector 71"/>
              <p:cNvCxnSpPr>
                <a:stCxn id="64" idx="0"/>
                <a:endCxn id="69" idx="0"/>
              </p:cNvCxnSpPr>
              <p:nvPr/>
            </p:nvCxnSpPr>
            <p:spPr>
              <a:xfrm rot="5400000" flipH="1" flipV="1">
                <a:off x="9353185" y="3179766"/>
                <a:ext cx="8951" cy="1618219"/>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3" idx="2"/>
              </p:cNvCxnSpPr>
              <p:nvPr/>
            </p:nvCxnSpPr>
            <p:spPr>
              <a:xfrm>
                <a:off x="9352437" y="3657535"/>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543326" y="4448739"/>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61547" y="4448739"/>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6" name="Elbow Connector 75"/>
              <p:cNvCxnSpPr/>
              <p:nvPr/>
            </p:nvCxnSpPr>
            <p:spPr>
              <a:xfrm rot="5400000" flipH="1" flipV="1">
                <a:off x="8544076" y="4025388"/>
                <a:ext cx="8951" cy="1513736"/>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rot="5400000" flipH="1" flipV="1">
                <a:off x="10193639" y="4056731"/>
                <a:ext cx="8951" cy="1451048"/>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7" idx="2"/>
                <a:endCxn id="71" idx="0"/>
              </p:cNvCxnSpPr>
              <p:nvPr/>
            </p:nvCxnSpPr>
            <p:spPr>
              <a:xfrm>
                <a:off x="10970655" y="5244291"/>
                <a:ext cx="0" cy="337658"/>
              </a:xfrm>
              <a:prstGeom prst="line">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5" idx="2"/>
                <a:endCxn id="66" idx="2"/>
              </p:cNvCxnSpPr>
              <p:nvPr/>
            </p:nvCxnSpPr>
            <p:spPr>
              <a:xfrm rot="16200000" flipH="1">
                <a:off x="8544075" y="4435181"/>
                <a:ext cx="8951" cy="1618218"/>
              </a:xfrm>
              <a:prstGeom prst="bentConnector3">
                <a:avLst>
                  <a:gd name="adj1" fmla="val 1800000"/>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68" idx="0"/>
              </p:cNvCxnSpPr>
              <p:nvPr/>
            </p:nvCxnSpPr>
            <p:spPr>
              <a:xfrm>
                <a:off x="8543326" y="5406444"/>
                <a:ext cx="0" cy="144064"/>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8" idx="2"/>
                <a:endCxn id="70" idx="0"/>
              </p:cNvCxnSpPr>
              <p:nvPr/>
            </p:nvCxnSpPr>
            <p:spPr>
              <a:xfrm flipH="1">
                <a:off x="8543327" y="6012545"/>
                <a:ext cx="0" cy="172403"/>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7874922" y="4066485"/>
                <a:ext cx="1336812" cy="306821"/>
                <a:chOff x="1580613" y="2819756"/>
                <a:chExt cx="1561017" cy="386337"/>
              </a:xfrm>
              <a:solidFill>
                <a:schemeClr val="accent2"/>
              </a:solidFill>
            </p:grpSpPr>
            <p:sp>
              <p:nvSpPr>
                <p:cNvPr id="90" name="Rectangle 89"/>
                <p:cNvSpPr/>
                <p:nvPr/>
              </p:nvSpPr>
              <p:spPr bwMode="auto">
                <a:xfrm>
                  <a:off x="1580613"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1" name="Rectangle 90"/>
                <p:cNvSpPr/>
                <p:nvPr/>
              </p:nvSpPr>
              <p:spPr bwMode="auto">
                <a:xfrm>
                  <a:off x="2467647"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83" name="Group 82"/>
              <p:cNvGrpSpPr/>
              <p:nvPr/>
            </p:nvGrpSpPr>
            <p:grpSpPr>
              <a:xfrm>
                <a:off x="9493142" y="4066485"/>
                <a:ext cx="1336810" cy="306821"/>
                <a:chOff x="1580613" y="2819756"/>
                <a:chExt cx="1561015" cy="386337"/>
              </a:xfrm>
              <a:solidFill>
                <a:schemeClr val="accent2"/>
              </a:solidFill>
            </p:grpSpPr>
            <p:sp>
              <p:nvSpPr>
                <p:cNvPr id="88" name="Rectangle 87"/>
                <p:cNvSpPr/>
                <p:nvPr/>
              </p:nvSpPr>
              <p:spPr bwMode="auto">
                <a:xfrm>
                  <a:off x="1580613"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9" name="Rectangle 88"/>
                <p:cNvSpPr/>
                <p:nvPr/>
              </p:nvSpPr>
              <p:spPr bwMode="auto">
                <a:xfrm>
                  <a:off x="2467645"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84" name="Rectangle 83"/>
              <p:cNvSpPr/>
              <p:nvPr/>
            </p:nvSpPr>
            <p:spPr bwMode="auto">
              <a:xfrm>
                <a:off x="744694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5" name="Rectangle 84"/>
              <p:cNvSpPr/>
              <p:nvPr/>
            </p:nvSpPr>
            <p:spPr bwMode="auto">
              <a:xfrm>
                <a:off x="906516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6" name="Rectangle 85"/>
              <p:cNvSpPr/>
              <p:nvPr/>
            </p:nvSpPr>
            <p:spPr bwMode="auto">
              <a:xfrm>
                <a:off x="1068338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7" name="Rectangle 86"/>
              <p:cNvSpPr/>
              <p:nvPr/>
            </p:nvSpPr>
            <p:spPr bwMode="auto">
              <a:xfrm>
                <a:off x="8258937" y="5628115"/>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3" name="TextBox 92"/>
              <p:cNvSpPr txBox="1"/>
              <p:nvPr/>
            </p:nvSpPr>
            <p:spPr>
              <a:xfrm>
                <a:off x="5800300" y="3823632"/>
                <a:ext cx="1325324" cy="89239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6 Stages</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8 Vertexes</a:t>
                </a:r>
              </a:p>
            </p:txBody>
          </p:sp>
          <p:sp>
            <p:nvSpPr>
              <p:cNvPr id="94" name="Right Arrow 93"/>
              <p:cNvSpPr/>
              <p:nvPr/>
            </p:nvSpPr>
            <p:spPr bwMode="auto">
              <a:xfrm>
                <a:off x="7163663" y="4092193"/>
                <a:ext cx="341380" cy="3165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102" name="Rectangle 101"/>
            <p:cNvSpPr/>
            <p:nvPr/>
          </p:nvSpPr>
          <p:spPr>
            <a:xfrm>
              <a:off x="409638" y="3909085"/>
              <a:ext cx="4648324" cy="2272417"/>
            </a:xfrm>
            <a:prstGeom prst="rect">
              <a:avLst/>
            </a:prstGeom>
          </p:spPr>
          <p:txBody>
            <a:bodyPr wrap="square" tIns="0" bIns="0">
              <a:spAutoFit/>
            </a:bodyPr>
            <a:lstStyle/>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3"/>
                </a:buBlip>
                <a:tabLst/>
                <a:defRPr/>
              </a:pPr>
              <a:r>
                <a:rPr kumimoji="0" lang="en-US" sz="1900" b="0" i="0" u="none" strike="noStrike" kern="0" cap="none" spc="0" normalizeH="0" baseline="0" noProof="0" dirty="0">
                  <a:ln>
                    <a:noFill/>
                  </a:ln>
                  <a:solidFill>
                    <a:srgbClr val="505050"/>
                  </a:solidFill>
                  <a:effectLst/>
                  <a:uLnTx/>
                  <a:uFillTx/>
                </a:rPr>
                <a:t>Vertexes are organized into </a:t>
              </a:r>
              <a:r>
                <a:rPr kumimoji="0" lang="en-US" sz="1900" b="0" i="0" u="none" strike="noStrike" kern="0" cap="none" spc="0" normalizeH="0" baseline="0" noProof="0" dirty="0">
                  <a:ln>
                    <a:noFill/>
                  </a:ln>
                  <a:solidFill>
                    <a:schemeClr val="accent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stages</a:t>
              </a:r>
            </a:p>
            <a:p>
              <a:pPr marL="688975" marR="0" lvl="1" indent="-295275" defTabSz="914400" eaLnBrk="1" fontAlgn="auto" latinLnBrk="0" hangingPunct="1">
                <a:lnSpc>
                  <a:spcPct val="100000"/>
                </a:lnSpc>
                <a:spcBef>
                  <a:spcPts val="100"/>
                </a:spcBef>
                <a:spcAft>
                  <a:spcPts val="300"/>
                </a:spcAft>
                <a:buClr>
                  <a:schemeClr val="accent2"/>
                </a:buClr>
                <a:buSzTx/>
                <a:buFont typeface="Calibri" panose="020F0502020204030204" pitchFamily="34" charset="0"/>
                <a:buChar char="–"/>
                <a:tabLst/>
                <a:defRPr/>
              </a:pPr>
              <a:r>
                <a:rPr kumimoji="0" lang="en-US" sz="1800" b="0" i="0" u="none" strike="noStrike" kern="0" cap="none" spc="0" normalizeH="0" baseline="0" noProof="0" dirty="0">
                  <a:ln>
                    <a:noFill/>
                  </a:ln>
                  <a:solidFill>
                    <a:srgbClr val="505050"/>
                  </a:solidFill>
                  <a:effectLst/>
                  <a:uLnTx/>
                  <a:uFillTx/>
                </a:rPr>
                <a:t>Vertexes in each stage do the same work on the same data</a:t>
              </a:r>
            </a:p>
            <a:p>
              <a:pPr marL="688975" marR="0" lvl="1" indent="-295275" defTabSz="914400" eaLnBrk="1" fontAlgn="auto" latinLnBrk="0" hangingPunct="1">
                <a:lnSpc>
                  <a:spcPct val="100000"/>
                </a:lnSpc>
                <a:spcBef>
                  <a:spcPts val="100"/>
                </a:spcBef>
                <a:spcAft>
                  <a:spcPts val="300"/>
                </a:spcAft>
                <a:buClr>
                  <a:schemeClr val="accent2"/>
                </a:buClr>
                <a:buSzTx/>
                <a:buFont typeface="Calibri" panose="020F0502020204030204" pitchFamily="34" charset="0"/>
                <a:buChar char="–"/>
                <a:tabLst/>
                <a:defRPr/>
              </a:pPr>
              <a:r>
                <a:rPr kumimoji="0" lang="en-US" sz="1800" b="0" i="0" u="none" strike="noStrike" kern="0" cap="none" spc="0" normalizeH="0" baseline="0" noProof="0" dirty="0">
                  <a:ln>
                    <a:noFill/>
                  </a:ln>
                  <a:solidFill>
                    <a:srgbClr val="505050"/>
                  </a:solidFill>
                  <a:effectLst/>
                  <a:uLnTx/>
                  <a:uFillTx/>
                </a:rPr>
                <a:t>Vertex in one stage may depend on a vertex in a earlier stage</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3"/>
                </a:buBlip>
                <a:tabLst/>
                <a:defRPr/>
              </a:pPr>
              <a:r>
                <a:rPr kumimoji="0" lang="en-US" sz="1900" b="0" i="0" u="none" strike="noStrike" kern="0" cap="none" spc="0" normalizeH="0" baseline="0" noProof="0" dirty="0">
                  <a:ln>
                    <a:noFill/>
                  </a:ln>
                  <a:solidFill>
                    <a:srgbClr val="505050"/>
                  </a:solidFill>
                  <a:effectLst/>
                  <a:uLnTx/>
                  <a:uFillTx/>
                </a:rPr>
                <a:t>Stages themselves are organized into an acyclic graph </a:t>
              </a:r>
            </a:p>
          </p:txBody>
        </p:sp>
      </p:gr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377770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design</a:t>
            </a:r>
          </a:p>
        </p:txBody>
      </p:sp>
      <p:pic>
        <p:nvPicPr>
          <p:cNvPr id="4" name="Picture 3"/>
          <p:cNvPicPr>
            <a:picLocks noChangeAspect="1"/>
          </p:cNvPicPr>
          <p:nvPr/>
        </p:nvPicPr>
        <p:blipFill>
          <a:blip r:embed="rId3"/>
          <a:stretch>
            <a:fillRect/>
          </a:stretch>
        </p:blipFill>
        <p:spPr>
          <a:xfrm>
            <a:off x="3176561" y="1209030"/>
            <a:ext cx="8063865" cy="4877393"/>
          </a:xfrm>
          <a:prstGeom prst="rect">
            <a:avLst/>
          </a:prstGeom>
          <a:ln>
            <a:solidFill>
              <a:schemeClr val="accent1"/>
            </a:solidFill>
          </a:ln>
        </p:spPr>
      </p:pic>
      <p:sp>
        <p:nvSpPr>
          <p:cNvPr id="5" name="TextBox 4"/>
          <p:cNvSpPr txBox="1"/>
          <p:nvPr/>
        </p:nvSpPr>
        <p:spPr>
          <a:xfrm>
            <a:off x="268928" y="1694659"/>
            <a:ext cx="2688612" cy="1772793"/>
          </a:xfrm>
          <a:prstGeom prst="rect">
            <a:avLst/>
          </a:prstGeom>
          <a:noFill/>
        </p:spPr>
        <p:txBody>
          <a:bodyPr wrap="square" lIns="0" tIns="146304" rIns="0" bIns="146304" rtlCol="0">
            <a:spAutoFit/>
          </a:bodyPr>
          <a:lstStyle/>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4"/>
              </a:buBlip>
              <a:tabLst/>
              <a:defRPr/>
            </a:pPr>
            <a:r>
              <a:rPr kumimoji="0" lang="en-US" sz="2400" b="0" i="0" u="none" strike="noStrike" kern="0" cap="none" spc="0" normalizeH="0" baseline="0" noProof="0" dirty="0">
                <a:ln>
                  <a:noFill/>
                </a:ln>
                <a:solidFill>
                  <a:srgbClr val="505050"/>
                </a:solidFill>
                <a:effectLst/>
                <a:uLnTx/>
                <a:uFillTx/>
              </a:rPr>
              <a:t>U-SQL Studio lets you see the logical query design including:</a:t>
            </a:r>
          </a:p>
        </p:txBody>
      </p:sp>
      <p:sp>
        <p:nvSpPr>
          <p:cNvPr id="6" name="TextBox 5"/>
          <p:cNvSpPr txBox="1"/>
          <p:nvPr/>
        </p:nvSpPr>
        <p:spPr>
          <a:xfrm>
            <a:off x="671209" y="3574132"/>
            <a:ext cx="2116058" cy="276999"/>
          </a:xfrm>
          <a:prstGeom prst="rect">
            <a:avLst/>
          </a:prstGeom>
          <a:noFill/>
        </p:spPr>
        <p:txBody>
          <a:bodyPr wrap="square" lIns="0" tIns="0" rIns="0" bIns="0" rtlCol="0">
            <a:spAutoFit/>
          </a:bodyPr>
          <a:lstStyle/>
          <a:p>
            <a:pPr marL="0" marR="0" lvl="0" indent="0" defTabSz="913505" eaLnBrk="1" fontAlgn="base"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Schema</a:t>
            </a:r>
          </a:p>
        </p:txBody>
      </p:sp>
      <p:sp>
        <p:nvSpPr>
          <p:cNvPr id="7" name="TextBox 6"/>
          <p:cNvSpPr txBox="1"/>
          <p:nvPr/>
        </p:nvSpPr>
        <p:spPr>
          <a:xfrm>
            <a:off x="671209" y="4219018"/>
            <a:ext cx="2116058" cy="276999"/>
          </a:xfrm>
          <a:prstGeom prst="rect">
            <a:avLst/>
          </a:prstGeom>
          <a:noFill/>
        </p:spPr>
        <p:txBody>
          <a:bodyPr wrap="square" lIns="0" tIns="0" rIns="0" bIns="0" rtlCol="0">
            <a:spAutoFit/>
          </a:bodyPr>
          <a:lstStyle/>
          <a:p>
            <a:pPr marL="0" marR="0" lvl="0" indent="0" defTabSz="913505" eaLnBrk="1" fontAlgn="base"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Join conditions</a:t>
            </a:r>
          </a:p>
        </p:txBody>
      </p:sp>
      <p:sp>
        <p:nvSpPr>
          <p:cNvPr id="8" name="TextBox 7"/>
          <p:cNvSpPr txBox="1"/>
          <p:nvPr/>
        </p:nvSpPr>
        <p:spPr>
          <a:xfrm>
            <a:off x="671209" y="4863904"/>
            <a:ext cx="2116058" cy="276999"/>
          </a:xfrm>
          <a:prstGeom prst="rect">
            <a:avLst/>
          </a:prstGeom>
          <a:noFill/>
        </p:spPr>
        <p:txBody>
          <a:bodyPr wrap="square" lIns="0" tIns="0" rIns="0" bIns="0" rtlCol="0">
            <a:spAutoFit/>
          </a:bodyPr>
          <a:lstStyle/>
          <a:p>
            <a:pPr marL="0" marR="0" lvl="0" indent="0" defTabSz="913505" eaLnBrk="1" fontAlgn="base"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Filter plan</a:t>
            </a:r>
          </a:p>
        </p:txBody>
      </p:sp>
      <p:sp>
        <p:nvSpPr>
          <p:cNvPr id="9" name="TextBox 8"/>
          <p:cNvSpPr txBox="1"/>
          <p:nvPr/>
        </p:nvSpPr>
        <p:spPr>
          <a:xfrm>
            <a:off x="671209" y="5508790"/>
            <a:ext cx="2116058" cy="276999"/>
          </a:xfrm>
          <a:prstGeom prst="rect">
            <a:avLst/>
          </a:prstGeom>
          <a:noFill/>
        </p:spPr>
        <p:txBody>
          <a:bodyPr wrap="square" lIns="0" tIns="0" rIns="0" bIns="0" rtlCol="0">
            <a:spAutoFit/>
          </a:bodyPr>
          <a:lstStyle/>
          <a:p>
            <a:pPr marL="0" marR="0" lvl="0" indent="0" defTabSz="913505" eaLnBrk="1" fontAlgn="base"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Sort plan</a:t>
            </a:r>
          </a:p>
        </p:txBody>
      </p:sp>
      <p:pic>
        <p:nvPicPr>
          <p:cNvPr id="10" name="Picture 9"/>
          <p:cNvPicPr>
            <a:picLocks noChangeAspect="1"/>
          </p:cNvPicPr>
          <p:nvPr/>
        </p:nvPicPr>
        <p:blipFill>
          <a:blip r:embed="rId5"/>
          <a:stretch>
            <a:fillRect/>
          </a:stretch>
        </p:blipFill>
        <p:spPr>
          <a:xfrm>
            <a:off x="3263899" y="1243149"/>
            <a:ext cx="8062121" cy="4930219"/>
          </a:xfrm>
          <a:prstGeom prst="rect">
            <a:avLst/>
          </a:prstGeom>
          <a:ln>
            <a:solidFill>
              <a:schemeClr val="accent1"/>
            </a:solidFill>
          </a:ln>
        </p:spPr>
      </p:pic>
      <p:pic>
        <p:nvPicPr>
          <p:cNvPr id="11" name="Picture 10"/>
          <p:cNvPicPr>
            <a:picLocks noChangeAspect="1"/>
          </p:cNvPicPr>
          <p:nvPr/>
        </p:nvPicPr>
        <p:blipFill>
          <a:blip r:embed="rId6"/>
          <a:stretch>
            <a:fillRect/>
          </a:stretch>
        </p:blipFill>
        <p:spPr>
          <a:xfrm>
            <a:off x="3349493" y="1330094"/>
            <a:ext cx="8121957" cy="4930218"/>
          </a:xfrm>
          <a:prstGeom prst="rect">
            <a:avLst/>
          </a:prstGeom>
          <a:ln>
            <a:solidFill>
              <a:schemeClr val="accent1"/>
            </a:solidFill>
          </a:ln>
        </p:spPr>
      </p:pic>
      <p:pic>
        <p:nvPicPr>
          <p:cNvPr id="12" name="Picture 11"/>
          <p:cNvPicPr>
            <a:picLocks noChangeAspect="1"/>
          </p:cNvPicPr>
          <p:nvPr/>
        </p:nvPicPr>
        <p:blipFill>
          <a:blip r:embed="rId7"/>
          <a:stretch>
            <a:fillRect/>
          </a:stretch>
        </p:blipFill>
        <p:spPr>
          <a:xfrm>
            <a:off x="3469523" y="1417038"/>
            <a:ext cx="8119315" cy="4943670"/>
          </a:xfrm>
          <a:prstGeom prst="rect">
            <a:avLst/>
          </a:prstGeom>
          <a:ln>
            <a:solidFill>
              <a:schemeClr val="accent1"/>
            </a:solidFill>
          </a:ln>
        </p:spPr>
      </p:pic>
      <p:pic>
        <p:nvPicPr>
          <p:cNvPr id="13" name="Picture 12"/>
          <p:cNvPicPr>
            <a:picLocks noChangeAspect="1"/>
          </p:cNvPicPr>
          <p:nvPr/>
        </p:nvPicPr>
        <p:blipFill>
          <a:blip r:embed="rId8"/>
          <a:stretch>
            <a:fillRect/>
          </a:stretch>
        </p:blipFill>
        <p:spPr>
          <a:xfrm>
            <a:off x="3593259" y="1517434"/>
            <a:ext cx="8119315" cy="4951629"/>
          </a:xfrm>
          <a:prstGeom prst="rect">
            <a:avLst/>
          </a:prstGeom>
          <a:ln>
            <a:solidFill>
              <a:schemeClr val="accent1"/>
            </a:solidFill>
          </a:ln>
        </p:spPr>
      </p:pic>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83766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design -</a:t>
            </a:r>
            <a:r>
              <a:rPr lang="en-US" dirty="0" err="1"/>
              <a:t>RowSet</a:t>
            </a:r>
            <a:endParaRPr lang="en-US" dirty="0"/>
          </a:p>
        </p:txBody>
      </p:sp>
      <p:pic>
        <p:nvPicPr>
          <p:cNvPr id="4" name="Picture 3"/>
          <p:cNvPicPr>
            <a:picLocks noChangeAspect="1"/>
          </p:cNvPicPr>
          <p:nvPr/>
        </p:nvPicPr>
        <p:blipFill>
          <a:blip r:embed="rId3"/>
          <a:stretch>
            <a:fillRect/>
          </a:stretch>
        </p:blipFill>
        <p:spPr>
          <a:xfrm>
            <a:off x="3901444" y="1214321"/>
            <a:ext cx="7627646" cy="5254742"/>
          </a:xfrm>
          <a:prstGeom prst="rect">
            <a:avLst/>
          </a:prstGeom>
          <a:ln>
            <a:solidFill>
              <a:schemeClr val="accent1"/>
            </a:solidFill>
          </a:ln>
        </p:spPr>
      </p:pic>
      <p:sp>
        <p:nvSpPr>
          <p:cNvPr id="5" name="TextBox 4"/>
          <p:cNvSpPr txBox="1"/>
          <p:nvPr/>
        </p:nvSpPr>
        <p:spPr>
          <a:xfrm>
            <a:off x="268927" y="1410370"/>
            <a:ext cx="3485950" cy="2511457"/>
          </a:xfrm>
          <a:prstGeom prst="rect">
            <a:avLst/>
          </a:prstGeom>
          <a:noFill/>
        </p:spPr>
        <p:txBody>
          <a:bodyPr wrap="square" lIns="0" tIns="146304" rIns="0" bIns="146304" rtlCol="0">
            <a:spAutoFit/>
          </a:bodyPr>
          <a:lstStyle/>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4"/>
              </a:buBlip>
              <a:tabLst/>
              <a:defRPr/>
            </a:pPr>
            <a:r>
              <a:rPr kumimoji="0" lang="en-US" sz="2400" b="0" i="0" u="none" strike="noStrike" kern="0" cap="none" spc="0" normalizeH="0" baseline="0" noProof="0" dirty="0">
                <a:ln>
                  <a:noFill/>
                </a:ln>
                <a:solidFill>
                  <a:srgbClr val="505050"/>
                </a:solidFill>
                <a:effectLst/>
                <a:uLnTx/>
                <a:uFillTx/>
              </a:rPr>
              <a:t>The query design can also be visualized in terms of the </a:t>
            </a:r>
            <a:r>
              <a:rPr kumimoji="0" lang="en-US" sz="2400" b="0" i="0" u="none" strike="noStrike" kern="0" cap="none" spc="0" normalizeH="0" baseline="0" noProof="0" dirty="0" err="1">
                <a:ln>
                  <a:noFill/>
                </a:ln>
                <a:solidFill>
                  <a:srgbClr val="505050"/>
                </a:solidFill>
                <a:effectLst/>
                <a:uLnTx/>
                <a:uFillTx/>
              </a:rPr>
              <a:t>RowSets</a:t>
            </a:r>
            <a:r>
              <a:rPr kumimoji="0" lang="en-US" sz="2400" b="0" i="0" u="none" strike="noStrike" kern="0" cap="none" spc="0" normalizeH="0" baseline="0" noProof="0" dirty="0">
                <a:ln>
                  <a:noFill/>
                </a:ln>
                <a:solidFill>
                  <a:srgbClr val="505050"/>
                </a:solidFill>
                <a:effectLst/>
                <a:uLnTx/>
                <a:uFillTx/>
              </a:rPr>
              <a:t> and the transformation applied to them.</a:t>
            </a:r>
          </a:p>
        </p:txBody>
      </p:sp>
      <p:sp>
        <p:nvSpPr>
          <p:cNvPr id="6" name="Rectangle 5"/>
          <p:cNvSpPr/>
          <p:nvPr/>
        </p:nvSpPr>
        <p:spPr bwMode="auto">
          <a:xfrm>
            <a:off x="6228468" y="1866900"/>
            <a:ext cx="495300" cy="171450"/>
          </a:xfrm>
          <a:prstGeom prst="rect">
            <a:avLst/>
          </a:prstGeom>
          <a:noFill/>
          <a:ln w="28575">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628004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Map/Reduce</a:t>
            </a:r>
          </a:p>
        </p:txBody>
      </p:sp>
      <p:sp>
        <p:nvSpPr>
          <p:cNvPr id="3" name="Content Placeholder 2"/>
          <p:cNvSpPr>
            <a:spLocks noGrp="1"/>
          </p:cNvSpPr>
          <p:nvPr>
            <p:ph sz="quarter" idx="10"/>
          </p:nvPr>
        </p:nvSpPr>
        <p:spPr>
          <a:xfrm>
            <a:off x="6038363" y="2743214"/>
            <a:ext cx="5645923" cy="3655892"/>
          </a:xfrm>
        </p:spPr>
        <p:txBody>
          <a:bodyPr/>
          <a:lstStyle/>
          <a:p>
            <a:pPr marL="514350" indent="-514350">
              <a:buFont typeface="+mj-lt"/>
              <a:buAutoNum type="arabicPeriod"/>
            </a:pPr>
            <a:r>
              <a:rPr lang="en-US" dirty="0"/>
              <a:t>Source data is divided among data nodes</a:t>
            </a:r>
          </a:p>
          <a:p>
            <a:pPr marL="514350" indent="-514350">
              <a:buFont typeface="+mj-lt"/>
              <a:buAutoNum type="arabicPeriod"/>
            </a:pPr>
            <a:r>
              <a:rPr lang="en-US" dirty="0"/>
              <a:t>Map phase generates key/value pairs</a:t>
            </a:r>
          </a:p>
          <a:p>
            <a:pPr marL="514350" indent="-514350">
              <a:buFont typeface="+mj-lt"/>
              <a:buAutoNum type="arabicPeriod"/>
            </a:pPr>
            <a:r>
              <a:rPr lang="en-US" dirty="0"/>
              <a:t>Reduce phase aggregates values for each key</a:t>
            </a:r>
          </a:p>
        </p:txBody>
      </p:sp>
      <p:sp>
        <p:nvSpPr>
          <p:cNvPr id="4" name="TextBox 3"/>
          <p:cNvSpPr txBox="1"/>
          <p:nvPr/>
        </p:nvSpPr>
        <p:spPr>
          <a:xfrm>
            <a:off x="1229966" y="883984"/>
            <a:ext cx="3592664" cy="52322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Lorem</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ipsum</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sit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amet</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magma sit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elit</a:t>
            </a:r>
            <a:endParaRPr kumimoji="0" lang="en-GB" sz="1400" b="0" i="0" u="none" strike="noStrike" kern="0" cap="none" spc="0" normalizeH="0" baseline="0" noProof="0" dirty="0">
              <a:ln>
                <a:noFill/>
              </a:ln>
              <a:solidFill>
                <a:srgbClr val="000000"/>
              </a:solidFill>
              <a:effectLst/>
              <a:uLnTx/>
              <a:uFillTx/>
              <a:latin typeface="Verdana" pitchFamily="34" charset="0"/>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Fusce</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magna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sed</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sit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amet</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magna</a:t>
            </a:r>
          </a:p>
        </p:txBody>
      </p:sp>
      <p:graphicFrame>
        <p:nvGraphicFramePr>
          <p:cNvPr id="5" name="Table 4"/>
          <p:cNvGraphicFramePr>
            <a:graphicFrameLocks noGrp="1"/>
          </p:cNvGraphicFramePr>
          <p:nvPr>
            <p:extLst/>
          </p:nvPr>
        </p:nvGraphicFramePr>
        <p:xfrm>
          <a:off x="913074" y="1686069"/>
          <a:ext cx="2194560" cy="2438400"/>
        </p:xfrm>
        <a:graphic>
          <a:graphicData uri="http://schemas.openxmlformats.org/drawingml/2006/table">
            <a:tbl>
              <a:tblPr firstRow="1" bandRow="1"/>
              <a:tblGrid>
                <a:gridCol w="119634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tblGrid>
              <a:tr h="279070">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Key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Value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Lorem</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1"/>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ipsum</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2"/>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sit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3"/>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a:solidFill>
                            <a:schemeClr val="tx1"/>
                          </a:solidFill>
                        </a:rPr>
                        <a:t>amet</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magma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5"/>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sit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6"/>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elit</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7"/>
                  </a:ext>
                </a:extLst>
              </a:tr>
            </a:tbl>
          </a:graphicData>
        </a:graphic>
      </p:graphicFrame>
      <p:graphicFrame>
        <p:nvGraphicFramePr>
          <p:cNvPr id="6" name="Table 5"/>
          <p:cNvGraphicFramePr>
            <a:graphicFrameLocks noGrp="1"/>
          </p:cNvGraphicFramePr>
          <p:nvPr>
            <p:extLst/>
          </p:nvPr>
        </p:nvGraphicFramePr>
        <p:xfrm>
          <a:off x="3545784" y="1678449"/>
          <a:ext cx="2194560" cy="2133600"/>
        </p:xfrm>
        <a:graphic>
          <a:graphicData uri="http://schemas.openxmlformats.org/drawingml/2006/table">
            <a:tbl>
              <a:tblPr firstRow="1" bandRow="1"/>
              <a:tblGrid>
                <a:gridCol w="119634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tblGrid>
              <a:tr h="222391">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Key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Value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Fusce</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1"/>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magma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2"/>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sed</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3"/>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sit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amet</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5"/>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magma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6"/>
                  </a:ext>
                </a:extLst>
              </a:tr>
            </a:tbl>
          </a:graphicData>
        </a:graphic>
      </p:graphicFrame>
      <p:sp>
        <p:nvSpPr>
          <p:cNvPr id="7" name="Left Brace 6"/>
          <p:cNvSpPr/>
          <p:nvPr/>
        </p:nvSpPr>
        <p:spPr bwMode="auto">
          <a:xfrm>
            <a:off x="1229966" y="954438"/>
            <a:ext cx="45719" cy="193030"/>
          </a:xfrm>
          <a:prstGeom prst="leftBrac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1800" b="1" i="0" u="none" strike="noStrike" kern="0" cap="none" spc="0" normalizeH="0" baseline="0" noProof="0">
              <a:ln>
                <a:noFill/>
              </a:ln>
              <a:solidFill>
                <a:srgbClr val="000000"/>
              </a:solidFill>
              <a:effectLst/>
              <a:uLnTx/>
              <a:uFillTx/>
              <a:latin typeface="Verdana" pitchFamily="34" charset="0"/>
            </a:endParaRPr>
          </a:p>
        </p:txBody>
      </p:sp>
      <p:sp>
        <p:nvSpPr>
          <p:cNvPr id="8" name="Left Brace 7"/>
          <p:cNvSpPr/>
          <p:nvPr/>
        </p:nvSpPr>
        <p:spPr bwMode="auto">
          <a:xfrm flipH="1">
            <a:off x="4364935" y="1176340"/>
            <a:ext cx="45719" cy="193030"/>
          </a:xfrm>
          <a:prstGeom prst="leftBrac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1800" b="1" i="0" u="none" strike="noStrike" kern="0" cap="none" spc="0" normalizeH="0" baseline="0" noProof="0">
              <a:ln>
                <a:noFill/>
              </a:ln>
              <a:solidFill>
                <a:srgbClr val="000000"/>
              </a:solidFill>
              <a:effectLst/>
              <a:uLnTx/>
              <a:uFillTx/>
              <a:latin typeface="Verdana" pitchFamily="34" charset="0"/>
            </a:endParaRPr>
          </a:p>
        </p:txBody>
      </p:sp>
      <p:cxnSp>
        <p:nvCxnSpPr>
          <p:cNvPr id="9" name="Elbow Connector 8"/>
          <p:cNvCxnSpPr>
            <a:stCxn id="7" idx="1"/>
            <a:endCxn id="5" idx="0"/>
          </p:cNvCxnSpPr>
          <p:nvPr/>
        </p:nvCxnSpPr>
        <p:spPr bwMode="auto">
          <a:xfrm rot="10800000" flipH="1" flipV="1">
            <a:off x="1229966" y="1050953"/>
            <a:ext cx="780388" cy="635116"/>
          </a:xfrm>
          <a:prstGeom prst="bentConnector4">
            <a:avLst>
              <a:gd name="adj1" fmla="val -29293"/>
              <a:gd name="adj2" fmla="val 65110"/>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cxnSp>
        <p:nvCxnSpPr>
          <p:cNvPr id="10" name="Elbow Connector 9"/>
          <p:cNvCxnSpPr>
            <a:stCxn id="8" idx="1"/>
            <a:endCxn id="6" idx="0"/>
          </p:cNvCxnSpPr>
          <p:nvPr/>
        </p:nvCxnSpPr>
        <p:spPr bwMode="auto">
          <a:xfrm>
            <a:off x="4410654" y="1272855"/>
            <a:ext cx="232410" cy="405594"/>
          </a:xfrm>
          <a:prstGeom prst="bentConnector2">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graphicFrame>
        <p:nvGraphicFramePr>
          <p:cNvPr id="11" name="Table 10"/>
          <p:cNvGraphicFramePr>
            <a:graphicFrameLocks noGrp="1"/>
          </p:cNvGraphicFramePr>
          <p:nvPr>
            <p:extLst/>
          </p:nvPr>
        </p:nvGraphicFramePr>
        <p:xfrm>
          <a:off x="2391023" y="4426645"/>
          <a:ext cx="2194560" cy="2327988"/>
        </p:xfrm>
        <a:graphic>
          <a:graphicData uri="http://schemas.openxmlformats.org/drawingml/2006/table">
            <a:tbl>
              <a:tblPr firstRow="1" bandRow="1"/>
              <a:tblGrid>
                <a:gridCol w="119634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tblGrid>
              <a:tr h="310996">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latin typeface="Verdana" panose="020B0604030504040204" pitchFamily="34" charset="0"/>
                          <a:ea typeface="Verdana" panose="020B0604030504040204" pitchFamily="34" charset="0"/>
                          <a:cs typeface="Verdana" panose="020B0604030504040204" pitchFamily="34" charset="0"/>
                        </a:rPr>
                        <a:t>Key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latin typeface="Verdana" panose="020B0604030504040204" pitchFamily="34" charset="0"/>
                          <a:ea typeface="Verdana" panose="020B0604030504040204" pitchFamily="34" charset="0"/>
                          <a:cs typeface="Verdana" panose="020B0604030504040204" pitchFamily="34" charset="0"/>
                        </a:rPr>
                        <a:t>Value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Lorem</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1"/>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ipsum</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2"/>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sit</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3"/>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amet</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2</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magma</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5"/>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elit</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6"/>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Fusce</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7"/>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sed</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8"/>
                  </a:ext>
                </a:extLst>
              </a:tr>
            </a:tbl>
          </a:graphicData>
        </a:graphic>
      </p:graphicFrame>
      <p:cxnSp>
        <p:nvCxnSpPr>
          <p:cNvPr id="12" name="Elbow Connector 11"/>
          <p:cNvCxnSpPr>
            <a:stCxn id="5" idx="2"/>
            <a:endCxn id="11" idx="0"/>
          </p:cNvCxnSpPr>
          <p:nvPr/>
        </p:nvCxnSpPr>
        <p:spPr bwMode="auto">
          <a:xfrm rot="16200000" flipH="1">
            <a:off x="2598240" y="3536582"/>
            <a:ext cx="302176" cy="1477949"/>
          </a:xfrm>
          <a:prstGeom prst="bentConnector3">
            <a:avLst>
              <a:gd name="adj1" fmla="val 50000"/>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cxnSp>
        <p:nvCxnSpPr>
          <p:cNvPr id="13" name="Elbow Connector 12"/>
          <p:cNvCxnSpPr>
            <a:stCxn id="6" idx="2"/>
            <a:endCxn id="11" idx="0"/>
          </p:cNvCxnSpPr>
          <p:nvPr/>
        </p:nvCxnSpPr>
        <p:spPr bwMode="auto">
          <a:xfrm rot="5400000">
            <a:off x="3758386" y="3541967"/>
            <a:ext cx="614596" cy="1154761"/>
          </a:xfrm>
          <a:prstGeom prst="bentConnector3">
            <a:avLst>
              <a:gd name="adj1" fmla="val 75875"/>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sp>
        <p:nvSpPr>
          <p:cNvPr id="39" name="TextBox 38"/>
          <p:cNvSpPr txBox="1"/>
          <p:nvPr/>
        </p:nvSpPr>
        <p:spPr>
          <a:xfrm rot="16200000">
            <a:off x="-177689" y="2413121"/>
            <a:ext cx="111440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noFill/>
                </a:ln>
                <a:solidFill>
                  <a:schemeClr val="bg1">
                    <a:lumMod val="65000"/>
                  </a:schemeClr>
                </a:solidFill>
                <a:effectLst/>
                <a:uLnTx/>
                <a:uFillTx/>
              </a:rPr>
              <a:t>MAP</a:t>
            </a:r>
          </a:p>
        </p:txBody>
      </p:sp>
      <p:sp>
        <p:nvSpPr>
          <p:cNvPr id="40" name="TextBox 39"/>
          <p:cNvSpPr txBox="1"/>
          <p:nvPr/>
        </p:nvSpPr>
        <p:spPr>
          <a:xfrm rot="16200000">
            <a:off x="-485466" y="5316675"/>
            <a:ext cx="172996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noFill/>
                </a:ln>
                <a:solidFill>
                  <a:schemeClr val="bg1">
                    <a:lumMod val="65000"/>
                  </a:schemeClr>
                </a:solidFill>
                <a:effectLst/>
                <a:uLnTx/>
                <a:uFillTx/>
              </a:rPr>
              <a:t>REDUCE</a:t>
            </a:r>
          </a:p>
        </p:txBody>
      </p:sp>
    </p:spTree>
    <p:extLst>
      <p:ext uri="{BB962C8B-B14F-4D97-AF65-F5344CB8AC3E}">
        <p14:creationId xmlns:p14="http://schemas.microsoft.com/office/powerpoint/2010/main" val="33382082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objects</a:t>
            </a:r>
          </a:p>
        </p:txBody>
      </p:sp>
      <p:sp>
        <p:nvSpPr>
          <p:cNvPr id="12" name="TextBox 11"/>
          <p:cNvSpPr txBox="1"/>
          <p:nvPr/>
        </p:nvSpPr>
        <p:spPr>
          <a:xfrm>
            <a:off x="434662" y="1108459"/>
            <a:ext cx="11322051" cy="2154436"/>
          </a:xfrm>
          <a:prstGeom prst="rect">
            <a:avLst/>
          </a:prstGeom>
          <a:noFill/>
        </p:spPr>
        <p:txBody>
          <a:bodyPr wrap="square" lIns="0" tIns="0" rIns="0" bIns="0" rtlCol="0">
            <a:spAutoFit/>
          </a:bodyPr>
          <a:lstStyle/>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US" sz="2400" b="0" i="0" u="none" strike="noStrike" kern="0" cap="none" spc="0" normalizeH="0" baseline="0" noProof="0" dirty="0">
                <a:ln>
                  <a:noFill/>
                </a:ln>
                <a:solidFill>
                  <a:srgbClr val="505050"/>
                </a:solidFill>
                <a:effectLst/>
                <a:uLnTx/>
                <a:uFillTx/>
              </a:rPr>
              <a:t>ADL Analytics creates and stores a set of metadata objects in a catalog maintained by a metadata service</a:t>
            </a:r>
          </a:p>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US" sz="2400" b="0" i="0" u="none" strike="noStrike" kern="0" cap="none" spc="0" normalizeH="0" baseline="0" noProof="0" dirty="0">
                <a:ln>
                  <a:noFill/>
                </a:ln>
                <a:solidFill>
                  <a:srgbClr val="505050"/>
                </a:solidFill>
                <a:effectLst/>
                <a:uLnTx/>
                <a:uFillTx/>
              </a:rPr>
              <a:t>Tables and TVFs are created by DDL statements</a:t>
            </a:r>
            <a:br>
              <a:rPr kumimoji="0" lang="en-US" sz="2400" b="0" i="0" u="none" strike="noStrike" kern="0" cap="none" spc="0" normalizeH="0" baseline="0" noProof="0" dirty="0">
                <a:ln>
                  <a:noFill/>
                </a:ln>
                <a:solidFill>
                  <a:srgbClr val="505050"/>
                </a:solidFill>
                <a:effectLst/>
                <a:uLnTx/>
                <a:uFillTx/>
              </a:rPr>
            </a:br>
            <a:r>
              <a:rPr kumimoji="0" lang="en-US" sz="2400" b="0" i="0" u="none" strike="noStrike" kern="0" cap="none" spc="0" normalizeH="0" baseline="0" noProof="0" dirty="0">
                <a:ln>
                  <a:noFill/>
                </a:ln>
                <a:solidFill>
                  <a:srgbClr val="505050"/>
                </a:solidFill>
                <a:effectLst/>
                <a:uLnTx/>
                <a:uFillTx/>
              </a:rPr>
              <a:t>(CREATE TABLE …)</a:t>
            </a:r>
          </a:p>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US" sz="2400" b="0" i="0" u="none" strike="noStrike" kern="0" cap="none" spc="0" normalizeH="0" baseline="0" noProof="0" dirty="0">
                <a:ln>
                  <a:noFill/>
                </a:ln>
                <a:solidFill>
                  <a:srgbClr val="505050"/>
                </a:solidFill>
                <a:effectLst/>
                <a:uLnTx/>
                <a:uFillTx/>
              </a:rPr>
              <a:t>Metadata objects can be created directly through the Server Explorer</a:t>
            </a:r>
          </a:p>
        </p:txBody>
      </p:sp>
      <p:sp>
        <p:nvSpPr>
          <p:cNvPr id="13" name="Rectangle 12"/>
          <p:cNvSpPr/>
          <p:nvPr/>
        </p:nvSpPr>
        <p:spPr bwMode="auto">
          <a:xfrm>
            <a:off x="4423631" y="3343031"/>
            <a:ext cx="7333394" cy="3126031"/>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2800" b="0" i="0" u="none" strike="noStrike" kern="0" cap="none" spc="0" normalizeH="0" baseline="0" noProof="0" dirty="0">
                <a:ln>
                  <a:noFill/>
                </a:ln>
                <a:solidFill>
                  <a:schemeClr val="accent2"/>
                </a:solidFill>
                <a:effectLst/>
                <a:uLnTx/>
                <a:uFillTx/>
                <a:latin typeface="Segoe UI Light"/>
              </a:rPr>
              <a:t>Azure Data Lake Analytics account</a:t>
            </a:r>
          </a:p>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IN" sz="2400" b="0" i="0" u="none" strike="noStrike" kern="0" cap="none" spc="0" normalizeH="0" baseline="0" noProof="0" dirty="0">
                <a:ln>
                  <a:noFill/>
                </a:ln>
                <a:solidFill>
                  <a:srgbClr val="505050"/>
                </a:solidFill>
                <a:effectLst/>
                <a:uLnTx/>
                <a:uFillTx/>
              </a:rPr>
              <a:t>Databases</a:t>
            </a:r>
          </a:p>
          <a:p>
            <a:pPr marL="685800" marR="0" lvl="0" indent="-304800" defTabSz="914400" eaLnBrk="1" fontAlgn="auto" latinLnBrk="0" hangingPunct="1">
              <a:lnSpc>
                <a:spcPct val="100000"/>
              </a:lnSpc>
              <a:spcBef>
                <a:spcPts val="0"/>
              </a:spcBef>
              <a:spcAft>
                <a:spcPts val="0"/>
              </a:spcAft>
              <a:buClr>
                <a:schemeClr val="accent2"/>
              </a:buClr>
              <a:buSzTx/>
              <a:buFont typeface="Calibri" panose="020F0502020204030204" pitchFamily="34" charset="0"/>
              <a:buChar char="–"/>
              <a:tabLst/>
              <a:defRPr/>
            </a:pPr>
            <a:r>
              <a:rPr kumimoji="0" lang="en-IN" sz="2000" b="0" i="0" u="none" strike="noStrike" kern="0" cap="none" spc="0" normalizeH="0" baseline="0" noProof="0" dirty="0">
                <a:ln>
                  <a:noFill/>
                </a:ln>
                <a:solidFill>
                  <a:srgbClr val="505050"/>
                </a:solidFill>
                <a:effectLst/>
                <a:uLnTx/>
                <a:uFillTx/>
              </a:rPr>
              <a:t>Tables</a:t>
            </a:r>
          </a:p>
          <a:p>
            <a:pPr marL="685800" marR="0" lvl="0" indent="-304800" defTabSz="914400" eaLnBrk="1" fontAlgn="auto" latinLnBrk="0" hangingPunct="1">
              <a:lnSpc>
                <a:spcPct val="100000"/>
              </a:lnSpc>
              <a:spcBef>
                <a:spcPts val="0"/>
              </a:spcBef>
              <a:spcAft>
                <a:spcPts val="0"/>
              </a:spcAft>
              <a:buClr>
                <a:schemeClr val="accent2"/>
              </a:buClr>
              <a:buSzTx/>
              <a:buFont typeface="Calibri" panose="020F0502020204030204" pitchFamily="34" charset="0"/>
              <a:buChar char="–"/>
              <a:tabLst/>
              <a:defRPr/>
            </a:pPr>
            <a:r>
              <a:rPr kumimoji="0" lang="en-IN" sz="2000" b="0" i="0" u="none" strike="noStrike" kern="0" cap="none" spc="0" normalizeH="0" baseline="0" noProof="0" dirty="0">
                <a:ln>
                  <a:noFill/>
                </a:ln>
                <a:solidFill>
                  <a:srgbClr val="505050"/>
                </a:solidFill>
                <a:effectLst/>
                <a:uLnTx/>
                <a:uFillTx/>
              </a:rPr>
              <a:t>Table valued functions</a:t>
            </a:r>
          </a:p>
          <a:p>
            <a:pPr marL="685800" marR="0" lvl="0" indent="-304800" defTabSz="914400" eaLnBrk="1" fontAlgn="auto" latinLnBrk="0" hangingPunct="1">
              <a:lnSpc>
                <a:spcPct val="100000"/>
              </a:lnSpc>
              <a:spcBef>
                <a:spcPts val="0"/>
              </a:spcBef>
              <a:spcAft>
                <a:spcPts val="0"/>
              </a:spcAft>
              <a:buClr>
                <a:schemeClr val="accent2"/>
              </a:buClr>
              <a:buSzTx/>
              <a:buFont typeface="Calibri" panose="020F0502020204030204" pitchFamily="34" charset="0"/>
              <a:buChar char="–"/>
              <a:tabLst/>
              <a:defRPr/>
            </a:pPr>
            <a:r>
              <a:rPr kumimoji="0" lang="en-IN" sz="2000" b="0" i="0" u="none" strike="noStrike" kern="0" cap="none" spc="0" normalizeH="0" baseline="0" noProof="0" dirty="0">
                <a:ln>
                  <a:noFill/>
                </a:ln>
                <a:solidFill>
                  <a:srgbClr val="505050"/>
                </a:solidFill>
                <a:effectLst/>
                <a:uLnTx/>
                <a:uFillTx/>
              </a:rPr>
              <a:t>Jobs</a:t>
            </a:r>
          </a:p>
          <a:p>
            <a:pPr marL="685800" marR="0" lvl="0" indent="-304800" defTabSz="914400" eaLnBrk="1" fontAlgn="auto" latinLnBrk="0" hangingPunct="1">
              <a:lnSpc>
                <a:spcPct val="100000"/>
              </a:lnSpc>
              <a:spcBef>
                <a:spcPts val="0"/>
              </a:spcBef>
              <a:spcAft>
                <a:spcPts val="0"/>
              </a:spcAft>
              <a:buClr>
                <a:schemeClr val="accent2"/>
              </a:buClr>
              <a:buSzTx/>
              <a:buFont typeface="Calibri" panose="020F0502020204030204" pitchFamily="34" charset="0"/>
              <a:buChar char="–"/>
              <a:tabLst/>
              <a:defRPr/>
            </a:pPr>
            <a:r>
              <a:rPr kumimoji="0" lang="en-IN" sz="2000" b="0" i="0" u="none" strike="noStrike" kern="0" cap="none" spc="0" normalizeH="0" baseline="0" noProof="0" dirty="0">
                <a:ln>
                  <a:noFill/>
                </a:ln>
                <a:solidFill>
                  <a:srgbClr val="505050"/>
                </a:solidFill>
                <a:effectLst/>
                <a:uLnTx/>
                <a:uFillTx/>
              </a:rPr>
              <a:t>Schemas</a:t>
            </a:r>
          </a:p>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IN" sz="2400" b="0" i="0" u="none" strike="noStrike" kern="0" cap="none" spc="0" normalizeH="0" baseline="0" noProof="0" dirty="0">
                <a:ln>
                  <a:noFill/>
                </a:ln>
                <a:solidFill>
                  <a:srgbClr val="505050"/>
                </a:solidFill>
                <a:effectLst/>
                <a:uLnTx/>
                <a:uFillTx/>
              </a:rPr>
              <a:t>Linked storage</a:t>
            </a:r>
          </a:p>
        </p:txBody>
      </p:sp>
      <p:sp>
        <p:nvSpPr>
          <p:cNvPr id="14" name="Rectangle 13"/>
          <p:cNvSpPr/>
          <p:nvPr/>
        </p:nvSpPr>
        <p:spPr bwMode="auto">
          <a:xfrm>
            <a:off x="834704" y="3628338"/>
            <a:ext cx="3400751" cy="2555415"/>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5" name="Rectangle 50"/>
          <p:cNvSpPr/>
          <p:nvPr/>
        </p:nvSpPr>
        <p:spPr>
          <a:xfrm rot="2084829">
            <a:off x="1200608" y="3940413"/>
            <a:ext cx="2504146" cy="2067456"/>
          </a:xfrm>
          <a:custGeom>
            <a:avLst/>
            <a:gdLst/>
            <a:ahLst/>
            <a:cxnLst/>
            <a:rect l="l" t="t" r="r" b="b"/>
            <a:pathLst>
              <a:path w="5132879" h="4237776">
                <a:moveTo>
                  <a:pt x="170699" y="1441288"/>
                </a:moveTo>
                <a:cubicBezTo>
                  <a:pt x="350790" y="1316368"/>
                  <a:pt x="598051" y="1361092"/>
                  <a:pt x="722971" y="1541183"/>
                </a:cubicBezTo>
                <a:cubicBezTo>
                  <a:pt x="760292" y="1594987"/>
                  <a:pt x="782471" y="1654786"/>
                  <a:pt x="788662" y="1715758"/>
                </a:cubicBezTo>
                <a:lnTo>
                  <a:pt x="1544341" y="1760309"/>
                </a:lnTo>
                <a:cubicBezTo>
                  <a:pt x="1555966" y="1535887"/>
                  <a:pt x="1669195" y="1320361"/>
                  <a:pt x="1868177" y="1182337"/>
                </a:cubicBezTo>
                <a:cubicBezTo>
                  <a:pt x="2167556" y="974672"/>
                  <a:pt x="2563258" y="1010283"/>
                  <a:pt x="2819940" y="1247757"/>
                </a:cubicBezTo>
                <a:lnTo>
                  <a:pt x="3337714" y="705728"/>
                </a:lnTo>
                <a:cubicBezTo>
                  <a:pt x="3220087" y="495123"/>
                  <a:pt x="3280513" y="225942"/>
                  <a:pt x="3483209" y="85342"/>
                </a:cubicBezTo>
                <a:cubicBezTo>
                  <a:pt x="3700277" y="-65228"/>
                  <a:pt x="3998304" y="-11320"/>
                  <a:pt x="4148874" y="205748"/>
                </a:cubicBezTo>
                <a:cubicBezTo>
                  <a:pt x="4299443" y="422815"/>
                  <a:pt x="4245536" y="720843"/>
                  <a:pt x="4028468" y="871412"/>
                </a:cubicBezTo>
                <a:cubicBezTo>
                  <a:pt x="3849201" y="995761"/>
                  <a:pt x="3614716" y="980648"/>
                  <a:pt x="3455085" y="847617"/>
                </a:cubicBezTo>
                <a:lnTo>
                  <a:pt x="2939940" y="1386894"/>
                </a:lnTo>
                <a:cubicBezTo>
                  <a:pt x="3028033" y="1517900"/>
                  <a:pt x="3069688" y="1666889"/>
                  <a:pt x="3067703" y="1814220"/>
                </a:cubicBezTo>
                <a:lnTo>
                  <a:pt x="3823204" y="1814220"/>
                </a:lnTo>
                <a:cubicBezTo>
                  <a:pt x="3860497" y="1668152"/>
                  <a:pt x="3949845" y="1535603"/>
                  <a:pt x="4083371" y="1442982"/>
                </a:cubicBezTo>
                <a:cubicBezTo>
                  <a:pt x="4386716" y="1232567"/>
                  <a:pt x="4803201" y="1307901"/>
                  <a:pt x="5013617" y="1611246"/>
                </a:cubicBezTo>
                <a:cubicBezTo>
                  <a:pt x="5224033" y="1914591"/>
                  <a:pt x="5148699" y="2331076"/>
                  <a:pt x="4845353" y="2541492"/>
                </a:cubicBezTo>
                <a:cubicBezTo>
                  <a:pt x="4542008" y="2751907"/>
                  <a:pt x="4125523" y="2676573"/>
                  <a:pt x="3915108" y="2373228"/>
                </a:cubicBezTo>
                <a:cubicBezTo>
                  <a:pt x="3853310" y="2284137"/>
                  <a:pt x="3816159" y="2185287"/>
                  <a:pt x="3805026" y="2084371"/>
                </a:cubicBezTo>
                <a:lnTo>
                  <a:pt x="3017890" y="2084371"/>
                </a:lnTo>
                <a:cubicBezTo>
                  <a:pt x="2965175" y="2223262"/>
                  <a:pt x="2871223" y="2348058"/>
                  <a:pt x="2739945" y="2439119"/>
                </a:cubicBezTo>
                <a:cubicBezTo>
                  <a:pt x="2553259" y="2568614"/>
                  <a:pt x="2329119" y="2603511"/>
                  <a:pt x="2125063" y="2551210"/>
                </a:cubicBezTo>
                <a:lnTo>
                  <a:pt x="1817988" y="3326906"/>
                </a:lnTo>
                <a:cubicBezTo>
                  <a:pt x="1870081" y="3360208"/>
                  <a:pt x="1916246" y="3404425"/>
                  <a:pt x="1953645" y="3458341"/>
                </a:cubicBezTo>
                <a:cubicBezTo>
                  <a:pt x="2109913" y="3683625"/>
                  <a:pt x="2053965" y="3992935"/>
                  <a:pt x="1828681" y="4149204"/>
                </a:cubicBezTo>
                <a:cubicBezTo>
                  <a:pt x="1603396" y="4305473"/>
                  <a:pt x="1294087" y="4249524"/>
                  <a:pt x="1137818" y="4024240"/>
                </a:cubicBezTo>
                <a:cubicBezTo>
                  <a:pt x="981549" y="3798955"/>
                  <a:pt x="1037497" y="3489646"/>
                  <a:pt x="1262782" y="3333377"/>
                </a:cubicBezTo>
                <a:cubicBezTo>
                  <a:pt x="1379987" y="3252077"/>
                  <a:pt x="1519935" y="3228218"/>
                  <a:pt x="1648985" y="3256970"/>
                </a:cubicBezTo>
                <a:lnTo>
                  <a:pt x="1953877" y="2486789"/>
                </a:lnTo>
                <a:cubicBezTo>
                  <a:pt x="1844968" y="2434491"/>
                  <a:pt x="1749293" y="2352751"/>
                  <a:pt x="1675670" y="2246612"/>
                </a:cubicBezTo>
                <a:cubicBezTo>
                  <a:pt x="1598426" y="2135253"/>
                  <a:pt x="1554841" y="2010567"/>
                  <a:pt x="1546237" y="1884283"/>
                </a:cubicBezTo>
                <a:lnTo>
                  <a:pt x="786976" y="1839520"/>
                </a:lnTo>
                <a:cubicBezTo>
                  <a:pt x="768746" y="1938904"/>
                  <a:pt x="712658" y="2031315"/>
                  <a:pt x="623075" y="2093455"/>
                </a:cubicBezTo>
                <a:cubicBezTo>
                  <a:pt x="442985" y="2218375"/>
                  <a:pt x="195724" y="2173650"/>
                  <a:pt x="70804" y="1993559"/>
                </a:cubicBezTo>
                <a:cubicBezTo>
                  <a:pt x="-54116" y="1813469"/>
                  <a:pt x="-9392" y="1566208"/>
                  <a:pt x="170699" y="1441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851105"/>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catalog</a:t>
            </a:r>
          </a:p>
        </p:txBody>
      </p:sp>
      <p:sp>
        <p:nvSpPr>
          <p:cNvPr id="4" name="TextBox 3"/>
          <p:cNvSpPr txBox="1"/>
          <p:nvPr/>
        </p:nvSpPr>
        <p:spPr>
          <a:xfrm>
            <a:off x="434975" y="1146225"/>
            <a:ext cx="3641725" cy="1107996"/>
          </a:xfrm>
          <a:prstGeom prst="rect">
            <a:avLst/>
          </a:prstGeom>
          <a:noFill/>
        </p:spPr>
        <p:txBody>
          <a:bodyPr wrap="square" lIns="0" tIns="0" rIns="0" bIns="0" rtlCol="0">
            <a:spAutoFit/>
          </a:bodyPr>
          <a:lstStyle/>
          <a:p>
            <a:pPr marL="0" marR="0" lvl="0" indent="0" defTabSz="913505" eaLnBrk="1" fontAlgn="base" latinLnBrk="0" hangingPunct="1">
              <a:lnSpc>
                <a:spcPct val="10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chemeClr val="accent2"/>
                </a:solidFill>
                <a:effectLst/>
                <a:uLnTx/>
                <a:uFillTx/>
                <a:latin typeface="+mj-lt"/>
                <a:ea typeface="ＭＳ Ｐゴシック" charset="0"/>
                <a:cs typeface="ＭＳ Ｐゴシック" charset="0"/>
              </a:rPr>
              <a:t>The metadata catalog can be browsed with the Visual Studio Server Explorer</a:t>
            </a:r>
          </a:p>
        </p:txBody>
      </p:sp>
      <p:pic>
        <p:nvPicPr>
          <p:cNvPr id="5" name="Picture 4"/>
          <p:cNvPicPr>
            <a:picLocks noChangeAspect="1"/>
          </p:cNvPicPr>
          <p:nvPr/>
        </p:nvPicPr>
        <p:blipFill>
          <a:blip r:embed="rId3"/>
          <a:stretch>
            <a:fillRect/>
          </a:stretch>
        </p:blipFill>
        <p:spPr>
          <a:xfrm>
            <a:off x="4326017" y="1262063"/>
            <a:ext cx="3881898" cy="4649824"/>
          </a:xfrm>
          <a:prstGeom prst="rect">
            <a:avLst/>
          </a:prstGeom>
        </p:spPr>
      </p:pic>
      <p:pic>
        <p:nvPicPr>
          <p:cNvPr id="7" name="Picture 6"/>
          <p:cNvPicPr>
            <a:picLocks noChangeAspect="1"/>
          </p:cNvPicPr>
          <p:nvPr/>
        </p:nvPicPr>
        <p:blipFill>
          <a:blip r:embed="rId4"/>
          <a:stretch>
            <a:fillRect/>
          </a:stretch>
        </p:blipFill>
        <p:spPr>
          <a:xfrm>
            <a:off x="6051330" y="1624300"/>
            <a:ext cx="3859005" cy="4616773"/>
          </a:xfrm>
          <a:prstGeom prst="rect">
            <a:avLst/>
          </a:prstGeom>
          <a:ln>
            <a:solidFill>
              <a:schemeClr val="accent1">
                <a:lumMod val="50000"/>
              </a:schemeClr>
            </a:solidFill>
          </a:ln>
        </p:spPr>
      </p:pic>
      <p:pic>
        <p:nvPicPr>
          <p:cNvPr id="8" name="Picture 7"/>
          <p:cNvPicPr>
            <a:picLocks noChangeAspect="1"/>
          </p:cNvPicPr>
          <p:nvPr/>
        </p:nvPicPr>
        <p:blipFill>
          <a:blip r:embed="rId5"/>
          <a:stretch>
            <a:fillRect/>
          </a:stretch>
        </p:blipFill>
        <p:spPr>
          <a:xfrm>
            <a:off x="7753749" y="1953485"/>
            <a:ext cx="4003276" cy="4515578"/>
          </a:xfrm>
          <a:prstGeom prst="rect">
            <a:avLst/>
          </a:prstGeom>
          <a:ln>
            <a:solidFill>
              <a:schemeClr val="accent1">
                <a:lumMod val="50000"/>
              </a:schemeClr>
            </a:solidFill>
          </a:ln>
        </p:spPr>
      </p:pic>
      <p:sp>
        <p:nvSpPr>
          <p:cNvPr id="9" name="Rectangle 8"/>
          <p:cNvSpPr/>
          <p:nvPr/>
        </p:nvSpPr>
        <p:spPr>
          <a:xfrm>
            <a:off x="434974" y="2985239"/>
            <a:ext cx="3641725" cy="1356782"/>
          </a:xfrm>
          <a:prstGeom prst="rect">
            <a:avLst/>
          </a:prstGeom>
          <a:noFill/>
        </p:spPr>
        <p:txBody>
          <a:bodyPr wrap="square" lIns="0" tIns="0" rIns="0" bIns="0" rtlCol="0">
            <a:spAutoFit/>
          </a:bodyPr>
          <a:lstStyle/>
          <a:p>
            <a:pPr marL="0" marR="0" lvl="0" indent="0" defTabSz="913505" eaLnBrk="1" fontAlgn="base" latinLnBrk="0" hangingPunct="1">
              <a:lnSpc>
                <a:spcPct val="100000"/>
              </a:lnSpc>
              <a:spcBef>
                <a:spcPts val="600"/>
              </a:spcBef>
              <a:spcAft>
                <a:spcPts val="0"/>
              </a:spcAft>
              <a:buClrTx/>
              <a:buSzPct val="90000"/>
              <a:buFontTx/>
              <a:buNone/>
              <a:tabLst/>
              <a:defRPr/>
            </a:pPr>
            <a:r>
              <a:rPr kumimoji="0" lang="en-US" sz="24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Server Explorer </a:t>
            </a:r>
            <a:r>
              <a:rPr kumimoji="0" lang="en-US" sz="2400" b="0" i="0" u="none" strike="noStrike" kern="0" cap="none" spc="0" normalizeH="0" baseline="0" noProof="0" dirty="0">
                <a:ln>
                  <a:noFill/>
                </a:ln>
                <a:solidFill>
                  <a:schemeClr val="tx1">
                    <a:lumMod val="65000"/>
                    <a:lumOff val="35000"/>
                  </a:schemeClr>
                </a:solidFill>
                <a:effectLst/>
                <a:uLnTx/>
                <a:uFillTx/>
                <a:latin typeface="+mj-lt"/>
                <a:ea typeface="ＭＳ Ｐゴシック" charset="0"/>
                <a:cs typeface="ＭＳ Ｐゴシック" charset="0"/>
              </a:rPr>
              <a:t>lets you:</a:t>
            </a:r>
          </a:p>
          <a:p>
            <a:pPr marL="342900" marR="0" lvl="0" indent="-288925" defTabSz="913505" eaLnBrk="1" fontAlgn="base" latinLnBrk="0" hangingPunct="1">
              <a:lnSpc>
                <a:spcPct val="100000"/>
              </a:lnSpc>
              <a:spcBef>
                <a:spcPts val="100"/>
              </a:spcBef>
              <a:spcAft>
                <a:spcPts val="300"/>
              </a:spcAft>
              <a:buClr>
                <a:schemeClr val="accent2"/>
              </a:buClr>
              <a:buSzPct val="100000"/>
              <a:buFont typeface="+mj-lt"/>
              <a:buAutoNum type="arabicPeriod"/>
              <a:tabLst/>
              <a:defRPr/>
            </a:pPr>
            <a:r>
              <a:rPr kumimoji="0" lang="en-US" sz="2000" b="0" i="0" u="none" strike="noStrike" kern="0" cap="none" spc="0" normalizeH="0" baseline="0" noProof="0" dirty="0">
                <a:ln>
                  <a:noFill/>
                </a:ln>
                <a:solidFill>
                  <a:schemeClr val="tx1">
                    <a:lumMod val="65000"/>
                    <a:lumOff val="35000"/>
                  </a:schemeClr>
                </a:solidFill>
                <a:effectLst/>
                <a:uLnTx/>
                <a:uFillTx/>
                <a:latin typeface="+mj-lt"/>
                <a:ea typeface="ＭＳ Ｐゴシック" charset="0"/>
                <a:cs typeface="ＭＳ Ｐゴシック" charset="0"/>
              </a:rPr>
              <a:t>Create new tables, schemas and databases</a:t>
            </a:r>
          </a:p>
          <a:p>
            <a:pPr marL="342900" marR="0" lvl="0" indent="-288925" defTabSz="913505" eaLnBrk="1" fontAlgn="base" latinLnBrk="0" hangingPunct="1">
              <a:lnSpc>
                <a:spcPct val="100000"/>
              </a:lnSpc>
              <a:spcBef>
                <a:spcPts val="100"/>
              </a:spcBef>
              <a:spcAft>
                <a:spcPts val="300"/>
              </a:spcAft>
              <a:buClr>
                <a:schemeClr val="accent2"/>
              </a:buClr>
              <a:buSzPct val="100000"/>
              <a:buFont typeface="+mj-lt"/>
              <a:buAutoNum type="arabicPeriod"/>
              <a:tabLst/>
              <a:defRPr/>
            </a:pPr>
            <a:r>
              <a:rPr kumimoji="0" lang="en-US" sz="2000" b="0" i="0" u="none" strike="noStrike" kern="0" cap="none" spc="0" normalizeH="0" baseline="0" noProof="0" dirty="0">
                <a:ln>
                  <a:noFill/>
                </a:ln>
                <a:solidFill>
                  <a:schemeClr val="tx1">
                    <a:lumMod val="65000"/>
                    <a:lumOff val="35000"/>
                  </a:schemeClr>
                </a:solidFill>
                <a:effectLst/>
                <a:uLnTx/>
                <a:uFillTx/>
                <a:latin typeface="+mj-lt"/>
                <a:ea typeface="ＭＳ Ｐゴシック" charset="0"/>
                <a:cs typeface="ＭＳ Ｐゴシック" charset="0"/>
              </a:rPr>
              <a:t>Register assemblies</a:t>
            </a:r>
          </a:p>
        </p:txBody>
      </p:sp>
      <p:sp>
        <p:nvSpPr>
          <p:cNvPr id="6" name="Slide Number Placeholder 5"/>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8251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703165"/>
            <a:ext cx="5146887" cy="5146887"/>
          </a:xfrm>
          <a:prstGeom prst="rect">
            <a:avLst/>
          </a:prstGeom>
        </p:spPr>
      </p:pic>
      <p:sp>
        <p:nvSpPr>
          <p:cNvPr id="20" name="Freeform: Shape 19"/>
          <p:cNvSpPr/>
          <p:nvPr/>
        </p:nvSpPr>
        <p:spPr>
          <a:xfrm>
            <a:off x="0" y="1703165"/>
            <a:ext cx="5146887" cy="5154835"/>
          </a:xfrm>
          <a:custGeom>
            <a:avLst/>
            <a:gdLst>
              <a:gd name="connsiteX0" fmla="*/ 1697336 w 5146887"/>
              <a:gd name="connsiteY0" fmla="*/ 2605805 h 5154835"/>
              <a:gd name="connsiteX1" fmla="*/ 1697336 w 5146887"/>
              <a:gd name="connsiteY1" fmla="*/ 3825005 h 5154835"/>
              <a:gd name="connsiteX2" fmla="*/ 5055048 w 5146887"/>
              <a:gd name="connsiteY2" fmla="*/ 3825005 h 5154835"/>
              <a:gd name="connsiteX3" fmla="*/ 5055048 w 5146887"/>
              <a:gd name="connsiteY3" fmla="*/ 2605805 h 5154835"/>
              <a:gd name="connsiteX4" fmla="*/ 0 w 5146887"/>
              <a:gd name="connsiteY4" fmla="*/ 0 h 5154835"/>
              <a:gd name="connsiteX5" fmla="*/ 5146887 w 5146887"/>
              <a:gd name="connsiteY5" fmla="*/ 0 h 5154835"/>
              <a:gd name="connsiteX6" fmla="*/ 5146887 w 5146887"/>
              <a:gd name="connsiteY6" fmla="*/ 5154835 h 5154835"/>
              <a:gd name="connsiteX7" fmla="*/ 0 w 5146887"/>
              <a:gd name="connsiteY7" fmla="*/ 5154835 h 515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6887" h="5154835">
                <a:moveTo>
                  <a:pt x="1697336" y="2605805"/>
                </a:moveTo>
                <a:lnTo>
                  <a:pt x="1697336" y="3825005"/>
                </a:lnTo>
                <a:lnTo>
                  <a:pt x="5055048" y="3825005"/>
                </a:lnTo>
                <a:lnTo>
                  <a:pt x="5055048" y="2605805"/>
                </a:lnTo>
                <a:close/>
                <a:moveTo>
                  <a:pt x="0" y="0"/>
                </a:moveTo>
                <a:lnTo>
                  <a:pt x="5146887" y="0"/>
                </a:lnTo>
                <a:lnTo>
                  <a:pt x="5146887" y="5154835"/>
                </a:lnTo>
                <a:lnTo>
                  <a:pt x="0" y="5154835"/>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500" y="305243"/>
            <a:ext cx="11811001" cy="863478"/>
          </a:xfrm>
        </p:spPr>
        <p:txBody>
          <a:bodyPr/>
          <a:lstStyle/>
          <a:p>
            <a:r>
              <a:rPr lang="en-US" dirty="0"/>
              <a:t>Analytics Account Properties</a:t>
            </a:r>
          </a:p>
        </p:txBody>
      </p:sp>
      <p:cxnSp>
        <p:nvCxnSpPr>
          <p:cNvPr id="9" name="Straight Connector 8"/>
          <p:cNvCxnSpPr>
            <a:stCxn id="20" idx="0"/>
          </p:cNvCxnSpPr>
          <p:nvPr/>
        </p:nvCxnSpPr>
        <p:spPr>
          <a:xfrm flipV="1">
            <a:off x="1697336" y="3827055"/>
            <a:ext cx="4227210" cy="48191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55048" y="5528170"/>
            <a:ext cx="6392369" cy="409911"/>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97336" y="4308970"/>
            <a:ext cx="3357712" cy="1219200"/>
          </a:xfrm>
          <a:prstGeom prst="rect">
            <a:avLst/>
          </a:prstGeom>
          <a:ln w="31750" cap="sq">
            <a:solidFill>
              <a:schemeClr val="accent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19" name="Straight Connector 18"/>
          <p:cNvCxnSpPr/>
          <p:nvPr/>
        </p:nvCxnSpPr>
        <p:spPr>
          <a:xfrm flipV="1">
            <a:off x="5055048" y="3861672"/>
            <a:ext cx="6392369" cy="447299"/>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0" idx="1"/>
          </p:cNvCxnSpPr>
          <p:nvPr/>
        </p:nvCxnSpPr>
        <p:spPr>
          <a:xfrm>
            <a:off x="1697336" y="5528170"/>
            <a:ext cx="4227210" cy="434827"/>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90500" y="1019809"/>
            <a:ext cx="756689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accent1"/>
                </a:solidFill>
                <a:effectLst/>
                <a:uLnTx/>
                <a:uFillTx/>
                <a:latin typeface="+mj-lt"/>
              </a:rPr>
              <a:t>Azure Data Lake Analytics Unit</a:t>
            </a:r>
          </a:p>
        </p:txBody>
      </p:sp>
      <p:sp>
        <p:nvSpPr>
          <p:cNvPr id="27" name="Rectangle 26"/>
          <p:cNvSpPr/>
          <p:nvPr/>
        </p:nvSpPr>
        <p:spPr>
          <a:xfrm>
            <a:off x="5924546" y="1756527"/>
            <a:ext cx="560788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Parallelism of </a:t>
            </a:r>
            <a:r>
              <a:rPr kumimoji="0" lang="en-US" sz="1800" b="0" i="0" u="none" strike="noStrike" kern="0" cap="none" spc="0" normalizeH="0" baseline="0" noProof="0" dirty="0">
                <a:ln>
                  <a:noFill/>
                </a:ln>
                <a:solidFill>
                  <a:schemeClr val="accent4"/>
                </a:solidFill>
                <a:effectLst/>
                <a:uLnTx/>
                <a:uFillTx/>
              </a:rPr>
              <a:t>N</a:t>
            </a:r>
            <a:r>
              <a:rPr kumimoji="0" lang="en-US" sz="1800" b="0" i="0" u="none" strike="noStrike" kern="0" cap="none" spc="0" normalizeH="0" baseline="0" noProof="0" dirty="0">
                <a:ln>
                  <a:noFill/>
                </a:ln>
                <a:solidFill>
                  <a:schemeClr val="tx1"/>
                </a:solidFill>
                <a:effectLst/>
                <a:uLnTx/>
                <a:uFillTx/>
              </a:rPr>
              <a:t> = </a:t>
            </a:r>
            <a:r>
              <a:rPr kumimoji="0" lang="en-US" sz="1800" b="0" i="0" u="none" strike="noStrike" kern="0" cap="none" spc="0" normalizeH="0" baseline="0" noProof="0" dirty="0">
                <a:ln>
                  <a:noFill/>
                </a:ln>
                <a:solidFill>
                  <a:schemeClr val="accent4"/>
                </a:solidFill>
                <a:effectLst/>
                <a:uLnTx/>
                <a:uFillTx/>
              </a:rPr>
              <a:t>N</a:t>
            </a:r>
            <a:r>
              <a:rPr kumimoji="0" lang="en-US" sz="1800" b="0" i="0" u="none" strike="noStrike" kern="0" cap="none" spc="0" normalizeH="0" baseline="0" noProof="0" dirty="0">
                <a:ln>
                  <a:noFill/>
                </a:ln>
                <a:solidFill>
                  <a:schemeClr val="tx1"/>
                </a:solidFill>
                <a:effectLst/>
                <a:uLnTx/>
                <a:uFillTx/>
              </a:rPr>
              <a:t> ADLAUs</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1 ADLAU ≈ a Container, 2 cores and 6 GB of memory</a:t>
            </a:r>
          </a:p>
        </p:txBody>
      </p:sp>
      <p:pic>
        <p:nvPicPr>
          <p:cNvPr id="16" name="Picture 15"/>
          <p:cNvPicPr>
            <a:picLocks noChangeAspect="1"/>
          </p:cNvPicPr>
          <p:nvPr/>
        </p:nvPicPr>
        <p:blipFill rotWithShape="1">
          <a:blip r:embed="rId2"/>
          <a:srcRect l="32625" t="50422" r="708" b="23229"/>
          <a:stretch/>
        </p:blipFill>
        <p:spPr>
          <a:xfrm>
            <a:off x="5924546" y="3794294"/>
            <a:ext cx="5569967" cy="2201463"/>
          </a:xfrm>
          <a:prstGeom prst="rect">
            <a:avLst/>
          </a:prstGeom>
          <a:ln w="31750">
            <a:solidFill>
              <a:schemeClr val="accent4"/>
            </a:solidFill>
          </a:ln>
        </p:spPr>
      </p:pic>
      <p:sp>
        <p:nvSpPr>
          <p:cNvPr id="32" name="Rectangular Callout 31"/>
          <p:cNvSpPr/>
          <p:nvPr/>
        </p:nvSpPr>
        <p:spPr>
          <a:xfrm flipH="1">
            <a:off x="9098583" y="2934766"/>
            <a:ext cx="2395930" cy="486287"/>
          </a:xfrm>
          <a:prstGeom prst="borderCallout2">
            <a:avLst>
              <a:gd name="adj1" fmla="val 79937"/>
              <a:gd name="adj2" fmla="val -4395"/>
              <a:gd name="adj3" fmla="val 79190"/>
              <a:gd name="adj4" fmla="val -13335"/>
              <a:gd name="adj5" fmla="val 323669"/>
              <a:gd name="adj6" fmla="val 16638"/>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This is the number of ADLAUs for the account.</a:t>
            </a:r>
          </a:p>
        </p:txBody>
      </p:sp>
      <p:sp>
        <p:nvSpPr>
          <p:cNvPr id="31" name="Rectangular Callout 30"/>
          <p:cNvSpPr/>
          <p:nvPr/>
        </p:nvSpPr>
        <p:spPr>
          <a:xfrm flipH="1">
            <a:off x="9488713" y="6290693"/>
            <a:ext cx="1321745" cy="317010"/>
          </a:xfrm>
          <a:prstGeom prst="borderCallout2">
            <a:avLst>
              <a:gd name="adj1" fmla="val 18750"/>
              <a:gd name="adj2" fmla="val -8333"/>
              <a:gd name="adj3" fmla="val 18750"/>
              <a:gd name="adj4" fmla="val -16667"/>
              <a:gd name="adj5" fmla="val -157631"/>
              <a:gd name="adj6" fmla="val -4664"/>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IGNORE THIS</a:t>
            </a:r>
          </a:p>
        </p:txBody>
      </p:sp>
    </p:spTree>
    <p:extLst>
      <p:ext uri="{BB962C8B-B14F-4D97-AF65-F5344CB8AC3E}">
        <p14:creationId xmlns:p14="http://schemas.microsoft.com/office/powerpoint/2010/main" val="2781536284"/>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8"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p:cNvSpPr/>
          <p:nvPr/>
        </p:nvSpPr>
        <p:spPr bwMode="auto">
          <a:xfrm>
            <a:off x="0" y="0"/>
            <a:ext cx="5198165"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6000" dirty="0">
              <a:solidFill>
                <a:srgbClr val="FFFFFF"/>
              </a:solidFill>
              <a:latin typeface="Segoe UI Light"/>
              <a:ea typeface="Segoe UI" pitchFamily="34" charset="0"/>
              <a:cs typeface="Segoe UI" pitchFamily="34" charset="0"/>
            </a:endParaRPr>
          </a:p>
        </p:txBody>
      </p:sp>
      <p:sp>
        <p:nvSpPr>
          <p:cNvPr id="3" name="TextBox 2"/>
          <p:cNvSpPr txBox="1"/>
          <p:nvPr/>
        </p:nvSpPr>
        <p:spPr>
          <a:xfrm>
            <a:off x="704668" y="1202635"/>
            <a:ext cx="3667540" cy="2326791"/>
          </a:xfrm>
          <a:prstGeom prst="rect">
            <a:avLst/>
          </a:prstGeom>
          <a:noFill/>
        </p:spPr>
        <p:txBody>
          <a:bodyPr wrap="square" lIns="182880" tIns="146304" rIns="182880" bIns="146304" rtlCol="0">
            <a:spAutoFit/>
          </a:bodyPr>
          <a:lstStyle/>
          <a:p>
            <a:pPr algn="ctr">
              <a:spcAft>
                <a:spcPts val="600"/>
              </a:spcAft>
            </a:pPr>
            <a:r>
              <a:rPr lang="en-US" sz="6600" dirty="0">
                <a:solidFill>
                  <a:srgbClr val="FFFFFF"/>
                </a:solidFill>
                <a:latin typeface="Segoe UI Light"/>
                <a:ea typeface="Segoe UI" pitchFamily="34" charset="0"/>
                <a:cs typeface="Segoe UI" pitchFamily="34" charset="0"/>
              </a:rPr>
              <a:t>What is</a:t>
            </a:r>
            <a:br>
              <a:rPr lang="en-US" sz="6600" dirty="0">
                <a:solidFill>
                  <a:srgbClr val="FFFFFF"/>
                </a:solidFill>
                <a:latin typeface="Segoe UI Light"/>
                <a:ea typeface="Segoe UI" pitchFamily="34" charset="0"/>
                <a:cs typeface="Segoe UI" pitchFamily="34" charset="0"/>
              </a:rPr>
            </a:br>
            <a:r>
              <a:rPr lang="en-US" sz="6600" dirty="0">
                <a:solidFill>
                  <a:srgbClr val="FFFFFF"/>
                </a:solidFill>
                <a:latin typeface="Segoe UI Light"/>
                <a:ea typeface="Segoe UI" pitchFamily="34" charset="0"/>
                <a:cs typeface="Segoe UI" pitchFamily="34" charset="0"/>
              </a:rPr>
              <a:t>U-SQL?</a:t>
            </a:r>
          </a:p>
        </p:txBody>
      </p:sp>
      <p:sp>
        <p:nvSpPr>
          <p:cNvPr id="4" name="TextBox 3"/>
          <p:cNvSpPr txBox="1"/>
          <p:nvPr/>
        </p:nvSpPr>
        <p:spPr>
          <a:xfrm>
            <a:off x="5334614" y="958804"/>
            <a:ext cx="6624024" cy="5207000"/>
          </a:xfrm>
          <a:prstGeom prst="rect">
            <a:avLst/>
          </a:prstGeom>
          <a:noFill/>
        </p:spPr>
        <p:txBody>
          <a:bodyPr wrap="square" lIns="91440" tIns="146304" rIns="182880" bIns="146304" rtlCol="0" anchor="ctr">
            <a:noAutofit/>
          </a:bodyPr>
          <a:lstStyle/>
          <a:p>
            <a:pPr marL="339725" indent="-339725">
              <a:spcBef>
                <a:spcPts val="600"/>
              </a:spcBef>
              <a:spcAft>
                <a:spcPts val="1200"/>
              </a:spcAft>
              <a:buClr>
                <a:srgbClr val="50B347"/>
              </a:buClr>
              <a:buSzPct val="100000"/>
              <a:buFontTx/>
              <a:buBlip>
                <a:blip r:embed="rId7"/>
              </a:buBlip>
            </a:pPr>
            <a:r>
              <a:rPr lang="en-US" sz="2400" dirty="0">
                <a:solidFill>
                  <a:srgbClr val="505050"/>
                </a:solidFill>
              </a:rPr>
              <a:t>A </a:t>
            </a:r>
            <a:r>
              <a:rPr lang="en-US" sz="2400" dirty="0">
                <a:solidFill>
                  <a:srgbClr val="50B347"/>
                </a:solidFill>
                <a:latin typeface="Segoe UI Black" panose="020B0A02040204020203" pitchFamily="34" charset="0"/>
                <a:ea typeface="Segoe UI Black" panose="020B0A02040204020203" pitchFamily="34" charset="0"/>
                <a:cs typeface="Segoe UI Black" panose="020B0A02040204020203" pitchFamily="34" charset="0"/>
              </a:rPr>
              <a:t>simple, extensible </a:t>
            </a:r>
            <a:r>
              <a:rPr lang="en-US" sz="2400" dirty="0">
                <a:solidFill>
                  <a:srgbClr val="505050"/>
                </a:solidFill>
              </a:rPr>
              <a:t>language for preparing, transforming and analyzing all data</a:t>
            </a:r>
          </a:p>
          <a:p>
            <a:pPr marL="339725" indent="-339725">
              <a:spcBef>
                <a:spcPts val="600"/>
              </a:spcBef>
              <a:spcAft>
                <a:spcPts val="1200"/>
              </a:spcAft>
              <a:buClr>
                <a:srgbClr val="50B347"/>
              </a:buClr>
              <a:buSzPct val="100000"/>
              <a:buBlip>
                <a:blip r:embed="rId7"/>
              </a:buBlip>
            </a:pPr>
            <a:r>
              <a:rPr lang="en-US" sz="2400" dirty="0">
                <a:solidFill>
                  <a:srgbClr val="50B347"/>
                </a:solidFill>
                <a:latin typeface="Segoe UI Black" panose="020B0A02040204020203" pitchFamily="34" charset="0"/>
                <a:ea typeface="Segoe UI Black" panose="020B0A02040204020203" pitchFamily="34" charset="0"/>
                <a:cs typeface="Segoe UI Black" panose="020B0A02040204020203" pitchFamily="34" charset="0"/>
              </a:rPr>
              <a:t>Expressive language </a:t>
            </a:r>
            <a:r>
              <a:rPr lang="en-US" sz="2400" dirty="0">
                <a:solidFill>
                  <a:srgbClr val="505050"/>
                </a:solidFill>
              </a:rPr>
              <a:t>built on familiar languages (SQL and C#) and supported by a fully integrated development environment</a:t>
            </a:r>
          </a:p>
          <a:p>
            <a:pPr marL="339725" indent="-339725">
              <a:spcBef>
                <a:spcPts val="600"/>
              </a:spcBef>
              <a:spcAft>
                <a:spcPts val="1200"/>
              </a:spcAft>
              <a:buClr>
                <a:srgbClr val="50B347"/>
              </a:buClr>
              <a:buSzPct val="100000"/>
              <a:buFontTx/>
              <a:buBlip>
                <a:blip r:embed="rId7"/>
              </a:buBlip>
            </a:pPr>
            <a:r>
              <a:rPr lang="en-US" sz="2400" dirty="0">
                <a:solidFill>
                  <a:srgbClr val="50B347"/>
                </a:solidFill>
                <a:latin typeface="Segoe UI Black" panose="020B0A02040204020203" pitchFamily="34" charset="0"/>
                <a:ea typeface="Segoe UI Black" panose="020B0A02040204020203" pitchFamily="34" charset="0"/>
                <a:cs typeface="Segoe UI Black" panose="020B0A02040204020203" pitchFamily="34" charset="0"/>
              </a:rPr>
              <a:t>Massively parallelize code </a:t>
            </a:r>
            <a:r>
              <a:rPr lang="en-US" sz="2400" dirty="0">
                <a:solidFill>
                  <a:srgbClr val="505050"/>
                </a:solidFill>
              </a:rPr>
              <a:t>to process </a:t>
            </a:r>
            <a:r>
              <a:rPr lang="en-US" sz="2400" dirty="0">
                <a:solidFill>
                  <a:srgbClr val="50B347"/>
                </a:solidFill>
                <a:latin typeface="Segoe UI Black" panose="020B0A02040204020203" pitchFamily="34" charset="0"/>
                <a:ea typeface="Segoe UI Black" panose="020B0A02040204020203" pitchFamily="34" charset="0"/>
                <a:cs typeface="Segoe UI Black" panose="020B0A02040204020203" pitchFamily="34" charset="0"/>
              </a:rPr>
              <a:t>PBs</a:t>
            </a:r>
            <a:r>
              <a:rPr lang="en-US" sz="2400" dirty="0">
                <a:solidFill>
                  <a:srgbClr val="505050"/>
                </a:solidFill>
              </a:rPr>
              <a:t> of data</a:t>
            </a:r>
          </a:p>
          <a:p>
            <a:pPr marL="339725" indent="-339725">
              <a:spcBef>
                <a:spcPts val="600"/>
              </a:spcBef>
              <a:spcAft>
                <a:spcPts val="1200"/>
              </a:spcAft>
              <a:buClr>
                <a:srgbClr val="50B347"/>
              </a:buClr>
              <a:buSzPct val="102000"/>
              <a:buFontTx/>
              <a:buBlip>
                <a:blip r:embed="rId7"/>
              </a:buBlip>
            </a:pPr>
            <a:r>
              <a:rPr lang="en-US" sz="2400" dirty="0">
                <a:solidFill>
                  <a:srgbClr val="505050"/>
                </a:solidFill>
              </a:rPr>
              <a:t>Built for </a:t>
            </a:r>
            <a:r>
              <a:rPr lang="en-US" sz="2400" dirty="0">
                <a:solidFill>
                  <a:srgbClr val="50B347"/>
                </a:solidFill>
                <a:latin typeface="Segoe UI Black" panose="020B0A02040204020203" pitchFamily="34" charset="0"/>
                <a:ea typeface="Segoe UI Black" panose="020B0A02040204020203" pitchFamily="34" charset="0"/>
                <a:cs typeface="Segoe UI Black" panose="020B0A02040204020203" pitchFamily="34" charset="0"/>
              </a:rPr>
              <a:t>data developers &amp; scientists</a:t>
            </a:r>
          </a:p>
          <a:p>
            <a:pPr marL="339725" indent="-339725">
              <a:spcBef>
                <a:spcPts val="600"/>
              </a:spcBef>
              <a:spcAft>
                <a:spcPts val="1200"/>
              </a:spcAft>
              <a:buClr>
                <a:srgbClr val="50B347"/>
              </a:buClr>
              <a:buSzPct val="102000"/>
              <a:buBlip>
                <a:blip r:embed="rId7"/>
              </a:buBlip>
            </a:pPr>
            <a:r>
              <a:rPr lang="en-US" sz="2400" dirty="0">
                <a:solidFill>
                  <a:srgbClr val="505050"/>
                </a:solidFill>
              </a:rPr>
              <a:t>Supports diverse workloads such as </a:t>
            </a:r>
            <a:r>
              <a:rPr lang="en-US" sz="2400" dirty="0">
                <a:solidFill>
                  <a:srgbClr val="50B347"/>
                </a:solidFill>
                <a:latin typeface="Segoe UI Black" panose="020B0A02040204020203" pitchFamily="34" charset="0"/>
                <a:ea typeface="Segoe UI Black" panose="020B0A02040204020203" pitchFamily="34" charset="0"/>
                <a:cs typeface="Segoe UI Black" panose="020B0A02040204020203" pitchFamily="34" charset="0"/>
              </a:rPr>
              <a:t>ETL, Machine Learning, Cognitive </a:t>
            </a:r>
            <a:r>
              <a:rPr lang="en-US" sz="2400" dirty="0">
                <a:solidFill>
                  <a:srgbClr val="505050"/>
                </a:solidFill>
              </a:rPr>
              <a:t>and others</a:t>
            </a:r>
            <a:endParaRPr lang="en-US" sz="2600" dirty="0">
              <a:solidFill>
                <a:srgbClr val="50B34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Freeform 22"/>
          <p:cNvSpPr>
            <a:spLocks noEditPoints="1"/>
          </p:cNvSpPr>
          <p:nvPr/>
        </p:nvSpPr>
        <p:spPr bwMode="auto">
          <a:xfrm>
            <a:off x="3302235" y="4324244"/>
            <a:ext cx="548067" cy="63989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 name="Freeform 23"/>
          <p:cNvSpPr>
            <a:spLocks noEditPoints="1"/>
          </p:cNvSpPr>
          <p:nvPr/>
        </p:nvSpPr>
        <p:spPr bwMode="auto">
          <a:xfrm>
            <a:off x="3938448" y="4677759"/>
            <a:ext cx="336550" cy="393700"/>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 name="Freeform 24"/>
          <p:cNvSpPr>
            <a:spLocks noEditPoints="1"/>
          </p:cNvSpPr>
          <p:nvPr/>
        </p:nvSpPr>
        <p:spPr bwMode="auto">
          <a:xfrm>
            <a:off x="3938448" y="5284184"/>
            <a:ext cx="452438" cy="525463"/>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25"/>
          <p:cNvSpPr>
            <a:spLocks noEditPoints="1"/>
          </p:cNvSpPr>
          <p:nvPr/>
        </p:nvSpPr>
        <p:spPr bwMode="auto">
          <a:xfrm>
            <a:off x="4365485" y="4677759"/>
            <a:ext cx="401638" cy="474663"/>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27"/>
          <p:cNvSpPr>
            <a:spLocks/>
          </p:cNvSpPr>
          <p:nvPr/>
        </p:nvSpPr>
        <p:spPr bwMode="auto">
          <a:xfrm>
            <a:off x="2412860" y="4939697"/>
            <a:ext cx="361950" cy="49213"/>
          </a:xfrm>
          <a:custGeom>
            <a:avLst/>
            <a:gdLst>
              <a:gd name="T0" fmla="*/ 212 w 228"/>
              <a:gd name="T1" fmla="*/ 31 h 31"/>
              <a:gd name="T2" fmla="*/ 16 w 228"/>
              <a:gd name="T3" fmla="*/ 31 h 31"/>
              <a:gd name="T4" fmla="*/ 10 w 228"/>
              <a:gd name="T5" fmla="*/ 31 h 31"/>
              <a:gd name="T6" fmla="*/ 10 w 228"/>
              <a:gd name="T7" fmla="*/ 31 h 31"/>
              <a:gd name="T8" fmla="*/ 0 w 228"/>
              <a:gd name="T9" fmla="*/ 16 h 31"/>
              <a:gd name="T10" fmla="*/ 10 w 228"/>
              <a:gd name="T11" fmla="*/ 10 h 31"/>
              <a:gd name="T12" fmla="*/ 10 w 228"/>
              <a:gd name="T13" fmla="*/ 5 h 31"/>
              <a:gd name="T14" fmla="*/ 16 w 228"/>
              <a:gd name="T15" fmla="*/ 0 h 31"/>
              <a:gd name="T16" fmla="*/ 212 w 228"/>
              <a:gd name="T17" fmla="*/ 0 h 31"/>
              <a:gd name="T18" fmla="*/ 217 w 228"/>
              <a:gd name="T19" fmla="*/ 5 h 31"/>
              <a:gd name="T20" fmla="*/ 222 w 228"/>
              <a:gd name="T21" fmla="*/ 10 h 31"/>
              <a:gd name="T22" fmla="*/ 228 w 228"/>
              <a:gd name="T23" fmla="*/ 16 h 31"/>
              <a:gd name="T24" fmla="*/ 228 w 228"/>
              <a:gd name="T25" fmla="*/ 26 h 31"/>
              <a:gd name="T26" fmla="*/ 222 w 228"/>
              <a:gd name="T27" fmla="*/ 31 h 31"/>
              <a:gd name="T28" fmla="*/ 217 w 228"/>
              <a:gd name="T29" fmla="*/ 31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31"/>
                </a:lnTo>
                <a:lnTo>
                  <a:pt x="10" y="31"/>
                </a:lnTo>
                <a:lnTo>
                  <a:pt x="0" y="16"/>
                </a:lnTo>
                <a:lnTo>
                  <a:pt x="10" y="10"/>
                </a:lnTo>
                <a:lnTo>
                  <a:pt x="10" y="5"/>
                </a:lnTo>
                <a:lnTo>
                  <a:pt x="16" y="0"/>
                </a:lnTo>
                <a:lnTo>
                  <a:pt x="212" y="0"/>
                </a:lnTo>
                <a:lnTo>
                  <a:pt x="217" y="5"/>
                </a:lnTo>
                <a:lnTo>
                  <a:pt x="222" y="10"/>
                </a:lnTo>
                <a:lnTo>
                  <a:pt x="228" y="16"/>
                </a:lnTo>
                <a:lnTo>
                  <a:pt x="228" y="26"/>
                </a:lnTo>
                <a:lnTo>
                  <a:pt x="222" y="31"/>
                </a:lnTo>
                <a:lnTo>
                  <a:pt x="217" y="31"/>
                </a:lnTo>
                <a:lnTo>
                  <a:pt x="212" y="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8"/>
          <p:cNvSpPr>
            <a:spLocks/>
          </p:cNvSpPr>
          <p:nvPr/>
        </p:nvSpPr>
        <p:spPr bwMode="auto">
          <a:xfrm>
            <a:off x="2560498" y="4849209"/>
            <a:ext cx="214313" cy="49213"/>
          </a:xfrm>
          <a:custGeom>
            <a:avLst/>
            <a:gdLst>
              <a:gd name="T0" fmla="*/ 119 w 135"/>
              <a:gd name="T1" fmla="*/ 31 h 31"/>
              <a:gd name="T2" fmla="*/ 10 w 135"/>
              <a:gd name="T3" fmla="*/ 31 h 31"/>
              <a:gd name="T4" fmla="*/ 5 w 135"/>
              <a:gd name="T5" fmla="*/ 26 h 31"/>
              <a:gd name="T6" fmla="*/ 0 w 135"/>
              <a:gd name="T7" fmla="*/ 26 h 31"/>
              <a:gd name="T8" fmla="*/ 0 w 135"/>
              <a:gd name="T9" fmla="*/ 16 h 31"/>
              <a:gd name="T10" fmla="*/ 0 w 135"/>
              <a:gd name="T11" fmla="*/ 16 h 31"/>
              <a:gd name="T12" fmla="*/ 0 w 135"/>
              <a:gd name="T13" fmla="*/ 5 h 31"/>
              <a:gd name="T14" fmla="*/ 0 w 135"/>
              <a:gd name="T15" fmla="*/ 0 h 31"/>
              <a:gd name="T16" fmla="*/ 10 w 135"/>
              <a:gd name="T17" fmla="*/ 0 h 31"/>
              <a:gd name="T18" fmla="*/ 119 w 135"/>
              <a:gd name="T19" fmla="*/ 0 h 31"/>
              <a:gd name="T20" fmla="*/ 124 w 135"/>
              <a:gd name="T21" fmla="*/ 0 h 31"/>
              <a:gd name="T22" fmla="*/ 129 w 135"/>
              <a:gd name="T23" fmla="*/ 0 h 31"/>
              <a:gd name="T24" fmla="*/ 135 w 135"/>
              <a:gd name="T25" fmla="*/ 5 h 31"/>
              <a:gd name="T26" fmla="*/ 135 w 135"/>
              <a:gd name="T27" fmla="*/ 16 h 31"/>
              <a:gd name="T28" fmla="*/ 135 w 135"/>
              <a:gd name="T29" fmla="*/ 16 h 31"/>
              <a:gd name="T30" fmla="*/ 129 w 135"/>
              <a:gd name="T31" fmla="*/ 26 h 31"/>
              <a:gd name="T32" fmla="*/ 124 w 135"/>
              <a:gd name="T33" fmla="*/ 26 h 31"/>
              <a:gd name="T34" fmla="*/ 119 w 135"/>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31">
                <a:moveTo>
                  <a:pt x="119" y="31"/>
                </a:moveTo>
                <a:lnTo>
                  <a:pt x="10" y="31"/>
                </a:lnTo>
                <a:lnTo>
                  <a:pt x="5" y="26"/>
                </a:lnTo>
                <a:lnTo>
                  <a:pt x="0" y="26"/>
                </a:lnTo>
                <a:lnTo>
                  <a:pt x="0" y="16"/>
                </a:lnTo>
                <a:lnTo>
                  <a:pt x="0" y="16"/>
                </a:lnTo>
                <a:lnTo>
                  <a:pt x="0" y="5"/>
                </a:lnTo>
                <a:lnTo>
                  <a:pt x="0" y="0"/>
                </a:lnTo>
                <a:lnTo>
                  <a:pt x="10" y="0"/>
                </a:lnTo>
                <a:lnTo>
                  <a:pt x="119" y="0"/>
                </a:lnTo>
                <a:lnTo>
                  <a:pt x="124" y="0"/>
                </a:lnTo>
                <a:lnTo>
                  <a:pt x="129" y="0"/>
                </a:lnTo>
                <a:lnTo>
                  <a:pt x="135" y="5"/>
                </a:lnTo>
                <a:lnTo>
                  <a:pt x="135" y="16"/>
                </a:lnTo>
                <a:lnTo>
                  <a:pt x="135" y="16"/>
                </a:lnTo>
                <a:lnTo>
                  <a:pt x="129" y="26"/>
                </a:lnTo>
                <a:lnTo>
                  <a:pt x="124" y="26"/>
                </a:lnTo>
                <a:lnTo>
                  <a:pt x="119" y="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9"/>
          <p:cNvSpPr>
            <a:spLocks/>
          </p:cNvSpPr>
          <p:nvPr/>
        </p:nvSpPr>
        <p:spPr bwMode="auto">
          <a:xfrm>
            <a:off x="2412860" y="5046059"/>
            <a:ext cx="361950" cy="49213"/>
          </a:xfrm>
          <a:custGeom>
            <a:avLst/>
            <a:gdLst>
              <a:gd name="T0" fmla="*/ 212 w 228"/>
              <a:gd name="T1" fmla="*/ 31 h 31"/>
              <a:gd name="T2" fmla="*/ 16 w 228"/>
              <a:gd name="T3" fmla="*/ 31 h 31"/>
              <a:gd name="T4" fmla="*/ 10 w 228"/>
              <a:gd name="T5" fmla="*/ 26 h 31"/>
              <a:gd name="T6" fmla="*/ 10 w 228"/>
              <a:gd name="T7" fmla="*/ 21 h 31"/>
              <a:gd name="T8" fmla="*/ 0 w 228"/>
              <a:gd name="T9" fmla="*/ 16 h 31"/>
              <a:gd name="T10" fmla="*/ 10 w 228"/>
              <a:gd name="T11" fmla="*/ 5 h 31"/>
              <a:gd name="T12" fmla="*/ 10 w 228"/>
              <a:gd name="T13" fmla="*/ 0 h 31"/>
              <a:gd name="T14" fmla="*/ 16 w 228"/>
              <a:gd name="T15" fmla="*/ 0 h 31"/>
              <a:gd name="T16" fmla="*/ 212 w 228"/>
              <a:gd name="T17" fmla="*/ 0 h 31"/>
              <a:gd name="T18" fmla="*/ 217 w 228"/>
              <a:gd name="T19" fmla="*/ 0 h 31"/>
              <a:gd name="T20" fmla="*/ 222 w 228"/>
              <a:gd name="T21" fmla="*/ 5 h 31"/>
              <a:gd name="T22" fmla="*/ 228 w 228"/>
              <a:gd name="T23" fmla="*/ 5 h 31"/>
              <a:gd name="T24" fmla="*/ 228 w 228"/>
              <a:gd name="T25" fmla="*/ 16 h 31"/>
              <a:gd name="T26" fmla="*/ 222 w 228"/>
              <a:gd name="T27" fmla="*/ 21 h 31"/>
              <a:gd name="T28" fmla="*/ 217 w 228"/>
              <a:gd name="T29" fmla="*/ 26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26"/>
                </a:lnTo>
                <a:lnTo>
                  <a:pt x="10" y="21"/>
                </a:lnTo>
                <a:lnTo>
                  <a:pt x="0" y="16"/>
                </a:lnTo>
                <a:lnTo>
                  <a:pt x="10" y="5"/>
                </a:lnTo>
                <a:lnTo>
                  <a:pt x="10" y="0"/>
                </a:lnTo>
                <a:lnTo>
                  <a:pt x="16" y="0"/>
                </a:lnTo>
                <a:lnTo>
                  <a:pt x="212" y="0"/>
                </a:lnTo>
                <a:lnTo>
                  <a:pt x="217" y="0"/>
                </a:lnTo>
                <a:lnTo>
                  <a:pt x="222" y="5"/>
                </a:lnTo>
                <a:lnTo>
                  <a:pt x="228" y="5"/>
                </a:lnTo>
                <a:lnTo>
                  <a:pt x="228" y="16"/>
                </a:lnTo>
                <a:lnTo>
                  <a:pt x="222" y="21"/>
                </a:lnTo>
                <a:lnTo>
                  <a:pt x="217" y="26"/>
                </a:lnTo>
                <a:lnTo>
                  <a:pt x="212" y="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30"/>
          <p:cNvSpPr>
            <a:spLocks/>
          </p:cNvSpPr>
          <p:nvPr/>
        </p:nvSpPr>
        <p:spPr bwMode="auto">
          <a:xfrm>
            <a:off x="2412860" y="5144484"/>
            <a:ext cx="361950" cy="49213"/>
          </a:xfrm>
          <a:custGeom>
            <a:avLst/>
            <a:gdLst>
              <a:gd name="T0" fmla="*/ 212 w 228"/>
              <a:gd name="T1" fmla="*/ 31 h 31"/>
              <a:gd name="T2" fmla="*/ 16 w 228"/>
              <a:gd name="T3" fmla="*/ 31 h 31"/>
              <a:gd name="T4" fmla="*/ 10 w 228"/>
              <a:gd name="T5" fmla="*/ 31 h 31"/>
              <a:gd name="T6" fmla="*/ 10 w 228"/>
              <a:gd name="T7" fmla="*/ 26 h 31"/>
              <a:gd name="T8" fmla="*/ 5 w 228"/>
              <a:gd name="T9" fmla="*/ 21 h 31"/>
              <a:gd name="T10" fmla="*/ 0 w 228"/>
              <a:gd name="T11" fmla="*/ 16 h 31"/>
              <a:gd name="T12" fmla="*/ 10 w 228"/>
              <a:gd name="T13" fmla="*/ 0 h 31"/>
              <a:gd name="T14" fmla="*/ 10 w 228"/>
              <a:gd name="T15" fmla="*/ 0 h 31"/>
              <a:gd name="T16" fmla="*/ 16 w 228"/>
              <a:gd name="T17" fmla="*/ 0 h 31"/>
              <a:gd name="T18" fmla="*/ 212 w 228"/>
              <a:gd name="T19" fmla="*/ 0 h 31"/>
              <a:gd name="T20" fmla="*/ 217 w 228"/>
              <a:gd name="T21" fmla="*/ 0 h 31"/>
              <a:gd name="T22" fmla="*/ 222 w 228"/>
              <a:gd name="T23" fmla="*/ 0 h 31"/>
              <a:gd name="T24" fmla="*/ 228 w 228"/>
              <a:gd name="T25" fmla="*/ 11 h 31"/>
              <a:gd name="T26" fmla="*/ 228 w 228"/>
              <a:gd name="T27" fmla="*/ 16 h 31"/>
              <a:gd name="T28" fmla="*/ 228 w 228"/>
              <a:gd name="T29" fmla="*/ 21 h 31"/>
              <a:gd name="T30" fmla="*/ 222 w 228"/>
              <a:gd name="T31" fmla="*/ 26 h 31"/>
              <a:gd name="T32" fmla="*/ 217 w 228"/>
              <a:gd name="T33" fmla="*/ 31 h 31"/>
              <a:gd name="T34" fmla="*/ 212 w 228"/>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31">
                <a:moveTo>
                  <a:pt x="212" y="31"/>
                </a:moveTo>
                <a:lnTo>
                  <a:pt x="16" y="31"/>
                </a:lnTo>
                <a:lnTo>
                  <a:pt x="10" y="31"/>
                </a:lnTo>
                <a:lnTo>
                  <a:pt x="10" y="26"/>
                </a:lnTo>
                <a:lnTo>
                  <a:pt x="5" y="21"/>
                </a:lnTo>
                <a:lnTo>
                  <a:pt x="0" y="16"/>
                </a:lnTo>
                <a:lnTo>
                  <a:pt x="10" y="0"/>
                </a:lnTo>
                <a:lnTo>
                  <a:pt x="10" y="0"/>
                </a:lnTo>
                <a:lnTo>
                  <a:pt x="16" y="0"/>
                </a:lnTo>
                <a:lnTo>
                  <a:pt x="212" y="0"/>
                </a:lnTo>
                <a:lnTo>
                  <a:pt x="217" y="0"/>
                </a:lnTo>
                <a:lnTo>
                  <a:pt x="222" y="0"/>
                </a:lnTo>
                <a:lnTo>
                  <a:pt x="228" y="11"/>
                </a:lnTo>
                <a:lnTo>
                  <a:pt x="228" y="16"/>
                </a:lnTo>
                <a:lnTo>
                  <a:pt x="228" y="21"/>
                </a:lnTo>
                <a:lnTo>
                  <a:pt x="222" y="26"/>
                </a:lnTo>
                <a:lnTo>
                  <a:pt x="217" y="31"/>
                </a:lnTo>
                <a:lnTo>
                  <a:pt x="212" y="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31"/>
          <p:cNvSpPr>
            <a:spLocks noEditPoints="1"/>
          </p:cNvSpPr>
          <p:nvPr/>
        </p:nvSpPr>
        <p:spPr bwMode="auto">
          <a:xfrm>
            <a:off x="2306498" y="4652359"/>
            <a:ext cx="574675" cy="706438"/>
          </a:xfrm>
          <a:custGeom>
            <a:avLst/>
            <a:gdLst>
              <a:gd name="T0" fmla="*/ 326 w 362"/>
              <a:gd name="T1" fmla="*/ 0 h 445"/>
              <a:gd name="T2" fmla="*/ 119 w 362"/>
              <a:gd name="T3" fmla="*/ 0 h 445"/>
              <a:gd name="T4" fmla="*/ 0 w 362"/>
              <a:gd name="T5" fmla="*/ 114 h 445"/>
              <a:gd name="T6" fmla="*/ 0 w 362"/>
              <a:gd name="T7" fmla="*/ 408 h 445"/>
              <a:gd name="T8" fmla="*/ 5 w 362"/>
              <a:gd name="T9" fmla="*/ 424 h 445"/>
              <a:gd name="T10" fmla="*/ 10 w 362"/>
              <a:gd name="T11" fmla="*/ 434 h 445"/>
              <a:gd name="T12" fmla="*/ 21 w 362"/>
              <a:gd name="T13" fmla="*/ 439 h 445"/>
              <a:gd name="T14" fmla="*/ 36 w 362"/>
              <a:gd name="T15" fmla="*/ 445 h 445"/>
              <a:gd name="T16" fmla="*/ 362 w 362"/>
              <a:gd name="T17" fmla="*/ 445 h 445"/>
              <a:gd name="T18" fmla="*/ 362 w 362"/>
              <a:gd name="T19" fmla="*/ 41 h 445"/>
              <a:gd name="T20" fmla="*/ 357 w 362"/>
              <a:gd name="T21" fmla="*/ 26 h 445"/>
              <a:gd name="T22" fmla="*/ 351 w 362"/>
              <a:gd name="T23" fmla="*/ 16 h 445"/>
              <a:gd name="T24" fmla="*/ 341 w 362"/>
              <a:gd name="T25" fmla="*/ 5 h 445"/>
              <a:gd name="T26" fmla="*/ 326 w 362"/>
              <a:gd name="T27" fmla="*/ 0 h 445"/>
              <a:gd name="T28" fmla="*/ 336 w 362"/>
              <a:gd name="T29" fmla="*/ 414 h 445"/>
              <a:gd name="T30" fmla="*/ 52 w 362"/>
              <a:gd name="T31" fmla="*/ 414 h 445"/>
              <a:gd name="T32" fmla="*/ 46 w 362"/>
              <a:gd name="T33" fmla="*/ 414 h 445"/>
              <a:gd name="T34" fmla="*/ 36 w 362"/>
              <a:gd name="T35" fmla="*/ 408 h 445"/>
              <a:gd name="T36" fmla="*/ 31 w 362"/>
              <a:gd name="T37" fmla="*/ 398 h 445"/>
              <a:gd name="T38" fmla="*/ 31 w 362"/>
              <a:gd name="T39" fmla="*/ 393 h 445"/>
              <a:gd name="T40" fmla="*/ 31 w 362"/>
              <a:gd name="T41" fmla="*/ 129 h 445"/>
              <a:gd name="T42" fmla="*/ 98 w 362"/>
              <a:gd name="T43" fmla="*/ 129 h 445"/>
              <a:gd name="T44" fmla="*/ 108 w 362"/>
              <a:gd name="T45" fmla="*/ 129 h 445"/>
              <a:gd name="T46" fmla="*/ 119 w 362"/>
              <a:gd name="T47" fmla="*/ 124 h 445"/>
              <a:gd name="T48" fmla="*/ 129 w 362"/>
              <a:gd name="T49" fmla="*/ 114 h 445"/>
              <a:gd name="T50" fmla="*/ 129 w 362"/>
              <a:gd name="T51" fmla="*/ 98 h 445"/>
              <a:gd name="T52" fmla="*/ 129 w 362"/>
              <a:gd name="T53" fmla="*/ 31 h 445"/>
              <a:gd name="T54" fmla="*/ 315 w 362"/>
              <a:gd name="T55" fmla="*/ 31 h 445"/>
              <a:gd name="T56" fmla="*/ 320 w 362"/>
              <a:gd name="T57" fmla="*/ 31 h 445"/>
              <a:gd name="T58" fmla="*/ 326 w 362"/>
              <a:gd name="T59" fmla="*/ 36 h 445"/>
              <a:gd name="T60" fmla="*/ 336 w 362"/>
              <a:gd name="T61" fmla="*/ 47 h 445"/>
              <a:gd name="T62" fmla="*/ 336 w 362"/>
              <a:gd name="T63" fmla="*/ 57 h 445"/>
              <a:gd name="T64" fmla="*/ 336 w 362"/>
              <a:gd name="T65" fmla="*/ 41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445">
                <a:moveTo>
                  <a:pt x="326" y="0"/>
                </a:moveTo>
                <a:lnTo>
                  <a:pt x="119" y="0"/>
                </a:lnTo>
                <a:lnTo>
                  <a:pt x="0" y="114"/>
                </a:lnTo>
                <a:lnTo>
                  <a:pt x="0" y="408"/>
                </a:lnTo>
                <a:lnTo>
                  <a:pt x="5" y="424"/>
                </a:lnTo>
                <a:lnTo>
                  <a:pt x="10" y="434"/>
                </a:lnTo>
                <a:lnTo>
                  <a:pt x="21" y="439"/>
                </a:lnTo>
                <a:lnTo>
                  <a:pt x="36" y="445"/>
                </a:lnTo>
                <a:lnTo>
                  <a:pt x="362" y="445"/>
                </a:lnTo>
                <a:lnTo>
                  <a:pt x="362" y="41"/>
                </a:lnTo>
                <a:lnTo>
                  <a:pt x="357" y="26"/>
                </a:lnTo>
                <a:lnTo>
                  <a:pt x="351" y="16"/>
                </a:lnTo>
                <a:lnTo>
                  <a:pt x="341" y="5"/>
                </a:lnTo>
                <a:lnTo>
                  <a:pt x="326" y="0"/>
                </a:lnTo>
                <a:close/>
                <a:moveTo>
                  <a:pt x="336" y="414"/>
                </a:moveTo>
                <a:lnTo>
                  <a:pt x="52" y="414"/>
                </a:lnTo>
                <a:lnTo>
                  <a:pt x="46" y="414"/>
                </a:lnTo>
                <a:lnTo>
                  <a:pt x="36" y="408"/>
                </a:lnTo>
                <a:lnTo>
                  <a:pt x="31" y="398"/>
                </a:lnTo>
                <a:lnTo>
                  <a:pt x="31" y="393"/>
                </a:lnTo>
                <a:lnTo>
                  <a:pt x="31" y="129"/>
                </a:lnTo>
                <a:lnTo>
                  <a:pt x="98" y="129"/>
                </a:lnTo>
                <a:lnTo>
                  <a:pt x="108" y="129"/>
                </a:lnTo>
                <a:lnTo>
                  <a:pt x="119" y="124"/>
                </a:lnTo>
                <a:lnTo>
                  <a:pt x="129" y="114"/>
                </a:lnTo>
                <a:lnTo>
                  <a:pt x="129" y="98"/>
                </a:lnTo>
                <a:lnTo>
                  <a:pt x="129" y="31"/>
                </a:lnTo>
                <a:lnTo>
                  <a:pt x="315" y="31"/>
                </a:lnTo>
                <a:lnTo>
                  <a:pt x="320" y="31"/>
                </a:lnTo>
                <a:lnTo>
                  <a:pt x="326" y="36"/>
                </a:lnTo>
                <a:lnTo>
                  <a:pt x="336" y="47"/>
                </a:lnTo>
                <a:lnTo>
                  <a:pt x="336" y="57"/>
                </a:lnTo>
                <a:lnTo>
                  <a:pt x="336" y="4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32"/>
          <p:cNvSpPr>
            <a:spLocks/>
          </p:cNvSpPr>
          <p:nvPr/>
        </p:nvSpPr>
        <p:spPr bwMode="auto">
          <a:xfrm>
            <a:off x="4111485" y="4209447"/>
            <a:ext cx="246063" cy="41275"/>
          </a:xfrm>
          <a:custGeom>
            <a:avLst/>
            <a:gdLst>
              <a:gd name="T0" fmla="*/ 145 w 155"/>
              <a:gd name="T1" fmla="*/ 26 h 26"/>
              <a:gd name="T2" fmla="*/ 5 w 155"/>
              <a:gd name="T3" fmla="*/ 26 h 26"/>
              <a:gd name="T4" fmla="*/ 5 w 155"/>
              <a:gd name="T5" fmla="*/ 26 h 26"/>
              <a:gd name="T6" fmla="*/ 5 w 155"/>
              <a:gd name="T7" fmla="*/ 21 h 26"/>
              <a:gd name="T8" fmla="*/ 0 w 155"/>
              <a:gd name="T9" fmla="*/ 16 h 26"/>
              <a:gd name="T10" fmla="*/ 5 w 155"/>
              <a:gd name="T11" fmla="*/ 10 h 26"/>
              <a:gd name="T12" fmla="*/ 5 w 155"/>
              <a:gd name="T13" fmla="*/ 5 h 26"/>
              <a:gd name="T14" fmla="*/ 5 w 155"/>
              <a:gd name="T15" fmla="*/ 0 h 26"/>
              <a:gd name="T16" fmla="*/ 145 w 155"/>
              <a:gd name="T17" fmla="*/ 0 h 26"/>
              <a:gd name="T18" fmla="*/ 150 w 155"/>
              <a:gd name="T19" fmla="*/ 5 h 26"/>
              <a:gd name="T20" fmla="*/ 155 w 155"/>
              <a:gd name="T21" fmla="*/ 10 h 26"/>
              <a:gd name="T22" fmla="*/ 155 w 155"/>
              <a:gd name="T23" fmla="*/ 16 h 26"/>
              <a:gd name="T24" fmla="*/ 155 w 155"/>
              <a:gd name="T25" fmla="*/ 21 h 26"/>
              <a:gd name="T26" fmla="*/ 155 w 155"/>
              <a:gd name="T27" fmla="*/ 21 h 26"/>
              <a:gd name="T28" fmla="*/ 150 w 155"/>
              <a:gd name="T29" fmla="*/ 26 h 26"/>
              <a:gd name="T30" fmla="*/ 145 w 155"/>
              <a:gd name="T3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6">
                <a:moveTo>
                  <a:pt x="145" y="26"/>
                </a:moveTo>
                <a:lnTo>
                  <a:pt x="5" y="26"/>
                </a:lnTo>
                <a:lnTo>
                  <a:pt x="5" y="26"/>
                </a:lnTo>
                <a:lnTo>
                  <a:pt x="5" y="21"/>
                </a:lnTo>
                <a:lnTo>
                  <a:pt x="0" y="16"/>
                </a:lnTo>
                <a:lnTo>
                  <a:pt x="5" y="10"/>
                </a:lnTo>
                <a:lnTo>
                  <a:pt x="5" y="5"/>
                </a:lnTo>
                <a:lnTo>
                  <a:pt x="5" y="0"/>
                </a:lnTo>
                <a:lnTo>
                  <a:pt x="145" y="0"/>
                </a:lnTo>
                <a:lnTo>
                  <a:pt x="150" y="5"/>
                </a:lnTo>
                <a:lnTo>
                  <a:pt x="155" y="10"/>
                </a:lnTo>
                <a:lnTo>
                  <a:pt x="155" y="16"/>
                </a:lnTo>
                <a:lnTo>
                  <a:pt x="155" y="21"/>
                </a:lnTo>
                <a:lnTo>
                  <a:pt x="155" y="21"/>
                </a:lnTo>
                <a:lnTo>
                  <a:pt x="150" y="26"/>
                </a:lnTo>
                <a:lnTo>
                  <a:pt x="145" y="2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34"/>
          <p:cNvSpPr>
            <a:spLocks/>
          </p:cNvSpPr>
          <p:nvPr/>
        </p:nvSpPr>
        <p:spPr bwMode="auto">
          <a:xfrm>
            <a:off x="4111485" y="4284059"/>
            <a:ext cx="246063" cy="31750"/>
          </a:xfrm>
          <a:custGeom>
            <a:avLst/>
            <a:gdLst>
              <a:gd name="T0" fmla="*/ 145 w 155"/>
              <a:gd name="T1" fmla="*/ 20 h 20"/>
              <a:gd name="T2" fmla="*/ 5 w 155"/>
              <a:gd name="T3" fmla="*/ 20 h 20"/>
              <a:gd name="T4" fmla="*/ 5 w 155"/>
              <a:gd name="T5" fmla="*/ 20 h 20"/>
              <a:gd name="T6" fmla="*/ 5 w 155"/>
              <a:gd name="T7" fmla="*/ 15 h 20"/>
              <a:gd name="T8" fmla="*/ 0 w 155"/>
              <a:gd name="T9" fmla="*/ 10 h 20"/>
              <a:gd name="T10" fmla="*/ 5 w 155"/>
              <a:gd name="T11" fmla="*/ 5 h 20"/>
              <a:gd name="T12" fmla="*/ 5 w 155"/>
              <a:gd name="T13" fmla="*/ 0 h 20"/>
              <a:gd name="T14" fmla="*/ 5 w 155"/>
              <a:gd name="T15" fmla="*/ 0 h 20"/>
              <a:gd name="T16" fmla="*/ 145 w 155"/>
              <a:gd name="T17" fmla="*/ 0 h 20"/>
              <a:gd name="T18" fmla="*/ 150 w 155"/>
              <a:gd name="T19" fmla="*/ 0 h 20"/>
              <a:gd name="T20" fmla="*/ 155 w 155"/>
              <a:gd name="T21" fmla="*/ 5 h 20"/>
              <a:gd name="T22" fmla="*/ 155 w 155"/>
              <a:gd name="T23" fmla="*/ 5 h 20"/>
              <a:gd name="T24" fmla="*/ 155 w 155"/>
              <a:gd name="T25" fmla="*/ 10 h 20"/>
              <a:gd name="T26" fmla="*/ 155 w 155"/>
              <a:gd name="T27" fmla="*/ 15 h 20"/>
              <a:gd name="T28" fmla="*/ 150 w 155"/>
              <a:gd name="T29" fmla="*/ 20 h 20"/>
              <a:gd name="T30" fmla="*/ 145 w 155"/>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0">
                <a:moveTo>
                  <a:pt x="145" y="20"/>
                </a:moveTo>
                <a:lnTo>
                  <a:pt x="5" y="20"/>
                </a:lnTo>
                <a:lnTo>
                  <a:pt x="5" y="20"/>
                </a:lnTo>
                <a:lnTo>
                  <a:pt x="5" y="15"/>
                </a:lnTo>
                <a:lnTo>
                  <a:pt x="0" y="10"/>
                </a:lnTo>
                <a:lnTo>
                  <a:pt x="5" y="5"/>
                </a:lnTo>
                <a:lnTo>
                  <a:pt x="5" y="0"/>
                </a:lnTo>
                <a:lnTo>
                  <a:pt x="5" y="0"/>
                </a:lnTo>
                <a:lnTo>
                  <a:pt x="145" y="0"/>
                </a:lnTo>
                <a:lnTo>
                  <a:pt x="150" y="0"/>
                </a:lnTo>
                <a:lnTo>
                  <a:pt x="155" y="5"/>
                </a:lnTo>
                <a:lnTo>
                  <a:pt x="155" y="5"/>
                </a:lnTo>
                <a:lnTo>
                  <a:pt x="155" y="10"/>
                </a:lnTo>
                <a:lnTo>
                  <a:pt x="155" y="15"/>
                </a:lnTo>
                <a:lnTo>
                  <a:pt x="150" y="20"/>
                </a:lnTo>
                <a:lnTo>
                  <a:pt x="145" y="2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35"/>
          <p:cNvSpPr>
            <a:spLocks/>
          </p:cNvSpPr>
          <p:nvPr/>
        </p:nvSpPr>
        <p:spPr bwMode="auto">
          <a:xfrm>
            <a:off x="4111485" y="4357084"/>
            <a:ext cx="246063" cy="33338"/>
          </a:xfrm>
          <a:custGeom>
            <a:avLst/>
            <a:gdLst>
              <a:gd name="T0" fmla="*/ 145 w 155"/>
              <a:gd name="T1" fmla="*/ 21 h 21"/>
              <a:gd name="T2" fmla="*/ 5 w 155"/>
              <a:gd name="T3" fmla="*/ 21 h 21"/>
              <a:gd name="T4" fmla="*/ 5 w 155"/>
              <a:gd name="T5" fmla="*/ 21 h 21"/>
              <a:gd name="T6" fmla="*/ 5 w 155"/>
              <a:gd name="T7" fmla="*/ 16 h 21"/>
              <a:gd name="T8" fmla="*/ 0 w 155"/>
              <a:gd name="T9" fmla="*/ 16 h 21"/>
              <a:gd name="T10" fmla="*/ 0 w 155"/>
              <a:gd name="T11" fmla="*/ 10 h 21"/>
              <a:gd name="T12" fmla="*/ 5 w 155"/>
              <a:gd name="T13" fmla="*/ 0 h 21"/>
              <a:gd name="T14" fmla="*/ 5 w 155"/>
              <a:gd name="T15" fmla="*/ 0 h 21"/>
              <a:gd name="T16" fmla="*/ 5 w 155"/>
              <a:gd name="T17" fmla="*/ 0 h 21"/>
              <a:gd name="T18" fmla="*/ 145 w 155"/>
              <a:gd name="T19" fmla="*/ 0 h 21"/>
              <a:gd name="T20" fmla="*/ 150 w 155"/>
              <a:gd name="T21" fmla="*/ 0 h 21"/>
              <a:gd name="T22" fmla="*/ 155 w 155"/>
              <a:gd name="T23" fmla="*/ 0 h 21"/>
              <a:gd name="T24" fmla="*/ 155 w 155"/>
              <a:gd name="T25" fmla="*/ 5 h 21"/>
              <a:gd name="T26" fmla="*/ 155 w 155"/>
              <a:gd name="T27" fmla="*/ 10 h 21"/>
              <a:gd name="T28" fmla="*/ 155 w 155"/>
              <a:gd name="T29" fmla="*/ 16 h 21"/>
              <a:gd name="T30" fmla="*/ 155 w 155"/>
              <a:gd name="T31" fmla="*/ 16 h 21"/>
              <a:gd name="T32" fmla="*/ 150 w 155"/>
              <a:gd name="T33" fmla="*/ 21 h 21"/>
              <a:gd name="T34" fmla="*/ 145 w 155"/>
              <a:gd name="T3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21">
                <a:moveTo>
                  <a:pt x="145" y="21"/>
                </a:moveTo>
                <a:lnTo>
                  <a:pt x="5" y="21"/>
                </a:lnTo>
                <a:lnTo>
                  <a:pt x="5" y="21"/>
                </a:lnTo>
                <a:lnTo>
                  <a:pt x="5" y="16"/>
                </a:lnTo>
                <a:lnTo>
                  <a:pt x="0" y="16"/>
                </a:lnTo>
                <a:lnTo>
                  <a:pt x="0" y="10"/>
                </a:lnTo>
                <a:lnTo>
                  <a:pt x="5" y="0"/>
                </a:lnTo>
                <a:lnTo>
                  <a:pt x="5" y="0"/>
                </a:lnTo>
                <a:lnTo>
                  <a:pt x="5" y="0"/>
                </a:lnTo>
                <a:lnTo>
                  <a:pt x="145" y="0"/>
                </a:lnTo>
                <a:lnTo>
                  <a:pt x="150" y="0"/>
                </a:lnTo>
                <a:lnTo>
                  <a:pt x="155" y="0"/>
                </a:lnTo>
                <a:lnTo>
                  <a:pt x="155" y="5"/>
                </a:lnTo>
                <a:lnTo>
                  <a:pt x="155" y="10"/>
                </a:lnTo>
                <a:lnTo>
                  <a:pt x="155" y="16"/>
                </a:lnTo>
                <a:lnTo>
                  <a:pt x="155" y="16"/>
                </a:lnTo>
                <a:lnTo>
                  <a:pt x="150" y="21"/>
                </a:lnTo>
                <a:lnTo>
                  <a:pt x="145" y="2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36"/>
          <p:cNvSpPr>
            <a:spLocks noEditPoints="1"/>
          </p:cNvSpPr>
          <p:nvPr/>
        </p:nvSpPr>
        <p:spPr bwMode="auto">
          <a:xfrm>
            <a:off x="4028935" y="4012597"/>
            <a:ext cx="411163" cy="492125"/>
          </a:xfrm>
          <a:custGeom>
            <a:avLst/>
            <a:gdLst>
              <a:gd name="T0" fmla="*/ 233 w 259"/>
              <a:gd name="T1" fmla="*/ 0 h 310"/>
              <a:gd name="T2" fmla="*/ 83 w 259"/>
              <a:gd name="T3" fmla="*/ 0 h 310"/>
              <a:gd name="T4" fmla="*/ 0 w 259"/>
              <a:gd name="T5" fmla="*/ 78 h 310"/>
              <a:gd name="T6" fmla="*/ 0 w 259"/>
              <a:gd name="T7" fmla="*/ 284 h 310"/>
              <a:gd name="T8" fmla="*/ 5 w 259"/>
              <a:gd name="T9" fmla="*/ 295 h 310"/>
              <a:gd name="T10" fmla="*/ 11 w 259"/>
              <a:gd name="T11" fmla="*/ 305 h 310"/>
              <a:gd name="T12" fmla="*/ 16 w 259"/>
              <a:gd name="T13" fmla="*/ 310 h 310"/>
              <a:gd name="T14" fmla="*/ 26 w 259"/>
              <a:gd name="T15" fmla="*/ 310 h 310"/>
              <a:gd name="T16" fmla="*/ 259 w 259"/>
              <a:gd name="T17" fmla="*/ 310 h 310"/>
              <a:gd name="T18" fmla="*/ 259 w 259"/>
              <a:gd name="T19" fmla="*/ 26 h 310"/>
              <a:gd name="T20" fmla="*/ 254 w 259"/>
              <a:gd name="T21" fmla="*/ 16 h 310"/>
              <a:gd name="T22" fmla="*/ 248 w 259"/>
              <a:gd name="T23" fmla="*/ 5 h 310"/>
              <a:gd name="T24" fmla="*/ 243 w 259"/>
              <a:gd name="T25" fmla="*/ 0 h 310"/>
              <a:gd name="T26" fmla="*/ 233 w 259"/>
              <a:gd name="T27" fmla="*/ 0 h 310"/>
              <a:gd name="T28" fmla="*/ 238 w 259"/>
              <a:gd name="T29" fmla="*/ 289 h 310"/>
              <a:gd name="T30" fmla="*/ 36 w 259"/>
              <a:gd name="T31" fmla="*/ 289 h 310"/>
              <a:gd name="T32" fmla="*/ 31 w 259"/>
              <a:gd name="T33" fmla="*/ 289 h 310"/>
              <a:gd name="T34" fmla="*/ 26 w 259"/>
              <a:gd name="T35" fmla="*/ 284 h 310"/>
              <a:gd name="T36" fmla="*/ 21 w 259"/>
              <a:gd name="T37" fmla="*/ 279 h 310"/>
              <a:gd name="T38" fmla="*/ 21 w 259"/>
              <a:gd name="T39" fmla="*/ 274 h 310"/>
              <a:gd name="T40" fmla="*/ 21 w 259"/>
              <a:gd name="T41" fmla="*/ 88 h 310"/>
              <a:gd name="T42" fmla="*/ 73 w 259"/>
              <a:gd name="T43" fmla="*/ 88 h 310"/>
              <a:gd name="T44" fmla="*/ 78 w 259"/>
              <a:gd name="T45" fmla="*/ 88 h 310"/>
              <a:gd name="T46" fmla="*/ 88 w 259"/>
              <a:gd name="T47" fmla="*/ 83 h 310"/>
              <a:gd name="T48" fmla="*/ 93 w 259"/>
              <a:gd name="T49" fmla="*/ 78 h 310"/>
              <a:gd name="T50" fmla="*/ 93 w 259"/>
              <a:gd name="T51" fmla="*/ 67 h 310"/>
              <a:gd name="T52" fmla="*/ 93 w 259"/>
              <a:gd name="T53" fmla="*/ 21 h 310"/>
              <a:gd name="T54" fmla="*/ 223 w 259"/>
              <a:gd name="T55" fmla="*/ 21 h 310"/>
              <a:gd name="T56" fmla="*/ 228 w 259"/>
              <a:gd name="T57" fmla="*/ 21 h 310"/>
              <a:gd name="T58" fmla="*/ 233 w 259"/>
              <a:gd name="T59" fmla="*/ 21 h 310"/>
              <a:gd name="T60" fmla="*/ 238 w 259"/>
              <a:gd name="T61" fmla="*/ 31 h 310"/>
              <a:gd name="T62" fmla="*/ 238 w 259"/>
              <a:gd name="T63" fmla="*/ 36 h 310"/>
              <a:gd name="T64" fmla="*/ 238 w 259"/>
              <a:gd name="T65" fmla="*/ 28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310">
                <a:moveTo>
                  <a:pt x="233" y="0"/>
                </a:moveTo>
                <a:lnTo>
                  <a:pt x="83" y="0"/>
                </a:lnTo>
                <a:lnTo>
                  <a:pt x="0" y="78"/>
                </a:lnTo>
                <a:lnTo>
                  <a:pt x="0" y="284"/>
                </a:lnTo>
                <a:lnTo>
                  <a:pt x="5" y="295"/>
                </a:lnTo>
                <a:lnTo>
                  <a:pt x="11" y="305"/>
                </a:lnTo>
                <a:lnTo>
                  <a:pt x="16" y="310"/>
                </a:lnTo>
                <a:lnTo>
                  <a:pt x="26" y="310"/>
                </a:lnTo>
                <a:lnTo>
                  <a:pt x="259" y="310"/>
                </a:lnTo>
                <a:lnTo>
                  <a:pt x="259" y="26"/>
                </a:lnTo>
                <a:lnTo>
                  <a:pt x="254" y="16"/>
                </a:lnTo>
                <a:lnTo>
                  <a:pt x="248" y="5"/>
                </a:lnTo>
                <a:lnTo>
                  <a:pt x="243" y="0"/>
                </a:lnTo>
                <a:lnTo>
                  <a:pt x="233" y="0"/>
                </a:lnTo>
                <a:close/>
                <a:moveTo>
                  <a:pt x="238" y="289"/>
                </a:moveTo>
                <a:lnTo>
                  <a:pt x="36" y="289"/>
                </a:lnTo>
                <a:lnTo>
                  <a:pt x="31" y="289"/>
                </a:lnTo>
                <a:lnTo>
                  <a:pt x="26" y="284"/>
                </a:lnTo>
                <a:lnTo>
                  <a:pt x="21" y="279"/>
                </a:lnTo>
                <a:lnTo>
                  <a:pt x="21" y="274"/>
                </a:lnTo>
                <a:lnTo>
                  <a:pt x="21" y="88"/>
                </a:lnTo>
                <a:lnTo>
                  <a:pt x="73" y="88"/>
                </a:lnTo>
                <a:lnTo>
                  <a:pt x="78" y="88"/>
                </a:lnTo>
                <a:lnTo>
                  <a:pt x="88" y="83"/>
                </a:lnTo>
                <a:lnTo>
                  <a:pt x="93" y="78"/>
                </a:lnTo>
                <a:lnTo>
                  <a:pt x="93" y="67"/>
                </a:lnTo>
                <a:lnTo>
                  <a:pt x="93" y="21"/>
                </a:lnTo>
                <a:lnTo>
                  <a:pt x="223" y="21"/>
                </a:lnTo>
                <a:lnTo>
                  <a:pt x="228" y="21"/>
                </a:lnTo>
                <a:lnTo>
                  <a:pt x="233" y="21"/>
                </a:lnTo>
                <a:lnTo>
                  <a:pt x="238" y="31"/>
                </a:lnTo>
                <a:lnTo>
                  <a:pt x="238" y="36"/>
                </a:lnTo>
                <a:lnTo>
                  <a:pt x="238" y="28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p:cNvGrpSpPr/>
          <p:nvPr/>
        </p:nvGrpSpPr>
        <p:grpSpPr>
          <a:xfrm>
            <a:off x="3078023" y="5211159"/>
            <a:ext cx="673100" cy="614363"/>
            <a:chOff x="3078023" y="5211159"/>
            <a:chExt cx="673100" cy="614363"/>
          </a:xfrm>
        </p:grpSpPr>
        <p:sp>
          <p:nvSpPr>
            <p:cNvPr id="34" name="Freeform 46"/>
            <p:cNvSpPr>
              <a:spLocks/>
            </p:cNvSpPr>
            <p:nvPr/>
          </p:nvSpPr>
          <p:spPr bwMode="auto">
            <a:xfrm>
              <a:off x="3093898" y="5211159"/>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Freeform 47"/>
            <p:cNvSpPr>
              <a:spLocks noEditPoints="1"/>
            </p:cNvSpPr>
            <p:nvPr/>
          </p:nvSpPr>
          <p:spPr bwMode="auto">
            <a:xfrm>
              <a:off x="3217723" y="5211159"/>
              <a:ext cx="122238" cy="1555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48"/>
            <p:cNvSpPr>
              <a:spLocks/>
            </p:cNvSpPr>
            <p:nvPr/>
          </p:nvSpPr>
          <p:spPr bwMode="auto">
            <a:xfrm>
              <a:off x="3373298" y="5211159"/>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49"/>
            <p:cNvSpPr>
              <a:spLocks noEditPoints="1"/>
            </p:cNvSpPr>
            <p:nvPr/>
          </p:nvSpPr>
          <p:spPr bwMode="auto">
            <a:xfrm>
              <a:off x="3078023" y="5431822"/>
              <a:ext cx="114300" cy="16510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Freeform 50"/>
            <p:cNvSpPr>
              <a:spLocks/>
            </p:cNvSpPr>
            <p:nvPr/>
          </p:nvSpPr>
          <p:spPr bwMode="auto">
            <a:xfrm>
              <a:off x="3233598" y="5431822"/>
              <a:ext cx="73025" cy="16510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51"/>
            <p:cNvSpPr>
              <a:spLocks noEditPoints="1"/>
            </p:cNvSpPr>
            <p:nvPr/>
          </p:nvSpPr>
          <p:spPr bwMode="auto">
            <a:xfrm>
              <a:off x="3355835" y="5431822"/>
              <a:ext cx="115888" cy="16510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52"/>
            <p:cNvSpPr>
              <a:spLocks noEditPoints="1"/>
            </p:cNvSpPr>
            <p:nvPr/>
          </p:nvSpPr>
          <p:spPr bwMode="auto">
            <a:xfrm>
              <a:off x="3078023" y="5662009"/>
              <a:ext cx="114300"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53"/>
            <p:cNvSpPr>
              <a:spLocks noEditPoints="1"/>
            </p:cNvSpPr>
            <p:nvPr/>
          </p:nvSpPr>
          <p:spPr bwMode="auto">
            <a:xfrm>
              <a:off x="3217723" y="5662009"/>
              <a:ext cx="122238" cy="163513"/>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54"/>
            <p:cNvSpPr>
              <a:spLocks/>
            </p:cNvSpPr>
            <p:nvPr/>
          </p:nvSpPr>
          <p:spPr bwMode="auto">
            <a:xfrm>
              <a:off x="3373298" y="5662009"/>
              <a:ext cx="65088" cy="163513"/>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55"/>
            <p:cNvSpPr>
              <a:spLocks/>
            </p:cNvSpPr>
            <p:nvPr/>
          </p:nvSpPr>
          <p:spPr bwMode="auto">
            <a:xfrm>
              <a:off x="3643173" y="5211159"/>
              <a:ext cx="82550" cy="1555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56"/>
            <p:cNvSpPr>
              <a:spLocks noEditPoints="1"/>
            </p:cNvSpPr>
            <p:nvPr/>
          </p:nvSpPr>
          <p:spPr bwMode="auto">
            <a:xfrm>
              <a:off x="3635235" y="5431822"/>
              <a:ext cx="115888" cy="16510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Freeform 57"/>
            <p:cNvSpPr>
              <a:spLocks noEditPoints="1"/>
            </p:cNvSpPr>
            <p:nvPr/>
          </p:nvSpPr>
          <p:spPr bwMode="auto">
            <a:xfrm>
              <a:off x="3635235" y="5662009"/>
              <a:ext cx="115888" cy="163513"/>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Freeform 58"/>
            <p:cNvSpPr>
              <a:spLocks noEditPoints="1"/>
            </p:cNvSpPr>
            <p:nvPr/>
          </p:nvSpPr>
          <p:spPr bwMode="auto">
            <a:xfrm>
              <a:off x="3487598" y="5211159"/>
              <a:ext cx="115888" cy="1555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Freeform 59"/>
            <p:cNvSpPr>
              <a:spLocks/>
            </p:cNvSpPr>
            <p:nvPr/>
          </p:nvSpPr>
          <p:spPr bwMode="auto">
            <a:xfrm>
              <a:off x="3505060" y="5431822"/>
              <a:ext cx="73025" cy="16510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Freeform 60"/>
            <p:cNvSpPr>
              <a:spLocks noEditPoints="1"/>
            </p:cNvSpPr>
            <p:nvPr/>
          </p:nvSpPr>
          <p:spPr bwMode="auto">
            <a:xfrm>
              <a:off x="3487598" y="5662009"/>
              <a:ext cx="115888"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50" name="Freeform 106"/>
          <p:cNvSpPr>
            <a:spLocks noEditPoints="1"/>
          </p:cNvSpPr>
          <p:nvPr/>
        </p:nvSpPr>
        <p:spPr bwMode="auto">
          <a:xfrm>
            <a:off x="917399" y="5246710"/>
            <a:ext cx="574675" cy="67151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4" name="Group 13"/>
          <p:cNvGrpSpPr/>
          <p:nvPr/>
        </p:nvGrpSpPr>
        <p:grpSpPr>
          <a:xfrm>
            <a:off x="4209910" y="3255264"/>
            <a:ext cx="784880" cy="920845"/>
            <a:chOff x="4209910" y="3255264"/>
            <a:chExt cx="784880" cy="920845"/>
          </a:xfrm>
        </p:grpSpPr>
        <p:sp>
          <p:nvSpPr>
            <p:cNvPr id="21" name="Freeform 33"/>
            <p:cNvSpPr>
              <a:spLocks/>
            </p:cNvSpPr>
            <p:nvPr/>
          </p:nvSpPr>
          <p:spPr bwMode="auto">
            <a:xfrm>
              <a:off x="4209910" y="4144359"/>
              <a:ext cx="147638" cy="31750"/>
            </a:xfrm>
            <a:custGeom>
              <a:avLst/>
              <a:gdLst>
                <a:gd name="T0" fmla="*/ 83 w 93"/>
                <a:gd name="T1" fmla="*/ 20 h 20"/>
                <a:gd name="T2" fmla="*/ 10 w 93"/>
                <a:gd name="T3" fmla="*/ 20 h 20"/>
                <a:gd name="T4" fmla="*/ 5 w 93"/>
                <a:gd name="T5" fmla="*/ 20 h 20"/>
                <a:gd name="T6" fmla="*/ 0 w 93"/>
                <a:gd name="T7" fmla="*/ 20 h 20"/>
                <a:gd name="T8" fmla="*/ 0 w 93"/>
                <a:gd name="T9" fmla="*/ 15 h 20"/>
                <a:gd name="T10" fmla="*/ 0 w 93"/>
                <a:gd name="T11" fmla="*/ 10 h 20"/>
                <a:gd name="T12" fmla="*/ 0 w 93"/>
                <a:gd name="T13" fmla="*/ 5 h 20"/>
                <a:gd name="T14" fmla="*/ 0 w 93"/>
                <a:gd name="T15" fmla="*/ 5 h 20"/>
                <a:gd name="T16" fmla="*/ 10 w 93"/>
                <a:gd name="T17" fmla="*/ 0 h 20"/>
                <a:gd name="T18" fmla="*/ 83 w 93"/>
                <a:gd name="T19" fmla="*/ 0 h 20"/>
                <a:gd name="T20" fmla="*/ 88 w 93"/>
                <a:gd name="T21" fmla="*/ 0 h 20"/>
                <a:gd name="T22" fmla="*/ 93 w 93"/>
                <a:gd name="T23" fmla="*/ 5 h 20"/>
                <a:gd name="T24" fmla="*/ 93 w 93"/>
                <a:gd name="T25" fmla="*/ 5 h 20"/>
                <a:gd name="T26" fmla="*/ 93 w 93"/>
                <a:gd name="T27" fmla="*/ 10 h 20"/>
                <a:gd name="T28" fmla="*/ 93 w 93"/>
                <a:gd name="T29" fmla="*/ 15 h 20"/>
                <a:gd name="T30" fmla="*/ 93 w 93"/>
                <a:gd name="T31" fmla="*/ 20 h 20"/>
                <a:gd name="T32" fmla="*/ 88 w 93"/>
                <a:gd name="T33" fmla="*/ 20 h 20"/>
                <a:gd name="T34" fmla="*/ 83 w 93"/>
                <a:gd name="T3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20">
                  <a:moveTo>
                    <a:pt x="83" y="20"/>
                  </a:moveTo>
                  <a:lnTo>
                    <a:pt x="10" y="20"/>
                  </a:lnTo>
                  <a:lnTo>
                    <a:pt x="5" y="20"/>
                  </a:lnTo>
                  <a:lnTo>
                    <a:pt x="0" y="20"/>
                  </a:lnTo>
                  <a:lnTo>
                    <a:pt x="0" y="15"/>
                  </a:lnTo>
                  <a:lnTo>
                    <a:pt x="0" y="10"/>
                  </a:lnTo>
                  <a:lnTo>
                    <a:pt x="0" y="5"/>
                  </a:lnTo>
                  <a:lnTo>
                    <a:pt x="0" y="5"/>
                  </a:lnTo>
                  <a:lnTo>
                    <a:pt x="10" y="0"/>
                  </a:lnTo>
                  <a:lnTo>
                    <a:pt x="83" y="0"/>
                  </a:lnTo>
                  <a:lnTo>
                    <a:pt x="88" y="0"/>
                  </a:lnTo>
                  <a:lnTo>
                    <a:pt x="93" y="5"/>
                  </a:lnTo>
                  <a:lnTo>
                    <a:pt x="93" y="5"/>
                  </a:lnTo>
                  <a:lnTo>
                    <a:pt x="93" y="10"/>
                  </a:lnTo>
                  <a:lnTo>
                    <a:pt x="93" y="15"/>
                  </a:lnTo>
                  <a:lnTo>
                    <a:pt x="93" y="20"/>
                  </a:lnTo>
                  <a:lnTo>
                    <a:pt x="88" y="20"/>
                  </a:lnTo>
                  <a:lnTo>
                    <a:pt x="83" y="2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Freeform 46"/>
            <p:cNvSpPr>
              <a:spLocks/>
            </p:cNvSpPr>
            <p:nvPr/>
          </p:nvSpPr>
          <p:spPr bwMode="auto">
            <a:xfrm>
              <a:off x="4337565" y="3255264"/>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Freeform 47"/>
            <p:cNvSpPr>
              <a:spLocks noEditPoints="1"/>
            </p:cNvSpPr>
            <p:nvPr/>
          </p:nvSpPr>
          <p:spPr bwMode="auto">
            <a:xfrm>
              <a:off x="4461390" y="3255264"/>
              <a:ext cx="122238" cy="1555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Freeform 48"/>
            <p:cNvSpPr>
              <a:spLocks/>
            </p:cNvSpPr>
            <p:nvPr/>
          </p:nvSpPr>
          <p:spPr bwMode="auto">
            <a:xfrm>
              <a:off x="4616965" y="3255264"/>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Freeform 49"/>
            <p:cNvSpPr>
              <a:spLocks noEditPoints="1"/>
            </p:cNvSpPr>
            <p:nvPr/>
          </p:nvSpPr>
          <p:spPr bwMode="auto">
            <a:xfrm>
              <a:off x="4321690" y="3475927"/>
              <a:ext cx="114300" cy="16510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Freeform 50"/>
            <p:cNvSpPr>
              <a:spLocks/>
            </p:cNvSpPr>
            <p:nvPr/>
          </p:nvSpPr>
          <p:spPr bwMode="auto">
            <a:xfrm>
              <a:off x="4477265" y="3475927"/>
              <a:ext cx="73025" cy="16510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Freeform 51"/>
            <p:cNvSpPr>
              <a:spLocks noEditPoints="1"/>
            </p:cNvSpPr>
            <p:nvPr/>
          </p:nvSpPr>
          <p:spPr bwMode="auto">
            <a:xfrm>
              <a:off x="4599502" y="3475927"/>
              <a:ext cx="115888" cy="16510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Freeform 52"/>
            <p:cNvSpPr>
              <a:spLocks noEditPoints="1"/>
            </p:cNvSpPr>
            <p:nvPr/>
          </p:nvSpPr>
          <p:spPr bwMode="auto">
            <a:xfrm>
              <a:off x="4321690" y="3706114"/>
              <a:ext cx="114300"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Freeform 53"/>
            <p:cNvSpPr>
              <a:spLocks noEditPoints="1"/>
            </p:cNvSpPr>
            <p:nvPr/>
          </p:nvSpPr>
          <p:spPr bwMode="auto">
            <a:xfrm>
              <a:off x="4461390" y="3706114"/>
              <a:ext cx="122238" cy="163513"/>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Freeform 54"/>
            <p:cNvSpPr>
              <a:spLocks/>
            </p:cNvSpPr>
            <p:nvPr/>
          </p:nvSpPr>
          <p:spPr bwMode="auto">
            <a:xfrm>
              <a:off x="4616965" y="3706114"/>
              <a:ext cx="65088" cy="163513"/>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Freeform 55"/>
            <p:cNvSpPr>
              <a:spLocks/>
            </p:cNvSpPr>
            <p:nvPr/>
          </p:nvSpPr>
          <p:spPr bwMode="auto">
            <a:xfrm>
              <a:off x="4886840" y="3255264"/>
              <a:ext cx="82550" cy="1555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Freeform 56"/>
            <p:cNvSpPr>
              <a:spLocks noEditPoints="1"/>
            </p:cNvSpPr>
            <p:nvPr/>
          </p:nvSpPr>
          <p:spPr bwMode="auto">
            <a:xfrm>
              <a:off x="4878902" y="3475927"/>
              <a:ext cx="115888" cy="16510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Freeform 57"/>
            <p:cNvSpPr>
              <a:spLocks noEditPoints="1"/>
            </p:cNvSpPr>
            <p:nvPr/>
          </p:nvSpPr>
          <p:spPr bwMode="auto">
            <a:xfrm>
              <a:off x="4878902" y="3706114"/>
              <a:ext cx="115888" cy="163513"/>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Freeform 58"/>
            <p:cNvSpPr>
              <a:spLocks noEditPoints="1"/>
            </p:cNvSpPr>
            <p:nvPr/>
          </p:nvSpPr>
          <p:spPr bwMode="auto">
            <a:xfrm>
              <a:off x="4731265" y="3255264"/>
              <a:ext cx="115888" cy="1555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Freeform 59"/>
            <p:cNvSpPr>
              <a:spLocks/>
            </p:cNvSpPr>
            <p:nvPr/>
          </p:nvSpPr>
          <p:spPr bwMode="auto">
            <a:xfrm>
              <a:off x="4748727" y="3475927"/>
              <a:ext cx="73025" cy="16510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Freeform 60"/>
            <p:cNvSpPr>
              <a:spLocks noEditPoints="1"/>
            </p:cNvSpPr>
            <p:nvPr/>
          </p:nvSpPr>
          <p:spPr bwMode="auto">
            <a:xfrm>
              <a:off x="4731265" y="3706114"/>
              <a:ext cx="115888"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85" name="Freeform 37"/>
          <p:cNvSpPr>
            <a:spLocks/>
          </p:cNvSpPr>
          <p:nvPr/>
        </p:nvSpPr>
        <p:spPr bwMode="auto">
          <a:xfrm>
            <a:off x="2183466" y="5853135"/>
            <a:ext cx="165100" cy="287338"/>
          </a:xfrm>
          <a:custGeom>
            <a:avLst/>
            <a:gdLst>
              <a:gd name="T0" fmla="*/ 104 w 104"/>
              <a:gd name="T1" fmla="*/ 62 h 181"/>
              <a:gd name="T2" fmla="*/ 104 w 104"/>
              <a:gd name="T3" fmla="*/ 181 h 181"/>
              <a:gd name="T4" fmla="*/ 0 w 104"/>
              <a:gd name="T5" fmla="*/ 119 h 181"/>
              <a:gd name="T6" fmla="*/ 0 w 104"/>
              <a:gd name="T7" fmla="*/ 0 h 181"/>
              <a:gd name="T8" fmla="*/ 104 w 104"/>
              <a:gd name="T9" fmla="*/ 62 h 181"/>
            </a:gdLst>
            <a:ahLst/>
            <a:cxnLst>
              <a:cxn ang="0">
                <a:pos x="T0" y="T1"/>
              </a:cxn>
              <a:cxn ang="0">
                <a:pos x="T2" y="T3"/>
              </a:cxn>
              <a:cxn ang="0">
                <a:pos x="T4" y="T5"/>
              </a:cxn>
              <a:cxn ang="0">
                <a:pos x="T6" y="T7"/>
              </a:cxn>
              <a:cxn ang="0">
                <a:pos x="T8" y="T9"/>
              </a:cxn>
            </a:cxnLst>
            <a:rect l="0" t="0" r="r" b="b"/>
            <a:pathLst>
              <a:path w="104" h="181">
                <a:moveTo>
                  <a:pt x="104" y="62"/>
                </a:moveTo>
                <a:lnTo>
                  <a:pt x="104" y="181"/>
                </a:lnTo>
                <a:lnTo>
                  <a:pt x="0" y="119"/>
                </a:lnTo>
                <a:lnTo>
                  <a:pt x="0" y="0"/>
                </a:lnTo>
                <a:lnTo>
                  <a:pt x="104"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Freeform 38"/>
          <p:cNvSpPr>
            <a:spLocks/>
          </p:cNvSpPr>
          <p:nvPr/>
        </p:nvSpPr>
        <p:spPr bwMode="auto">
          <a:xfrm>
            <a:off x="2389841" y="5853135"/>
            <a:ext cx="163513" cy="287338"/>
          </a:xfrm>
          <a:custGeom>
            <a:avLst/>
            <a:gdLst>
              <a:gd name="T0" fmla="*/ 0 w 103"/>
              <a:gd name="T1" fmla="*/ 62 h 181"/>
              <a:gd name="T2" fmla="*/ 0 w 103"/>
              <a:gd name="T3" fmla="*/ 181 h 181"/>
              <a:gd name="T4" fmla="*/ 103 w 103"/>
              <a:gd name="T5" fmla="*/ 119 h 181"/>
              <a:gd name="T6" fmla="*/ 103 w 103"/>
              <a:gd name="T7" fmla="*/ 0 h 181"/>
              <a:gd name="T8" fmla="*/ 0 w 103"/>
              <a:gd name="T9" fmla="*/ 62 h 181"/>
            </a:gdLst>
            <a:ahLst/>
            <a:cxnLst>
              <a:cxn ang="0">
                <a:pos x="T0" y="T1"/>
              </a:cxn>
              <a:cxn ang="0">
                <a:pos x="T2" y="T3"/>
              </a:cxn>
              <a:cxn ang="0">
                <a:pos x="T4" y="T5"/>
              </a:cxn>
              <a:cxn ang="0">
                <a:pos x="T6" y="T7"/>
              </a:cxn>
              <a:cxn ang="0">
                <a:pos x="T8" y="T9"/>
              </a:cxn>
            </a:cxnLst>
            <a:rect l="0" t="0" r="r" b="b"/>
            <a:pathLst>
              <a:path w="103" h="181">
                <a:moveTo>
                  <a:pt x="0" y="62"/>
                </a:moveTo>
                <a:lnTo>
                  <a:pt x="0" y="181"/>
                </a:lnTo>
                <a:lnTo>
                  <a:pt x="103" y="119"/>
                </a:lnTo>
                <a:lnTo>
                  <a:pt x="103" y="0"/>
                </a:lnTo>
                <a:lnTo>
                  <a:pt x="0"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Freeform 39"/>
          <p:cNvSpPr>
            <a:spLocks/>
          </p:cNvSpPr>
          <p:nvPr/>
        </p:nvSpPr>
        <p:spPr bwMode="auto">
          <a:xfrm>
            <a:off x="2200929" y="5729310"/>
            <a:ext cx="328613" cy="188913"/>
          </a:xfrm>
          <a:custGeom>
            <a:avLst/>
            <a:gdLst>
              <a:gd name="T0" fmla="*/ 103 w 207"/>
              <a:gd name="T1" fmla="*/ 119 h 119"/>
              <a:gd name="T2" fmla="*/ 0 w 207"/>
              <a:gd name="T3" fmla="*/ 57 h 119"/>
              <a:gd name="T4" fmla="*/ 103 w 207"/>
              <a:gd name="T5" fmla="*/ 0 h 119"/>
              <a:gd name="T6" fmla="*/ 207 w 207"/>
              <a:gd name="T7" fmla="*/ 57 h 119"/>
              <a:gd name="T8" fmla="*/ 103 w 207"/>
              <a:gd name="T9" fmla="*/ 119 h 119"/>
            </a:gdLst>
            <a:ahLst/>
            <a:cxnLst>
              <a:cxn ang="0">
                <a:pos x="T0" y="T1"/>
              </a:cxn>
              <a:cxn ang="0">
                <a:pos x="T2" y="T3"/>
              </a:cxn>
              <a:cxn ang="0">
                <a:pos x="T4" y="T5"/>
              </a:cxn>
              <a:cxn ang="0">
                <a:pos x="T6" y="T7"/>
              </a:cxn>
              <a:cxn ang="0">
                <a:pos x="T8" y="T9"/>
              </a:cxn>
            </a:cxnLst>
            <a:rect l="0" t="0" r="r" b="b"/>
            <a:pathLst>
              <a:path w="207" h="119">
                <a:moveTo>
                  <a:pt x="103" y="119"/>
                </a:moveTo>
                <a:lnTo>
                  <a:pt x="0" y="57"/>
                </a:lnTo>
                <a:lnTo>
                  <a:pt x="103" y="0"/>
                </a:lnTo>
                <a:lnTo>
                  <a:pt x="207" y="57"/>
                </a:lnTo>
                <a:lnTo>
                  <a:pt x="103"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Freeform 40"/>
          <p:cNvSpPr>
            <a:spLocks/>
          </p:cNvSpPr>
          <p:nvPr/>
        </p:nvSpPr>
        <p:spPr bwMode="auto">
          <a:xfrm>
            <a:off x="2594629" y="5853135"/>
            <a:ext cx="163513" cy="287338"/>
          </a:xfrm>
          <a:custGeom>
            <a:avLst/>
            <a:gdLst>
              <a:gd name="T0" fmla="*/ 103 w 103"/>
              <a:gd name="T1" fmla="*/ 62 h 181"/>
              <a:gd name="T2" fmla="*/ 103 w 103"/>
              <a:gd name="T3" fmla="*/ 181 h 181"/>
              <a:gd name="T4" fmla="*/ 0 w 103"/>
              <a:gd name="T5" fmla="*/ 119 h 181"/>
              <a:gd name="T6" fmla="*/ 0 w 103"/>
              <a:gd name="T7" fmla="*/ 0 h 181"/>
              <a:gd name="T8" fmla="*/ 103 w 103"/>
              <a:gd name="T9" fmla="*/ 62 h 181"/>
            </a:gdLst>
            <a:ahLst/>
            <a:cxnLst>
              <a:cxn ang="0">
                <a:pos x="T0" y="T1"/>
              </a:cxn>
              <a:cxn ang="0">
                <a:pos x="T2" y="T3"/>
              </a:cxn>
              <a:cxn ang="0">
                <a:pos x="T4" y="T5"/>
              </a:cxn>
              <a:cxn ang="0">
                <a:pos x="T6" y="T7"/>
              </a:cxn>
              <a:cxn ang="0">
                <a:pos x="T8" y="T9"/>
              </a:cxn>
            </a:cxnLst>
            <a:rect l="0" t="0" r="r" b="b"/>
            <a:pathLst>
              <a:path w="103" h="181">
                <a:moveTo>
                  <a:pt x="103" y="62"/>
                </a:moveTo>
                <a:lnTo>
                  <a:pt x="103" y="181"/>
                </a:lnTo>
                <a:lnTo>
                  <a:pt x="0" y="119"/>
                </a:lnTo>
                <a:lnTo>
                  <a:pt x="0" y="0"/>
                </a:lnTo>
                <a:lnTo>
                  <a:pt x="103"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Freeform 41"/>
          <p:cNvSpPr>
            <a:spLocks/>
          </p:cNvSpPr>
          <p:nvPr/>
        </p:nvSpPr>
        <p:spPr bwMode="auto">
          <a:xfrm>
            <a:off x="2799416" y="5853135"/>
            <a:ext cx="155575" cy="287338"/>
          </a:xfrm>
          <a:custGeom>
            <a:avLst/>
            <a:gdLst>
              <a:gd name="T0" fmla="*/ 0 w 98"/>
              <a:gd name="T1" fmla="*/ 62 h 181"/>
              <a:gd name="T2" fmla="*/ 0 w 98"/>
              <a:gd name="T3" fmla="*/ 181 h 181"/>
              <a:gd name="T4" fmla="*/ 98 w 98"/>
              <a:gd name="T5" fmla="*/ 119 h 181"/>
              <a:gd name="T6" fmla="*/ 98 w 98"/>
              <a:gd name="T7" fmla="*/ 0 h 181"/>
              <a:gd name="T8" fmla="*/ 0 w 98"/>
              <a:gd name="T9" fmla="*/ 62 h 181"/>
            </a:gdLst>
            <a:ahLst/>
            <a:cxnLst>
              <a:cxn ang="0">
                <a:pos x="T0" y="T1"/>
              </a:cxn>
              <a:cxn ang="0">
                <a:pos x="T2" y="T3"/>
              </a:cxn>
              <a:cxn ang="0">
                <a:pos x="T4" y="T5"/>
              </a:cxn>
              <a:cxn ang="0">
                <a:pos x="T6" y="T7"/>
              </a:cxn>
              <a:cxn ang="0">
                <a:pos x="T8" y="T9"/>
              </a:cxn>
            </a:cxnLst>
            <a:rect l="0" t="0" r="r" b="b"/>
            <a:pathLst>
              <a:path w="98" h="181">
                <a:moveTo>
                  <a:pt x="0" y="62"/>
                </a:moveTo>
                <a:lnTo>
                  <a:pt x="0" y="181"/>
                </a:lnTo>
                <a:lnTo>
                  <a:pt x="98" y="119"/>
                </a:lnTo>
                <a:lnTo>
                  <a:pt x="98" y="0"/>
                </a:lnTo>
                <a:lnTo>
                  <a:pt x="0"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Freeform 42"/>
          <p:cNvSpPr>
            <a:spLocks/>
          </p:cNvSpPr>
          <p:nvPr/>
        </p:nvSpPr>
        <p:spPr bwMode="auto">
          <a:xfrm>
            <a:off x="2610504" y="5729310"/>
            <a:ext cx="328613" cy="188913"/>
          </a:xfrm>
          <a:custGeom>
            <a:avLst/>
            <a:gdLst>
              <a:gd name="T0" fmla="*/ 104 w 207"/>
              <a:gd name="T1" fmla="*/ 119 h 119"/>
              <a:gd name="T2" fmla="*/ 0 w 207"/>
              <a:gd name="T3" fmla="*/ 57 h 119"/>
              <a:gd name="T4" fmla="*/ 104 w 207"/>
              <a:gd name="T5" fmla="*/ 0 h 119"/>
              <a:gd name="T6" fmla="*/ 207 w 207"/>
              <a:gd name="T7" fmla="*/ 57 h 119"/>
              <a:gd name="T8" fmla="*/ 104 w 207"/>
              <a:gd name="T9" fmla="*/ 119 h 119"/>
            </a:gdLst>
            <a:ahLst/>
            <a:cxnLst>
              <a:cxn ang="0">
                <a:pos x="T0" y="T1"/>
              </a:cxn>
              <a:cxn ang="0">
                <a:pos x="T2" y="T3"/>
              </a:cxn>
              <a:cxn ang="0">
                <a:pos x="T4" y="T5"/>
              </a:cxn>
              <a:cxn ang="0">
                <a:pos x="T6" y="T7"/>
              </a:cxn>
              <a:cxn ang="0">
                <a:pos x="T8" y="T9"/>
              </a:cxn>
            </a:cxnLst>
            <a:rect l="0" t="0" r="r" b="b"/>
            <a:pathLst>
              <a:path w="207" h="119">
                <a:moveTo>
                  <a:pt x="104" y="119"/>
                </a:moveTo>
                <a:lnTo>
                  <a:pt x="0" y="57"/>
                </a:lnTo>
                <a:lnTo>
                  <a:pt x="104" y="0"/>
                </a:lnTo>
                <a:lnTo>
                  <a:pt x="207" y="57"/>
                </a:lnTo>
                <a:lnTo>
                  <a:pt x="104"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Freeform 43"/>
          <p:cNvSpPr>
            <a:spLocks/>
          </p:cNvSpPr>
          <p:nvPr/>
        </p:nvSpPr>
        <p:spPr bwMode="auto">
          <a:xfrm>
            <a:off x="2389841" y="6213498"/>
            <a:ext cx="163513" cy="279400"/>
          </a:xfrm>
          <a:custGeom>
            <a:avLst/>
            <a:gdLst>
              <a:gd name="T0" fmla="*/ 103 w 103"/>
              <a:gd name="T1" fmla="*/ 57 h 176"/>
              <a:gd name="T2" fmla="*/ 103 w 103"/>
              <a:gd name="T3" fmla="*/ 176 h 176"/>
              <a:gd name="T4" fmla="*/ 0 w 103"/>
              <a:gd name="T5" fmla="*/ 114 h 176"/>
              <a:gd name="T6" fmla="*/ 0 w 103"/>
              <a:gd name="T7" fmla="*/ 0 h 176"/>
              <a:gd name="T8" fmla="*/ 103 w 103"/>
              <a:gd name="T9" fmla="*/ 57 h 176"/>
            </a:gdLst>
            <a:ahLst/>
            <a:cxnLst>
              <a:cxn ang="0">
                <a:pos x="T0" y="T1"/>
              </a:cxn>
              <a:cxn ang="0">
                <a:pos x="T2" y="T3"/>
              </a:cxn>
              <a:cxn ang="0">
                <a:pos x="T4" y="T5"/>
              </a:cxn>
              <a:cxn ang="0">
                <a:pos x="T6" y="T7"/>
              </a:cxn>
              <a:cxn ang="0">
                <a:pos x="T8" y="T9"/>
              </a:cxn>
            </a:cxnLst>
            <a:rect l="0" t="0" r="r" b="b"/>
            <a:pathLst>
              <a:path w="103" h="176">
                <a:moveTo>
                  <a:pt x="103" y="57"/>
                </a:moveTo>
                <a:lnTo>
                  <a:pt x="103" y="176"/>
                </a:lnTo>
                <a:lnTo>
                  <a:pt x="0" y="114"/>
                </a:lnTo>
                <a:lnTo>
                  <a:pt x="0" y="0"/>
                </a:lnTo>
                <a:lnTo>
                  <a:pt x="103"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Freeform 44"/>
          <p:cNvSpPr>
            <a:spLocks/>
          </p:cNvSpPr>
          <p:nvPr/>
        </p:nvSpPr>
        <p:spPr bwMode="auto">
          <a:xfrm>
            <a:off x="2594629" y="6213498"/>
            <a:ext cx="163513" cy="279400"/>
          </a:xfrm>
          <a:custGeom>
            <a:avLst/>
            <a:gdLst>
              <a:gd name="T0" fmla="*/ 0 w 103"/>
              <a:gd name="T1" fmla="*/ 57 h 176"/>
              <a:gd name="T2" fmla="*/ 0 w 103"/>
              <a:gd name="T3" fmla="*/ 176 h 176"/>
              <a:gd name="T4" fmla="*/ 103 w 103"/>
              <a:gd name="T5" fmla="*/ 114 h 176"/>
              <a:gd name="T6" fmla="*/ 103 w 103"/>
              <a:gd name="T7" fmla="*/ 0 h 176"/>
              <a:gd name="T8" fmla="*/ 0 w 103"/>
              <a:gd name="T9" fmla="*/ 57 h 176"/>
            </a:gdLst>
            <a:ahLst/>
            <a:cxnLst>
              <a:cxn ang="0">
                <a:pos x="T0" y="T1"/>
              </a:cxn>
              <a:cxn ang="0">
                <a:pos x="T2" y="T3"/>
              </a:cxn>
              <a:cxn ang="0">
                <a:pos x="T4" y="T5"/>
              </a:cxn>
              <a:cxn ang="0">
                <a:pos x="T6" y="T7"/>
              </a:cxn>
              <a:cxn ang="0">
                <a:pos x="T8" y="T9"/>
              </a:cxn>
            </a:cxnLst>
            <a:rect l="0" t="0" r="r" b="b"/>
            <a:pathLst>
              <a:path w="103" h="176">
                <a:moveTo>
                  <a:pt x="0" y="57"/>
                </a:moveTo>
                <a:lnTo>
                  <a:pt x="0" y="176"/>
                </a:lnTo>
                <a:lnTo>
                  <a:pt x="103" y="114"/>
                </a:lnTo>
                <a:lnTo>
                  <a:pt x="103" y="0"/>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Freeform 45"/>
          <p:cNvSpPr>
            <a:spLocks/>
          </p:cNvSpPr>
          <p:nvPr/>
        </p:nvSpPr>
        <p:spPr bwMode="auto">
          <a:xfrm>
            <a:off x="2405716" y="6083323"/>
            <a:ext cx="328613" cy="188913"/>
          </a:xfrm>
          <a:custGeom>
            <a:avLst/>
            <a:gdLst>
              <a:gd name="T0" fmla="*/ 103 w 207"/>
              <a:gd name="T1" fmla="*/ 119 h 119"/>
              <a:gd name="T2" fmla="*/ 0 w 207"/>
              <a:gd name="T3" fmla="*/ 56 h 119"/>
              <a:gd name="T4" fmla="*/ 103 w 207"/>
              <a:gd name="T5" fmla="*/ 0 h 119"/>
              <a:gd name="T6" fmla="*/ 207 w 207"/>
              <a:gd name="T7" fmla="*/ 56 h 119"/>
              <a:gd name="T8" fmla="*/ 103 w 207"/>
              <a:gd name="T9" fmla="*/ 119 h 119"/>
            </a:gdLst>
            <a:ahLst/>
            <a:cxnLst>
              <a:cxn ang="0">
                <a:pos x="T0" y="T1"/>
              </a:cxn>
              <a:cxn ang="0">
                <a:pos x="T2" y="T3"/>
              </a:cxn>
              <a:cxn ang="0">
                <a:pos x="T4" y="T5"/>
              </a:cxn>
              <a:cxn ang="0">
                <a:pos x="T6" y="T7"/>
              </a:cxn>
              <a:cxn ang="0">
                <a:pos x="T8" y="T9"/>
              </a:cxn>
            </a:cxnLst>
            <a:rect l="0" t="0" r="r" b="b"/>
            <a:pathLst>
              <a:path w="207" h="119">
                <a:moveTo>
                  <a:pt x="103" y="119"/>
                </a:moveTo>
                <a:lnTo>
                  <a:pt x="0" y="56"/>
                </a:lnTo>
                <a:lnTo>
                  <a:pt x="103" y="0"/>
                </a:lnTo>
                <a:lnTo>
                  <a:pt x="207" y="56"/>
                </a:lnTo>
                <a:lnTo>
                  <a:pt x="103"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Freeform 23"/>
          <p:cNvSpPr>
            <a:spLocks noEditPoints="1"/>
          </p:cNvSpPr>
          <p:nvPr/>
        </p:nvSpPr>
        <p:spPr bwMode="auto">
          <a:xfrm>
            <a:off x="4534868" y="6017265"/>
            <a:ext cx="336550" cy="393700"/>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Freeform 25"/>
          <p:cNvSpPr>
            <a:spLocks noEditPoints="1"/>
          </p:cNvSpPr>
          <p:nvPr/>
        </p:nvSpPr>
        <p:spPr bwMode="auto">
          <a:xfrm>
            <a:off x="1605640" y="6030253"/>
            <a:ext cx="189140" cy="259723"/>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Freeform 27"/>
          <p:cNvSpPr>
            <a:spLocks/>
          </p:cNvSpPr>
          <p:nvPr/>
        </p:nvSpPr>
        <p:spPr bwMode="auto">
          <a:xfrm>
            <a:off x="3576269" y="6277165"/>
            <a:ext cx="361950" cy="49213"/>
          </a:xfrm>
          <a:custGeom>
            <a:avLst/>
            <a:gdLst>
              <a:gd name="T0" fmla="*/ 212 w 228"/>
              <a:gd name="T1" fmla="*/ 31 h 31"/>
              <a:gd name="T2" fmla="*/ 16 w 228"/>
              <a:gd name="T3" fmla="*/ 31 h 31"/>
              <a:gd name="T4" fmla="*/ 10 w 228"/>
              <a:gd name="T5" fmla="*/ 31 h 31"/>
              <a:gd name="T6" fmla="*/ 10 w 228"/>
              <a:gd name="T7" fmla="*/ 31 h 31"/>
              <a:gd name="T8" fmla="*/ 0 w 228"/>
              <a:gd name="T9" fmla="*/ 16 h 31"/>
              <a:gd name="T10" fmla="*/ 10 w 228"/>
              <a:gd name="T11" fmla="*/ 10 h 31"/>
              <a:gd name="T12" fmla="*/ 10 w 228"/>
              <a:gd name="T13" fmla="*/ 5 h 31"/>
              <a:gd name="T14" fmla="*/ 16 w 228"/>
              <a:gd name="T15" fmla="*/ 0 h 31"/>
              <a:gd name="T16" fmla="*/ 212 w 228"/>
              <a:gd name="T17" fmla="*/ 0 h 31"/>
              <a:gd name="T18" fmla="*/ 217 w 228"/>
              <a:gd name="T19" fmla="*/ 5 h 31"/>
              <a:gd name="T20" fmla="*/ 222 w 228"/>
              <a:gd name="T21" fmla="*/ 10 h 31"/>
              <a:gd name="T22" fmla="*/ 228 w 228"/>
              <a:gd name="T23" fmla="*/ 16 h 31"/>
              <a:gd name="T24" fmla="*/ 228 w 228"/>
              <a:gd name="T25" fmla="*/ 26 h 31"/>
              <a:gd name="T26" fmla="*/ 222 w 228"/>
              <a:gd name="T27" fmla="*/ 31 h 31"/>
              <a:gd name="T28" fmla="*/ 217 w 228"/>
              <a:gd name="T29" fmla="*/ 31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31"/>
                </a:lnTo>
                <a:lnTo>
                  <a:pt x="10" y="31"/>
                </a:lnTo>
                <a:lnTo>
                  <a:pt x="0" y="16"/>
                </a:lnTo>
                <a:lnTo>
                  <a:pt x="10" y="10"/>
                </a:lnTo>
                <a:lnTo>
                  <a:pt x="10" y="5"/>
                </a:lnTo>
                <a:lnTo>
                  <a:pt x="16" y="0"/>
                </a:lnTo>
                <a:lnTo>
                  <a:pt x="212" y="0"/>
                </a:lnTo>
                <a:lnTo>
                  <a:pt x="217" y="5"/>
                </a:lnTo>
                <a:lnTo>
                  <a:pt x="222" y="10"/>
                </a:lnTo>
                <a:lnTo>
                  <a:pt x="228" y="16"/>
                </a:lnTo>
                <a:lnTo>
                  <a:pt x="228" y="26"/>
                </a:lnTo>
                <a:lnTo>
                  <a:pt x="222" y="31"/>
                </a:lnTo>
                <a:lnTo>
                  <a:pt x="217" y="31"/>
                </a:lnTo>
                <a:lnTo>
                  <a:pt x="212" y="3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Freeform 28"/>
          <p:cNvSpPr>
            <a:spLocks/>
          </p:cNvSpPr>
          <p:nvPr/>
        </p:nvSpPr>
        <p:spPr bwMode="auto">
          <a:xfrm>
            <a:off x="3723907" y="6186677"/>
            <a:ext cx="214313" cy="49213"/>
          </a:xfrm>
          <a:custGeom>
            <a:avLst/>
            <a:gdLst>
              <a:gd name="T0" fmla="*/ 119 w 135"/>
              <a:gd name="T1" fmla="*/ 31 h 31"/>
              <a:gd name="T2" fmla="*/ 10 w 135"/>
              <a:gd name="T3" fmla="*/ 31 h 31"/>
              <a:gd name="T4" fmla="*/ 5 w 135"/>
              <a:gd name="T5" fmla="*/ 26 h 31"/>
              <a:gd name="T6" fmla="*/ 0 w 135"/>
              <a:gd name="T7" fmla="*/ 26 h 31"/>
              <a:gd name="T8" fmla="*/ 0 w 135"/>
              <a:gd name="T9" fmla="*/ 16 h 31"/>
              <a:gd name="T10" fmla="*/ 0 w 135"/>
              <a:gd name="T11" fmla="*/ 16 h 31"/>
              <a:gd name="T12" fmla="*/ 0 w 135"/>
              <a:gd name="T13" fmla="*/ 5 h 31"/>
              <a:gd name="T14" fmla="*/ 0 w 135"/>
              <a:gd name="T15" fmla="*/ 0 h 31"/>
              <a:gd name="T16" fmla="*/ 10 w 135"/>
              <a:gd name="T17" fmla="*/ 0 h 31"/>
              <a:gd name="T18" fmla="*/ 119 w 135"/>
              <a:gd name="T19" fmla="*/ 0 h 31"/>
              <a:gd name="T20" fmla="*/ 124 w 135"/>
              <a:gd name="T21" fmla="*/ 0 h 31"/>
              <a:gd name="T22" fmla="*/ 129 w 135"/>
              <a:gd name="T23" fmla="*/ 0 h 31"/>
              <a:gd name="T24" fmla="*/ 135 w 135"/>
              <a:gd name="T25" fmla="*/ 5 h 31"/>
              <a:gd name="T26" fmla="*/ 135 w 135"/>
              <a:gd name="T27" fmla="*/ 16 h 31"/>
              <a:gd name="T28" fmla="*/ 135 w 135"/>
              <a:gd name="T29" fmla="*/ 16 h 31"/>
              <a:gd name="T30" fmla="*/ 129 w 135"/>
              <a:gd name="T31" fmla="*/ 26 h 31"/>
              <a:gd name="T32" fmla="*/ 124 w 135"/>
              <a:gd name="T33" fmla="*/ 26 h 31"/>
              <a:gd name="T34" fmla="*/ 119 w 135"/>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31">
                <a:moveTo>
                  <a:pt x="119" y="31"/>
                </a:moveTo>
                <a:lnTo>
                  <a:pt x="10" y="31"/>
                </a:lnTo>
                <a:lnTo>
                  <a:pt x="5" y="26"/>
                </a:lnTo>
                <a:lnTo>
                  <a:pt x="0" y="26"/>
                </a:lnTo>
                <a:lnTo>
                  <a:pt x="0" y="16"/>
                </a:lnTo>
                <a:lnTo>
                  <a:pt x="0" y="16"/>
                </a:lnTo>
                <a:lnTo>
                  <a:pt x="0" y="5"/>
                </a:lnTo>
                <a:lnTo>
                  <a:pt x="0" y="0"/>
                </a:lnTo>
                <a:lnTo>
                  <a:pt x="10" y="0"/>
                </a:lnTo>
                <a:lnTo>
                  <a:pt x="119" y="0"/>
                </a:lnTo>
                <a:lnTo>
                  <a:pt x="124" y="0"/>
                </a:lnTo>
                <a:lnTo>
                  <a:pt x="129" y="0"/>
                </a:lnTo>
                <a:lnTo>
                  <a:pt x="135" y="5"/>
                </a:lnTo>
                <a:lnTo>
                  <a:pt x="135" y="16"/>
                </a:lnTo>
                <a:lnTo>
                  <a:pt x="135" y="16"/>
                </a:lnTo>
                <a:lnTo>
                  <a:pt x="129" y="26"/>
                </a:lnTo>
                <a:lnTo>
                  <a:pt x="124" y="26"/>
                </a:lnTo>
                <a:lnTo>
                  <a:pt x="119" y="3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29"/>
          <p:cNvSpPr>
            <a:spLocks/>
          </p:cNvSpPr>
          <p:nvPr/>
        </p:nvSpPr>
        <p:spPr bwMode="auto">
          <a:xfrm>
            <a:off x="3576269" y="6383527"/>
            <a:ext cx="361950" cy="49213"/>
          </a:xfrm>
          <a:custGeom>
            <a:avLst/>
            <a:gdLst>
              <a:gd name="T0" fmla="*/ 212 w 228"/>
              <a:gd name="T1" fmla="*/ 31 h 31"/>
              <a:gd name="T2" fmla="*/ 16 w 228"/>
              <a:gd name="T3" fmla="*/ 31 h 31"/>
              <a:gd name="T4" fmla="*/ 10 w 228"/>
              <a:gd name="T5" fmla="*/ 26 h 31"/>
              <a:gd name="T6" fmla="*/ 10 w 228"/>
              <a:gd name="T7" fmla="*/ 21 h 31"/>
              <a:gd name="T8" fmla="*/ 0 w 228"/>
              <a:gd name="T9" fmla="*/ 16 h 31"/>
              <a:gd name="T10" fmla="*/ 10 w 228"/>
              <a:gd name="T11" fmla="*/ 5 h 31"/>
              <a:gd name="T12" fmla="*/ 10 w 228"/>
              <a:gd name="T13" fmla="*/ 0 h 31"/>
              <a:gd name="T14" fmla="*/ 16 w 228"/>
              <a:gd name="T15" fmla="*/ 0 h 31"/>
              <a:gd name="T16" fmla="*/ 212 w 228"/>
              <a:gd name="T17" fmla="*/ 0 h 31"/>
              <a:gd name="T18" fmla="*/ 217 w 228"/>
              <a:gd name="T19" fmla="*/ 0 h 31"/>
              <a:gd name="T20" fmla="*/ 222 w 228"/>
              <a:gd name="T21" fmla="*/ 5 h 31"/>
              <a:gd name="T22" fmla="*/ 228 w 228"/>
              <a:gd name="T23" fmla="*/ 5 h 31"/>
              <a:gd name="T24" fmla="*/ 228 w 228"/>
              <a:gd name="T25" fmla="*/ 16 h 31"/>
              <a:gd name="T26" fmla="*/ 222 w 228"/>
              <a:gd name="T27" fmla="*/ 21 h 31"/>
              <a:gd name="T28" fmla="*/ 217 w 228"/>
              <a:gd name="T29" fmla="*/ 26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26"/>
                </a:lnTo>
                <a:lnTo>
                  <a:pt x="10" y="21"/>
                </a:lnTo>
                <a:lnTo>
                  <a:pt x="0" y="16"/>
                </a:lnTo>
                <a:lnTo>
                  <a:pt x="10" y="5"/>
                </a:lnTo>
                <a:lnTo>
                  <a:pt x="10" y="0"/>
                </a:lnTo>
                <a:lnTo>
                  <a:pt x="16" y="0"/>
                </a:lnTo>
                <a:lnTo>
                  <a:pt x="212" y="0"/>
                </a:lnTo>
                <a:lnTo>
                  <a:pt x="217" y="0"/>
                </a:lnTo>
                <a:lnTo>
                  <a:pt x="222" y="5"/>
                </a:lnTo>
                <a:lnTo>
                  <a:pt x="228" y="5"/>
                </a:lnTo>
                <a:lnTo>
                  <a:pt x="228" y="16"/>
                </a:lnTo>
                <a:lnTo>
                  <a:pt x="222" y="21"/>
                </a:lnTo>
                <a:lnTo>
                  <a:pt x="217" y="26"/>
                </a:lnTo>
                <a:lnTo>
                  <a:pt x="212" y="3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Freeform 30"/>
          <p:cNvSpPr>
            <a:spLocks/>
          </p:cNvSpPr>
          <p:nvPr/>
        </p:nvSpPr>
        <p:spPr bwMode="auto">
          <a:xfrm>
            <a:off x="3576269" y="6481952"/>
            <a:ext cx="361950" cy="49213"/>
          </a:xfrm>
          <a:custGeom>
            <a:avLst/>
            <a:gdLst>
              <a:gd name="T0" fmla="*/ 212 w 228"/>
              <a:gd name="T1" fmla="*/ 31 h 31"/>
              <a:gd name="T2" fmla="*/ 16 w 228"/>
              <a:gd name="T3" fmla="*/ 31 h 31"/>
              <a:gd name="T4" fmla="*/ 10 w 228"/>
              <a:gd name="T5" fmla="*/ 31 h 31"/>
              <a:gd name="T6" fmla="*/ 10 w 228"/>
              <a:gd name="T7" fmla="*/ 26 h 31"/>
              <a:gd name="T8" fmla="*/ 5 w 228"/>
              <a:gd name="T9" fmla="*/ 21 h 31"/>
              <a:gd name="T10" fmla="*/ 0 w 228"/>
              <a:gd name="T11" fmla="*/ 16 h 31"/>
              <a:gd name="T12" fmla="*/ 10 w 228"/>
              <a:gd name="T13" fmla="*/ 0 h 31"/>
              <a:gd name="T14" fmla="*/ 10 w 228"/>
              <a:gd name="T15" fmla="*/ 0 h 31"/>
              <a:gd name="T16" fmla="*/ 16 w 228"/>
              <a:gd name="T17" fmla="*/ 0 h 31"/>
              <a:gd name="T18" fmla="*/ 212 w 228"/>
              <a:gd name="T19" fmla="*/ 0 h 31"/>
              <a:gd name="T20" fmla="*/ 217 w 228"/>
              <a:gd name="T21" fmla="*/ 0 h 31"/>
              <a:gd name="T22" fmla="*/ 222 w 228"/>
              <a:gd name="T23" fmla="*/ 0 h 31"/>
              <a:gd name="T24" fmla="*/ 228 w 228"/>
              <a:gd name="T25" fmla="*/ 11 h 31"/>
              <a:gd name="T26" fmla="*/ 228 w 228"/>
              <a:gd name="T27" fmla="*/ 16 h 31"/>
              <a:gd name="T28" fmla="*/ 228 w 228"/>
              <a:gd name="T29" fmla="*/ 21 h 31"/>
              <a:gd name="T30" fmla="*/ 222 w 228"/>
              <a:gd name="T31" fmla="*/ 26 h 31"/>
              <a:gd name="T32" fmla="*/ 217 w 228"/>
              <a:gd name="T33" fmla="*/ 31 h 31"/>
              <a:gd name="T34" fmla="*/ 212 w 228"/>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31">
                <a:moveTo>
                  <a:pt x="212" y="31"/>
                </a:moveTo>
                <a:lnTo>
                  <a:pt x="16" y="31"/>
                </a:lnTo>
                <a:lnTo>
                  <a:pt x="10" y="31"/>
                </a:lnTo>
                <a:lnTo>
                  <a:pt x="10" y="26"/>
                </a:lnTo>
                <a:lnTo>
                  <a:pt x="5" y="21"/>
                </a:lnTo>
                <a:lnTo>
                  <a:pt x="0" y="16"/>
                </a:lnTo>
                <a:lnTo>
                  <a:pt x="10" y="0"/>
                </a:lnTo>
                <a:lnTo>
                  <a:pt x="10" y="0"/>
                </a:lnTo>
                <a:lnTo>
                  <a:pt x="16" y="0"/>
                </a:lnTo>
                <a:lnTo>
                  <a:pt x="212" y="0"/>
                </a:lnTo>
                <a:lnTo>
                  <a:pt x="217" y="0"/>
                </a:lnTo>
                <a:lnTo>
                  <a:pt x="222" y="0"/>
                </a:lnTo>
                <a:lnTo>
                  <a:pt x="228" y="11"/>
                </a:lnTo>
                <a:lnTo>
                  <a:pt x="228" y="16"/>
                </a:lnTo>
                <a:lnTo>
                  <a:pt x="228" y="21"/>
                </a:lnTo>
                <a:lnTo>
                  <a:pt x="222" y="26"/>
                </a:lnTo>
                <a:lnTo>
                  <a:pt x="217" y="31"/>
                </a:lnTo>
                <a:lnTo>
                  <a:pt x="212" y="3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Freeform 31"/>
          <p:cNvSpPr>
            <a:spLocks noEditPoints="1"/>
          </p:cNvSpPr>
          <p:nvPr/>
        </p:nvSpPr>
        <p:spPr bwMode="auto">
          <a:xfrm>
            <a:off x="3469907" y="5989827"/>
            <a:ext cx="574675" cy="706438"/>
          </a:xfrm>
          <a:custGeom>
            <a:avLst/>
            <a:gdLst>
              <a:gd name="T0" fmla="*/ 326 w 362"/>
              <a:gd name="T1" fmla="*/ 0 h 445"/>
              <a:gd name="T2" fmla="*/ 119 w 362"/>
              <a:gd name="T3" fmla="*/ 0 h 445"/>
              <a:gd name="T4" fmla="*/ 0 w 362"/>
              <a:gd name="T5" fmla="*/ 114 h 445"/>
              <a:gd name="T6" fmla="*/ 0 w 362"/>
              <a:gd name="T7" fmla="*/ 408 h 445"/>
              <a:gd name="T8" fmla="*/ 5 w 362"/>
              <a:gd name="T9" fmla="*/ 424 h 445"/>
              <a:gd name="T10" fmla="*/ 10 w 362"/>
              <a:gd name="T11" fmla="*/ 434 h 445"/>
              <a:gd name="T12" fmla="*/ 21 w 362"/>
              <a:gd name="T13" fmla="*/ 439 h 445"/>
              <a:gd name="T14" fmla="*/ 36 w 362"/>
              <a:gd name="T15" fmla="*/ 445 h 445"/>
              <a:gd name="T16" fmla="*/ 362 w 362"/>
              <a:gd name="T17" fmla="*/ 445 h 445"/>
              <a:gd name="T18" fmla="*/ 362 w 362"/>
              <a:gd name="T19" fmla="*/ 41 h 445"/>
              <a:gd name="T20" fmla="*/ 357 w 362"/>
              <a:gd name="T21" fmla="*/ 26 h 445"/>
              <a:gd name="T22" fmla="*/ 351 w 362"/>
              <a:gd name="T23" fmla="*/ 16 h 445"/>
              <a:gd name="T24" fmla="*/ 341 w 362"/>
              <a:gd name="T25" fmla="*/ 5 h 445"/>
              <a:gd name="T26" fmla="*/ 326 w 362"/>
              <a:gd name="T27" fmla="*/ 0 h 445"/>
              <a:gd name="T28" fmla="*/ 336 w 362"/>
              <a:gd name="T29" fmla="*/ 414 h 445"/>
              <a:gd name="T30" fmla="*/ 52 w 362"/>
              <a:gd name="T31" fmla="*/ 414 h 445"/>
              <a:gd name="T32" fmla="*/ 46 w 362"/>
              <a:gd name="T33" fmla="*/ 414 h 445"/>
              <a:gd name="T34" fmla="*/ 36 w 362"/>
              <a:gd name="T35" fmla="*/ 408 h 445"/>
              <a:gd name="T36" fmla="*/ 31 w 362"/>
              <a:gd name="T37" fmla="*/ 398 h 445"/>
              <a:gd name="T38" fmla="*/ 31 w 362"/>
              <a:gd name="T39" fmla="*/ 393 h 445"/>
              <a:gd name="T40" fmla="*/ 31 w 362"/>
              <a:gd name="T41" fmla="*/ 129 h 445"/>
              <a:gd name="T42" fmla="*/ 98 w 362"/>
              <a:gd name="T43" fmla="*/ 129 h 445"/>
              <a:gd name="T44" fmla="*/ 108 w 362"/>
              <a:gd name="T45" fmla="*/ 129 h 445"/>
              <a:gd name="T46" fmla="*/ 119 w 362"/>
              <a:gd name="T47" fmla="*/ 124 h 445"/>
              <a:gd name="T48" fmla="*/ 129 w 362"/>
              <a:gd name="T49" fmla="*/ 114 h 445"/>
              <a:gd name="T50" fmla="*/ 129 w 362"/>
              <a:gd name="T51" fmla="*/ 98 h 445"/>
              <a:gd name="T52" fmla="*/ 129 w 362"/>
              <a:gd name="T53" fmla="*/ 31 h 445"/>
              <a:gd name="T54" fmla="*/ 315 w 362"/>
              <a:gd name="T55" fmla="*/ 31 h 445"/>
              <a:gd name="T56" fmla="*/ 320 w 362"/>
              <a:gd name="T57" fmla="*/ 31 h 445"/>
              <a:gd name="T58" fmla="*/ 326 w 362"/>
              <a:gd name="T59" fmla="*/ 36 h 445"/>
              <a:gd name="T60" fmla="*/ 336 w 362"/>
              <a:gd name="T61" fmla="*/ 47 h 445"/>
              <a:gd name="T62" fmla="*/ 336 w 362"/>
              <a:gd name="T63" fmla="*/ 57 h 445"/>
              <a:gd name="T64" fmla="*/ 336 w 362"/>
              <a:gd name="T65" fmla="*/ 41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445">
                <a:moveTo>
                  <a:pt x="326" y="0"/>
                </a:moveTo>
                <a:lnTo>
                  <a:pt x="119" y="0"/>
                </a:lnTo>
                <a:lnTo>
                  <a:pt x="0" y="114"/>
                </a:lnTo>
                <a:lnTo>
                  <a:pt x="0" y="408"/>
                </a:lnTo>
                <a:lnTo>
                  <a:pt x="5" y="424"/>
                </a:lnTo>
                <a:lnTo>
                  <a:pt x="10" y="434"/>
                </a:lnTo>
                <a:lnTo>
                  <a:pt x="21" y="439"/>
                </a:lnTo>
                <a:lnTo>
                  <a:pt x="36" y="445"/>
                </a:lnTo>
                <a:lnTo>
                  <a:pt x="362" y="445"/>
                </a:lnTo>
                <a:lnTo>
                  <a:pt x="362" y="41"/>
                </a:lnTo>
                <a:lnTo>
                  <a:pt x="357" y="26"/>
                </a:lnTo>
                <a:lnTo>
                  <a:pt x="351" y="16"/>
                </a:lnTo>
                <a:lnTo>
                  <a:pt x="341" y="5"/>
                </a:lnTo>
                <a:lnTo>
                  <a:pt x="326" y="0"/>
                </a:lnTo>
                <a:close/>
                <a:moveTo>
                  <a:pt x="336" y="414"/>
                </a:moveTo>
                <a:lnTo>
                  <a:pt x="52" y="414"/>
                </a:lnTo>
                <a:lnTo>
                  <a:pt x="46" y="414"/>
                </a:lnTo>
                <a:lnTo>
                  <a:pt x="36" y="408"/>
                </a:lnTo>
                <a:lnTo>
                  <a:pt x="31" y="398"/>
                </a:lnTo>
                <a:lnTo>
                  <a:pt x="31" y="393"/>
                </a:lnTo>
                <a:lnTo>
                  <a:pt x="31" y="129"/>
                </a:lnTo>
                <a:lnTo>
                  <a:pt x="98" y="129"/>
                </a:lnTo>
                <a:lnTo>
                  <a:pt x="108" y="129"/>
                </a:lnTo>
                <a:lnTo>
                  <a:pt x="119" y="124"/>
                </a:lnTo>
                <a:lnTo>
                  <a:pt x="129" y="114"/>
                </a:lnTo>
                <a:lnTo>
                  <a:pt x="129" y="98"/>
                </a:lnTo>
                <a:lnTo>
                  <a:pt x="129" y="31"/>
                </a:lnTo>
                <a:lnTo>
                  <a:pt x="315" y="31"/>
                </a:lnTo>
                <a:lnTo>
                  <a:pt x="320" y="31"/>
                </a:lnTo>
                <a:lnTo>
                  <a:pt x="326" y="36"/>
                </a:lnTo>
                <a:lnTo>
                  <a:pt x="336" y="47"/>
                </a:lnTo>
                <a:lnTo>
                  <a:pt x="336" y="57"/>
                </a:lnTo>
                <a:lnTo>
                  <a:pt x="336" y="41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fld id="{F8A0AC42-AA1D-4944-8D96-660DE70C7E1B}" type="slidenum">
              <a:rPr/>
              <a:pPr>
                <a:defRPr/>
              </a:pPr>
              <a:t>73</a:t>
            </a:fld>
            <a:endParaRPr dirty="0"/>
          </a:p>
        </p:txBody>
      </p:sp>
      <p:pic>
        <p:nvPicPr>
          <p:cNvPr id="82" name="Picture 81"/>
          <p:cNvPicPr>
            <a:picLocks noChangeAspect="1"/>
          </p:cNvPicPr>
          <p:nvPr/>
        </p:nvPicPr>
        <p:blipFill>
          <a:blip r:embed="rId8"/>
          <a:stretch>
            <a:fillRect/>
          </a:stretch>
        </p:blipFill>
        <p:spPr>
          <a:xfrm>
            <a:off x="269239" y="6438042"/>
            <a:ext cx="898127" cy="191293"/>
          </a:xfrm>
          <a:prstGeom prst="rect">
            <a:avLst/>
          </a:prstGeom>
        </p:spPr>
      </p:pic>
    </p:spTree>
    <p:extLst>
      <p:ext uri="{BB962C8B-B14F-4D97-AF65-F5344CB8AC3E}">
        <p14:creationId xmlns:p14="http://schemas.microsoft.com/office/powerpoint/2010/main" val="28092068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750"/>
                                        <p:tgtEl>
                                          <p:spTgt spid="4">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750"/>
                                        <p:tgtEl>
                                          <p:spTgt spid="4">
                                            <p:txEl>
                                              <p:pRg st="1" end="1"/>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750"/>
                                        <p:tgtEl>
                                          <p:spTgt spid="4">
                                            <p:txEl>
                                              <p:pRg st="3" end="3"/>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02561" y="1379724"/>
            <a:ext cx="7348326" cy="2219069"/>
          </a:xfrm>
        </p:spPr>
        <p:txBody>
          <a:bodyPr/>
          <a:lstStyle/>
          <a:p>
            <a:pPr marL="0" lvl="0" indent="0" defTabSz="914400" fontAlgn="auto">
              <a:lnSpc>
                <a:spcPct val="100000"/>
              </a:lnSpc>
              <a:spcBef>
                <a:spcPts val="600"/>
              </a:spcBef>
              <a:spcAft>
                <a:spcPts val="1200"/>
              </a:spcAft>
              <a:buSzTx/>
              <a:buNone/>
            </a:pPr>
            <a:r>
              <a:rPr lang="en-US" sz="2800" dirty="0">
                <a:solidFill>
                  <a:schemeClr val="accent2"/>
                </a:solidFill>
                <a:ea typeface="+mn-ea"/>
                <a:cs typeface="+mn-cs"/>
              </a:rPr>
              <a:t>Next generation large-scale data processing language combining</a:t>
            </a:r>
          </a:p>
          <a:p>
            <a:pPr marL="395288" lvl="0" indent="-282575" defTabSz="914400" fontAlgn="auto">
              <a:lnSpc>
                <a:spcPct val="100000"/>
              </a:lnSpc>
              <a:spcBef>
                <a:spcPts val="600"/>
              </a:spcBef>
              <a:spcAft>
                <a:spcPts val="600"/>
              </a:spcAft>
              <a:buClr>
                <a:schemeClr val="accent2"/>
              </a:buClr>
              <a:buSzPct val="100000"/>
              <a:buBlip>
                <a:blip r:embed="rId3"/>
              </a:buBlip>
            </a:pPr>
            <a:r>
              <a:rPr lang="en-US" sz="2200" dirty="0">
                <a:ea typeface="+mn-ea"/>
                <a:cs typeface="+mn-cs"/>
              </a:rPr>
              <a:t>The declarative, optimizable and parallelizability of  SQL </a:t>
            </a:r>
          </a:p>
          <a:p>
            <a:pPr marL="395288" lvl="0" indent="-282575" defTabSz="914400" fontAlgn="auto">
              <a:lnSpc>
                <a:spcPct val="100000"/>
              </a:lnSpc>
              <a:spcBef>
                <a:spcPts val="600"/>
              </a:spcBef>
              <a:spcAft>
                <a:spcPts val="600"/>
              </a:spcAft>
              <a:buClr>
                <a:schemeClr val="accent2"/>
              </a:buClr>
              <a:buSzPct val="100000"/>
              <a:buBlip>
                <a:blip r:embed="rId3"/>
              </a:buBlip>
            </a:pPr>
            <a:r>
              <a:rPr lang="en-US" sz="2200" dirty="0">
                <a:ea typeface="+mn-ea"/>
                <a:cs typeface="+mn-cs"/>
              </a:rPr>
              <a:t>The extensibility, expressiveness and familiarity of C#</a:t>
            </a:r>
          </a:p>
        </p:txBody>
      </p:sp>
      <p:sp>
        <p:nvSpPr>
          <p:cNvPr id="4" name="Title 3"/>
          <p:cNvSpPr>
            <a:spLocks noGrp="1"/>
          </p:cNvSpPr>
          <p:nvPr>
            <p:ph type="title"/>
          </p:nvPr>
        </p:nvSpPr>
        <p:spPr/>
        <p:txBody>
          <a:bodyPr/>
          <a:lstStyle/>
          <a:p>
            <a:r>
              <a:rPr lang="en-US" dirty="0"/>
              <a:t>The Origins of U-SQL</a:t>
            </a:r>
          </a:p>
        </p:txBody>
      </p:sp>
      <p:grpSp>
        <p:nvGrpSpPr>
          <p:cNvPr id="72" name="Group 71"/>
          <p:cNvGrpSpPr/>
          <p:nvPr/>
        </p:nvGrpSpPr>
        <p:grpSpPr>
          <a:xfrm>
            <a:off x="0" y="4093791"/>
            <a:ext cx="12192000" cy="2248952"/>
            <a:chOff x="0" y="4093791"/>
            <a:chExt cx="12192000" cy="2248952"/>
          </a:xfrm>
        </p:grpSpPr>
        <p:sp>
          <p:nvSpPr>
            <p:cNvPr id="101" name="Rectangle 100"/>
            <p:cNvSpPr/>
            <p:nvPr/>
          </p:nvSpPr>
          <p:spPr bwMode="auto">
            <a:xfrm>
              <a:off x="0" y="4093791"/>
              <a:ext cx="12192000" cy="22489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grpSp>
          <p:nvGrpSpPr>
            <p:cNvPr id="9" name="Group 8"/>
            <p:cNvGrpSpPr/>
            <p:nvPr/>
          </p:nvGrpSpPr>
          <p:grpSpPr>
            <a:xfrm>
              <a:off x="1076581" y="4597910"/>
              <a:ext cx="1289050" cy="879475"/>
              <a:chOff x="4078288" y="809625"/>
              <a:chExt cx="1289050" cy="879475"/>
            </a:xfrm>
          </p:grpSpPr>
          <p:sp>
            <p:nvSpPr>
              <p:cNvPr id="10" name="Freeform 5"/>
              <p:cNvSpPr>
                <a:spLocks/>
              </p:cNvSpPr>
              <p:nvPr/>
            </p:nvSpPr>
            <p:spPr bwMode="auto">
              <a:xfrm>
                <a:off x="4146550" y="885825"/>
                <a:ext cx="1143000" cy="635000"/>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4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8"/>
                      <a:pt x="239" y="235"/>
                      <a:pt x="287" y="244"/>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0"/>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6"/>
              <p:cNvSpPr>
                <a:spLocks/>
              </p:cNvSpPr>
              <p:nvPr/>
            </p:nvSpPr>
            <p:spPr bwMode="auto">
              <a:xfrm>
                <a:off x="4078288" y="1047750"/>
                <a:ext cx="82550" cy="88900"/>
              </a:xfrm>
              <a:custGeom>
                <a:avLst/>
                <a:gdLst>
                  <a:gd name="T0" fmla="*/ 0 w 52"/>
                  <a:gd name="T1" fmla="*/ 5 h 56"/>
                  <a:gd name="T2" fmla="*/ 46 w 52"/>
                  <a:gd name="T3" fmla="*/ 56 h 56"/>
                  <a:gd name="T4" fmla="*/ 52 w 52"/>
                  <a:gd name="T5" fmla="*/ 50 h 56"/>
                  <a:gd name="T6" fmla="*/ 7 w 52"/>
                  <a:gd name="T7" fmla="*/ 0 h 56"/>
                  <a:gd name="T8" fmla="*/ 0 w 52"/>
                  <a:gd name="T9" fmla="*/ 5 h 56"/>
                </a:gdLst>
                <a:ahLst/>
                <a:cxnLst>
                  <a:cxn ang="0">
                    <a:pos x="T0" y="T1"/>
                  </a:cxn>
                  <a:cxn ang="0">
                    <a:pos x="T2" y="T3"/>
                  </a:cxn>
                  <a:cxn ang="0">
                    <a:pos x="T4" y="T5"/>
                  </a:cxn>
                  <a:cxn ang="0">
                    <a:pos x="T6" y="T7"/>
                  </a:cxn>
                  <a:cxn ang="0">
                    <a:pos x="T8" y="T9"/>
                  </a:cxn>
                </a:cxnLst>
                <a:rect l="0" t="0" r="r" b="b"/>
                <a:pathLst>
                  <a:path w="52" h="56">
                    <a:moveTo>
                      <a:pt x="0" y="5"/>
                    </a:moveTo>
                    <a:lnTo>
                      <a:pt x="46" y="56"/>
                    </a:lnTo>
                    <a:lnTo>
                      <a:pt x="52" y="50"/>
                    </a:lnTo>
                    <a:lnTo>
                      <a:pt x="7" y="0"/>
                    </a:lnTo>
                    <a:lnTo>
                      <a:pt x="0" y="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7"/>
              <p:cNvSpPr>
                <a:spLocks/>
              </p:cNvSpPr>
              <p:nvPr/>
            </p:nvSpPr>
            <p:spPr bwMode="auto">
              <a:xfrm>
                <a:off x="4267200" y="915988"/>
                <a:ext cx="65088" cy="100012"/>
              </a:xfrm>
              <a:custGeom>
                <a:avLst/>
                <a:gdLst>
                  <a:gd name="T0" fmla="*/ 0 w 41"/>
                  <a:gd name="T1" fmla="*/ 4 h 63"/>
                  <a:gd name="T2" fmla="*/ 32 w 41"/>
                  <a:gd name="T3" fmla="*/ 63 h 63"/>
                  <a:gd name="T4" fmla="*/ 41 w 41"/>
                  <a:gd name="T5" fmla="*/ 59 h 63"/>
                  <a:gd name="T6" fmla="*/ 8 w 41"/>
                  <a:gd name="T7" fmla="*/ 0 h 63"/>
                  <a:gd name="T8" fmla="*/ 0 w 41"/>
                  <a:gd name="T9" fmla="*/ 4 h 63"/>
                </a:gdLst>
                <a:ahLst/>
                <a:cxnLst>
                  <a:cxn ang="0">
                    <a:pos x="T0" y="T1"/>
                  </a:cxn>
                  <a:cxn ang="0">
                    <a:pos x="T2" y="T3"/>
                  </a:cxn>
                  <a:cxn ang="0">
                    <a:pos x="T4" y="T5"/>
                  </a:cxn>
                  <a:cxn ang="0">
                    <a:pos x="T6" y="T7"/>
                  </a:cxn>
                  <a:cxn ang="0">
                    <a:pos x="T8" y="T9"/>
                  </a:cxn>
                </a:cxnLst>
                <a:rect l="0" t="0" r="r" b="b"/>
                <a:pathLst>
                  <a:path w="41" h="63">
                    <a:moveTo>
                      <a:pt x="0" y="4"/>
                    </a:moveTo>
                    <a:lnTo>
                      <a:pt x="32" y="63"/>
                    </a:lnTo>
                    <a:lnTo>
                      <a:pt x="41" y="59"/>
                    </a:lnTo>
                    <a:lnTo>
                      <a:pt x="8" y="0"/>
                    </a:lnTo>
                    <a:lnTo>
                      <a:pt x="0" y="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8"/>
              <p:cNvSpPr>
                <a:spLocks/>
              </p:cNvSpPr>
              <p:nvPr/>
            </p:nvSpPr>
            <p:spPr bwMode="auto">
              <a:xfrm>
                <a:off x="4484688" y="836613"/>
                <a:ext cx="39688" cy="106362"/>
              </a:xfrm>
              <a:custGeom>
                <a:avLst/>
                <a:gdLst>
                  <a:gd name="T0" fmla="*/ 0 w 25"/>
                  <a:gd name="T1" fmla="*/ 1 h 67"/>
                  <a:gd name="T2" fmla="*/ 17 w 25"/>
                  <a:gd name="T3" fmla="*/ 67 h 67"/>
                  <a:gd name="T4" fmla="*/ 25 w 25"/>
                  <a:gd name="T5" fmla="*/ 64 h 67"/>
                  <a:gd name="T6" fmla="*/ 9 w 25"/>
                  <a:gd name="T7" fmla="*/ 0 h 67"/>
                  <a:gd name="T8" fmla="*/ 0 w 25"/>
                  <a:gd name="T9" fmla="*/ 1 h 67"/>
                </a:gdLst>
                <a:ahLst/>
                <a:cxnLst>
                  <a:cxn ang="0">
                    <a:pos x="T0" y="T1"/>
                  </a:cxn>
                  <a:cxn ang="0">
                    <a:pos x="T2" y="T3"/>
                  </a:cxn>
                  <a:cxn ang="0">
                    <a:pos x="T4" y="T5"/>
                  </a:cxn>
                  <a:cxn ang="0">
                    <a:pos x="T6" y="T7"/>
                  </a:cxn>
                  <a:cxn ang="0">
                    <a:pos x="T8" y="T9"/>
                  </a:cxn>
                </a:cxnLst>
                <a:rect l="0" t="0" r="r" b="b"/>
                <a:pathLst>
                  <a:path w="25" h="67">
                    <a:moveTo>
                      <a:pt x="0" y="1"/>
                    </a:moveTo>
                    <a:lnTo>
                      <a:pt x="17" y="67"/>
                    </a:lnTo>
                    <a:lnTo>
                      <a:pt x="25" y="64"/>
                    </a:lnTo>
                    <a:lnTo>
                      <a:pt x="9" y="0"/>
                    </a:lnTo>
                    <a:lnTo>
                      <a:pt x="0" y="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9"/>
              <p:cNvSpPr>
                <a:spLocks/>
              </p:cNvSpPr>
              <p:nvPr/>
            </p:nvSpPr>
            <p:spPr bwMode="auto">
              <a:xfrm>
                <a:off x="4716463" y="809625"/>
                <a:ext cx="15875" cy="106362"/>
              </a:xfrm>
              <a:custGeom>
                <a:avLst/>
                <a:gdLst>
                  <a:gd name="T0" fmla="*/ 0 w 10"/>
                  <a:gd name="T1" fmla="*/ 67 h 67"/>
                  <a:gd name="T2" fmla="*/ 10 w 10"/>
                  <a:gd name="T3" fmla="*/ 67 h 67"/>
                  <a:gd name="T4" fmla="*/ 10 w 10"/>
                  <a:gd name="T5" fmla="*/ 0 h 67"/>
                  <a:gd name="T6" fmla="*/ 1 w 10"/>
                  <a:gd name="T7" fmla="*/ 0 h 67"/>
                  <a:gd name="T8" fmla="*/ 0 w 10"/>
                  <a:gd name="T9" fmla="*/ 67 h 67"/>
                </a:gdLst>
                <a:ahLst/>
                <a:cxnLst>
                  <a:cxn ang="0">
                    <a:pos x="T0" y="T1"/>
                  </a:cxn>
                  <a:cxn ang="0">
                    <a:pos x="T2" y="T3"/>
                  </a:cxn>
                  <a:cxn ang="0">
                    <a:pos x="T4" y="T5"/>
                  </a:cxn>
                  <a:cxn ang="0">
                    <a:pos x="T6" y="T7"/>
                  </a:cxn>
                  <a:cxn ang="0">
                    <a:pos x="T8" y="T9"/>
                  </a:cxn>
                </a:cxnLst>
                <a:rect l="0" t="0" r="r" b="b"/>
                <a:pathLst>
                  <a:path w="10" h="67">
                    <a:moveTo>
                      <a:pt x="0" y="67"/>
                    </a:moveTo>
                    <a:lnTo>
                      <a:pt x="10" y="67"/>
                    </a:lnTo>
                    <a:lnTo>
                      <a:pt x="10" y="0"/>
                    </a:lnTo>
                    <a:lnTo>
                      <a:pt x="1" y="0"/>
                    </a:lnTo>
                    <a:lnTo>
                      <a:pt x="0" y="6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0"/>
              <p:cNvSpPr>
                <a:spLocks/>
              </p:cNvSpPr>
              <p:nvPr/>
            </p:nvSpPr>
            <p:spPr bwMode="auto">
              <a:xfrm>
                <a:off x="4922838" y="838200"/>
                <a:ext cx="39688" cy="106362"/>
              </a:xfrm>
              <a:custGeom>
                <a:avLst/>
                <a:gdLst>
                  <a:gd name="T0" fmla="*/ 0 w 25"/>
                  <a:gd name="T1" fmla="*/ 66 h 67"/>
                  <a:gd name="T2" fmla="*/ 8 w 25"/>
                  <a:gd name="T3" fmla="*/ 67 h 67"/>
                  <a:gd name="T4" fmla="*/ 25 w 25"/>
                  <a:gd name="T5" fmla="*/ 3 h 67"/>
                  <a:gd name="T6" fmla="*/ 17 w 25"/>
                  <a:gd name="T7" fmla="*/ 0 h 67"/>
                  <a:gd name="T8" fmla="*/ 0 w 25"/>
                  <a:gd name="T9" fmla="*/ 66 h 67"/>
                </a:gdLst>
                <a:ahLst/>
                <a:cxnLst>
                  <a:cxn ang="0">
                    <a:pos x="T0" y="T1"/>
                  </a:cxn>
                  <a:cxn ang="0">
                    <a:pos x="T2" y="T3"/>
                  </a:cxn>
                  <a:cxn ang="0">
                    <a:pos x="T4" y="T5"/>
                  </a:cxn>
                  <a:cxn ang="0">
                    <a:pos x="T6" y="T7"/>
                  </a:cxn>
                  <a:cxn ang="0">
                    <a:pos x="T8" y="T9"/>
                  </a:cxn>
                </a:cxnLst>
                <a:rect l="0" t="0" r="r" b="b"/>
                <a:pathLst>
                  <a:path w="25" h="67">
                    <a:moveTo>
                      <a:pt x="0" y="66"/>
                    </a:moveTo>
                    <a:lnTo>
                      <a:pt x="8" y="67"/>
                    </a:lnTo>
                    <a:lnTo>
                      <a:pt x="25" y="3"/>
                    </a:lnTo>
                    <a:lnTo>
                      <a:pt x="17" y="0"/>
                    </a:lnTo>
                    <a:lnTo>
                      <a:pt x="0" y="6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11"/>
              <p:cNvSpPr>
                <a:spLocks/>
              </p:cNvSpPr>
              <p:nvPr/>
            </p:nvSpPr>
            <p:spPr bwMode="auto">
              <a:xfrm>
                <a:off x="5113338" y="922338"/>
                <a:ext cx="65088" cy="100012"/>
              </a:xfrm>
              <a:custGeom>
                <a:avLst/>
                <a:gdLst>
                  <a:gd name="T0" fmla="*/ 34 w 41"/>
                  <a:gd name="T1" fmla="*/ 0 h 63"/>
                  <a:gd name="T2" fmla="*/ 0 w 41"/>
                  <a:gd name="T3" fmla="*/ 59 h 63"/>
                  <a:gd name="T4" fmla="*/ 9 w 41"/>
                  <a:gd name="T5" fmla="*/ 63 h 63"/>
                  <a:gd name="T6" fmla="*/ 41 w 41"/>
                  <a:gd name="T7" fmla="*/ 5 h 63"/>
                  <a:gd name="T8" fmla="*/ 34 w 41"/>
                  <a:gd name="T9" fmla="*/ 0 h 63"/>
                </a:gdLst>
                <a:ahLst/>
                <a:cxnLst>
                  <a:cxn ang="0">
                    <a:pos x="T0" y="T1"/>
                  </a:cxn>
                  <a:cxn ang="0">
                    <a:pos x="T2" y="T3"/>
                  </a:cxn>
                  <a:cxn ang="0">
                    <a:pos x="T4" y="T5"/>
                  </a:cxn>
                  <a:cxn ang="0">
                    <a:pos x="T6" y="T7"/>
                  </a:cxn>
                  <a:cxn ang="0">
                    <a:pos x="T8" y="T9"/>
                  </a:cxn>
                </a:cxnLst>
                <a:rect l="0" t="0" r="r" b="b"/>
                <a:pathLst>
                  <a:path w="41" h="63">
                    <a:moveTo>
                      <a:pt x="34" y="0"/>
                    </a:moveTo>
                    <a:lnTo>
                      <a:pt x="0" y="59"/>
                    </a:lnTo>
                    <a:lnTo>
                      <a:pt x="9" y="63"/>
                    </a:lnTo>
                    <a:lnTo>
                      <a:pt x="41" y="5"/>
                    </a:lnTo>
                    <a:lnTo>
                      <a:pt x="3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Freeform 12"/>
              <p:cNvSpPr>
                <a:spLocks/>
              </p:cNvSpPr>
              <p:nvPr/>
            </p:nvSpPr>
            <p:spPr bwMode="auto">
              <a:xfrm>
                <a:off x="4154488" y="993775"/>
                <a:ext cx="57150" cy="69850"/>
              </a:xfrm>
              <a:custGeom>
                <a:avLst/>
                <a:gdLst>
                  <a:gd name="T0" fmla="*/ 0 w 36"/>
                  <a:gd name="T1" fmla="*/ 7 h 44"/>
                  <a:gd name="T2" fmla="*/ 28 w 36"/>
                  <a:gd name="T3" fmla="*/ 44 h 44"/>
                  <a:gd name="T4" fmla="*/ 36 w 36"/>
                  <a:gd name="T5" fmla="*/ 38 h 44"/>
                  <a:gd name="T6" fmla="*/ 8 w 36"/>
                  <a:gd name="T7" fmla="*/ 0 h 44"/>
                  <a:gd name="T8" fmla="*/ 0 w 36"/>
                  <a:gd name="T9" fmla="*/ 7 h 44"/>
                </a:gdLst>
                <a:ahLst/>
                <a:cxnLst>
                  <a:cxn ang="0">
                    <a:pos x="T0" y="T1"/>
                  </a:cxn>
                  <a:cxn ang="0">
                    <a:pos x="T2" y="T3"/>
                  </a:cxn>
                  <a:cxn ang="0">
                    <a:pos x="T4" y="T5"/>
                  </a:cxn>
                  <a:cxn ang="0">
                    <a:pos x="T6" y="T7"/>
                  </a:cxn>
                  <a:cxn ang="0">
                    <a:pos x="T8" y="T9"/>
                  </a:cxn>
                </a:cxnLst>
                <a:rect l="0" t="0" r="r" b="b"/>
                <a:pathLst>
                  <a:path w="36" h="44">
                    <a:moveTo>
                      <a:pt x="0" y="7"/>
                    </a:moveTo>
                    <a:lnTo>
                      <a:pt x="28" y="44"/>
                    </a:lnTo>
                    <a:lnTo>
                      <a:pt x="36" y="38"/>
                    </a:lnTo>
                    <a:lnTo>
                      <a:pt x="8" y="0"/>
                    </a:lnTo>
                    <a:lnTo>
                      <a:pt x="0" y="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
              <p:cNvSpPr>
                <a:spLocks/>
              </p:cNvSpPr>
              <p:nvPr/>
            </p:nvSpPr>
            <p:spPr bwMode="auto">
              <a:xfrm>
                <a:off x="4117975" y="1022350"/>
                <a:ext cx="60325" cy="66675"/>
              </a:xfrm>
              <a:custGeom>
                <a:avLst/>
                <a:gdLst>
                  <a:gd name="T0" fmla="*/ 0 w 38"/>
                  <a:gd name="T1" fmla="*/ 6 h 42"/>
                  <a:gd name="T2" fmla="*/ 30 w 38"/>
                  <a:gd name="T3" fmla="*/ 42 h 42"/>
                  <a:gd name="T4" fmla="*/ 38 w 38"/>
                  <a:gd name="T5" fmla="*/ 37 h 42"/>
                  <a:gd name="T6" fmla="*/ 7 w 38"/>
                  <a:gd name="T7" fmla="*/ 0 h 42"/>
                  <a:gd name="T8" fmla="*/ 0 w 38"/>
                  <a:gd name="T9" fmla="*/ 6 h 42"/>
                </a:gdLst>
                <a:ahLst/>
                <a:cxnLst>
                  <a:cxn ang="0">
                    <a:pos x="T0" y="T1"/>
                  </a:cxn>
                  <a:cxn ang="0">
                    <a:pos x="T2" y="T3"/>
                  </a:cxn>
                  <a:cxn ang="0">
                    <a:pos x="T4" y="T5"/>
                  </a:cxn>
                  <a:cxn ang="0">
                    <a:pos x="T6" y="T7"/>
                  </a:cxn>
                  <a:cxn ang="0">
                    <a:pos x="T8" y="T9"/>
                  </a:cxn>
                </a:cxnLst>
                <a:rect l="0" t="0" r="r" b="b"/>
                <a:pathLst>
                  <a:path w="38" h="42">
                    <a:moveTo>
                      <a:pt x="0" y="6"/>
                    </a:moveTo>
                    <a:lnTo>
                      <a:pt x="30" y="42"/>
                    </a:lnTo>
                    <a:lnTo>
                      <a:pt x="38" y="37"/>
                    </a:lnTo>
                    <a:lnTo>
                      <a:pt x="7" y="0"/>
                    </a:lnTo>
                    <a:lnTo>
                      <a:pt x="0" y="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4"/>
              <p:cNvSpPr>
                <a:spLocks/>
              </p:cNvSpPr>
              <p:nvPr/>
            </p:nvSpPr>
            <p:spPr bwMode="auto">
              <a:xfrm>
                <a:off x="4191000" y="969963"/>
                <a:ext cx="55563" cy="68262"/>
              </a:xfrm>
              <a:custGeom>
                <a:avLst/>
                <a:gdLst>
                  <a:gd name="T0" fmla="*/ 0 w 35"/>
                  <a:gd name="T1" fmla="*/ 5 h 43"/>
                  <a:gd name="T2" fmla="*/ 27 w 35"/>
                  <a:gd name="T3" fmla="*/ 43 h 43"/>
                  <a:gd name="T4" fmla="*/ 35 w 35"/>
                  <a:gd name="T5" fmla="*/ 38 h 43"/>
                  <a:gd name="T6" fmla="*/ 9 w 35"/>
                  <a:gd name="T7" fmla="*/ 0 h 43"/>
                  <a:gd name="T8" fmla="*/ 0 w 35"/>
                  <a:gd name="T9" fmla="*/ 5 h 43"/>
                </a:gdLst>
                <a:ahLst/>
                <a:cxnLst>
                  <a:cxn ang="0">
                    <a:pos x="T0" y="T1"/>
                  </a:cxn>
                  <a:cxn ang="0">
                    <a:pos x="T2" y="T3"/>
                  </a:cxn>
                  <a:cxn ang="0">
                    <a:pos x="T4" y="T5"/>
                  </a:cxn>
                  <a:cxn ang="0">
                    <a:pos x="T6" y="T7"/>
                  </a:cxn>
                  <a:cxn ang="0">
                    <a:pos x="T8" y="T9"/>
                  </a:cxn>
                </a:cxnLst>
                <a:rect l="0" t="0" r="r" b="b"/>
                <a:pathLst>
                  <a:path w="35" h="43">
                    <a:moveTo>
                      <a:pt x="0" y="5"/>
                    </a:moveTo>
                    <a:lnTo>
                      <a:pt x="27" y="43"/>
                    </a:lnTo>
                    <a:lnTo>
                      <a:pt x="35" y="38"/>
                    </a:lnTo>
                    <a:lnTo>
                      <a:pt x="9" y="0"/>
                    </a:lnTo>
                    <a:lnTo>
                      <a:pt x="0" y="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5"/>
              <p:cNvSpPr>
                <a:spLocks/>
              </p:cNvSpPr>
              <p:nvPr/>
            </p:nvSpPr>
            <p:spPr bwMode="auto">
              <a:xfrm>
                <a:off x="4232275" y="944563"/>
                <a:ext cx="50800" cy="71437"/>
              </a:xfrm>
              <a:custGeom>
                <a:avLst/>
                <a:gdLst>
                  <a:gd name="T0" fmla="*/ 0 w 32"/>
                  <a:gd name="T1" fmla="*/ 6 h 45"/>
                  <a:gd name="T2" fmla="*/ 23 w 32"/>
                  <a:gd name="T3" fmla="*/ 45 h 45"/>
                  <a:gd name="T4" fmla="*/ 32 w 32"/>
                  <a:gd name="T5" fmla="*/ 41 h 45"/>
                  <a:gd name="T6" fmla="*/ 8 w 32"/>
                  <a:gd name="T7" fmla="*/ 0 h 45"/>
                  <a:gd name="T8" fmla="*/ 0 w 32"/>
                  <a:gd name="T9" fmla="*/ 6 h 45"/>
                </a:gdLst>
                <a:ahLst/>
                <a:cxnLst>
                  <a:cxn ang="0">
                    <a:pos x="T0" y="T1"/>
                  </a:cxn>
                  <a:cxn ang="0">
                    <a:pos x="T2" y="T3"/>
                  </a:cxn>
                  <a:cxn ang="0">
                    <a:pos x="T4" y="T5"/>
                  </a:cxn>
                  <a:cxn ang="0">
                    <a:pos x="T6" y="T7"/>
                  </a:cxn>
                  <a:cxn ang="0">
                    <a:pos x="T8" y="T9"/>
                  </a:cxn>
                </a:cxnLst>
                <a:rect l="0" t="0" r="r" b="b"/>
                <a:pathLst>
                  <a:path w="32" h="45">
                    <a:moveTo>
                      <a:pt x="0" y="6"/>
                    </a:moveTo>
                    <a:lnTo>
                      <a:pt x="23" y="45"/>
                    </a:lnTo>
                    <a:lnTo>
                      <a:pt x="32" y="41"/>
                    </a:lnTo>
                    <a:lnTo>
                      <a:pt x="8" y="0"/>
                    </a:lnTo>
                    <a:lnTo>
                      <a:pt x="0" y="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6"/>
              <p:cNvSpPr>
                <a:spLocks/>
              </p:cNvSpPr>
              <p:nvPr/>
            </p:nvSpPr>
            <p:spPr bwMode="auto">
              <a:xfrm>
                <a:off x="4311650" y="903288"/>
                <a:ext cx="46038" cy="73025"/>
              </a:xfrm>
              <a:custGeom>
                <a:avLst/>
                <a:gdLst>
                  <a:gd name="T0" fmla="*/ 0 w 29"/>
                  <a:gd name="T1" fmla="*/ 4 h 46"/>
                  <a:gd name="T2" fmla="*/ 21 w 29"/>
                  <a:gd name="T3" fmla="*/ 46 h 46"/>
                  <a:gd name="T4" fmla="*/ 29 w 29"/>
                  <a:gd name="T5" fmla="*/ 42 h 46"/>
                  <a:gd name="T6" fmla="*/ 10 w 29"/>
                  <a:gd name="T7" fmla="*/ 0 h 46"/>
                  <a:gd name="T8" fmla="*/ 0 w 29"/>
                  <a:gd name="T9" fmla="*/ 4 h 46"/>
                </a:gdLst>
                <a:ahLst/>
                <a:cxnLst>
                  <a:cxn ang="0">
                    <a:pos x="T0" y="T1"/>
                  </a:cxn>
                  <a:cxn ang="0">
                    <a:pos x="T2" y="T3"/>
                  </a:cxn>
                  <a:cxn ang="0">
                    <a:pos x="T4" y="T5"/>
                  </a:cxn>
                  <a:cxn ang="0">
                    <a:pos x="T6" y="T7"/>
                  </a:cxn>
                  <a:cxn ang="0">
                    <a:pos x="T8" y="T9"/>
                  </a:cxn>
                </a:cxnLst>
                <a:rect l="0" t="0" r="r" b="b"/>
                <a:pathLst>
                  <a:path w="29" h="46">
                    <a:moveTo>
                      <a:pt x="0" y="4"/>
                    </a:moveTo>
                    <a:lnTo>
                      <a:pt x="21" y="46"/>
                    </a:lnTo>
                    <a:lnTo>
                      <a:pt x="29" y="42"/>
                    </a:lnTo>
                    <a:lnTo>
                      <a:pt x="10" y="0"/>
                    </a:lnTo>
                    <a:lnTo>
                      <a:pt x="0" y="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7"/>
              <p:cNvSpPr>
                <a:spLocks/>
              </p:cNvSpPr>
              <p:nvPr/>
            </p:nvSpPr>
            <p:spPr bwMode="auto">
              <a:xfrm>
                <a:off x="4354513" y="885825"/>
                <a:ext cx="44450" cy="73025"/>
              </a:xfrm>
              <a:custGeom>
                <a:avLst/>
                <a:gdLst>
                  <a:gd name="T0" fmla="*/ 0 w 28"/>
                  <a:gd name="T1" fmla="*/ 2 h 46"/>
                  <a:gd name="T2" fmla="*/ 18 w 28"/>
                  <a:gd name="T3" fmla="*/ 46 h 46"/>
                  <a:gd name="T4" fmla="*/ 28 w 28"/>
                  <a:gd name="T5" fmla="*/ 43 h 46"/>
                  <a:gd name="T6" fmla="*/ 9 w 28"/>
                  <a:gd name="T7" fmla="*/ 0 h 46"/>
                  <a:gd name="T8" fmla="*/ 0 w 28"/>
                  <a:gd name="T9" fmla="*/ 2 h 46"/>
                </a:gdLst>
                <a:ahLst/>
                <a:cxnLst>
                  <a:cxn ang="0">
                    <a:pos x="T0" y="T1"/>
                  </a:cxn>
                  <a:cxn ang="0">
                    <a:pos x="T2" y="T3"/>
                  </a:cxn>
                  <a:cxn ang="0">
                    <a:pos x="T4" y="T5"/>
                  </a:cxn>
                  <a:cxn ang="0">
                    <a:pos x="T6" y="T7"/>
                  </a:cxn>
                  <a:cxn ang="0">
                    <a:pos x="T8" y="T9"/>
                  </a:cxn>
                </a:cxnLst>
                <a:rect l="0" t="0" r="r" b="b"/>
                <a:pathLst>
                  <a:path w="28" h="46">
                    <a:moveTo>
                      <a:pt x="0" y="2"/>
                    </a:moveTo>
                    <a:lnTo>
                      <a:pt x="18" y="46"/>
                    </a:lnTo>
                    <a:lnTo>
                      <a:pt x="28" y="43"/>
                    </a:lnTo>
                    <a:lnTo>
                      <a:pt x="9" y="0"/>
                    </a:lnTo>
                    <a:lnTo>
                      <a:pt x="0" y="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18"/>
              <p:cNvSpPr>
                <a:spLocks/>
              </p:cNvSpPr>
              <p:nvPr/>
            </p:nvSpPr>
            <p:spPr bwMode="auto">
              <a:xfrm>
                <a:off x="4398963" y="866775"/>
                <a:ext cx="39688" cy="76200"/>
              </a:xfrm>
              <a:custGeom>
                <a:avLst/>
                <a:gdLst>
                  <a:gd name="T0" fmla="*/ 0 w 25"/>
                  <a:gd name="T1" fmla="*/ 5 h 48"/>
                  <a:gd name="T2" fmla="*/ 15 w 25"/>
                  <a:gd name="T3" fmla="*/ 48 h 48"/>
                  <a:gd name="T4" fmla="*/ 25 w 25"/>
                  <a:gd name="T5" fmla="*/ 45 h 48"/>
                  <a:gd name="T6" fmla="*/ 8 w 25"/>
                  <a:gd name="T7" fmla="*/ 0 h 48"/>
                  <a:gd name="T8" fmla="*/ 0 w 25"/>
                  <a:gd name="T9" fmla="*/ 5 h 48"/>
                </a:gdLst>
                <a:ahLst/>
                <a:cxnLst>
                  <a:cxn ang="0">
                    <a:pos x="T0" y="T1"/>
                  </a:cxn>
                  <a:cxn ang="0">
                    <a:pos x="T2" y="T3"/>
                  </a:cxn>
                  <a:cxn ang="0">
                    <a:pos x="T4" y="T5"/>
                  </a:cxn>
                  <a:cxn ang="0">
                    <a:pos x="T6" y="T7"/>
                  </a:cxn>
                  <a:cxn ang="0">
                    <a:pos x="T8" y="T9"/>
                  </a:cxn>
                </a:cxnLst>
                <a:rect l="0" t="0" r="r" b="b"/>
                <a:pathLst>
                  <a:path w="25" h="48">
                    <a:moveTo>
                      <a:pt x="0" y="5"/>
                    </a:moveTo>
                    <a:lnTo>
                      <a:pt x="15" y="48"/>
                    </a:lnTo>
                    <a:lnTo>
                      <a:pt x="25" y="45"/>
                    </a:lnTo>
                    <a:lnTo>
                      <a:pt x="8" y="0"/>
                    </a:lnTo>
                    <a:lnTo>
                      <a:pt x="0" y="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19"/>
              <p:cNvSpPr>
                <a:spLocks/>
              </p:cNvSpPr>
              <p:nvPr/>
            </p:nvSpPr>
            <p:spPr bwMode="auto">
              <a:xfrm>
                <a:off x="4443413" y="854075"/>
                <a:ext cx="34925" cy="76200"/>
              </a:xfrm>
              <a:custGeom>
                <a:avLst/>
                <a:gdLst>
                  <a:gd name="T0" fmla="*/ 0 w 22"/>
                  <a:gd name="T1" fmla="*/ 3 h 48"/>
                  <a:gd name="T2" fmla="*/ 12 w 22"/>
                  <a:gd name="T3" fmla="*/ 48 h 48"/>
                  <a:gd name="T4" fmla="*/ 22 w 22"/>
                  <a:gd name="T5" fmla="*/ 45 h 48"/>
                  <a:gd name="T6" fmla="*/ 8 w 22"/>
                  <a:gd name="T7" fmla="*/ 0 h 48"/>
                  <a:gd name="T8" fmla="*/ 0 w 22"/>
                  <a:gd name="T9" fmla="*/ 3 h 48"/>
                </a:gdLst>
                <a:ahLst/>
                <a:cxnLst>
                  <a:cxn ang="0">
                    <a:pos x="T0" y="T1"/>
                  </a:cxn>
                  <a:cxn ang="0">
                    <a:pos x="T2" y="T3"/>
                  </a:cxn>
                  <a:cxn ang="0">
                    <a:pos x="T4" y="T5"/>
                  </a:cxn>
                  <a:cxn ang="0">
                    <a:pos x="T6" y="T7"/>
                  </a:cxn>
                  <a:cxn ang="0">
                    <a:pos x="T8" y="T9"/>
                  </a:cxn>
                </a:cxnLst>
                <a:rect l="0" t="0" r="r" b="b"/>
                <a:pathLst>
                  <a:path w="22" h="48">
                    <a:moveTo>
                      <a:pt x="0" y="3"/>
                    </a:moveTo>
                    <a:lnTo>
                      <a:pt x="12" y="48"/>
                    </a:lnTo>
                    <a:lnTo>
                      <a:pt x="22" y="45"/>
                    </a:lnTo>
                    <a:lnTo>
                      <a:pt x="8" y="0"/>
                    </a:lnTo>
                    <a:lnTo>
                      <a:pt x="0" y="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Freeform 20"/>
              <p:cNvSpPr>
                <a:spLocks/>
              </p:cNvSpPr>
              <p:nvPr/>
            </p:nvSpPr>
            <p:spPr bwMode="auto">
              <a:xfrm>
                <a:off x="4532313" y="833438"/>
                <a:ext cx="30163" cy="76200"/>
              </a:xfrm>
              <a:custGeom>
                <a:avLst/>
                <a:gdLst>
                  <a:gd name="T0" fmla="*/ 0 w 19"/>
                  <a:gd name="T1" fmla="*/ 2 h 48"/>
                  <a:gd name="T2" fmla="*/ 9 w 19"/>
                  <a:gd name="T3" fmla="*/ 48 h 48"/>
                  <a:gd name="T4" fmla="*/ 19 w 19"/>
                  <a:gd name="T5" fmla="*/ 45 h 48"/>
                  <a:gd name="T6" fmla="*/ 9 w 19"/>
                  <a:gd name="T7" fmla="*/ 0 h 48"/>
                  <a:gd name="T8" fmla="*/ 0 w 19"/>
                  <a:gd name="T9" fmla="*/ 2 h 48"/>
                </a:gdLst>
                <a:ahLst/>
                <a:cxnLst>
                  <a:cxn ang="0">
                    <a:pos x="T0" y="T1"/>
                  </a:cxn>
                  <a:cxn ang="0">
                    <a:pos x="T2" y="T3"/>
                  </a:cxn>
                  <a:cxn ang="0">
                    <a:pos x="T4" y="T5"/>
                  </a:cxn>
                  <a:cxn ang="0">
                    <a:pos x="T6" y="T7"/>
                  </a:cxn>
                  <a:cxn ang="0">
                    <a:pos x="T8" y="T9"/>
                  </a:cxn>
                </a:cxnLst>
                <a:rect l="0" t="0" r="r" b="b"/>
                <a:pathLst>
                  <a:path w="19" h="48">
                    <a:moveTo>
                      <a:pt x="0" y="2"/>
                    </a:moveTo>
                    <a:lnTo>
                      <a:pt x="9" y="48"/>
                    </a:lnTo>
                    <a:lnTo>
                      <a:pt x="19" y="45"/>
                    </a:lnTo>
                    <a:lnTo>
                      <a:pt x="9" y="0"/>
                    </a:lnTo>
                    <a:lnTo>
                      <a:pt x="0" y="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Freeform 21"/>
              <p:cNvSpPr>
                <a:spLocks/>
              </p:cNvSpPr>
              <p:nvPr/>
            </p:nvSpPr>
            <p:spPr bwMode="auto">
              <a:xfrm>
                <a:off x="4578350" y="825500"/>
                <a:ext cx="26988" cy="74612"/>
              </a:xfrm>
              <a:custGeom>
                <a:avLst/>
                <a:gdLst>
                  <a:gd name="T0" fmla="*/ 0 w 17"/>
                  <a:gd name="T1" fmla="*/ 1 h 47"/>
                  <a:gd name="T2" fmla="*/ 6 w 17"/>
                  <a:gd name="T3" fmla="*/ 47 h 47"/>
                  <a:gd name="T4" fmla="*/ 17 w 17"/>
                  <a:gd name="T5" fmla="*/ 46 h 47"/>
                  <a:gd name="T6" fmla="*/ 10 w 17"/>
                  <a:gd name="T7" fmla="*/ 0 h 47"/>
                  <a:gd name="T8" fmla="*/ 0 w 17"/>
                  <a:gd name="T9" fmla="*/ 1 h 47"/>
                </a:gdLst>
                <a:ahLst/>
                <a:cxnLst>
                  <a:cxn ang="0">
                    <a:pos x="T0" y="T1"/>
                  </a:cxn>
                  <a:cxn ang="0">
                    <a:pos x="T2" y="T3"/>
                  </a:cxn>
                  <a:cxn ang="0">
                    <a:pos x="T4" y="T5"/>
                  </a:cxn>
                  <a:cxn ang="0">
                    <a:pos x="T6" y="T7"/>
                  </a:cxn>
                  <a:cxn ang="0">
                    <a:pos x="T8" y="T9"/>
                  </a:cxn>
                </a:cxnLst>
                <a:rect l="0" t="0" r="r" b="b"/>
                <a:pathLst>
                  <a:path w="17" h="47">
                    <a:moveTo>
                      <a:pt x="0" y="1"/>
                    </a:moveTo>
                    <a:lnTo>
                      <a:pt x="6" y="47"/>
                    </a:lnTo>
                    <a:lnTo>
                      <a:pt x="17" y="46"/>
                    </a:lnTo>
                    <a:lnTo>
                      <a:pt x="10" y="0"/>
                    </a:lnTo>
                    <a:lnTo>
                      <a:pt x="0" y="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22"/>
              <p:cNvSpPr>
                <a:spLocks/>
              </p:cNvSpPr>
              <p:nvPr/>
            </p:nvSpPr>
            <p:spPr bwMode="auto">
              <a:xfrm>
                <a:off x="4622800" y="820738"/>
                <a:ext cx="23813" cy="76200"/>
              </a:xfrm>
              <a:custGeom>
                <a:avLst/>
                <a:gdLst>
                  <a:gd name="T0" fmla="*/ 0 w 15"/>
                  <a:gd name="T1" fmla="*/ 1 h 48"/>
                  <a:gd name="T2" fmla="*/ 6 w 15"/>
                  <a:gd name="T3" fmla="*/ 48 h 48"/>
                  <a:gd name="T4" fmla="*/ 15 w 15"/>
                  <a:gd name="T5" fmla="*/ 46 h 48"/>
                  <a:gd name="T6" fmla="*/ 11 w 15"/>
                  <a:gd name="T7" fmla="*/ 0 h 48"/>
                  <a:gd name="T8" fmla="*/ 0 w 15"/>
                  <a:gd name="T9" fmla="*/ 1 h 48"/>
                </a:gdLst>
                <a:ahLst/>
                <a:cxnLst>
                  <a:cxn ang="0">
                    <a:pos x="T0" y="T1"/>
                  </a:cxn>
                  <a:cxn ang="0">
                    <a:pos x="T2" y="T3"/>
                  </a:cxn>
                  <a:cxn ang="0">
                    <a:pos x="T4" y="T5"/>
                  </a:cxn>
                  <a:cxn ang="0">
                    <a:pos x="T6" y="T7"/>
                  </a:cxn>
                  <a:cxn ang="0">
                    <a:pos x="T8" y="T9"/>
                  </a:cxn>
                </a:cxnLst>
                <a:rect l="0" t="0" r="r" b="b"/>
                <a:pathLst>
                  <a:path w="15" h="48">
                    <a:moveTo>
                      <a:pt x="0" y="1"/>
                    </a:moveTo>
                    <a:lnTo>
                      <a:pt x="6" y="48"/>
                    </a:lnTo>
                    <a:lnTo>
                      <a:pt x="15" y="46"/>
                    </a:lnTo>
                    <a:lnTo>
                      <a:pt x="11" y="0"/>
                    </a:lnTo>
                    <a:lnTo>
                      <a:pt x="0" y="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23"/>
              <p:cNvSpPr>
                <a:spLocks/>
              </p:cNvSpPr>
              <p:nvPr/>
            </p:nvSpPr>
            <p:spPr bwMode="auto">
              <a:xfrm>
                <a:off x="4668838" y="819150"/>
                <a:ext cx="20638" cy="74612"/>
              </a:xfrm>
              <a:custGeom>
                <a:avLst/>
                <a:gdLst>
                  <a:gd name="T0" fmla="*/ 0 w 13"/>
                  <a:gd name="T1" fmla="*/ 0 h 47"/>
                  <a:gd name="T2" fmla="*/ 3 w 13"/>
                  <a:gd name="T3" fmla="*/ 47 h 47"/>
                  <a:gd name="T4" fmla="*/ 13 w 13"/>
                  <a:gd name="T5" fmla="*/ 46 h 47"/>
                  <a:gd name="T6" fmla="*/ 10 w 13"/>
                  <a:gd name="T7" fmla="*/ 0 h 47"/>
                  <a:gd name="T8" fmla="*/ 0 w 13"/>
                  <a:gd name="T9" fmla="*/ 0 h 47"/>
                </a:gdLst>
                <a:ahLst/>
                <a:cxnLst>
                  <a:cxn ang="0">
                    <a:pos x="T0" y="T1"/>
                  </a:cxn>
                  <a:cxn ang="0">
                    <a:pos x="T2" y="T3"/>
                  </a:cxn>
                  <a:cxn ang="0">
                    <a:pos x="T4" y="T5"/>
                  </a:cxn>
                  <a:cxn ang="0">
                    <a:pos x="T6" y="T7"/>
                  </a:cxn>
                  <a:cxn ang="0">
                    <a:pos x="T8" y="T9"/>
                  </a:cxn>
                </a:cxnLst>
                <a:rect l="0" t="0" r="r" b="b"/>
                <a:pathLst>
                  <a:path w="13" h="47">
                    <a:moveTo>
                      <a:pt x="0" y="0"/>
                    </a:moveTo>
                    <a:lnTo>
                      <a:pt x="3" y="47"/>
                    </a:lnTo>
                    <a:lnTo>
                      <a:pt x="13" y="46"/>
                    </a:lnTo>
                    <a:lnTo>
                      <a:pt x="10"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24"/>
              <p:cNvSpPr>
                <a:spLocks/>
              </p:cNvSpPr>
              <p:nvPr/>
            </p:nvSpPr>
            <p:spPr bwMode="auto">
              <a:xfrm>
                <a:off x="4757738" y="819150"/>
                <a:ext cx="20638" cy="74612"/>
              </a:xfrm>
              <a:custGeom>
                <a:avLst/>
                <a:gdLst>
                  <a:gd name="T0" fmla="*/ 0 w 13"/>
                  <a:gd name="T1" fmla="*/ 47 h 47"/>
                  <a:gd name="T2" fmla="*/ 10 w 13"/>
                  <a:gd name="T3" fmla="*/ 47 h 47"/>
                  <a:gd name="T4" fmla="*/ 13 w 13"/>
                  <a:gd name="T5" fmla="*/ 1 h 47"/>
                  <a:gd name="T6" fmla="*/ 3 w 13"/>
                  <a:gd name="T7" fmla="*/ 0 h 47"/>
                  <a:gd name="T8" fmla="*/ 0 w 13"/>
                  <a:gd name="T9" fmla="*/ 47 h 47"/>
                </a:gdLst>
                <a:ahLst/>
                <a:cxnLst>
                  <a:cxn ang="0">
                    <a:pos x="T0" y="T1"/>
                  </a:cxn>
                  <a:cxn ang="0">
                    <a:pos x="T2" y="T3"/>
                  </a:cxn>
                  <a:cxn ang="0">
                    <a:pos x="T4" y="T5"/>
                  </a:cxn>
                  <a:cxn ang="0">
                    <a:pos x="T6" y="T7"/>
                  </a:cxn>
                  <a:cxn ang="0">
                    <a:pos x="T8" y="T9"/>
                  </a:cxn>
                </a:cxnLst>
                <a:rect l="0" t="0" r="r" b="b"/>
                <a:pathLst>
                  <a:path w="13" h="47">
                    <a:moveTo>
                      <a:pt x="0" y="47"/>
                    </a:moveTo>
                    <a:lnTo>
                      <a:pt x="10" y="47"/>
                    </a:lnTo>
                    <a:lnTo>
                      <a:pt x="13" y="1"/>
                    </a:lnTo>
                    <a:lnTo>
                      <a:pt x="3" y="0"/>
                    </a:lnTo>
                    <a:lnTo>
                      <a:pt x="0" y="4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25"/>
              <p:cNvSpPr>
                <a:spLocks/>
              </p:cNvSpPr>
              <p:nvPr/>
            </p:nvSpPr>
            <p:spPr bwMode="auto">
              <a:xfrm>
                <a:off x="4800600" y="822325"/>
                <a:ext cx="23813" cy="76200"/>
              </a:xfrm>
              <a:custGeom>
                <a:avLst/>
                <a:gdLst>
                  <a:gd name="T0" fmla="*/ 0 w 15"/>
                  <a:gd name="T1" fmla="*/ 47 h 48"/>
                  <a:gd name="T2" fmla="*/ 10 w 15"/>
                  <a:gd name="T3" fmla="*/ 48 h 48"/>
                  <a:gd name="T4" fmla="*/ 15 w 15"/>
                  <a:gd name="T5" fmla="*/ 0 h 48"/>
                  <a:gd name="T6" fmla="*/ 6 w 15"/>
                  <a:gd name="T7" fmla="*/ 0 h 48"/>
                  <a:gd name="T8" fmla="*/ 0 w 15"/>
                  <a:gd name="T9" fmla="*/ 47 h 48"/>
                </a:gdLst>
                <a:ahLst/>
                <a:cxnLst>
                  <a:cxn ang="0">
                    <a:pos x="T0" y="T1"/>
                  </a:cxn>
                  <a:cxn ang="0">
                    <a:pos x="T2" y="T3"/>
                  </a:cxn>
                  <a:cxn ang="0">
                    <a:pos x="T4" y="T5"/>
                  </a:cxn>
                  <a:cxn ang="0">
                    <a:pos x="T6" y="T7"/>
                  </a:cxn>
                  <a:cxn ang="0">
                    <a:pos x="T8" y="T9"/>
                  </a:cxn>
                </a:cxnLst>
                <a:rect l="0" t="0" r="r" b="b"/>
                <a:pathLst>
                  <a:path w="15" h="48">
                    <a:moveTo>
                      <a:pt x="0" y="47"/>
                    </a:moveTo>
                    <a:lnTo>
                      <a:pt x="10" y="48"/>
                    </a:lnTo>
                    <a:lnTo>
                      <a:pt x="15" y="0"/>
                    </a:lnTo>
                    <a:lnTo>
                      <a:pt x="6" y="0"/>
                    </a:lnTo>
                    <a:lnTo>
                      <a:pt x="0" y="4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26"/>
              <p:cNvSpPr>
                <a:spLocks/>
              </p:cNvSpPr>
              <p:nvPr/>
            </p:nvSpPr>
            <p:spPr bwMode="auto">
              <a:xfrm>
                <a:off x="4843463" y="827088"/>
                <a:ext cx="28575" cy="76200"/>
              </a:xfrm>
              <a:custGeom>
                <a:avLst/>
                <a:gdLst>
                  <a:gd name="T0" fmla="*/ 0 w 18"/>
                  <a:gd name="T1" fmla="*/ 46 h 48"/>
                  <a:gd name="T2" fmla="*/ 9 w 18"/>
                  <a:gd name="T3" fmla="*/ 48 h 48"/>
                  <a:gd name="T4" fmla="*/ 18 w 18"/>
                  <a:gd name="T5" fmla="*/ 2 h 48"/>
                  <a:gd name="T6" fmla="*/ 8 w 18"/>
                  <a:gd name="T7" fmla="*/ 0 h 48"/>
                  <a:gd name="T8" fmla="*/ 0 w 18"/>
                  <a:gd name="T9" fmla="*/ 46 h 48"/>
                </a:gdLst>
                <a:ahLst/>
                <a:cxnLst>
                  <a:cxn ang="0">
                    <a:pos x="T0" y="T1"/>
                  </a:cxn>
                  <a:cxn ang="0">
                    <a:pos x="T2" y="T3"/>
                  </a:cxn>
                  <a:cxn ang="0">
                    <a:pos x="T4" y="T5"/>
                  </a:cxn>
                  <a:cxn ang="0">
                    <a:pos x="T6" y="T7"/>
                  </a:cxn>
                  <a:cxn ang="0">
                    <a:pos x="T8" y="T9"/>
                  </a:cxn>
                </a:cxnLst>
                <a:rect l="0" t="0" r="r" b="b"/>
                <a:pathLst>
                  <a:path w="18" h="48">
                    <a:moveTo>
                      <a:pt x="0" y="46"/>
                    </a:moveTo>
                    <a:lnTo>
                      <a:pt x="9" y="48"/>
                    </a:lnTo>
                    <a:lnTo>
                      <a:pt x="18" y="2"/>
                    </a:lnTo>
                    <a:lnTo>
                      <a:pt x="8" y="0"/>
                    </a:lnTo>
                    <a:lnTo>
                      <a:pt x="0" y="4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27"/>
              <p:cNvSpPr>
                <a:spLocks/>
              </p:cNvSpPr>
              <p:nvPr/>
            </p:nvSpPr>
            <p:spPr bwMode="auto">
              <a:xfrm>
                <a:off x="4884738" y="836613"/>
                <a:ext cx="31750" cy="74612"/>
              </a:xfrm>
              <a:custGeom>
                <a:avLst/>
                <a:gdLst>
                  <a:gd name="T0" fmla="*/ 0 w 20"/>
                  <a:gd name="T1" fmla="*/ 45 h 47"/>
                  <a:gd name="T2" fmla="*/ 10 w 20"/>
                  <a:gd name="T3" fmla="*/ 47 h 47"/>
                  <a:gd name="T4" fmla="*/ 20 w 20"/>
                  <a:gd name="T5" fmla="*/ 1 h 47"/>
                  <a:gd name="T6" fmla="*/ 10 w 20"/>
                  <a:gd name="T7" fmla="*/ 0 h 47"/>
                  <a:gd name="T8" fmla="*/ 0 w 20"/>
                  <a:gd name="T9" fmla="*/ 45 h 47"/>
                </a:gdLst>
                <a:ahLst/>
                <a:cxnLst>
                  <a:cxn ang="0">
                    <a:pos x="T0" y="T1"/>
                  </a:cxn>
                  <a:cxn ang="0">
                    <a:pos x="T2" y="T3"/>
                  </a:cxn>
                  <a:cxn ang="0">
                    <a:pos x="T4" y="T5"/>
                  </a:cxn>
                  <a:cxn ang="0">
                    <a:pos x="T6" y="T7"/>
                  </a:cxn>
                  <a:cxn ang="0">
                    <a:pos x="T8" y="T9"/>
                  </a:cxn>
                </a:cxnLst>
                <a:rect l="0" t="0" r="r" b="b"/>
                <a:pathLst>
                  <a:path w="20" h="47">
                    <a:moveTo>
                      <a:pt x="0" y="45"/>
                    </a:moveTo>
                    <a:lnTo>
                      <a:pt x="10" y="47"/>
                    </a:lnTo>
                    <a:lnTo>
                      <a:pt x="20" y="1"/>
                    </a:lnTo>
                    <a:lnTo>
                      <a:pt x="10" y="0"/>
                    </a:lnTo>
                    <a:lnTo>
                      <a:pt x="0" y="4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Freeform 28"/>
              <p:cNvSpPr>
                <a:spLocks/>
              </p:cNvSpPr>
              <p:nvPr/>
            </p:nvSpPr>
            <p:spPr bwMode="auto">
              <a:xfrm>
                <a:off x="4968875" y="858838"/>
                <a:ext cx="38100" cy="74612"/>
              </a:xfrm>
              <a:custGeom>
                <a:avLst/>
                <a:gdLst>
                  <a:gd name="T0" fmla="*/ 0 w 24"/>
                  <a:gd name="T1" fmla="*/ 45 h 47"/>
                  <a:gd name="T2" fmla="*/ 9 w 24"/>
                  <a:gd name="T3" fmla="*/ 47 h 47"/>
                  <a:gd name="T4" fmla="*/ 24 w 24"/>
                  <a:gd name="T5" fmla="*/ 3 h 47"/>
                  <a:gd name="T6" fmla="*/ 14 w 24"/>
                  <a:gd name="T7" fmla="*/ 0 h 47"/>
                  <a:gd name="T8" fmla="*/ 0 w 24"/>
                  <a:gd name="T9" fmla="*/ 45 h 47"/>
                </a:gdLst>
                <a:ahLst/>
                <a:cxnLst>
                  <a:cxn ang="0">
                    <a:pos x="T0" y="T1"/>
                  </a:cxn>
                  <a:cxn ang="0">
                    <a:pos x="T2" y="T3"/>
                  </a:cxn>
                  <a:cxn ang="0">
                    <a:pos x="T4" y="T5"/>
                  </a:cxn>
                  <a:cxn ang="0">
                    <a:pos x="T6" y="T7"/>
                  </a:cxn>
                  <a:cxn ang="0">
                    <a:pos x="T8" y="T9"/>
                  </a:cxn>
                </a:cxnLst>
                <a:rect l="0" t="0" r="r" b="b"/>
                <a:pathLst>
                  <a:path w="24" h="47">
                    <a:moveTo>
                      <a:pt x="0" y="45"/>
                    </a:moveTo>
                    <a:lnTo>
                      <a:pt x="9" y="47"/>
                    </a:lnTo>
                    <a:lnTo>
                      <a:pt x="24" y="3"/>
                    </a:lnTo>
                    <a:lnTo>
                      <a:pt x="14" y="0"/>
                    </a:lnTo>
                    <a:lnTo>
                      <a:pt x="0" y="4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Freeform 29"/>
              <p:cNvSpPr>
                <a:spLocks/>
              </p:cNvSpPr>
              <p:nvPr/>
            </p:nvSpPr>
            <p:spPr bwMode="auto">
              <a:xfrm>
                <a:off x="5010150" y="871538"/>
                <a:ext cx="39688" cy="76200"/>
              </a:xfrm>
              <a:custGeom>
                <a:avLst/>
                <a:gdLst>
                  <a:gd name="T0" fmla="*/ 16 w 25"/>
                  <a:gd name="T1" fmla="*/ 0 h 48"/>
                  <a:gd name="T2" fmla="*/ 0 w 25"/>
                  <a:gd name="T3" fmla="*/ 45 h 48"/>
                  <a:gd name="T4" fmla="*/ 9 w 25"/>
                  <a:gd name="T5" fmla="*/ 48 h 48"/>
                  <a:gd name="T6" fmla="*/ 25 w 25"/>
                  <a:gd name="T7" fmla="*/ 4 h 48"/>
                  <a:gd name="T8" fmla="*/ 16 w 25"/>
                  <a:gd name="T9" fmla="*/ 0 h 48"/>
                </a:gdLst>
                <a:ahLst/>
                <a:cxnLst>
                  <a:cxn ang="0">
                    <a:pos x="T0" y="T1"/>
                  </a:cxn>
                  <a:cxn ang="0">
                    <a:pos x="T2" y="T3"/>
                  </a:cxn>
                  <a:cxn ang="0">
                    <a:pos x="T4" y="T5"/>
                  </a:cxn>
                  <a:cxn ang="0">
                    <a:pos x="T6" y="T7"/>
                  </a:cxn>
                  <a:cxn ang="0">
                    <a:pos x="T8" y="T9"/>
                  </a:cxn>
                </a:cxnLst>
                <a:rect l="0" t="0" r="r" b="b"/>
                <a:pathLst>
                  <a:path w="25" h="48">
                    <a:moveTo>
                      <a:pt x="16" y="0"/>
                    </a:moveTo>
                    <a:lnTo>
                      <a:pt x="0" y="45"/>
                    </a:lnTo>
                    <a:lnTo>
                      <a:pt x="9" y="48"/>
                    </a:lnTo>
                    <a:lnTo>
                      <a:pt x="25" y="4"/>
                    </a:lnTo>
                    <a:lnTo>
                      <a:pt x="16"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30"/>
              <p:cNvSpPr>
                <a:spLocks/>
              </p:cNvSpPr>
              <p:nvPr/>
            </p:nvSpPr>
            <p:spPr bwMode="auto">
              <a:xfrm>
                <a:off x="5049838" y="889000"/>
                <a:ext cx="44450" cy="74612"/>
              </a:xfrm>
              <a:custGeom>
                <a:avLst/>
                <a:gdLst>
                  <a:gd name="T0" fmla="*/ 18 w 28"/>
                  <a:gd name="T1" fmla="*/ 0 h 47"/>
                  <a:gd name="T2" fmla="*/ 0 w 28"/>
                  <a:gd name="T3" fmla="*/ 44 h 47"/>
                  <a:gd name="T4" fmla="*/ 8 w 28"/>
                  <a:gd name="T5" fmla="*/ 47 h 47"/>
                  <a:gd name="T6" fmla="*/ 28 w 28"/>
                  <a:gd name="T7" fmla="*/ 5 h 47"/>
                  <a:gd name="T8" fmla="*/ 18 w 28"/>
                  <a:gd name="T9" fmla="*/ 0 h 47"/>
                </a:gdLst>
                <a:ahLst/>
                <a:cxnLst>
                  <a:cxn ang="0">
                    <a:pos x="T0" y="T1"/>
                  </a:cxn>
                  <a:cxn ang="0">
                    <a:pos x="T2" y="T3"/>
                  </a:cxn>
                  <a:cxn ang="0">
                    <a:pos x="T4" y="T5"/>
                  </a:cxn>
                  <a:cxn ang="0">
                    <a:pos x="T6" y="T7"/>
                  </a:cxn>
                  <a:cxn ang="0">
                    <a:pos x="T8" y="T9"/>
                  </a:cxn>
                </a:cxnLst>
                <a:rect l="0" t="0" r="r" b="b"/>
                <a:pathLst>
                  <a:path w="28" h="47">
                    <a:moveTo>
                      <a:pt x="18" y="0"/>
                    </a:moveTo>
                    <a:lnTo>
                      <a:pt x="0" y="44"/>
                    </a:lnTo>
                    <a:lnTo>
                      <a:pt x="8" y="47"/>
                    </a:lnTo>
                    <a:lnTo>
                      <a:pt x="28" y="5"/>
                    </a:lnTo>
                    <a:lnTo>
                      <a:pt x="18"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31"/>
              <p:cNvSpPr>
                <a:spLocks/>
              </p:cNvSpPr>
              <p:nvPr/>
            </p:nvSpPr>
            <p:spPr bwMode="auto">
              <a:xfrm>
                <a:off x="5087938" y="908050"/>
                <a:ext cx="47625" cy="73025"/>
              </a:xfrm>
              <a:custGeom>
                <a:avLst/>
                <a:gdLst>
                  <a:gd name="T0" fmla="*/ 21 w 30"/>
                  <a:gd name="T1" fmla="*/ 0 h 46"/>
                  <a:gd name="T2" fmla="*/ 0 w 30"/>
                  <a:gd name="T3" fmla="*/ 42 h 46"/>
                  <a:gd name="T4" fmla="*/ 9 w 30"/>
                  <a:gd name="T5" fmla="*/ 46 h 46"/>
                  <a:gd name="T6" fmla="*/ 30 w 30"/>
                  <a:gd name="T7" fmla="*/ 4 h 46"/>
                  <a:gd name="T8" fmla="*/ 21 w 30"/>
                  <a:gd name="T9" fmla="*/ 0 h 46"/>
                </a:gdLst>
                <a:ahLst/>
                <a:cxnLst>
                  <a:cxn ang="0">
                    <a:pos x="T0" y="T1"/>
                  </a:cxn>
                  <a:cxn ang="0">
                    <a:pos x="T2" y="T3"/>
                  </a:cxn>
                  <a:cxn ang="0">
                    <a:pos x="T4" y="T5"/>
                  </a:cxn>
                  <a:cxn ang="0">
                    <a:pos x="T6" y="T7"/>
                  </a:cxn>
                  <a:cxn ang="0">
                    <a:pos x="T8" y="T9"/>
                  </a:cxn>
                </a:cxnLst>
                <a:rect l="0" t="0" r="r" b="b"/>
                <a:pathLst>
                  <a:path w="30" h="46">
                    <a:moveTo>
                      <a:pt x="21" y="0"/>
                    </a:moveTo>
                    <a:lnTo>
                      <a:pt x="0" y="42"/>
                    </a:lnTo>
                    <a:lnTo>
                      <a:pt x="9" y="46"/>
                    </a:lnTo>
                    <a:lnTo>
                      <a:pt x="30" y="4"/>
                    </a:lnTo>
                    <a:lnTo>
                      <a:pt x="21"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Freeform 32"/>
              <p:cNvSpPr>
                <a:spLocks/>
              </p:cNvSpPr>
              <p:nvPr/>
            </p:nvSpPr>
            <p:spPr bwMode="auto">
              <a:xfrm>
                <a:off x="5162550" y="952500"/>
                <a:ext cx="53975" cy="69850"/>
              </a:xfrm>
              <a:custGeom>
                <a:avLst/>
                <a:gdLst>
                  <a:gd name="T0" fmla="*/ 25 w 34"/>
                  <a:gd name="T1" fmla="*/ 0 h 44"/>
                  <a:gd name="T2" fmla="*/ 0 w 34"/>
                  <a:gd name="T3" fmla="*/ 39 h 44"/>
                  <a:gd name="T4" fmla="*/ 9 w 34"/>
                  <a:gd name="T5" fmla="*/ 44 h 44"/>
                  <a:gd name="T6" fmla="*/ 34 w 34"/>
                  <a:gd name="T7" fmla="*/ 5 h 44"/>
                  <a:gd name="T8" fmla="*/ 25 w 34"/>
                  <a:gd name="T9" fmla="*/ 0 h 44"/>
                </a:gdLst>
                <a:ahLst/>
                <a:cxnLst>
                  <a:cxn ang="0">
                    <a:pos x="T0" y="T1"/>
                  </a:cxn>
                  <a:cxn ang="0">
                    <a:pos x="T2" y="T3"/>
                  </a:cxn>
                  <a:cxn ang="0">
                    <a:pos x="T4" y="T5"/>
                  </a:cxn>
                  <a:cxn ang="0">
                    <a:pos x="T6" y="T7"/>
                  </a:cxn>
                  <a:cxn ang="0">
                    <a:pos x="T8" y="T9"/>
                  </a:cxn>
                </a:cxnLst>
                <a:rect l="0" t="0" r="r" b="b"/>
                <a:pathLst>
                  <a:path w="34" h="44">
                    <a:moveTo>
                      <a:pt x="25" y="0"/>
                    </a:moveTo>
                    <a:lnTo>
                      <a:pt x="0" y="39"/>
                    </a:lnTo>
                    <a:lnTo>
                      <a:pt x="9" y="44"/>
                    </a:lnTo>
                    <a:lnTo>
                      <a:pt x="34" y="5"/>
                    </a:lnTo>
                    <a:lnTo>
                      <a:pt x="25"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33"/>
              <p:cNvSpPr>
                <a:spLocks/>
              </p:cNvSpPr>
              <p:nvPr/>
            </p:nvSpPr>
            <p:spPr bwMode="auto">
              <a:xfrm>
                <a:off x="5199063" y="976313"/>
                <a:ext cx="55563" cy="71437"/>
              </a:xfrm>
              <a:custGeom>
                <a:avLst/>
                <a:gdLst>
                  <a:gd name="T0" fmla="*/ 26 w 35"/>
                  <a:gd name="T1" fmla="*/ 0 h 45"/>
                  <a:gd name="T2" fmla="*/ 0 w 35"/>
                  <a:gd name="T3" fmla="*/ 39 h 45"/>
                  <a:gd name="T4" fmla="*/ 8 w 35"/>
                  <a:gd name="T5" fmla="*/ 45 h 45"/>
                  <a:gd name="T6" fmla="*/ 35 w 35"/>
                  <a:gd name="T7" fmla="*/ 6 h 45"/>
                  <a:gd name="T8" fmla="*/ 26 w 35"/>
                  <a:gd name="T9" fmla="*/ 0 h 45"/>
                </a:gdLst>
                <a:ahLst/>
                <a:cxnLst>
                  <a:cxn ang="0">
                    <a:pos x="T0" y="T1"/>
                  </a:cxn>
                  <a:cxn ang="0">
                    <a:pos x="T2" y="T3"/>
                  </a:cxn>
                  <a:cxn ang="0">
                    <a:pos x="T4" y="T5"/>
                  </a:cxn>
                  <a:cxn ang="0">
                    <a:pos x="T6" y="T7"/>
                  </a:cxn>
                  <a:cxn ang="0">
                    <a:pos x="T8" y="T9"/>
                  </a:cxn>
                </a:cxnLst>
                <a:rect l="0" t="0" r="r" b="b"/>
                <a:pathLst>
                  <a:path w="35" h="45">
                    <a:moveTo>
                      <a:pt x="26" y="0"/>
                    </a:moveTo>
                    <a:lnTo>
                      <a:pt x="0" y="39"/>
                    </a:lnTo>
                    <a:lnTo>
                      <a:pt x="8" y="45"/>
                    </a:lnTo>
                    <a:lnTo>
                      <a:pt x="35" y="6"/>
                    </a:lnTo>
                    <a:lnTo>
                      <a:pt x="26"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34"/>
              <p:cNvSpPr>
                <a:spLocks/>
              </p:cNvSpPr>
              <p:nvPr/>
            </p:nvSpPr>
            <p:spPr bwMode="auto">
              <a:xfrm>
                <a:off x="5233988" y="1003300"/>
                <a:ext cx="57150" cy="68262"/>
              </a:xfrm>
              <a:custGeom>
                <a:avLst/>
                <a:gdLst>
                  <a:gd name="T0" fmla="*/ 29 w 36"/>
                  <a:gd name="T1" fmla="*/ 0 h 43"/>
                  <a:gd name="T2" fmla="*/ 0 w 36"/>
                  <a:gd name="T3" fmla="*/ 36 h 43"/>
                  <a:gd name="T4" fmla="*/ 8 w 36"/>
                  <a:gd name="T5" fmla="*/ 43 h 43"/>
                  <a:gd name="T6" fmla="*/ 36 w 36"/>
                  <a:gd name="T7" fmla="*/ 5 h 43"/>
                  <a:gd name="T8" fmla="*/ 29 w 36"/>
                  <a:gd name="T9" fmla="*/ 0 h 43"/>
                </a:gdLst>
                <a:ahLst/>
                <a:cxnLst>
                  <a:cxn ang="0">
                    <a:pos x="T0" y="T1"/>
                  </a:cxn>
                  <a:cxn ang="0">
                    <a:pos x="T2" y="T3"/>
                  </a:cxn>
                  <a:cxn ang="0">
                    <a:pos x="T4" y="T5"/>
                  </a:cxn>
                  <a:cxn ang="0">
                    <a:pos x="T6" y="T7"/>
                  </a:cxn>
                  <a:cxn ang="0">
                    <a:pos x="T8" y="T9"/>
                  </a:cxn>
                </a:cxnLst>
                <a:rect l="0" t="0" r="r" b="b"/>
                <a:pathLst>
                  <a:path w="36" h="43">
                    <a:moveTo>
                      <a:pt x="29" y="0"/>
                    </a:moveTo>
                    <a:lnTo>
                      <a:pt x="0" y="36"/>
                    </a:lnTo>
                    <a:lnTo>
                      <a:pt x="8" y="43"/>
                    </a:lnTo>
                    <a:lnTo>
                      <a:pt x="36" y="5"/>
                    </a:lnTo>
                    <a:lnTo>
                      <a:pt x="29"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35"/>
              <p:cNvSpPr>
                <a:spLocks/>
              </p:cNvSpPr>
              <p:nvPr/>
            </p:nvSpPr>
            <p:spPr bwMode="auto">
              <a:xfrm>
                <a:off x="5267325" y="1031875"/>
                <a:ext cx="60325" cy="66675"/>
              </a:xfrm>
              <a:custGeom>
                <a:avLst/>
                <a:gdLst>
                  <a:gd name="T0" fmla="*/ 31 w 38"/>
                  <a:gd name="T1" fmla="*/ 0 h 42"/>
                  <a:gd name="T2" fmla="*/ 0 w 38"/>
                  <a:gd name="T3" fmla="*/ 35 h 42"/>
                  <a:gd name="T4" fmla="*/ 8 w 38"/>
                  <a:gd name="T5" fmla="*/ 42 h 42"/>
                  <a:gd name="T6" fmla="*/ 38 w 38"/>
                  <a:gd name="T7" fmla="*/ 6 h 42"/>
                  <a:gd name="T8" fmla="*/ 31 w 38"/>
                  <a:gd name="T9" fmla="*/ 0 h 42"/>
                </a:gdLst>
                <a:ahLst/>
                <a:cxnLst>
                  <a:cxn ang="0">
                    <a:pos x="T0" y="T1"/>
                  </a:cxn>
                  <a:cxn ang="0">
                    <a:pos x="T2" y="T3"/>
                  </a:cxn>
                  <a:cxn ang="0">
                    <a:pos x="T4" y="T5"/>
                  </a:cxn>
                  <a:cxn ang="0">
                    <a:pos x="T6" y="T7"/>
                  </a:cxn>
                  <a:cxn ang="0">
                    <a:pos x="T8" y="T9"/>
                  </a:cxn>
                </a:cxnLst>
                <a:rect l="0" t="0" r="r" b="b"/>
                <a:pathLst>
                  <a:path w="38" h="42">
                    <a:moveTo>
                      <a:pt x="31" y="0"/>
                    </a:moveTo>
                    <a:lnTo>
                      <a:pt x="0" y="35"/>
                    </a:lnTo>
                    <a:lnTo>
                      <a:pt x="8" y="42"/>
                    </a:lnTo>
                    <a:lnTo>
                      <a:pt x="38" y="6"/>
                    </a:lnTo>
                    <a:lnTo>
                      <a:pt x="31"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36"/>
              <p:cNvSpPr>
                <a:spLocks/>
              </p:cNvSpPr>
              <p:nvPr/>
            </p:nvSpPr>
            <p:spPr bwMode="auto">
              <a:xfrm>
                <a:off x="5283200" y="1055688"/>
                <a:ext cx="84138" cy="87312"/>
              </a:xfrm>
              <a:custGeom>
                <a:avLst/>
                <a:gdLst>
                  <a:gd name="T0" fmla="*/ 46 w 53"/>
                  <a:gd name="T1" fmla="*/ 0 h 55"/>
                  <a:gd name="T2" fmla="*/ 0 w 53"/>
                  <a:gd name="T3" fmla="*/ 49 h 55"/>
                  <a:gd name="T4" fmla="*/ 7 w 53"/>
                  <a:gd name="T5" fmla="*/ 55 h 55"/>
                  <a:gd name="T6" fmla="*/ 53 w 53"/>
                  <a:gd name="T7" fmla="*/ 6 h 55"/>
                  <a:gd name="T8" fmla="*/ 46 w 53"/>
                  <a:gd name="T9" fmla="*/ 0 h 55"/>
                </a:gdLst>
                <a:ahLst/>
                <a:cxnLst>
                  <a:cxn ang="0">
                    <a:pos x="T0" y="T1"/>
                  </a:cxn>
                  <a:cxn ang="0">
                    <a:pos x="T2" y="T3"/>
                  </a:cxn>
                  <a:cxn ang="0">
                    <a:pos x="T4" y="T5"/>
                  </a:cxn>
                  <a:cxn ang="0">
                    <a:pos x="T6" y="T7"/>
                  </a:cxn>
                  <a:cxn ang="0">
                    <a:pos x="T8" y="T9"/>
                  </a:cxn>
                </a:cxnLst>
                <a:rect l="0" t="0" r="r" b="b"/>
                <a:pathLst>
                  <a:path w="53" h="55">
                    <a:moveTo>
                      <a:pt x="46" y="0"/>
                    </a:moveTo>
                    <a:lnTo>
                      <a:pt x="0" y="49"/>
                    </a:lnTo>
                    <a:lnTo>
                      <a:pt x="7" y="55"/>
                    </a:lnTo>
                    <a:lnTo>
                      <a:pt x="53" y="6"/>
                    </a:lnTo>
                    <a:lnTo>
                      <a:pt x="46"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68"/>
              <p:cNvSpPr>
                <a:spLocks/>
              </p:cNvSpPr>
              <p:nvPr/>
            </p:nvSpPr>
            <p:spPr bwMode="auto">
              <a:xfrm>
                <a:off x="4294188" y="931863"/>
                <a:ext cx="863600" cy="182562"/>
              </a:xfrm>
              <a:custGeom>
                <a:avLst/>
                <a:gdLst>
                  <a:gd name="T0" fmla="*/ 55 w 389"/>
                  <a:gd name="T1" fmla="*/ 47 h 82"/>
                  <a:gd name="T2" fmla="*/ 54 w 389"/>
                  <a:gd name="T3" fmla="*/ 47 h 82"/>
                  <a:gd name="T4" fmla="*/ 49 w 389"/>
                  <a:gd name="T5" fmla="*/ 49 h 82"/>
                  <a:gd name="T6" fmla="*/ 47 w 389"/>
                  <a:gd name="T7" fmla="*/ 50 h 82"/>
                  <a:gd name="T8" fmla="*/ 42 w 389"/>
                  <a:gd name="T9" fmla="*/ 52 h 82"/>
                  <a:gd name="T10" fmla="*/ 0 w 389"/>
                  <a:gd name="T11" fmla="*/ 77 h 82"/>
                  <a:gd name="T12" fmla="*/ 68 w 389"/>
                  <a:gd name="T13" fmla="*/ 65 h 82"/>
                  <a:gd name="T14" fmla="*/ 76 w 389"/>
                  <a:gd name="T15" fmla="*/ 64 h 82"/>
                  <a:gd name="T16" fmla="*/ 186 w 389"/>
                  <a:gd name="T17" fmla="*/ 58 h 82"/>
                  <a:gd name="T18" fmla="*/ 389 w 389"/>
                  <a:gd name="T19" fmla="*/ 82 h 82"/>
                  <a:gd name="T20" fmla="*/ 60 w 389"/>
                  <a:gd name="T21" fmla="*/ 44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8"/>
                      <a:pt x="49" y="49"/>
                    </a:cubicBezTo>
                    <a:cubicBezTo>
                      <a:pt x="49" y="49"/>
                      <a:pt x="48" y="50"/>
                      <a:pt x="47" y="50"/>
                    </a:cubicBezTo>
                    <a:cubicBezTo>
                      <a:pt x="46" y="51"/>
                      <a:pt x="44" y="52"/>
                      <a:pt x="42" y="52"/>
                    </a:cubicBezTo>
                    <a:cubicBezTo>
                      <a:pt x="28" y="60"/>
                      <a:pt x="14" y="68"/>
                      <a:pt x="0" y="77"/>
                    </a:cubicBezTo>
                    <a:cubicBezTo>
                      <a:pt x="21" y="73"/>
                      <a:pt x="44" y="68"/>
                      <a:pt x="68" y="65"/>
                    </a:cubicBezTo>
                    <a:cubicBezTo>
                      <a:pt x="76" y="64"/>
                      <a:pt x="76" y="64"/>
                      <a:pt x="76" y="64"/>
                    </a:cubicBezTo>
                    <a:cubicBezTo>
                      <a:pt x="111" y="60"/>
                      <a:pt x="147" y="58"/>
                      <a:pt x="186" y="58"/>
                    </a:cubicBezTo>
                    <a:cubicBezTo>
                      <a:pt x="262" y="58"/>
                      <a:pt x="333" y="67"/>
                      <a:pt x="389" y="82"/>
                    </a:cubicBezTo>
                    <a:cubicBezTo>
                      <a:pt x="295" y="12"/>
                      <a:pt x="166" y="0"/>
                      <a:pt x="60" y="44"/>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70"/>
              <p:cNvSpPr>
                <a:spLocks/>
              </p:cNvSpPr>
              <p:nvPr/>
            </p:nvSpPr>
            <p:spPr bwMode="auto">
              <a:xfrm>
                <a:off x="4573588" y="1082675"/>
                <a:ext cx="42863" cy="65087"/>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5 h 29"/>
                  <a:gd name="T30" fmla="*/ 3 w 19"/>
                  <a:gd name="T31" fmla="*/ 2 h 29"/>
                  <a:gd name="T32" fmla="*/ 7 w 19"/>
                  <a:gd name="T33" fmla="*/ 1 h 29"/>
                  <a:gd name="T34" fmla="*/ 11 w 19"/>
                  <a:gd name="T35" fmla="*/ 0 h 29"/>
                  <a:gd name="T36" fmla="*/ 15 w 19"/>
                  <a:gd name="T37" fmla="*/ 0 h 29"/>
                  <a:gd name="T38" fmla="*/ 18 w 19"/>
                  <a:gd name="T39" fmla="*/ 1 h 29"/>
                  <a:gd name="T40" fmla="*/ 18 w 19"/>
                  <a:gd name="T41" fmla="*/ 7 h 29"/>
                  <a:gd name="T42" fmla="*/ 16 w 19"/>
                  <a:gd name="T43" fmla="*/ 6 h 29"/>
                  <a:gd name="T44" fmla="*/ 14 w 19"/>
                  <a:gd name="T45" fmla="*/ 5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9 w 19"/>
                  <a:gd name="T63" fmla="*/ 11 h 29"/>
                  <a:gd name="T64" fmla="*/ 12 w 19"/>
                  <a:gd name="T65" fmla="*/ 12 h 29"/>
                  <a:gd name="T66" fmla="*/ 15 w 19"/>
                  <a:gd name="T67" fmla="*/ 14 h 29"/>
                  <a:gd name="T68" fmla="*/ 17 w 19"/>
                  <a:gd name="T69" fmla="*/ 15 h 29"/>
                  <a:gd name="T70" fmla="*/ 18 w 19"/>
                  <a:gd name="T71" fmla="*/ 18 h 29"/>
                  <a:gd name="T72" fmla="*/ 19 w 19"/>
                  <a:gd name="T73" fmla="*/ 21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4"/>
                      <a:pt x="11" y="23"/>
                      <a:pt x="11" y="23"/>
                    </a:cubicBezTo>
                    <a:cubicBezTo>
                      <a:pt x="12" y="23"/>
                      <a:pt x="12" y="23"/>
                      <a:pt x="12" y="22"/>
                    </a:cubicBezTo>
                    <a:cubicBezTo>
                      <a:pt x="12" y="22"/>
                      <a:pt x="12" y="22"/>
                      <a:pt x="12" y="21"/>
                    </a:cubicBezTo>
                    <a:cubicBezTo>
                      <a:pt x="12" y="21"/>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6"/>
                      <a:pt x="1" y="5"/>
                    </a:cubicBezTo>
                    <a:cubicBezTo>
                      <a:pt x="1" y="4"/>
                      <a:pt x="2" y="3"/>
                      <a:pt x="3" y="2"/>
                    </a:cubicBezTo>
                    <a:cubicBezTo>
                      <a:pt x="4" y="1"/>
                      <a:pt x="5" y="1"/>
                      <a:pt x="7" y="1"/>
                    </a:cubicBezTo>
                    <a:cubicBezTo>
                      <a:pt x="8" y="0"/>
                      <a:pt x="9" y="0"/>
                      <a:pt x="11" y="0"/>
                    </a:cubicBezTo>
                    <a:cubicBezTo>
                      <a:pt x="12" y="0"/>
                      <a:pt x="13" y="0"/>
                      <a:pt x="15" y="0"/>
                    </a:cubicBezTo>
                    <a:cubicBezTo>
                      <a:pt x="16" y="0"/>
                      <a:pt x="17" y="1"/>
                      <a:pt x="18" y="1"/>
                    </a:cubicBezTo>
                    <a:cubicBezTo>
                      <a:pt x="18" y="7"/>
                      <a:pt x="18" y="7"/>
                      <a:pt x="18" y="7"/>
                    </a:cubicBezTo>
                    <a:cubicBezTo>
                      <a:pt x="17" y="7"/>
                      <a:pt x="17" y="6"/>
                      <a:pt x="16" y="6"/>
                    </a:cubicBezTo>
                    <a:cubicBezTo>
                      <a:pt x="16" y="6"/>
                      <a:pt x="15" y="6"/>
                      <a:pt x="14" y="5"/>
                    </a:cubicBezTo>
                    <a:cubicBezTo>
                      <a:pt x="14" y="5"/>
                      <a:pt x="13" y="5"/>
                      <a:pt x="13" y="5"/>
                    </a:cubicBezTo>
                    <a:cubicBezTo>
                      <a:pt x="12" y="5"/>
                      <a:pt x="12" y="5"/>
                      <a:pt x="11" y="5"/>
                    </a:cubicBezTo>
                    <a:cubicBezTo>
                      <a:pt x="10" y="5"/>
                      <a:pt x="10" y="5"/>
                      <a:pt x="9" y="5"/>
                    </a:cubicBezTo>
                    <a:cubicBezTo>
                      <a:pt x="9" y="5"/>
                      <a:pt x="8" y="6"/>
                      <a:pt x="8" y="6"/>
                    </a:cubicBezTo>
                    <a:cubicBezTo>
                      <a:pt x="7" y="6"/>
                      <a:pt x="7" y="6"/>
                      <a:pt x="7" y="7"/>
                    </a:cubicBezTo>
                    <a:cubicBezTo>
                      <a:pt x="7" y="7"/>
                      <a:pt x="6" y="7"/>
                      <a:pt x="6" y="8"/>
                    </a:cubicBezTo>
                    <a:cubicBezTo>
                      <a:pt x="6" y="8"/>
                      <a:pt x="7" y="9"/>
                      <a:pt x="7" y="9"/>
                    </a:cubicBezTo>
                    <a:cubicBezTo>
                      <a:pt x="7" y="9"/>
                      <a:pt x="7" y="10"/>
                      <a:pt x="8" y="10"/>
                    </a:cubicBezTo>
                    <a:cubicBezTo>
                      <a:pt x="8" y="10"/>
                      <a:pt x="9" y="11"/>
                      <a:pt x="9" y="11"/>
                    </a:cubicBezTo>
                    <a:cubicBezTo>
                      <a:pt x="10" y="11"/>
                      <a:pt x="11" y="12"/>
                      <a:pt x="12" y="12"/>
                    </a:cubicBezTo>
                    <a:cubicBezTo>
                      <a:pt x="13" y="13"/>
                      <a:pt x="14" y="13"/>
                      <a:pt x="15" y="14"/>
                    </a:cubicBezTo>
                    <a:cubicBezTo>
                      <a:pt x="16" y="14"/>
                      <a:pt x="16" y="15"/>
                      <a:pt x="17" y="15"/>
                    </a:cubicBezTo>
                    <a:cubicBezTo>
                      <a:pt x="18" y="16"/>
                      <a:pt x="18" y="17"/>
                      <a:pt x="18" y="18"/>
                    </a:cubicBezTo>
                    <a:cubicBezTo>
                      <a:pt x="19" y="18"/>
                      <a:pt x="19" y="19"/>
                      <a:pt x="19" y="21"/>
                    </a:cubicBezTo>
                    <a:cubicBezTo>
                      <a:pt x="19" y="22"/>
                      <a:pt x="19" y="23"/>
                      <a:pt x="18" y="24"/>
                    </a:cubicBezTo>
                    <a:cubicBezTo>
                      <a:pt x="17" y="26"/>
                      <a:pt x="17" y="26"/>
                      <a:pt x="16" y="27"/>
                    </a:cubicBezTo>
                    <a:cubicBezTo>
                      <a:pt x="15" y="28"/>
                      <a:pt x="13" y="28"/>
                      <a:pt x="12" y="28"/>
                    </a:cubicBezTo>
                    <a:cubicBezTo>
                      <a:pt x="11" y="29"/>
                      <a:pt x="9" y="29"/>
                      <a:pt x="8" y="29"/>
                    </a:cubicBezTo>
                    <a:cubicBezTo>
                      <a:pt x="6" y="29"/>
                      <a:pt x="5" y="29"/>
                      <a:pt x="4" y="28"/>
                    </a:cubicBezTo>
                    <a:cubicBezTo>
                      <a:pt x="2" y="28"/>
                      <a:pt x="1" y="28"/>
                      <a:pt x="0" y="27"/>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Freeform 71"/>
              <p:cNvSpPr>
                <a:spLocks noEditPoints="1"/>
              </p:cNvSpPr>
              <p:nvPr/>
            </p:nvSpPr>
            <p:spPr bwMode="auto">
              <a:xfrm>
                <a:off x="4624388" y="1085850"/>
                <a:ext cx="47625" cy="58737"/>
              </a:xfrm>
              <a:custGeom>
                <a:avLst/>
                <a:gdLst>
                  <a:gd name="T0" fmla="*/ 7 w 21"/>
                  <a:gd name="T1" fmla="*/ 18 h 27"/>
                  <a:gd name="T2" fmla="*/ 7 w 21"/>
                  <a:gd name="T3" fmla="*/ 27 h 27"/>
                  <a:gd name="T4" fmla="*/ 0 w 21"/>
                  <a:gd name="T5" fmla="*/ 27 h 27"/>
                  <a:gd name="T6" fmla="*/ 0 w 21"/>
                  <a:gd name="T7" fmla="*/ 0 h 27"/>
                  <a:gd name="T8" fmla="*/ 10 w 21"/>
                  <a:gd name="T9" fmla="*/ 0 h 27"/>
                  <a:gd name="T10" fmla="*/ 21 w 21"/>
                  <a:gd name="T11" fmla="*/ 8 h 27"/>
                  <a:gd name="T12" fmla="*/ 18 w 21"/>
                  <a:gd name="T13" fmla="*/ 15 h 27"/>
                  <a:gd name="T14" fmla="*/ 10 w 21"/>
                  <a:gd name="T15" fmla="*/ 18 h 27"/>
                  <a:gd name="T16" fmla="*/ 7 w 21"/>
                  <a:gd name="T17" fmla="*/ 18 h 27"/>
                  <a:gd name="T18" fmla="*/ 7 w 21"/>
                  <a:gd name="T19" fmla="*/ 4 h 27"/>
                  <a:gd name="T20" fmla="*/ 7 w 21"/>
                  <a:gd name="T21" fmla="*/ 13 h 27"/>
                  <a:gd name="T22" fmla="*/ 9 w 21"/>
                  <a:gd name="T23" fmla="*/ 13 h 27"/>
                  <a:gd name="T24" fmla="*/ 14 w 21"/>
                  <a:gd name="T25" fmla="*/ 9 h 27"/>
                  <a:gd name="T26" fmla="*/ 9 w 21"/>
                  <a:gd name="T27" fmla="*/ 4 h 27"/>
                  <a:gd name="T28" fmla="*/ 7 w 21"/>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7">
                    <a:moveTo>
                      <a:pt x="7" y="18"/>
                    </a:moveTo>
                    <a:cubicBezTo>
                      <a:pt x="7" y="27"/>
                      <a:pt x="7" y="27"/>
                      <a:pt x="7" y="27"/>
                    </a:cubicBezTo>
                    <a:cubicBezTo>
                      <a:pt x="0" y="27"/>
                      <a:pt x="0" y="27"/>
                      <a:pt x="0" y="27"/>
                    </a:cubicBezTo>
                    <a:cubicBezTo>
                      <a:pt x="0" y="0"/>
                      <a:pt x="0" y="0"/>
                      <a:pt x="0" y="0"/>
                    </a:cubicBezTo>
                    <a:cubicBezTo>
                      <a:pt x="10" y="0"/>
                      <a:pt x="10" y="0"/>
                      <a:pt x="10" y="0"/>
                    </a:cubicBezTo>
                    <a:cubicBezTo>
                      <a:pt x="17" y="0"/>
                      <a:pt x="21" y="2"/>
                      <a:pt x="21" y="8"/>
                    </a:cubicBezTo>
                    <a:cubicBezTo>
                      <a:pt x="21" y="11"/>
                      <a:pt x="20" y="13"/>
                      <a:pt x="18" y="15"/>
                    </a:cubicBezTo>
                    <a:cubicBezTo>
                      <a:pt x="16" y="17"/>
                      <a:pt x="13" y="18"/>
                      <a:pt x="10" y="18"/>
                    </a:cubicBezTo>
                    <a:lnTo>
                      <a:pt x="7" y="18"/>
                    </a:lnTo>
                    <a:close/>
                    <a:moveTo>
                      <a:pt x="7" y="4"/>
                    </a:moveTo>
                    <a:cubicBezTo>
                      <a:pt x="7" y="13"/>
                      <a:pt x="7" y="13"/>
                      <a:pt x="7" y="13"/>
                    </a:cubicBezTo>
                    <a:cubicBezTo>
                      <a:pt x="9" y="13"/>
                      <a:pt x="9" y="13"/>
                      <a:pt x="9" y="13"/>
                    </a:cubicBezTo>
                    <a:cubicBezTo>
                      <a:pt x="13" y="13"/>
                      <a:pt x="14" y="12"/>
                      <a:pt x="14" y="9"/>
                    </a:cubicBezTo>
                    <a:cubicBezTo>
                      <a:pt x="14" y="6"/>
                      <a:pt x="13" y="4"/>
                      <a:pt x="9" y="4"/>
                    </a:cubicBezTo>
                    <a:lnTo>
                      <a:pt x="7" y="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Freeform 72"/>
              <p:cNvSpPr>
                <a:spLocks/>
              </p:cNvSpPr>
              <p:nvPr/>
            </p:nvSpPr>
            <p:spPr bwMode="auto">
              <a:xfrm>
                <a:off x="4679950" y="1085850"/>
                <a:ext cx="38100" cy="58737"/>
              </a:xfrm>
              <a:custGeom>
                <a:avLst/>
                <a:gdLst>
                  <a:gd name="T0" fmla="*/ 24 w 24"/>
                  <a:gd name="T1" fmla="*/ 37 h 37"/>
                  <a:gd name="T2" fmla="*/ 0 w 24"/>
                  <a:gd name="T3" fmla="*/ 37 h 37"/>
                  <a:gd name="T4" fmla="*/ 0 w 24"/>
                  <a:gd name="T5" fmla="*/ 0 h 37"/>
                  <a:gd name="T6" fmla="*/ 23 w 24"/>
                  <a:gd name="T7" fmla="*/ 0 h 37"/>
                  <a:gd name="T8" fmla="*/ 23 w 24"/>
                  <a:gd name="T9" fmla="*/ 7 h 37"/>
                  <a:gd name="T10" fmla="*/ 9 w 24"/>
                  <a:gd name="T11" fmla="*/ 7 h 37"/>
                  <a:gd name="T12" fmla="*/ 9 w 24"/>
                  <a:gd name="T13" fmla="*/ 15 h 37"/>
                  <a:gd name="T14" fmla="*/ 21 w 24"/>
                  <a:gd name="T15" fmla="*/ 15 h 37"/>
                  <a:gd name="T16" fmla="*/ 21 w 24"/>
                  <a:gd name="T17" fmla="*/ 22 h 37"/>
                  <a:gd name="T18" fmla="*/ 9 w 24"/>
                  <a:gd name="T19" fmla="*/ 22 h 37"/>
                  <a:gd name="T20" fmla="*/ 9 w 24"/>
                  <a:gd name="T21" fmla="*/ 30 h 37"/>
                  <a:gd name="T22" fmla="*/ 24 w 24"/>
                  <a:gd name="T23" fmla="*/ 30 h 37"/>
                  <a:gd name="T24" fmla="*/ 24 w 24"/>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7">
                    <a:moveTo>
                      <a:pt x="24" y="37"/>
                    </a:moveTo>
                    <a:lnTo>
                      <a:pt x="0" y="37"/>
                    </a:lnTo>
                    <a:lnTo>
                      <a:pt x="0" y="0"/>
                    </a:lnTo>
                    <a:lnTo>
                      <a:pt x="23" y="0"/>
                    </a:lnTo>
                    <a:lnTo>
                      <a:pt x="23" y="7"/>
                    </a:lnTo>
                    <a:lnTo>
                      <a:pt x="9" y="7"/>
                    </a:lnTo>
                    <a:lnTo>
                      <a:pt x="9" y="15"/>
                    </a:lnTo>
                    <a:lnTo>
                      <a:pt x="21" y="15"/>
                    </a:lnTo>
                    <a:lnTo>
                      <a:pt x="21" y="22"/>
                    </a:lnTo>
                    <a:lnTo>
                      <a:pt x="9" y="22"/>
                    </a:lnTo>
                    <a:lnTo>
                      <a:pt x="9" y="30"/>
                    </a:lnTo>
                    <a:lnTo>
                      <a:pt x="24" y="30"/>
                    </a:lnTo>
                    <a:lnTo>
                      <a:pt x="24" y="3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Freeform 73"/>
              <p:cNvSpPr>
                <a:spLocks/>
              </p:cNvSpPr>
              <p:nvPr/>
            </p:nvSpPr>
            <p:spPr bwMode="auto">
              <a:xfrm>
                <a:off x="4727575" y="1085850"/>
                <a:ext cx="38100" cy="58737"/>
              </a:xfrm>
              <a:custGeom>
                <a:avLst/>
                <a:gdLst>
                  <a:gd name="T0" fmla="*/ 24 w 24"/>
                  <a:gd name="T1" fmla="*/ 37 h 37"/>
                  <a:gd name="T2" fmla="*/ 0 w 24"/>
                  <a:gd name="T3" fmla="*/ 37 h 37"/>
                  <a:gd name="T4" fmla="*/ 0 w 24"/>
                  <a:gd name="T5" fmla="*/ 0 h 37"/>
                  <a:gd name="T6" fmla="*/ 22 w 24"/>
                  <a:gd name="T7" fmla="*/ 0 h 37"/>
                  <a:gd name="T8" fmla="*/ 22 w 24"/>
                  <a:gd name="T9" fmla="*/ 7 h 37"/>
                  <a:gd name="T10" fmla="*/ 8 w 24"/>
                  <a:gd name="T11" fmla="*/ 7 h 37"/>
                  <a:gd name="T12" fmla="*/ 8 w 24"/>
                  <a:gd name="T13" fmla="*/ 15 h 37"/>
                  <a:gd name="T14" fmla="*/ 21 w 24"/>
                  <a:gd name="T15" fmla="*/ 15 h 37"/>
                  <a:gd name="T16" fmla="*/ 21 w 24"/>
                  <a:gd name="T17" fmla="*/ 22 h 37"/>
                  <a:gd name="T18" fmla="*/ 8 w 24"/>
                  <a:gd name="T19" fmla="*/ 22 h 37"/>
                  <a:gd name="T20" fmla="*/ 8 w 24"/>
                  <a:gd name="T21" fmla="*/ 30 h 37"/>
                  <a:gd name="T22" fmla="*/ 24 w 24"/>
                  <a:gd name="T23" fmla="*/ 30 h 37"/>
                  <a:gd name="T24" fmla="*/ 24 w 24"/>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7">
                    <a:moveTo>
                      <a:pt x="24" y="37"/>
                    </a:moveTo>
                    <a:lnTo>
                      <a:pt x="0" y="37"/>
                    </a:lnTo>
                    <a:lnTo>
                      <a:pt x="0" y="0"/>
                    </a:lnTo>
                    <a:lnTo>
                      <a:pt x="22" y="0"/>
                    </a:lnTo>
                    <a:lnTo>
                      <a:pt x="22" y="7"/>
                    </a:lnTo>
                    <a:lnTo>
                      <a:pt x="8" y="7"/>
                    </a:lnTo>
                    <a:lnTo>
                      <a:pt x="8" y="15"/>
                    </a:lnTo>
                    <a:lnTo>
                      <a:pt x="21" y="15"/>
                    </a:lnTo>
                    <a:lnTo>
                      <a:pt x="21" y="22"/>
                    </a:lnTo>
                    <a:lnTo>
                      <a:pt x="8" y="22"/>
                    </a:lnTo>
                    <a:lnTo>
                      <a:pt x="8" y="30"/>
                    </a:lnTo>
                    <a:lnTo>
                      <a:pt x="24" y="30"/>
                    </a:lnTo>
                    <a:lnTo>
                      <a:pt x="24" y="3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Freeform 74"/>
              <p:cNvSpPr>
                <a:spLocks noEditPoints="1"/>
              </p:cNvSpPr>
              <p:nvPr/>
            </p:nvSpPr>
            <p:spPr bwMode="auto">
              <a:xfrm>
                <a:off x="4773613" y="1085850"/>
                <a:ext cx="55563" cy="58737"/>
              </a:xfrm>
              <a:custGeom>
                <a:avLst/>
                <a:gdLst>
                  <a:gd name="T0" fmla="*/ 0 w 25"/>
                  <a:gd name="T1" fmla="*/ 27 h 27"/>
                  <a:gd name="T2" fmla="*/ 0 w 25"/>
                  <a:gd name="T3" fmla="*/ 0 h 27"/>
                  <a:gd name="T4" fmla="*/ 10 w 25"/>
                  <a:gd name="T5" fmla="*/ 0 h 27"/>
                  <a:gd name="T6" fmla="*/ 25 w 25"/>
                  <a:gd name="T7" fmla="*/ 13 h 27"/>
                  <a:gd name="T8" fmla="*/ 21 w 25"/>
                  <a:gd name="T9" fmla="*/ 23 h 27"/>
                  <a:gd name="T10" fmla="*/ 10 w 25"/>
                  <a:gd name="T11" fmla="*/ 27 h 27"/>
                  <a:gd name="T12" fmla="*/ 0 w 25"/>
                  <a:gd name="T13" fmla="*/ 27 h 27"/>
                  <a:gd name="T14" fmla="*/ 7 w 25"/>
                  <a:gd name="T15" fmla="*/ 5 h 27"/>
                  <a:gd name="T16" fmla="*/ 7 w 25"/>
                  <a:gd name="T17" fmla="*/ 22 h 27"/>
                  <a:gd name="T18" fmla="*/ 10 w 25"/>
                  <a:gd name="T19" fmla="*/ 22 h 27"/>
                  <a:gd name="T20" fmla="*/ 16 w 25"/>
                  <a:gd name="T21" fmla="*/ 20 h 27"/>
                  <a:gd name="T22" fmla="*/ 18 w 25"/>
                  <a:gd name="T23" fmla="*/ 13 h 27"/>
                  <a:gd name="T24" fmla="*/ 16 w 25"/>
                  <a:gd name="T25" fmla="*/ 7 h 27"/>
                  <a:gd name="T26" fmla="*/ 10 w 25"/>
                  <a:gd name="T27" fmla="*/ 5 h 27"/>
                  <a:gd name="T28" fmla="*/ 7 w 25"/>
                  <a:gd name="T29"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7">
                    <a:moveTo>
                      <a:pt x="0" y="27"/>
                    </a:moveTo>
                    <a:cubicBezTo>
                      <a:pt x="0" y="0"/>
                      <a:pt x="0" y="0"/>
                      <a:pt x="0" y="0"/>
                    </a:cubicBezTo>
                    <a:cubicBezTo>
                      <a:pt x="10" y="0"/>
                      <a:pt x="10" y="0"/>
                      <a:pt x="10" y="0"/>
                    </a:cubicBezTo>
                    <a:cubicBezTo>
                      <a:pt x="20" y="0"/>
                      <a:pt x="25" y="4"/>
                      <a:pt x="25" y="13"/>
                    </a:cubicBezTo>
                    <a:cubicBezTo>
                      <a:pt x="25" y="17"/>
                      <a:pt x="24" y="21"/>
                      <a:pt x="21" y="23"/>
                    </a:cubicBezTo>
                    <a:cubicBezTo>
                      <a:pt x="18" y="26"/>
                      <a:pt x="15" y="27"/>
                      <a:pt x="10" y="27"/>
                    </a:cubicBezTo>
                    <a:lnTo>
                      <a:pt x="0" y="27"/>
                    </a:lnTo>
                    <a:close/>
                    <a:moveTo>
                      <a:pt x="7" y="5"/>
                    </a:moveTo>
                    <a:cubicBezTo>
                      <a:pt x="7" y="22"/>
                      <a:pt x="7" y="22"/>
                      <a:pt x="7" y="22"/>
                    </a:cubicBezTo>
                    <a:cubicBezTo>
                      <a:pt x="10" y="22"/>
                      <a:pt x="10" y="22"/>
                      <a:pt x="10" y="22"/>
                    </a:cubicBezTo>
                    <a:cubicBezTo>
                      <a:pt x="12" y="22"/>
                      <a:pt x="14" y="21"/>
                      <a:pt x="16" y="20"/>
                    </a:cubicBezTo>
                    <a:cubicBezTo>
                      <a:pt x="18" y="18"/>
                      <a:pt x="18" y="16"/>
                      <a:pt x="18" y="13"/>
                    </a:cubicBezTo>
                    <a:cubicBezTo>
                      <a:pt x="18" y="11"/>
                      <a:pt x="18" y="8"/>
                      <a:pt x="16" y="7"/>
                    </a:cubicBezTo>
                    <a:cubicBezTo>
                      <a:pt x="15" y="5"/>
                      <a:pt x="12" y="5"/>
                      <a:pt x="10" y="5"/>
                    </a:cubicBezTo>
                    <a:lnTo>
                      <a:pt x="7" y="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Freeform 87"/>
              <p:cNvSpPr>
                <a:spLocks/>
              </p:cNvSpPr>
              <p:nvPr/>
            </p:nvSpPr>
            <p:spPr bwMode="auto">
              <a:xfrm>
                <a:off x="4511675" y="1196975"/>
                <a:ext cx="101600" cy="163512"/>
              </a:xfrm>
              <a:custGeom>
                <a:avLst/>
                <a:gdLst>
                  <a:gd name="T0" fmla="*/ 0 w 46"/>
                  <a:gd name="T1" fmla="*/ 71 h 74"/>
                  <a:gd name="T2" fmla="*/ 0 w 46"/>
                  <a:gd name="T3" fmla="*/ 57 h 74"/>
                  <a:gd name="T4" fmla="*/ 17 w 46"/>
                  <a:gd name="T5" fmla="*/ 62 h 74"/>
                  <a:gd name="T6" fmla="*/ 26 w 46"/>
                  <a:gd name="T7" fmla="*/ 60 h 74"/>
                  <a:gd name="T8" fmla="*/ 30 w 46"/>
                  <a:gd name="T9" fmla="*/ 52 h 74"/>
                  <a:gd name="T10" fmla="*/ 26 w 46"/>
                  <a:gd name="T11" fmla="*/ 45 h 74"/>
                  <a:gd name="T12" fmla="*/ 14 w 46"/>
                  <a:gd name="T13" fmla="*/ 42 h 74"/>
                  <a:gd name="T14" fmla="*/ 8 w 46"/>
                  <a:gd name="T15" fmla="*/ 42 h 74"/>
                  <a:gd name="T16" fmla="*/ 8 w 46"/>
                  <a:gd name="T17" fmla="*/ 30 h 74"/>
                  <a:gd name="T18" fmla="*/ 14 w 46"/>
                  <a:gd name="T19" fmla="*/ 30 h 74"/>
                  <a:gd name="T20" fmla="*/ 28 w 46"/>
                  <a:gd name="T21" fmla="*/ 21 h 74"/>
                  <a:gd name="T22" fmla="*/ 17 w 46"/>
                  <a:gd name="T23" fmla="*/ 12 h 74"/>
                  <a:gd name="T24" fmla="*/ 3 w 46"/>
                  <a:gd name="T25" fmla="*/ 17 h 74"/>
                  <a:gd name="T26" fmla="*/ 3 w 46"/>
                  <a:gd name="T27" fmla="*/ 4 h 74"/>
                  <a:gd name="T28" fmla="*/ 21 w 46"/>
                  <a:gd name="T29" fmla="*/ 0 h 74"/>
                  <a:gd name="T30" fmla="*/ 38 w 46"/>
                  <a:gd name="T31" fmla="*/ 5 h 74"/>
                  <a:gd name="T32" fmla="*/ 44 w 46"/>
                  <a:gd name="T33" fmla="*/ 18 h 74"/>
                  <a:gd name="T34" fmla="*/ 30 w 46"/>
                  <a:gd name="T35" fmla="*/ 35 h 74"/>
                  <a:gd name="T36" fmla="*/ 30 w 46"/>
                  <a:gd name="T37" fmla="*/ 36 h 74"/>
                  <a:gd name="T38" fmla="*/ 42 w 46"/>
                  <a:gd name="T39" fmla="*/ 41 h 74"/>
                  <a:gd name="T40" fmla="*/ 46 w 46"/>
                  <a:gd name="T41" fmla="*/ 52 h 74"/>
                  <a:gd name="T42" fmla="*/ 39 w 46"/>
                  <a:gd name="T43" fmla="*/ 68 h 74"/>
                  <a:gd name="T44" fmla="*/ 18 w 46"/>
                  <a:gd name="T45" fmla="*/ 74 h 74"/>
                  <a:gd name="T46" fmla="*/ 0 w 46"/>
                  <a:gd name="T4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74">
                    <a:moveTo>
                      <a:pt x="0" y="71"/>
                    </a:moveTo>
                    <a:cubicBezTo>
                      <a:pt x="0" y="57"/>
                      <a:pt x="0" y="57"/>
                      <a:pt x="0" y="57"/>
                    </a:cubicBezTo>
                    <a:cubicBezTo>
                      <a:pt x="5" y="60"/>
                      <a:pt x="11" y="62"/>
                      <a:pt x="17" y="62"/>
                    </a:cubicBezTo>
                    <a:cubicBezTo>
                      <a:pt x="21" y="62"/>
                      <a:pt x="24" y="61"/>
                      <a:pt x="26" y="60"/>
                    </a:cubicBezTo>
                    <a:cubicBezTo>
                      <a:pt x="29" y="58"/>
                      <a:pt x="30" y="55"/>
                      <a:pt x="30" y="52"/>
                    </a:cubicBezTo>
                    <a:cubicBezTo>
                      <a:pt x="30" y="49"/>
                      <a:pt x="28" y="47"/>
                      <a:pt x="26" y="45"/>
                    </a:cubicBezTo>
                    <a:cubicBezTo>
                      <a:pt x="23" y="43"/>
                      <a:pt x="19" y="42"/>
                      <a:pt x="14" y="42"/>
                    </a:cubicBezTo>
                    <a:cubicBezTo>
                      <a:pt x="8" y="42"/>
                      <a:pt x="8" y="42"/>
                      <a:pt x="8" y="42"/>
                    </a:cubicBezTo>
                    <a:cubicBezTo>
                      <a:pt x="8" y="30"/>
                      <a:pt x="8" y="30"/>
                      <a:pt x="8" y="30"/>
                    </a:cubicBezTo>
                    <a:cubicBezTo>
                      <a:pt x="14" y="30"/>
                      <a:pt x="14" y="30"/>
                      <a:pt x="14" y="30"/>
                    </a:cubicBezTo>
                    <a:cubicBezTo>
                      <a:pt x="23" y="30"/>
                      <a:pt x="28" y="27"/>
                      <a:pt x="28" y="21"/>
                    </a:cubicBezTo>
                    <a:cubicBezTo>
                      <a:pt x="28" y="15"/>
                      <a:pt x="24" y="12"/>
                      <a:pt x="17" y="12"/>
                    </a:cubicBezTo>
                    <a:cubicBezTo>
                      <a:pt x="12" y="12"/>
                      <a:pt x="7" y="14"/>
                      <a:pt x="3" y="17"/>
                    </a:cubicBezTo>
                    <a:cubicBezTo>
                      <a:pt x="3" y="4"/>
                      <a:pt x="3" y="4"/>
                      <a:pt x="3" y="4"/>
                    </a:cubicBezTo>
                    <a:cubicBezTo>
                      <a:pt x="8" y="1"/>
                      <a:pt x="14" y="0"/>
                      <a:pt x="21" y="0"/>
                    </a:cubicBezTo>
                    <a:cubicBezTo>
                      <a:pt x="28" y="0"/>
                      <a:pt x="34" y="2"/>
                      <a:pt x="38" y="5"/>
                    </a:cubicBezTo>
                    <a:cubicBezTo>
                      <a:pt x="42" y="8"/>
                      <a:pt x="44" y="13"/>
                      <a:pt x="44" y="18"/>
                    </a:cubicBezTo>
                    <a:cubicBezTo>
                      <a:pt x="44" y="27"/>
                      <a:pt x="39" y="33"/>
                      <a:pt x="30" y="35"/>
                    </a:cubicBezTo>
                    <a:cubicBezTo>
                      <a:pt x="30" y="36"/>
                      <a:pt x="30" y="36"/>
                      <a:pt x="30" y="36"/>
                    </a:cubicBezTo>
                    <a:cubicBezTo>
                      <a:pt x="35" y="36"/>
                      <a:pt x="39" y="38"/>
                      <a:pt x="42" y="41"/>
                    </a:cubicBezTo>
                    <a:cubicBezTo>
                      <a:pt x="44" y="44"/>
                      <a:pt x="46" y="48"/>
                      <a:pt x="46" y="52"/>
                    </a:cubicBezTo>
                    <a:cubicBezTo>
                      <a:pt x="46" y="59"/>
                      <a:pt x="43" y="64"/>
                      <a:pt x="39" y="68"/>
                    </a:cubicBezTo>
                    <a:cubicBezTo>
                      <a:pt x="34" y="72"/>
                      <a:pt x="27" y="74"/>
                      <a:pt x="18" y="74"/>
                    </a:cubicBezTo>
                    <a:cubicBezTo>
                      <a:pt x="11" y="74"/>
                      <a:pt x="5" y="73"/>
                      <a:pt x="0" y="7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Freeform 88"/>
              <p:cNvSpPr>
                <a:spLocks noEditPoints="1"/>
              </p:cNvSpPr>
              <p:nvPr/>
            </p:nvSpPr>
            <p:spPr bwMode="auto">
              <a:xfrm>
                <a:off x="4638675" y="1196975"/>
                <a:ext cx="115888" cy="163512"/>
              </a:xfrm>
              <a:custGeom>
                <a:avLst/>
                <a:gdLst>
                  <a:gd name="T0" fmla="*/ 25 w 52"/>
                  <a:gd name="T1" fmla="*/ 74 h 74"/>
                  <a:gd name="T2" fmla="*/ 0 w 52"/>
                  <a:gd name="T3" fmla="*/ 38 h 74"/>
                  <a:gd name="T4" fmla="*/ 7 w 52"/>
                  <a:gd name="T5" fmla="*/ 10 h 74"/>
                  <a:gd name="T6" fmla="*/ 27 w 52"/>
                  <a:gd name="T7" fmla="*/ 0 h 74"/>
                  <a:gd name="T8" fmla="*/ 52 w 52"/>
                  <a:gd name="T9" fmla="*/ 37 h 74"/>
                  <a:gd name="T10" fmla="*/ 45 w 52"/>
                  <a:gd name="T11" fmla="*/ 65 h 74"/>
                  <a:gd name="T12" fmla="*/ 25 w 52"/>
                  <a:gd name="T13" fmla="*/ 74 h 74"/>
                  <a:gd name="T14" fmla="*/ 26 w 52"/>
                  <a:gd name="T15" fmla="*/ 12 h 74"/>
                  <a:gd name="T16" fmla="*/ 16 w 52"/>
                  <a:gd name="T17" fmla="*/ 38 h 74"/>
                  <a:gd name="T18" fmla="*/ 26 w 52"/>
                  <a:gd name="T19" fmla="*/ 62 h 74"/>
                  <a:gd name="T20" fmla="*/ 36 w 52"/>
                  <a:gd name="T21" fmla="*/ 37 h 74"/>
                  <a:gd name="T22" fmla="*/ 26 w 52"/>
                  <a:gd name="T23" fmla="*/ 1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74">
                    <a:moveTo>
                      <a:pt x="25" y="74"/>
                    </a:moveTo>
                    <a:cubicBezTo>
                      <a:pt x="8" y="74"/>
                      <a:pt x="0" y="62"/>
                      <a:pt x="0" y="38"/>
                    </a:cubicBezTo>
                    <a:cubicBezTo>
                      <a:pt x="0" y="26"/>
                      <a:pt x="2" y="16"/>
                      <a:pt x="7" y="10"/>
                    </a:cubicBezTo>
                    <a:cubicBezTo>
                      <a:pt x="11" y="3"/>
                      <a:pt x="18" y="0"/>
                      <a:pt x="27" y="0"/>
                    </a:cubicBezTo>
                    <a:cubicBezTo>
                      <a:pt x="43" y="0"/>
                      <a:pt x="52" y="12"/>
                      <a:pt x="52" y="37"/>
                    </a:cubicBezTo>
                    <a:cubicBezTo>
                      <a:pt x="52" y="49"/>
                      <a:pt x="49" y="58"/>
                      <a:pt x="45" y="65"/>
                    </a:cubicBezTo>
                    <a:cubicBezTo>
                      <a:pt x="40" y="71"/>
                      <a:pt x="34" y="74"/>
                      <a:pt x="25" y="74"/>
                    </a:cubicBezTo>
                    <a:close/>
                    <a:moveTo>
                      <a:pt x="26" y="12"/>
                    </a:moveTo>
                    <a:cubicBezTo>
                      <a:pt x="19" y="12"/>
                      <a:pt x="16" y="21"/>
                      <a:pt x="16" y="38"/>
                    </a:cubicBezTo>
                    <a:cubicBezTo>
                      <a:pt x="16" y="54"/>
                      <a:pt x="19" y="62"/>
                      <a:pt x="26" y="62"/>
                    </a:cubicBezTo>
                    <a:cubicBezTo>
                      <a:pt x="32" y="62"/>
                      <a:pt x="36" y="54"/>
                      <a:pt x="36" y="37"/>
                    </a:cubicBezTo>
                    <a:cubicBezTo>
                      <a:pt x="36" y="20"/>
                      <a:pt x="32" y="12"/>
                      <a:pt x="26" y="12"/>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Freeform 89"/>
              <p:cNvSpPr>
                <a:spLocks/>
              </p:cNvSpPr>
              <p:nvPr/>
            </p:nvSpPr>
            <p:spPr bwMode="auto">
              <a:xfrm>
                <a:off x="4762500" y="1244600"/>
                <a:ext cx="122238" cy="114300"/>
              </a:xfrm>
              <a:custGeom>
                <a:avLst/>
                <a:gdLst>
                  <a:gd name="T0" fmla="*/ 55 w 55"/>
                  <a:gd name="T1" fmla="*/ 0 h 51"/>
                  <a:gd name="T2" fmla="*/ 38 w 55"/>
                  <a:gd name="T3" fmla="*/ 25 h 51"/>
                  <a:gd name="T4" fmla="*/ 55 w 55"/>
                  <a:gd name="T5" fmla="*/ 51 h 51"/>
                  <a:gd name="T6" fmla="*/ 37 w 55"/>
                  <a:gd name="T7" fmla="*/ 51 h 51"/>
                  <a:gd name="T8" fmla="*/ 30 w 55"/>
                  <a:gd name="T9" fmla="*/ 37 h 51"/>
                  <a:gd name="T10" fmla="*/ 27 w 55"/>
                  <a:gd name="T11" fmla="*/ 33 h 51"/>
                  <a:gd name="T12" fmla="*/ 27 w 55"/>
                  <a:gd name="T13" fmla="*/ 33 h 51"/>
                  <a:gd name="T14" fmla="*/ 25 w 55"/>
                  <a:gd name="T15" fmla="*/ 37 h 51"/>
                  <a:gd name="T16" fmla="*/ 18 w 55"/>
                  <a:gd name="T17" fmla="*/ 51 h 51"/>
                  <a:gd name="T18" fmla="*/ 0 w 55"/>
                  <a:gd name="T19" fmla="*/ 51 h 51"/>
                  <a:gd name="T20" fmla="*/ 17 w 55"/>
                  <a:gd name="T21" fmla="*/ 25 h 51"/>
                  <a:gd name="T22" fmla="*/ 1 w 55"/>
                  <a:gd name="T23" fmla="*/ 0 h 51"/>
                  <a:gd name="T24" fmla="*/ 19 w 55"/>
                  <a:gd name="T25" fmla="*/ 0 h 51"/>
                  <a:gd name="T26" fmla="*/ 26 w 55"/>
                  <a:gd name="T27" fmla="*/ 14 h 51"/>
                  <a:gd name="T28" fmla="*/ 28 w 55"/>
                  <a:gd name="T29" fmla="*/ 19 h 51"/>
                  <a:gd name="T30" fmla="*/ 29 w 55"/>
                  <a:gd name="T31" fmla="*/ 19 h 51"/>
                  <a:gd name="T32" fmla="*/ 31 w 55"/>
                  <a:gd name="T33" fmla="*/ 14 h 51"/>
                  <a:gd name="T34" fmla="*/ 38 w 55"/>
                  <a:gd name="T35" fmla="*/ 0 h 51"/>
                  <a:gd name="T36" fmla="*/ 55 w 55"/>
                  <a:gd name="T3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1">
                    <a:moveTo>
                      <a:pt x="55" y="0"/>
                    </a:moveTo>
                    <a:cubicBezTo>
                      <a:pt x="38" y="25"/>
                      <a:pt x="38" y="25"/>
                      <a:pt x="38" y="25"/>
                    </a:cubicBezTo>
                    <a:cubicBezTo>
                      <a:pt x="55" y="51"/>
                      <a:pt x="55" y="51"/>
                      <a:pt x="55" y="51"/>
                    </a:cubicBezTo>
                    <a:cubicBezTo>
                      <a:pt x="37" y="51"/>
                      <a:pt x="37" y="51"/>
                      <a:pt x="37" y="51"/>
                    </a:cubicBezTo>
                    <a:cubicBezTo>
                      <a:pt x="30" y="37"/>
                      <a:pt x="30" y="37"/>
                      <a:pt x="30" y="37"/>
                    </a:cubicBezTo>
                    <a:cubicBezTo>
                      <a:pt x="29" y="36"/>
                      <a:pt x="28" y="35"/>
                      <a:pt x="27" y="33"/>
                    </a:cubicBezTo>
                    <a:cubicBezTo>
                      <a:pt x="27" y="33"/>
                      <a:pt x="27" y="33"/>
                      <a:pt x="27" y="33"/>
                    </a:cubicBezTo>
                    <a:cubicBezTo>
                      <a:pt x="27" y="34"/>
                      <a:pt x="26" y="35"/>
                      <a:pt x="25" y="37"/>
                    </a:cubicBezTo>
                    <a:cubicBezTo>
                      <a:pt x="18" y="51"/>
                      <a:pt x="18" y="51"/>
                      <a:pt x="18" y="51"/>
                    </a:cubicBezTo>
                    <a:cubicBezTo>
                      <a:pt x="0" y="51"/>
                      <a:pt x="0" y="51"/>
                      <a:pt x="0" y="51"/>
                    </a:cubicBezTo>
                    <a:cubicBezTo>
                      <a:pt x="17" y="25"/>
                      <a:pt x="17" y="25"/>
                      <a:pt x="17" y="25"/>
                    </a:cubicBezTo>
                    <a:cubicBezTo>
                      <a:pt x="1" y="0"/>
                      <a:pt x="1" y="0"/>
                      <a:pt x="1" y="0"/>
                    </a:cubicBezTo>
                    <a:cubicBezTo>
                      <a:pt x="19" y="0"/>
                      <a:pt x="19" y="0"/>
                      <a:pt x="19" y="0"/>
                    </a:cubicBezTo>
                    <a:cubicBezTo>
                      <a:pt x="26" y="14"/>
                      <a:pt x="26" y="14"/>
                      <a:pt x="26" y="14"/>
                    </a:cubicBezTo>
                    <a:cubicBezTo>
                      <a:pt x="27" y="16"/>
                      <a:pt x="28" y="18"/>
                      <a:pt x="28" y="19"/>
                    </a:cubicBezTo>
                    <a:cubicBezTo>
                      <a:pt x="29" y="19"/>
                      <a:pt x="29" y="19"/>
                      <a:pt x="29" y="19"/>
                    </a:cubicBezTo>
                    <a:cubicBezTo>
                      <a:pt x="29" y="17"/>
                      <a:pt x="30" y="16"/>
                      <a:pt x="31" y="14"/>
                    </a:cubicBezTo>
                    <a:cubicBezTo>
                      <a:pt x="38" y="0"/>
                      <a:pt x="38" y="0"/>
                      <a:pt x="38" y="0"/>
                    </a:cubicBezTo>
                    <a:lnTo>
                      <a:pt x="55"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90"/>
              <p:cNvSpPr>
                <a:spLocks/>
              </p:cNvSpPr>
              <p:nvPr/>
            </p:nvSpPr>
            <p:spPr bwMode="auto">
              <a:xfrm>
                <a:off x="4835525" y="1042988"/>
                <a:ext cx="271463" cy="409575"/>
              </a:xfrm>
              <a:custGeom>
                <a:avLst/>
                <a:gdLst>
                  <a:gd name="T0" fmla="*/ 13 w 122"/>
                  <a:gd name="T1" fmla="*/ 177 h 184"/>
                  <a:gd name="T2" fmla="*/ 122 w 122"/>
                  <a:gd name="T3" fmla="*/ 3 h 184"/>
                  <a:gd name="T4" fmla="*/ 116 w 122"/>
                  <a:gd name="T5" fmla="*/ 0 h 184"/>
                  <a:gd name="T6" fmla="*/ 94 w 122"/>
                  <a:gd name="T7" fmla="*/ 30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0"/>
                      <a:pt x="94" y="30"/>
                      <a:pt x="94" y="30"/>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Freeform 91"/>
              <p:cNvSpPr>
                <a:spLocks/>
              </p:cNvSpPr>
              <p:nvPr/>
            </p:nvSpPr>
            <p:spPr bwMode="auto">
              <a:xfrm>
                <a:off x="4621213" y="1033463"/>
                <a:ext cx="468313" cy="655637"/>
              </a:xfrm>
              <a:custGeom>
                <a:avLst/>
                <a:gdLst>
                  <a:gd name="T0" fmla="*/ 211 w 211"/>
                  <a:gd name="T1" fmla="*/ 3 h 295"/>
                  <a:gd name="T2" fmla="*/ 205 w 211"/>
                  <a:gd name="T3" fmla="*/ 0 h 295"/>
                  <a:gd name="T4" fmla="*/ 74 w 211"/>
                  <a:gd name="T5" fmla="*/ 177 h 295"/>
                  <a:gd name="T6" fmla="*/ 42 w 211"/>
                  <a:gd name="T7" fmla="*/ 220 h 295"/>
                  <a:gd name="T8" fmla="*/ 38 w 211"/>
                  <a:gd name="T9" fmla="*/ 220 h 295"/>
                  <a:gd name="T10" fmla="*/ 0 w 211"/>
                  <a:gd name="T11" fmla="*/ 257 h 295"/>
                  <a:gd name="T12" fmla="*/ 38 w 211"/>
                  <a:gd name="T13" fmla="*/ 295 h 295"/>
                  <a:gd name="T14" fmla="*/ 75 w 211"/>
                  <a:gd name="T15" fmla="*/ 257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7"/>
                      <a:pt x="74" y="177"/>
                      <a:pt x="74" y="177"/>
                    </a:cubicBezTo>
                    <a:cubicBezTo>
                      <a:pt x="42" y="220"/>
                      <a:pt x="42" y="220"/>
                      <a:pt x="42" y="220"/>
                    </a:cubicBezTo>
                    <a:cubicBezTo>
                      <a:pt x="41" y="220"/>
                      <a:pt x="39" y="220"/>
                      <a:pt x="38" y="220"/>
                    </a:cubicBezTo>
                    <a:cubicBezTo>
                      <a:pt x="17" y="220"/>
                      <a:pt x="0" y="237"/>
                      <a:pt x="0" y="257"/>
                    </a:cubicBezTo>
                    <a:cubicBezTo>
                      <a:pt x="0" y="278"/>
                      <a:pt x="17" y="295"/>
                      <a:pt x="38" y="295"/>
                    </a:cubicBezTo>
                    <a:cubicBezTo>
                      <a:pt x="58" y="295"/>
                      <a:pt x="75" y="278"/>
                      <a:pt x="75" y="257"/>
                    </a:cubicBezTo>
                    <a:cubicBezTo>
                      <a:pt x="75" y="248"/>
                      <a:pt x="72" y="239"/>
                      <a:pt x="66" y="233"/>
                    </a:cubicBezTo>
                    <a:cubicBezTo>
                      <a:pt x="97" y="184"/>
                      <a:pt x="97" y="184"/>
                      <a:pt x="97" y="184"/>
                    </a:cubicBezTo>
                    <a:lnTo>
                      <a:pt x="211" y="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4" name="Group 53"/>
            <p:cNvGrpSpPr/>
            <p:nvPr/>
          </p:nvGrpSpPr>
          <p:grpSpPr>
            <a:xfrm>
              <a:off x="10513846" y="4548360"/>
              <a:ext cx="561953" cy="978574"/>
              <a:chOff x="10231437" y="1803400"/>
              <a:chExt cx="460375" cy="801688"/>
            </a:xfrm>
          </p:grpSpPr>
          <p:sp>
            <p:nvSpPr>
              <p:cNvPr id="55" name="Freeform 28"/>
              <p:cNvSpPr>
                <a:spLocks/>
              </p:cNvSpPr>
              <p:nvPr/>
            </p:nvSpPr>
            <p:spPr bwMode="auto">
              <a:xfrm>
                <a:off x="10318750" y="1803400"/>
                <a:ext cx="284163" cy="325438"/>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Rectangle 29"/>
              <p:cNvSpPr>
                <a:spLocks noChangeArrowheads="1"/>
              </p:cNvSpPr>
              <p:nvPr/>
            </p:nvSpPr>
            <p:spPr bwMode="auto">
              <a:xfrm>
                <a:off x="10231437" y="2116138"/>
                <a:ext cx="460375" cy="4302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Rectangle 30"/>
              <p:cNvSpPr>
                <a:spLocks noChangeArrowheads="1"/>
              </p:cNvSpPr>
              <p:nvPr/>
            </p:nvSpPr>
            <p:spPr bwMode="auto">
              <a:xfrm>
                <a:off x="10231437" y="2116138"/>
                <a:ext cx="120650" cy="4302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Freeform 31"/>
              <p:cNvSpPr>
                <a:spLocks/>
              </p:cNvSpPr>
              <p:nvPr/>
            </p:nvSpPr>
            <p:spPr bwMode="auto">
              <a:xfrm>
                <a:off x="10415587" y="2254250"/>
                <a:ext cx="92075" cy="166688"/>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Rectangle 32"/>
              <p:cNvSpPr>
                <a:spLocks noChangeArrowheads="1"/>
              </p:cNvSpPr>
              <p:nvPr/>
            </p:nvSpPr>
            <p:spPr bwMode="auto">
              <a:xfrm>
                <a:off x="10231437" y="2546350"/>
                <a:ext cx="455613" cy="5873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0" name="Group 59"/>
            <p:cNvGrpSpPr/>
            <p:nvPr/>
          </p:nvGrpSpPr>
          <p:grpSpPr>
            <a:xfrm>
              <a:off x="3680196" y="4577457"/>
              <a:ext cx="923111" cy="920380"/>
              <a:chOff x="8054975" y="1300163"/>
              <a:chExt cx="1073150" cy="1069975"/>
            </a:xfrm>
          </p:grpSpPr>
          <p:sp>
            <p:nvSpPr>
              <p:cNvPr id="61" name="Freeform 8"/>
              <p:cNvSpPr>
                <a:spLocks noEditPoints="1"/>
              </p:cNvSpPr>
              <p:nvPr/>
            </p:nvSpPr>
            <p:spPr bwMode="auto">
              <a:xfrm>
                <a:off x="8054975" y="1300163"/>
                <a:ext cx="1073150" cy="1069975"/>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rgbClr val="E8112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Oval 9"/>
              <p:cNvSpPr>
                <a:spLocks noChangeArrowheads="1"/>
              </p:cNvSpPr>
              <p:nvPr/>
            </p:nvSpPr>
            <p:spPr bwMode="auto">
              <a:xfrm>
                <a:off x="8062913" y="1468438"/>
                <a:ext cx="896938" cy="89535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Freeform 10"/>
              <p:cNvSpPr>
                <a:spLocks noEditPoints="1"/>
              </p:cNvSpPr>
              <p:nvPr/>
            </p:nvSpPr>
            <p:spPr bwMode="auto">
              <a:xfrm>
                <a:off x="8054975" y="1462088"/>
                <a:ext cx="911225" cy="908050"/>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rgbClr val="E8112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Oval 11"/>
              <p:cNvSpPr>
                <a:spLocks noChangeArrowheads="1"/>
              </p:cNvSpPr>
              <p:nvPr/>
            </p:nvSpPr>
            <p:spPr bwMode="auto">
              <a:xfrm>
                <a:off x="8062913" y="1641475"/>
                <a:ext cx="723900" cy="7223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Freeform 12"/>
              <p:cNvSpPr>
                <a:spLocks noEditPoints="1"/>
              </p:cNvSpPr>
              <p:nvPr/>
            </p:nvSpPr>
            <p:spPr bwMode="auto">
              <a:xfrm>
                <a:off x="8054975" y="1633538"/>
                <a:ext cx="738188" cy="736600"/>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Oval 13"/>
              <p:cNvSpPr>
                <a:spLocks noChangeArrowheads="1"/>
              </p:cNvSpPr>
              <p:nvPr/>
            </p:nvSpPr>
            <p:spPr bwMode="auto">
              <a:xfrm>
                <a:off x="8062913" y="1795463"/>
                <a:ext cx="568325" cy="568325"/>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Freeform 14"/>
              <p:cNvSpPr>
                <a:spLocks noEditPoints="1"/>
              </p:cNvSpPr>
              <p:nvPr/>
            </p:nvSpPr>
            <p:spPr bwMode="auto">
              <a:xfrm>
                <a:off x="8202613" y="1963738"/>
                <a:ext cx="284163" cy="239713"/>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p:cNvSpPr/>
            <p:nvPr/>
          </p:nvSpPr>
          <p:spPr>
            <a:xfrm>
              <a:off x="670113" y="5639755"/>
              <a:ext cx="2101986" cy="369332"/>
            </a:xfrm>
            <a:prstGeom prst="rect">
              <a:avLst/>
            </a:prstGeom>
          </p:spPr>
          <p:txBody>
            <a:bodyPr wrap="none">
              <a:spAutoFit/>
            </a:bodyPr>
            <a:lstStyle/>
            <a:p>
              <a:pPr>
                <a:spcBef>
                  <a:spcPts val="600"/>
                </a:spcBef>
                <a:buClr>
                  <a:srgbClr val="50B347"/>
                </a:buClr>
                <a:buSzPct val="130000"/>
              </a:pPr>
              <a:r>
                <a:rPr lang="en-US" dirty="0">
                  <a:solidFill>
                    <a:srgbClr val="50B347"/>
                  </a:solidFill>
                  <a:latin typeface="Segoe UI Semibold" panose="020B0702040204020203" pitchFamily="34" charset="0"/>
                  <a:cs typeface="Segoe UI Semibold" panose="020B0702040204020203" pitchFamily="34" charset="0"/>
                </a:rPr>
                <a:t>High performance</a:t>
              </a:r>
            </a:p>
          </p:txBody>
        </p:sp>
        <p:sp>
          <p:nvSpPr>
            <p:cNvPr id="68" name="Rectangle 67"/>
            <p:cNvSpPr/>
            <p:nvPr/>
          </p:nvSpPr>
          <p:spPr>
            <a:xfrm>
              <a:off x="3619813" y="5639755"/>
              <a:ext cx="1043876" cy="369332"/>
            </a:xfrm>
            <a:prstGeom prst="rect">
              <a:avLst/>
            </a:prstGeom>
          </p:spPr>
          <p:txBody>
            <a:bodyPr wrap="none">
              <a:spAutoFit/>
            </a:bodyPr>
            <a:lstStyle/>
            <a:p>
              <a:pPr>
                <a:spcBef>
                  <a:spcPts val="600"/>
                </a:spcBef>
                <a:buClr>
                  <a:srgbClr val="50B347"/>
                </a:buClr>
                <a:buSzPct val="130000"/>
              </a:pPr>
              <a:r>
                <a:rPr lang="en-US" dirty="0">
                  <a:solidFill>
                    <a:srgbClr val="50B347"/>
                  </a:solidFill>
                  <a:latin typeface="Segoe UI Semibold" panose="020B0702040204020203" pitchFamily="34" charset="0"/>
                  <a:cs typeface="Segoe UI Semibold" panose="020B0702040204020203" pitchFamily="34" charset="0"/>
                </a:rPr>
                <a:t>Scalable</a:t>
              </a:r>
            </a:p>
          </p:txBody>
        </p:sp>
        <p:sp>
          <p:nvSpPr>
            <p:cNvPr id="69" name="Rectangle 68"/>
            <p:cNvSpPr/>
            <p:nvPr/>
          </p:nvSpPr>
          <p:spPr>
            <a:xfrm>
              <a:off x="5487128" y="5639755"/>
              <a:ext cx="1304716" cy="369332"/>
            </a:xfrm>
            <a:prstGeom prst="rect">
              <a:avLst/>
            </a:prstGeom>
          </p:spPr>
          <p:txBody>
            <a:bodyPr wrap="none">
              <a:spAutoFit/>
            </a:bodyPr>
            <a:lstStyle/>
            <a:p>
              <a:pPr>
                <a:spcBef>
                  <a:spcPts val="600"/>
                </a:spcBef>
                <a:buClr>
                  <a:srgbClr val="50B347"/>
                </a:buClr>
                <a:buSzPct val="130000"/>
              </a:pPr>
              <a:r>
                <a:rPr lang="en-US" dirty="0">
                  <a:solidFill>
                    <a:srgbClr val="50B347"/>
                  </a:solidFill>
                  <a:latin typeface="Segoe UI Semibold" panose="020B0702040204020203" pitchFamily="34" charset="0"/>
                  <a:cs typeface="Segoe UI Semibold" panose="020B0702040204020203" pitchFamily="34" charset="0"/>
                </a:rPr>
                <a:t>Affordable</a:t>
              </a:r>
            </a:p>
          </p:txBody>
        </p:sp>
        <p:sp>
          <p:nvSpPr>
            <p:cNvPr id="70" name="Rectangle 69"/>
            <p:cNvSpPr/>
            <p:nvPr/>
          </p:nvSpPr>
          <p:spPr>
            <a:xfrm>
              <a:off x="7625338" y="5639755"/>
              <a:ext cx="1899687" cy="369332"/>
            </a:xfrm>
            <a:prstGeom prst="rect">
              <a:avLst/>
            </a:prstGeom>
          </p:spPr>
          <p:txBody>
            <a:bodyPr wrap="none">
              <a:spAutoFit/>
            </a:bodyPr>
            <a:lstStyle/>
            <a:p>
              <a:pPr>
                <a:spcBef>
                  <a:spcPts val="600"/>
                </a:spcBef>
                <a:buClr>
                  <a:srgbClr val="50B347"/>
                </a:buClr>
                <a:buSzPct val="130000"/>
              </a:pPr>
              <a:r>
                <a:rPr lang="en-US" dirty="0">
                  <a:solidFill>
                    <a:srgbClr val="50B347"/>
                  </a:solidFill>
                  <a:latin typeface="Segoe UI Semibold" panose="020B0702040204020203" pitchFamily="34" charset="0"/>
                  <a:cs typeface="Segoe UI Semibold" panose="020B0702040204020203" pitchFamily="34" charset="0"/>
                </a:rPr>
                <a:t>Easy to program</a:t>
              </a:r>
            </a:p>
          </p:txBody>
        </p:sp>
        <p:sp>
          <p:nvSpPr>
            <p:cNvPr id="71" name="Rectangle 70"/>
            <p:cNvSpPr/>
            <p:nvPr/>
          </p:nvSpPr>
          <p:spPr>
            <a:xfrm>
              <a:off x="10353259" y="5639755"/>
              <a:ext cx="883127" cy="369332"/>
            </a:xfrm>
            <a:prstGeom prst="rect">
              <a:avLst/>
            </a:prstGeom>
          </p:spPr>
          <p:txBody>
            <a:bodyPr wrap="none">
              <a:spAutoFit/>
            </a:bodyPr>
            <a:lstStyle/>
            <a:p>
              <a:pPr>
                <a:spcBef>
                  <a:spcPts val="600"/>
                </a:spcBef>
                <a:buClr>
                  <a:srgbClr val="50B347"/>
                </a:buClr>
                <a:buSzPct val="130000"/>
              </a:pPr>
              <a:r>
                <a:rPr lang="en-US" dirty="0">
                  <a:solidFill>
                    <a:srgbClr val="50B347"/>
                  </a:solidFill>
                  <a:latin typeface="Segoe UI Semibold" panose="020B0702040204020203" pitchFamily="34" charset="0"/>
                  <a:cs typeface="Segoe UI Semibold" panose="020B0702040204020203" pitchFamily="34" charset="0"/>
                </a:rPr>
                <a:t>Secure</a:t>
              </a:r>
            </a:p>
          </p:txBody>
        </p:sp>
        <p:grpSp>
          <p:nvGrpSpPr>
            <p:cNvPr id="103" name="Group 102"/>
            <p:cNvGrpSpPr/>
            <p:nvPr/>
          </p:nvGrpSpPr>
          <p:grpSpPr>
            <a:xfrm>
              <a:off x="5805042" y="4593580"/>
              <a:ext cx="668888" cy="888135"/>
              <a:chOff x="5776134" y="4688043"/>
              <a:chExt cx="668888" cy="888135"/>
            </a:xfrm>
          </p:grpSpPr>
          <p:sp>
            <p:nvSpPr>
              <p:cNvPr id="73" name="Freeform 9"/>
              <p:cNvSpPr>
                <a:spLocks/>
              </p:cNvSpPr>
              <p:nvPr/>
            </p:nvSpPr>
            <p:spPr bwMode="auto">
              <a:xfrm>
                <a:off x="5808340" y="4894902"/>
                <a:ext cx="601999" cy="68127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Freeform 10"/>
              <p:cNvSpPr>
                <a:spLocks/>
              </p:cNvSpPr>
              <p:nvPr/>
            </p:nvSpPr>
            <p:spPr bwMode="auto">
              <a:xfrm>
                <a:off x="6369462" y="5562552"/>
                <a:ext cx="13626" cy="13626"/>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Freeform 11"/>
              <p:cNvSpPr>
                <a:spLocks/>
              </p:cNvSpPr>
              <p:nvPr/>
            </p:nvSpPr>
            <p:spPr bwMode="auto">
              <a:xfrm>
                <a:off x="5833113" y="5557597"/>
                <a:ext cx="17342" cy="18581"/>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Freeform 12"/>
              <p:cNvSpPr>
                <a:spLocks/>
              </p:cNvSpPr>
              <p:nvPr/>
            </p:nvSpPr>
            <p:spPr bwMode="auto">
              <a:xfrm>
                <a:off x="5808340" y="4894902"/>
                <a:ext cx="3716" cy="3716"/>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Freeform 13"/>
              <p:cNvSpPr>
                <a:spLocks noEditPoints="1"/>
              </p:cNvSpPr>
              <p:nvPr/>
            </p:nvSpPr>
            <p:spPr bwMode="auto">
              <a:xfrm>
                <a:off x="5808340" y="4894902"/>
                <a:ext cx="601999" cy="68127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Freeform 14"/>
              <p:cNvSpPr>
                <a:spLocks/>
              </p:cNvSpPr>
              <p:nvPr/>
            </p:nvSpPr>
            <p:spPr bwMode="auto">
              <a:xfrm>
                <a:off x="6406622" y="4894902"/>
                <a:ext cx="3716" cy="3716"/>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Freeform 15"/>
              <p:cNvSpPr>
                <a:spLocks/>
              </p:cNvSpPr>
              <p:nvPr/>
            </p:nvSpPr>
            <p:spPr bwMode="auto">
              <a:xfrm>
                <a:off x="6311244" y="4903574"/>
                <a:ext cx="24774" cy="102811"/>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Freeform 16"/>
              <p:cNvSpPr>
                <a:spLocks/>
              </p:cNvSpPr>
              <p:nvPr/>
            </p:nvSpPr>
            <p:spPr bwMode="auto">
              <a:xfrm>
                <a:off x="6063508" y="5150071"/>
                <a:ext cx="39638" cy="112720"/>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Freeform 17"/>
              <p:cNvSpPr>
                <a:spLocks/>
              </p:cNvSpPr>
              <p:nvPr/>
            </p:nvSpPr>
            <p:spPr bwMode="auto">
              <a:xfrm>
                <a:off x="6058553" y="4924631"/>
                <a:ext cx="44593" cy="173415"/>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Freeform 18"/>
              <p:cNvSpPr>
                <a:spLocks/>
              </p:cNvSpPr>
              <p:nvPr/>
            </p:nvSpPr>
            <p:spPr bwMode="auto">
              <a:xfrm>
                <a:off x="6244356" y="4995236"/>
                <a:ext cx="56979" cy="281181"/>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Freeform 19"/>
              <p:cNvSpPr>
                <a:spLocks/>
              </p:cNvSpPr>
              <p:nvPr/>
            </p:nvSpPr>
            <p:spPr bwMode="auto">
              <a:xfrm>
                <a:off x="6244356" y="4803240"/>
                <a:ext cx="56979" cy="143687"/>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Freeform 20"/>
              <p:cNvSpPr>
                <a:spLocks/>
              </p:cNvSpPr>
              <p:nvPr/>
            </p:nvSpPr>
            <p:spPr bwMode="auto">
              <a:xfrm>
                <a:off x="6178705" y="4850310"/>
                <a:ext cx="56979" cy="473176"/>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Freeform 21"/>
              <p:cNvSpPr>
                <a:spLocks/>
              </p:cNvSpPr>
              <p:nvPr/>
            </p:nvSpPr>
            <p:spPr bwMode="auto">
              <a:xfrm>
                <a:off x="6311244" y="5072034"/>
                <a:ext cx="43354" cy="167222"/>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Freeform 22"/>
              <p:cNvSpPr>
                <a:spLocks/>
              </p:cNvSpPr>
              <p:nvPr/>
            </p:nvSpPr>
            <p:spPr bwMode="auto">
              <a:xfrm>
                <a:off x="6111816" y="5126536"/>
                <a:ext cx="58218" cy="95379"/>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Freeform 23"/>
              <p:cNvSpPr>
                <a:spLocks/>
              </p:cNvSpPr>
              <p:nvPr/>
            </p:nvSpPr>
            <p:spPr bwMode="auto">
              <a:xfrm>
                <a:off x="6111816" y="4856504"/>
                <a:ext cx="58218" cy="224202"/>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Freeform 24"/>
              <p:cNvSpPr>
                <a:spLocks/>
              </p:cNvSpPr>
              <p:nvPr/>
            </p:nvSpPr>
            <p:spPr bwMode="auto">
              <a:xfrm>
                <a:off x="5776134" y="4688043"/>
                <a:ext cx="668888" cy="4211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Rectangle 25"/>
              <p:cNvSpPr>
                <a:spLocks noChangeArrowheads="1"/>
              </p:cNvSpPr>
              <p:nvPr/>
            </p:nvSpPr>
            <p:spPr bwMode="auto">
              <a:xfrm>
                <a:off x="5797191" y="4872606"/>
                <a:ext cx="626773" cy="21058"/>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Rectangle 26"/>
              <p:cNvSpPr>
                <a:spLocks noChangeArrowheads="1"/>
              </p:cNvSpPr>
              <p:nvPr/>
            </p:nvSpPr>
            <p:spPr bwMode="auto">
              <a:xfrm>
                <a:off x="5776134" y="4730158"/>
                <a:ext cx="668888" cy="143687"/>
              </a:xfrm>
              <a:prstGeom prst="rect">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Freeform 27"/>
              <p:cNvSpPr>
                <a:spLocks/>
              </p:cNvSpPr>
              <p:nvPr/>
            </p:nvSpPr>
            <p:spPr bwMode="auto">
              <a:xfrm>
                <a:off x="5843023" y="5442400"/>
                <a:ext cx="527678" cy="11519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05" name="Group 104"/>
            <p:cNvGrpSpPr/>
            <p:nvPr/>
          </p:nvGrpSpPr>
          <p:grpSpPr>
            <a:xfrm>
              <a:off x="8208986" y="4546869"/>
              <a:ext cx="732391" cy="981556"/>
              <a:chOff x="8236501" y="4673869"/>
              <a:chExt cx="732391" cy="981556"/>
            </a:xfrm>
          </p:grpSpPr>
          <p:sp>
            <p:nvSpPr>
              <p:cNvPr id="93" name="Freeform 31"/>
              <p:cNvSpPr>
                <a:spLocks/>
              </p:cNvSpPr>
              <p:nvPr/>
            </p:nvSpPr>
            <p:spPr bwMode="auto">
              <a:xfrm>
                <a:off x="8425262" y="5153321"/>
                <a:ext cx="314601" cy="315860"/>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Freeform 32"/>
              <p:cNvSpPr>
                <a:spLocks/>
              </p:cNvSpPr>
              <p:nvPr/>
            </p:nvSpPr>
            <p:spPr bwMode="auto">
              <a:xfrm>
                <a:off x="8464272" y="5114310"/>
                <a:ext cx="314601" cy="315860"/>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Freeform 35"/>
              <p:cNvSpPr>
                <a:spLocks noEditPoints="1"/>
              </p:cNvSpPr>
              <p:nvPr/>
            </p:nvSpPr>
            <p:spPr bwMode="auto">
              <a:xfrm>
                <a:off x="8707144" y="4775800"/>
                <a:ext cx="118290" cy="239097"/>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Freeform 36"/>
              <p:cNvSpPr>
                <a:spLocks noEditPoints="1"/>
              </p:cNvSpPr>
              <p:nvPr/>
            </p:nvSpPr>
            <p:spPr bwMode="auto">
              <a:xfrm>
                <a:off x="8236501" y="4673869"/>
                <a:ext cx="444216" cy="341028"/>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Freeform 39"/>
              <p:cNvSpPr>
                <a:spLocks/>
              </p:cNvSpPr>
              <p:nvPr/>
            </p:nvSpPr>
            <p:spPr bwMode="auto">
              <a:xfrm>
                <a:off x="8707144" y="5394935"/>
                <a:ext cx="261748" cy="260490"/>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Freeform 40"/>
              <p:cNvSpPr>
                <a:spLocks/>
              </p:cNvSpPr>
              <p:nvPr/>
            </p:nvSpPr>
            <p:spPr bwMode="auto">
              <a:xfrm>
                <a:off x="8474339" y="5209949"/>
                <a:ext cx="348577" cy="303276"/>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Freeform 41"/>
              <p:cNvSpPr>
                <a:spLocks/>
              </p:cNvSpPr>
              <p:nvPr/>
            </p:nvSpPr>
            <p:spPr bwMode="auto">
              <a:xfrm>
                <a:off x="8387509" y="4967078"/>
                <a:ext cx="518462" cy="191277"/>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E81123"/>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Freeform 42"/>
              <p:cNvSpPr>
                <a:spLocks/>
              </p:cNvSpPr>
              <p:nvPr/>
            </p:nvSpPr>
            <p:spPr bwMode="auto">
              <a:xfrm>
                <a:off x="8478115" y="4793418"/>
                <a:ext cx="103189" cy="103189"/>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sp>
        <p:nvSpPr>
          <p:cNvPr id="92" name="Slide Number Placeholder 91"/>
          <p:cNvSpPr>
            <a:spLocks noGrp="1"/>
          </p:cNvSpPr>
          <p:nvPr>
            <p:ph type="sldNum" sz="quarter" idx="4"/>
          </p:nvPr>
        </p:nvSpPr>
        <p:spPr/>
        <p:txBody>
          <a:bodyPr/>
          <a:lstStyle/>
          <a:p>
            <a:pPr>
              <a:defRPr/>
            </a:pPr>
            <a:fld id="{75FAD755-3BD0-2447-A9DF-109DAABEFD99}" type="slidenum">
              <a:rPr smtClean="0"/>
              <a:pPr>
                <a:defRPr/>
              </a:pPr>
              <a:t>74</a:t>
            </a:fld>
            <a:endParaRPr dirty="0"/>
          </a:p>
        </p:txBody>
      </p:sp>
      <p:sp>
        <p:nvSpPr>
          <p:cNvPr id="113" name="Oval 112"/>
          <p:cNvSpPr/>
          <p:nvPr/>
        </p:nvSpPr>
        <p:spPr>
          <a:xfrm>
            <a:off x="8972284" y="230076"/>
            <a:ext cx="3083123" cy="2918427"/>
          </a:xfrm>
          <a:prstGeom prst="ellipse">
            <a:avLst/>
          </a:prstGeom>
          <a:solidFill>
            <a:schemeClr val="bg2">
              <a:lumMod val="75000"/>
            </a:schemeClr>
          </a:solidFill>
          <a:ln w="76200">
            <a:solidFill>
              <a:schemeClr val="bg1"/>
            </a:solid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grpSp>
        <p:nvGrpSpPr>
          <p:cNvPr id="107" name="Group 106"/>
          <p:cNvGrpSpPr/>
          <p:nvPr/>
        </p:nvGrpSpPr>
        <p:grpSpPr>
          <a:xfrm>
            <a:off x="9210506" y="1639680"/>
            <a:ext cx="2491587" cy="2454009"/>
            <a:chOff x="4760065" y="1409604"/>
            <a:chExt cx="2491587" cy="2454009"/>
          </a:xfrm>
          <a:solidFill>
            <a:schemeClr val="bg2">
              <a:lumMod val="75000"/>
            </a:schemeClr>
          </a:solidFill>
        </p:grpSpPr>
        <p:sp>
          <p:nvSpPr>
            <p:cNvPr id="111" name="Oval 110"/>
            <p:cNvSpPr/>
            <p:nvPr/>
          </p:nvSpPr>
          <p:spPr>
            <a:xfrm>
              <a:off x="4760065" y="1409604"/>
              <a:ext cx="2491587" cy="2454009"/>
            </a:xfrm>
            <a:prstGeom prst="ellipse">
              <a:avLst/>
            </a:prstGeom>
            <a:grpFill/>
            <a:ln w="762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2" name="Oval 8"/>
            <p:cNvSpPr/>
            <p:nvPr/>
          </p:nvSpPr>
          <p:spPr>
            <a:xfrm>
              <a:off x="6231889" y="2642851"/>
              <a:ext cx="799782" cy="411294"/>
            </a:xfrm>
            <a:prstGeom prst="rect">
              <a:avLst/>
            </a:prstGeom>
            <a:grpFill/>
            <a:ln w="76200">
              <a:noFill/>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r>
                <a:rPr lang="en-US" sz="3100" kern="1200" dirty="0"/>
                <a:t>        </a:t>
              </a:r>
              <a:r>
                <a:rPr lang="en-US" sz="2000" kern="1200" dirty="0">
                  <a:solidFill>
                    <a:schemeClr val="bg1"/>
                  </a:solidFill>
                </a:rPr>
                <a:t>Hive</a:t>
              </a:r>
            </a:p>
          </p:txBody>
        </p:sp>
      </p:grpSp>
      <p:grpSp>
        <p:nvGrpSpPr>
          <p:cNvPr id="108" name="Group 107"/>
          <p:cNvGrpSpPr/>
          <p:nvPr/>
        </p:nvGrpSpPr>
        <p:grpSpPr>
          <a:xfrm>
            <a:off x="7846079" y="1359900"/>
            <a:ext cx="2687621" cy="2685302"/>
            <a:chOff x="3395638" y="1129824"/>
            <a:chExt cx="2687621" cy="2685302"/>
          </a:xfrm>
          <a:solidFill>
            <a:schemeClr val="bg2">
              <a:lumMod val="75000"/>
            </a:schemeClr>
          </a:solidFill>
        </p:grpSpPr>
        <p:sp>
          <p:nvSpPr>
            <p:cNvPr id="109" name="Oval 108"/>
            <p:cNvSpPr/>
            <p:nvPr/>
          </p:nvSpPr>
          <p:spPr>
            <a:xfrm>
              <a:off x="3395638" y="1129824"/>
              <a:ext cx="2687621" cy="2685302"/>
            </a:xfrm>
            <a:prstGeom prst="ellipse">
              <a:avLst/>
            </a:prstGeom>
            <a:grpFill/>
            <a:ln w="76200">
              <a:solidFill>
                <a:schemeClr val="bg1"/>
              </a:solid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10" name="Oval 10"/>
            <p:cNvSpPr/>
            <p:nvPr/>
          </p:nvSpPr>
          <p:spPr>
            <a:xfrm>
              <a:off x="3909552" y="3017840"/>
              <a:ext cx="1138003" cy="455596"/>
            </a:xfrm>
            <a:prstGeom prst="rect">
              <a:avLst/>
            </a:prstGeom>
            <a:grpFill/>
            <a:ln w="76200">
              <a:noFill/>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US" kern="1200" dirty="0">
                  <a:solidFill>
                    <a:schemeClr val="bg1"/>
                  </a:solidFill>
                </a:rPr>
                <a:t>T-SQL</a:t>
              </a:r>
            </a:p>
          </p:txBody>
        </p:sp>
      </p:grpSp>
      <p:grpSp>
        <p:nvGrpSpPr>
          <p:cNvPr id="104" name="Group 103"/>
          <p:cNvGrpSpPr/>
          <p:nvPr/>
        </p:nvGrpSpPr>
        <p:grpSpPr>
          <a:xfrm>
            <a:off x="8502194" y="361590"/>
            <a:ext cx="2803442" cy="2918427"/>
            <a:chOff x="4085649" y="-138672"/>
            <a:chExt cx="2803442" cy="2918427"/>
          </a:xfrm>
          <a:solidFill>
            <a:schemeClr val="accent1"/>
          </a:solidFill>
        </p:grpSpPr>
        <p:sp>
          <p:nvSpPr>
            <p:cNvPr id="115" name="Oval 114"/>
            <p:cNvSpPr/>
            <p:nvPr/>
          </p:nvSpPr>
          <p:spPr>
            <a:xfrm>
              <a:off x="4085649" y="-138672"/>
              <a:ext cx="2803442" cy="2918427"/>
            </a:xfrm>
            <a:prstGeom prst="ellipse">
              <a:avLst/>
            </a:prstGeom>
            <a:grpFill/>
            <a:ln w="76200">
              <a:solidFill>
                <a:schemeClr val="bg1"/>
              </a:solid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16" name="Oval 4"/>
            <p:cNvSpPr/>
            <p:nvPr/>
          </p:nvSpPr>
          <p:spPr>
            <a:xfrm>
              <a:off x="4583267" y="930373"/>
              <a:ext cx="1835448" cy="550446"/>
            </a:xfrm>
            <a:prstGeom prst="rect">
              <a:avLst/>
            </a:prstGeom>
            <a:grpFill/>
            <a:ln w="76200">
              <a:noFill/>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r>
                <a:rPr lang="en-US" sz="3100" kern="1200" dirty="0">
                  <a:solidFill>
                    <a:schemeClr val="bg1"/>
                  </a:solidFill>
                </a:rPr>
                <a:t>U-SQL</a:t>
              </a:r>
            </a:p>
          </p:txBody>
        </p:sp>
      </p:grpSp>
      <p:sp>
        <p:nvSpPr>
          <p:cNvPr id="117" name="Oval 6"/>
          <p:cNvSpPr/>
          <p:nvPr/>
        </p:nvSpPr>
        <p:spPr>
          <a:xfrm>
            <a:off x="11305350" y="1752910"/>
            <a:ext cx="733323" cy="135785"/>
          </a:xfrm>
          <a:prstGeom prst="rect">
            <a:avLst/>
          </a:prstGeom>
          <a:noFill/>
          <a:ln w="76200">
            <a:noFill/>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377950">
              <a:lnSpc>
                <a:spcPct val="90000"/>
              </a:lnSpc>
              <a:spcBef>
                <a:spcPct val="0"/>
              </a:spcBef>
              <a:spcAft>
                <a:spcPct val="35000"/>
              </a:spcAft>
            </a:pPr>
            <a:r>
              <a:rPr lang="en-US" dirty="0">
                <a:solidFill>
                  <a:schemeClr val="bg1"/>
                </a:solidFill>
              </a:rPr>
              <a:t>SCOPE</a:t>
            </a:r>
          </a:p>
          <a:p>
            <a:pPr lvl="0" algn="ctr" defTabSz="1377950">
              <a:lnSpc>
                <a:spcPct val="90000"/>
              </a:lnSpc>
              <a:spcBef>
                <a:spcPct val="0"/>
              </a:spcBef>
              <a:spcAft>
                <a:spcPct val="35000"/>
              </a:spcAft>
            </a:pPr>
            <a:endParaRPr lang="en-US" sz="3100" kern="1200" dirty="0"/>
          </a:p>
        </p:txBody>
      </p:sp>
    </p:spTree>
    <p:extLst>
      <p:ext uri="{BB962C8B-B14F-4D97-AF65-F5344CB8AC3E}">
        <p14:creationId xmlns:p14="http://schemas.microsoft.com/office/powerpoint/2010/main" val="123537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Usage scenarios</a:t>
            </a:r>
            <a:br>
              <a:rPr lang="en-US" sz="4000" dirty="0">
                <a:solidFill>
                  <a:schemeClr val="accent2"/>
                </a:solidFill>
              </a:rPr>
            </a:br>
            <a:r>
              <a:rPr lang="en-US" sz="2800" dirty="0">
                <a:solidFill>
                  <a:schemeClr val="accent2"/>
                </a:solidFill>
              </a:rPr>
              <a:t>Achieve the same programming experience in batch or interactive</a:t>
            </a:r>
          </a:p>
        </p:txBody>
      </p:sp>
      <p:grpSp>
        <p:nvGrpSpPr>
          <p:cNvPr id="4" name="Group 3"/>
          <p:cNvGrpSpPr/>
          <p:nvPr/>
        </p:nvGrpSpPr>
        <p:grpSpPr>
          <a:xfrm>
            <a:off x="675717" y="2590189"/>
            <a:ext cx="11081308" cy="1467581"/>
            <a:chOff x="675717" y="2590189"/>
            <a:chExt cx="11081308" cy="1467581"/>
          </a:xfrm>
        </p:grpSpPr>
        <p:grpSp>
          <p:nvGrpSpPr>
            <p:cNvPr id="63" name="Group 62"/>
            <p:cNvGrpSpPr/>
            <p:nvPr/>
          </p:nvGrpSpPr>
          <p:grpSpPr>
            <a:xfrm>
              <a:off x="675717" y="2874376"/>
              <a:ext cx="699662" cy="899204"/>
              <a:chOff x="427038" y="3465180"/>
              <a:chExt cx="1055135" cy="1356058"/>
            </a:xfrm>
          </p:grpSpPr>
          <p:grpSp>
            <p:nvGrpSpPr>
              <p:cNvPr id="43" name="Group 42"/>
              <p:cNvGrpSpPr/>
              <p:nvPr/>
            </p:nvGrpSpPr>
            <p:grpSpPr>
              <a:xfrm>
                <a:off x="675723" y="3465180"/>
                <a:ext cx="806450" cy="1030536"/>
                <a:chOff x="-1098550" y="3632200"/>
                <a:chExt cx="982663" cy="1255713"/>
              </a:xfrm>
            </p:grpSpPr>
            <p:sp>
              <p:nvSpPr>
                <p:cNvPr id="31" name="Freeform 24"/>
                <p:cNvSpPr>
                  <a:spLocks/>
                </p:cNvSpPr>
                <p:nvPr/>
              </p:nvSpPr>
              <p:spPr bwMode="auto">
                <a:xfrm>
                  <a:off x="-1098550" y="3632200"/>
                  <a:ext cx="982663" cy="1095375"/>
                </a:xfrm>
                <a:custGeom>
                  <a:avLst/>
                  <a:gdLst>
                    <a:gd name="T0" fmla="*/ 247 w 258"/>
                    <a:gd name="T1" fmla="*/ 20 h 289"/>
                    <a:gd name="T2" fmla="*/ 233 w 258"/>
                    <a:gd name="T3" fmla="*/ 20 h 289"/>
                    <a:gd name="T4" fmla="*/ 206 w 258"/>
                    <a:gd name="T5" fmla="*/ 0 h 289"/>
                    <a:gd name="T6" fmla="*/ 29 w 258"/>
                    <a:gd name="T7" fmla="*/ 0 h 289"/>
                    <a:gd name="T8" fmla="*/ 0 w 258"/>
                    <a:gd name="T9" fmla="*/ 29 h 289"/>
                    <a:gd name="T10" fmla="*/ 0 w 258"/>
                    <a:gd name="T11" fmla="*/ 260 h 289"/>
                    <a:gd name="T12" fmla="*/ 29 w 258"/>
                    <a:gd name="T13" fmla="*/ 289 h 289"/>
                    <a:gd name="T14" fmla="*/ 206 w 258"/>
                    <a:gd name="T15" fmla="*/ 289 h 289"/>
                    <a:gd name="T16" fmla="*/ 234 w 258"/>
                    <a:gd name="T17" fmla="*/ 260 h 289"/>
                    <a:gd name="T18" fmla="*/ 234 w 258"/>
                    <a:gd name="T19" fmla="*/ 129 h 289"/>
                    <a:gd name="T20" fmla="*/ 247 w 258"/>
                    <a:gd name="T21" fmla="*/ 129 h 289"/>
                    <a:gd name="T22" fmla="*/ 258 w 258"/>
                    <a:gd name="T23" fmla="*/ 119 h 289"/>
                    <a:gd name="T24" fmla="*/ 258 w 258"/>
                    <a:gd name="T25" fmla="*/ 31 h 289"/>
                    <a:gd name="T26" fmla="*/ 247 w 258"/>
                    <a:gd name="T27" fmla="*/ 2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89">
                      <a:moveTo>
                        <a:pt x="247" y="20"/>
                      </a:moveTo>
                      <a:cubicBezTo>
                        <a:pt x="233" y="20"/>
                        <a:pt x="233" y="20"/>
                        <a:pt x="233" y="20"/>
                      </a:cubicBezTo>
                      <a:cubicBezTo>
                        <a:pt x="229" y="9"/>
                        <a:pt x="218" y="0"/>
                        <a:pt x="206" y="0"/>
                      </a:cubicBezTo>
                      <a:cubicBezTo>
                        <a:pt x="29" y="0"/>
                        <a:pt x="29" y="0"/>
                        <a:pt x="29" y="0"/>
                      </a:cubicBezTo>
                      <a:cubicBezTo>
                        <a:pt x="13" y="0"/>
                        <a:pt x="0" y="13"/>
                        <a:pt x="0" y="29"/>
                      </a:cubicBezTo>
                      <a:cubicBezTo>
                        <a:pt x="0" y="260"/>
                        <a:pt x="0" y="260"/>
                        <a:pt x="0" y="260"/>
                      </a:cubicBezTo>
                      <a:cubicBezTo>
                        <a:pt x="0" y="276"/>
                        <a:pt x="13" y="289"/>
                        <a:pt x="29" y="289"/>
                      </a:cubicBezTo>
                      <a:cubicBezTo>
                        <a:pt x="206" y="289"/>
                        <a:pt x="206" y="289"/>
                        <a:pt x="206" y="289"/>
                      </a:cubicBezTo>
                      <a:cubicBezTo>
                        <a:pt x="221" y="289"/>
                        <a:pt x="234" y="276"/>
                        <a:pt x="234" y="260"/>
                      </a:cubicBezTo>
                      <a:cubicBezTo>
                        <a:pt x="234" y="129"/>
                        <a:pt x="234" y="129"/>
                        <a:pt x="234" y="129"/>
                      </a:cubicBezTo>
                      <a:cubicBezTo>
                        <a:pt x="247" y="129"/>
                        <a:pt x="247" y="129"/>
                        <a:pt x="247" y="129"/>
                      </a:cubicBezTo>
                      <a:cubicBezTo>
                        <a:pt x="253" y="129"/>
                        <a:pt x="258" y="125"/>
                        <a:pt x="258" y="119"/>
                      </a:cubicBezTo>
                      <a:cubicBezTo>
                        <a:pt x="258" y="31"/>
                        <a:pt x="258" y="31"/>
                        <a:pt x="258" y="31"/>
                      </a:cubicBezTo>
                      <a:cubicBezTo>
                        <a:pt x="258" y="25"/>
                        <a:pt x="253" y="20"/>
                        <a:pt x="247" y="20"/>
                      </a:cubicBezTo>
                      <a:close/>
                    </a:path>
                  </a:pathLst>
                </a:custGeom>
                <a:solidFill>
                  <a:srgbClr val="DB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32" name="Rectangle 25"/>
                <p:cNvSpPr>
                  <a:spLocks noChangeArrowheads="1"/>
                </p:cNvSpPr>
                <p:nvPr/>
              </p:nvSpPr>
              <p:spPr bwMode="auto">
                <a:xfrm>
                  <a:off x="-998538" y="3719513"/>
                  <a:ext cx="722313" cy="955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42" name="Freeform 26"/>
                <p:cNvSpPr>
                  <a:spLocks/>
                </p:cNvSpPr>
                <p:nvPr/>
              </p:nvSpPr>
              <p:spPr bwMode="auto">
                <a:xfrm>
                  <a:off x="-1098550" y="3644900"/>
                  <a:ext cx="757238" cy="1243013"/>
                </a:xfrm>
                <a:custGeom>
                  <a:avLst/>
                  <a:gdLst>
                    <a:gd name="T0" fmla="*/ 199 w 199"/>
                    <a:gd name="T1" fmla="*/ 302 h 328"/>
                    <a:gd name="T2" fmla="*/ 174 w 199"/>
                    <a:gd name="T3" fmla="*/ 325 h 328"/>
                    <a:gd name="T4" fmla="*/ 24 w 199"/>
                    <a:gd name="T5" fmla="*/ 292 h 328"/>
                    <a:gd name="T6" fmla="*/ 0 w 199"/>
                    <a:gd name="T7" fmla="*/ 257 h 328"/>
                    <a:gd name="T8" fmla="*/ 0 w 199"/>
                    <a:gd name="T9" fmla="*/ 26 h 328"/>
                    <a:gd name="T10" fmla="*/ 24 w 199"/>
                    <a:gd name="T11" fmla="*/ 3 h 328"/>
                    <a:gd name="T12" fmla="*/ 174 w 199"/>
                    <a:gd name="T13" fmla="*/ 36 h 328"/>
                    <a:gd name="T14" fmla="*/ 199 w 199"/>
                    <a:gd name="T15" fmla="*/ 70 h 328"/>
                    <a:gd name="T16" fmla="*/ 199 w 199"/>
                    <a:gd name="T17" fmla="*/ 30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28">
                      <a:moveTo>
                        <a:pt x="199" y="302"/>
                      </a:moveTo>
                      <a:cubicBezTo>
                        <a:pt x="199" y="318"/>
                        <a:pt x="188" y="328"/>
                        <a:pt x="174" y="325"/>
                      </a:cubicBezTo>
                      <a:cubicBezTo>
                        <a:pt x="24" y="292"/>
                        <a:pt x="24" y="292"/>
                        <a:pt x="24" y="292"/>
                      </a:cubicBezTo>
                      <a:cubicBezTo>
                        <a:pt x="11" y="289"/>
                        <a:pt x="0" y="273"/>
                        <a:pt x="0" y="257"/>
                      </a:cubicBezTo>
                      <a:cubicBezTo>
                        <a:pt x="0" y="26"/>
                        <a:pt x="0" y="26"/>
                        <a:pt x="0" y="26"/>
                      </a:cubicBezTo>
                      <a:cubicBezTo>
                        <a:pt x="0" y="10"/>
                        <a:pt x="11" y="0"/>
                        <a:pt x="24" y="3"/>
                      </a:cubicBezTo>
                      <a:cubicBezTo>
                        <a:pt x="174" y="36"/>
                        <a:pt x="174" y="36"/>
                        <a:pt x="174" y="36"/>
                      </a:cubicBezTo>
                      <a:cubicBezTo>
                        <a:pt x="188" y="39"/>
                        <a:pt x="199" y="54"/>
                        <a:pt x="199" y="70"/>
                      </a:cubicBezTo>
                      <a:lnTo>
                        <a:pt x="199" y="3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46" name="Freeform 30"/>
              <p:cNvSpPr>
                <a:spLocks/>
              </p:cNvSpPr>
              <p:nvPr/>
            </p:nvSpPr>
            <p:spPr bwMode="auto">
              <a:xfrm>
                <a:off x="427038" y="3863975"/>
                <a:ext cx="723900" cy="95726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47" name="Freeform 31"/>
              <p:cNvSpPr>
                <a:spLocks/>
              </p:cNvSpPr>
              <p:nvPr/>
            </p:nvSpPr>
            <p:spPr bwMode="auto">
              <a:xfrm>
                <a:off x="427038" y="3863975"/>
                <a:ext cx="228600" cy="215900"/>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48" name="Freeform 32"/>
              <p:cNvSpPr>
                <a:spLocks/>
              </p:cNvSpPr>
              <p:nvPr/>
            </p:nvSpPr>
            <p:spPr bwMode="auto">
              <a:xfrm>
                <a:off x="503238" y="4125913"/>
                <a:ext cx="242888" cy="19050"/>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49" name="Freeform 33"/>
              <p:cNvSpPr>
                <a:spLocks/>
              </p:cNvSpPr>
              <p:nvPr/>
            </p:nvSpPr>
            <p:spPr bwMode="auto">
              <a:xfrm>
                <a:off x="503238" y="4205288"/>
                <a:ext cx="242888"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0" name="Freeform 34"/>
              <p:cNvSpPr>
                <a:spLocks/>
              </p:cNvSpPr>
              <p:nvPr/>
            </p:nvSpPr>
            <p:spPr bwMode="auto">
              <a:xfrm>
                <a:off x="503238" y="4281488"/>
                <a:ext cx="242888" cy="19050"/>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1" name="Freeform 35"/>
              <p:cNvSpPr>
                <a:spLocks/>
              </p:cNvSpPr>
              <p:nvPr/>
            </p:nvSpPr>
            <p:spPr bwMode="auto">
              <a:xfrm>
                <a:off x="503238" y="4362450"/>
                <a:ext cx="242888"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2" name="Freeform 36"/>
              <p:cNvSpPr>
                <a:spLocks/>
              </p:cNvSpPr>
              <p:nvPr/>
            </p:nvSpPr>
            <p:spPr bwMode="auto">
              <a:xfrm>
                <a:off x="503238" y="4594225"/>
                <a:ext cx="242888"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3" name="Freeform 37"/>
              <p:cNvSpPr>
                <a:spLocks/>
              </p:cNvSpPr>
              <p:nvPr/>
            </p:nvSpPr>
            <p:spPr bwMode="auto">
              <a:xfrm>
                <a:off x="503238" y="4673600"/>
                <a:ext cx="242888"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4" name="Freeform 38"/>
              <p:cNvSpPr>
                <a:spLocks/>
              </p:cNvSpPr>
              <p:nvPr/>
            </p:nvSpPr>
            <p:spPr bwMode="auto">
              <a:xfrm>
                <a:off x="838201" y="4049713"/>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5" name="Freeform 39"/>
              <p:cNvSpPr>
                <a:spLocks/>
              </p:cNvSpPr>
              <p:nvPr/>
            </p:nvSpPr>
            <p:spPr bwMode="auto">
              <a:xfrm>
                <a:off x="838201" y="3973513"/>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6" name="Freeform 40"/>
              <p:cNvSpPr>
                <a:spLocks/>
              </p:cNvSpPr>
              <p:nvPr/>
            </p:nvSpPr>
            <p:spPr bwMode="auto">
              <a:xfrm>
                <a:off x="838201" y="4362450"/>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7" name="Freeform 41"/>
              <p:cNvSpPr>
                <a:spLocks/>
              </p:cNvSpPr>
              <p:nvPr/>
            </p:nvSpPr>
            <p:spPr bwMode="auto">
              <a:xfrm>
                <a:off x="838201" y="4437063"/>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8" name="Freeform 42"/>
              <p:cNvSpPr>
                <a:spLocks/>
              </p:cNvSpPr>
              <p:nvPr/>
            </p:nvSpPr>
            <p:spPr bwMode="auto">
              <a:xfrm>
                <a:off x="838201" y="4518025"/>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59" name="Freeform 43"/>
              <p:cNvSpPr>
                <a:spLocks/>
              </p:cNvSpPr>
              <p:nvPr/>
            </p:nvSpPr>
            <p:spPr bwMode="auto">
              <a:xfrm>
                <a:off x="838201" y="4594225"/>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0" name="Freeform 44"/>
              <p:cNvSpPr>
                <a:spLocks/>
              </p:cNvSpPr>
              <p:nvPr/>
            </p:nvSpPr>
            <p:spPr bwMode="auto">
              <a:xfrm>
                <a:off x="838201" y="4673600"/>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1" name="Rectangle 45"/>
              <p:cNvSpPr>
                <a:spLocks noChangeArrowheads="1"/>
              </p:cNvSpPr>
              <p:nvPr/>
            </p:nvSpPr>
            <p:spPr bwMode="auto">
              <a:xfrm>
                <a:off x="846138" y="4095750"/>
                <a:ext cx="228600" cy="2349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2" name="Rectangle 46"/>
              <p:cNvSpPr>
                <a:spLocks noChangeArrowheads="1"/>
              </p:cNvSpPr>
              <p:nvPr/>
            </p:nvSpPr>
            <p:spPr bwMode="auto">
              <a:xfrm>
                <a:off x="503238" y="4406900"/>
                <a:ext cx="236538" cy="15557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64" name="Text Placeholder 20"/>
            <p:cNvSpPr txBox="1">
              <a:spLocks/>
            </p:cNvSpPr>
            <p:nvPr/>
          </p:nvSpPr>
          <p:spPr bwMode="auto">
            <a:xfrm>
              <a:off x="1762812" y="2590189"/>
              <a:ext cx="9994213" cy="146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146304" rIns="182880" bIns="146304" numCol="1" rtlCol="0" anchor="ctr"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fontAlgn="auto">
                <a:lnSpc>
                  <a:spcPct val="100000"/>
                </a:lnSpc>
                <a:spcBef>
                  <a:spcPts val="2400"/>
                </a:spcBef>
                <a:spcAft>
                  <a:spcPts val="0"/>
                </a:spcAft>
                <a:buSzTx/>
                <a:buFont typeface="Arial" charset="0"/>
                <a:buNone/>
              </a:pPr>
              <a:r>
                <a:rPr lang="en-US" sz="2400" dirty="0">
                  <a:solidFill>
                    <a:srgbClr val="505050"/>
                  </a:solidFill>
                  <a:latin typeface="+mn-lt"/>
                  <a:ea typeface="+mn-ea"/>
                  <a:cs typeface="+mn-cs"/>
                </a:rPr>
                <a:t>Cook data for other users (ELT &amp; Share)</a:t>
              </a:r>
            </a:p>
            <a:p>
              <a:pPr marL="339725" indent="-222250">
                <a:lnSpc>
                  <a:spcPct val="100000"/>
                </a:lnSpc>
                <a:spcBef>
                  <a:spcPts val="100"/>
                </a:spcBef>
                <a:spcAft>
                  <a:spcPts val="300"/>
                </a:spcAft>
                <a:buClr>
                  <a:srgbClr val="50B347"/>
                </a:buClr>
                <a:buSzPct val="100000"/>
                <a:buFont typeface="Arial" charset="0"/>
                <a:buBlip>
                  <a:blip r:embed="rId3"/>
                </a:buBlip>
              </a:pPr>
              <a:r>
                <a:rPr lang="en-US" sz="2400" dirty="0">
                  <a:solidFill>
                    <a:srgbClr val="505050"/>
                  </a:solidFill>
                  <a:latin typeface="+mn-lt"/>
                </a:rPr>
                <a:t>As unstructured data</a:t>
              </a:r>
            </a:p>
            <a:p>
              <a:pPr marL="339725" indent="-222250">
                <a:lnSpc>
                  <a:spcPct val="100000"/>
                </a:lnSpc>
                <a:spcBef>
                  <a:spcPts val="100"/>
                </a:spcBef>
                <a:spcAft>
                  <a:spcPts val="300"/>
                </a:spcAft>
                <a:buClr>
                  <a:srgbClr val="50B347"/>
                </a:buClr>
                <a:buSzPct val="102000"/>
                <a:buFont typeface="Arial" charset="0"/>
                <a:buBlip>
                  <a:blip r:embed="rId3"/>
                </a:buBlip>
              </a:pPr>
              <a:r>
                <a:rPr lang="en-US" sz="2400" dirty="0">
                  <a:solidFill>
                    <a:srgbClr val="505050"/>
                  </a:solidFill>
                  <a:latin typeface="+mn-lt"/>
                </a:rPr>
                <a:t>As structured data</a:t>
              </a:r>
              <a:endParaRPr lang="en-US" sz="2400" dirty="0">
                <a:solidFill>
                  <a:srgbClr val="505050"/>
                </a:solidFill>
                <a:latin typeface="+mn-lt"/>
                <a:ea typeface="+mn-ea"/>
                <a:cs typeface="Segoe UI" panose="020B0502040204020203" pitchFamily="34" charset="0"/>
              </a:endParaRPr>
            </a:p>
          </p:txBody>
        </p:sp>
      </p:grpSp>
      <p:grpSp>
        <p:nvGrpSpPr>
          <p:cNvPr id="5" name="Group 4"/>
          <p:cNvGrpSpPr/>
          <p:nvPr/>
        </p:nvGrpSpPr>
        <p:grpSpPr>
          <a:xfrm>
            <a:off x="551941" y="4140445"/>
            <a:ext cx="11205084" cy="664797"/>
            <a:chOff x="551941" y="4140445"/>
            <a:chExt cx="11205084" cy="664797"/>
          </a:xfrm>
        </p:grpSpPr>
        <p:grpSp>
          <p:nvGrpSpPr>
            <p:cNvPr id="123" name="Group 122"/>
            <p:cNvGrpSpPr/>
            <p:nvPr/>
          </p:nvGrpSpPr>
          <p:grpSpPr>
            <a:xfrm>
              <a:off x="551941" y="4165724"/>
              <a:ext cx="797519" cy="612823"/>
              <a:chOff x="5681693" y="129501"/>
              <a:chExt cx="2233441" cy="1716198"/>
            </a:xfrm>
          </p:grpSpPr>
          <p:sp>
            <p:nvSpPr>
              <p:cNvPr id="118" name="Freeform 98"/>
              <p:cNvSpPr>
                <a:spLocks noEditPoints="1"/>
              </p:cNvSpPr>
              <p:nvPr/>
            </p:nvSpPr>
            <p:spPr bwMode="auto">
              <a:xfrm>
                <a:off x="6297612" y="129501"/>
                <a:ext cx="654468" cy="653215"/>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19" name="Freeform 99"/>
              <p:cNvSpPr>
                <a:spLocks noEditPoints="1"/>
              </p:cNvSpPr>
              <p:nvPr/>
            </p:nvSpPr>
            <p:spPr bwMode="auto">
              <a:xfrm>
                <a:off x="5681693" y="574909"/>
                <a:ext cx="896447" cy="897699"/>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20" name="Freeform 100"/>
              <p:cNvSpPr>
                <a:spLocks noEditPoints="1"/>
              </p:cNvSpPr>
              <p:nvPr/>
            </p:nvSpPr>
            <p:spPr bwMode="auto">
              <a:xfrm>
                <a:off x="6607450" y="535509"/>
                <a:ext cx="1307684" cy="1310190"/>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65" name="Text Placeholder 20"/>
            <p:cNvSpPr txBox="1">
              <a:spLocks/>
            </p:cNvSpPr>
            <p:nvPr/>
          </p:nvSpPr>
          <p:spPr bwMode="auto">
            <a:xfrm>
              <a:off x="1762812" y="4140445"/>
              <a:ext cx="9994213"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146304" rIns="182880" bIns="146304" numCol="1" rtlCol="0" anchor="ctr"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fontAlgn="auto">
                <a:lnSpc>
                  <a:spcPct val="100000"/>
                </a:lnSpc>
                <a:spcBef>
                  <a:spcPts val="2400"/>
                </a:spcBef>
                <a:spcAft>
                  <a:spcPts val="1800"/>
                </a:spcAft>
                <a:buSzTx/>
                <a:buFont typeface="Arial" charset="0"/>
                <a:buNone/>
              </a:pPr>
              <a:r>
                <a:rPr lang="en-US" sz="2400" dirty="0">
                  <a:solidFill>
                    <a:srgbClr val="505050"/>
                  </a:solidFill>
                  <a:latin typeface="+mn-lt"/>
                  <a:ea typeface="+mn-ea"/>
                  <a:cs typeface="+mn-cs"/>
                </a:rPr>
                <a:t>Large-scale custom processing with custom code</a:t>
              </a:r>
            </a:p>
          </p:txBody>
        </p:sp>
      </p:grpSp>
      <p:grpSp>
        <p:nvGrpSpPr>
          <p:cNvPr id="16" name="Group 15"/>
          <p:cNvGrpSpPr/>
          <p:nvPr/>
        </p:nvGrpSpPr>
        <p:grpSpPr>
          <a:xfrm>
            <a:off x="674605" y="5025539"/>
            <a:ext cx="11082420" cy="1054743"/>
            <a:chOff x="674605" y="5190639"/>
            <a:chExt cx="11082420" cy="1054743"/>
          </a:xfrm>
        </p:grpSpPr>
        <p:pic>
          <p:nvPicPr>
            <p:cNvPr id="124" name="Picture 123"/>
            <p:cNvPicPr>
              <a:picLocks noChangeAspect="1"/>
            </p:cNvPicPr>
            <p:nvPr/>
          </p:nvPicPr>
          <p:blipFill>
            <a:blip r:embed="rId4"/>
            <a:stretch>
              <a:fillRect/>
            </a:stretch>
          </p:blipFill>
          <p:spPr>
            <a:xfrm>
              <a:off x="674605" y="5190639"/>
              <a:ext cx="555396" cy="1054743"/>
            </a:xfrm>
            <a:prstGeom prst="rect">
              <a:avLst/>
            </a:prstGeom>
          </p:spPr>
        </p:pic>
        <p:sp>
          <p:nvSpPr>
            <p:cNvPr id="66" name="Text Placeholder 20"/>
            <p:cNvSpPr txBox="1">
              <a:spLocks/>
            </p:cNvSpPr>
            <p:nvPr/>
          </p:nvSpPr>
          <p:spPr bwMode="auto">
            <a:xfrm>
              <a:off x="1762812" y="5474116"/>
              <a:ext cx="9994213"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146304" rIns="182880" bIns="146304" numCol="1" rtlCol="0" anchor="ctr"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fontAlgn="auto">
                <a:lnSpc>
                  <a:spcPct val="100000"/>
                </a:lnSpc>
                <a:spcBef>
                  <a:spcPts val="2400"/>
                </a:spcBef>
                <a:spcAft>
                  <a:spcPts val="1800"/>
                </a:spcAft>
                <a:buSzTx/>
                <a:buFont typeface="Arial" charset="0"/>
                <a:buNone/>
              </a:pPr>
              <a:r>
                <a:rPr lang="en-US" sz="2400" dirty="0">
                  <a:solidFill>
                    <a:srgbClr val="505050"/>
                  </a:solidFill>
                  <a:latin typeface="+mn-lt"/>
                  <a:ea typeface="+mn-ea"/>
                  <a:cs typeface="+mn-cs"/>
                </a:rPr>
                <a:t>Augment big data with high-value data from where it lives</a:t>
              </a:r>
            </a:p>
          </p:txBody>
        </p:sp>
      </p:grpSp>
      <p:grpSp>
        <p:nvGrpSpPr>
          <p:cNvPr id="2" name="Group 1"/>
          <p:cNvGrpSpPr/>
          <p:nvPr/>
        </p:nvGrpSpPr>
        <p:grpSpPr>
          <a:xfrm>
            <a:off x="757844" y="1551538"/>
            <a:ext cx="10999180" cy="1034129"/>
            <a:chOff x="757844" y="1551538"/>
            <a:chExt cx="10999180" cy="1034129"/>
          </a:xfrm>
        </p:grpSpPr>
        <p:grpSp>
          <p:nvGrpSpPr>
            <p:cNvPr id="28" name="Group 27"/>
            <p:cNvGrpSpPr/>
            <p:nvPr/>
          </p:nvGrpSpPr>
          <p:grpSpPr>
            <a:xfrm>
              <a:off x="757844" y="1758243"/>
              <a:ext cx="535406" cy="620718"/>
              <a:chOff x="966788" y="1933575"/>
              <a:chExt cx="1155700" cy="1339850"/>
            </a:xfrm>
          </p:grpSpPr>
          <p:sp>
            <p:nvSpPr>
              <p:cNvPr id="7" name="Freeform 6"/>
              <p:cNvSpPr>
                <a:spLocks/>
              </p:cNvSpPr>
              <p:nvPr/>
            </p:nvSpPr>
            <p:spPr bwMode="auto">
              <a:xfrm>
                <a:off x="966788" y="1933575"/>
                <a:ext cx="1087438" cy="1339850"/>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8" name="Freeform 7"/>
              <p:cNvSpPr>
                <a:spLocks/>
              </p:cNvSpPr>
              <p:nvPr/>
            </p:nvSpPr>
            <p:spPr bwMode="auto">
              <a:xfrm>
                <a:off x="1985963" y="3160713"/>
                <a:ext cx="136525" cy="30163"/>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9" name="Freeform 8"/>
              <p:cNvSpPr>
                <a:spLocks/>
              </p:cNvSpPr>
              <p:nvPr/>
            </p:nvSpPr>
            <p:spPr bwMode="auto">
              <a:xfrm>
                <a:off x="1985963" y="3071813"/>
                <a:ext cx="136525" cy="31750"/>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0" name="Freeform 9"/>
              <p:cNvSpPr>
                <a:spLocks/>
              </p:cNvSpPr>
              <p:nvPr/>
            </p:nvSpPr>
            <p:spPr bwMode="auto">
              <a:xfrm>
                <a:off x="1985963" y="2984500"/>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1" name="Freeform 10"/>
              <p:cNvSpPr>
                <a:spLocks/>
              </p:cNvSpPr>
              <p:nvPr/>
            </p:nvSpPr>
            <p:spPr bwMode="auto">
              <a:xfrm>
                <a:off x="1985963" y="2897188"/>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2" name="Freeform 11"/>
              <p:cNvSpPr>
                <a:spLocks/>
              </p:cNvSpPr>
              <p:nvPr/>
            </p:nvSpPr>
            <p:spPr bwMode="auto">
              <a:xfrm>
                <a:off x="1985963" y="2806700"/>
                <a:ext cx="136525" cy="31750"/>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3" name="Freeform 12"/>
              <p:cNvSpPr>
                <a:spLocks/>
              </p:cNvSpPr>
              <p:nvPr/>
            </p:nvSpPr>
            <p:spPr bwMode="auto">
              <a:xfrm>
                <a:off x="1985963" y="2719388"/>
                <a:ext cx="136525" cy="30163"/>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4" name="Freeform 13"/>
              <p:cNvSpPr>
                <a:spLocks/>
              </p:cNvSpPr>
              <p:nvPr/>
            </p:nvSpPr>
            <p:spPr bwMode="auto">
              <a:xfrm>
                <a:off x="1985963" y="2632075"/>
                <a:ext cx="136525" cy="30163"/>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7" name="Freeform 14"/>
              <p:cNvSpPr>
                <a:spLocks/>
              </p:cNvSpPr>
              <p:nvPr/>
            </p:nvSpPr>
            <p:spPr bwMode="auto">
              <a:xfrm>
                <a:off x="1985963" y="2544763"/>
                <a:ext cx="136525" cy="30163"/>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8" name="Freeform 15"/>
              <p:cNvSpPr>
                <a:spLocks/>
              </p:cNvSpPr>
              <p:nvPr/>
            </p:nvSpPr>
            <p:spPr bwMode="auto">
              <a:xfrm>
                <a:off x="1985963" y="2455863"/>
                <a:ext cx="136525" cy="285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9" name="Freeform 16"/>
              <p:cNvSpPr>
                <a:spLocks/>
              </p:cNvSpPr>
              <p:nvPr/>
            </p:nvSpPr>
            <p:spPr bwMode="auto">
              <a:xfrm>
                <a:off x="1985963" y="2365375"/>
                <a:ext cx="136525" cy="31750"/>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0" name="Freeform 17"/>
              <p:cNvSpPr>
                <a:spLocks/>
              </p:cNvSpPr>
              <p:nvPr/>
            </p:nvSpPr>
            <p:spPr bwMode="auto">
              <a:xfrm>
                <a:off x="1985963" y="2278063"/>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4" name="Freeform 18"/>
              <p:cNvSpPr>
                <a:spLocks/>
              </p:cNvSpPr>
              <p:nvPr/>
            </p:nvSpPr>
            <p:spPr bwMode="auto">
              <a:xfrm>
                <a:off x="1985963" y="2190750"/>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6" name="Freeform 19"/>
              <p:cNvSpPr>
                <a:spLocks/>
              </p:cNvSpPr>
              <p:nvPr/>
            </p:nvSpPr>
            <p:spPr bwMode="auto">
              <a:xfrm>
                <a:off x="1985963" y="2103438"/>
                <a:ext cx="136525" cy="285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27" name="Freeform 20"/>
              <p:cNvSpPr>
                <a:spLocks/>
              </p:cNvSpPr>
              <p:nvPr/>
            </p:nvSpPr>
            <p:spPr bwMode="auto">
              <a:xfrm>
                <a:off x="1985963" y="2012950"/>
                <a:ext cx="136525" cy="30163"/>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grpSp>
        <p:sp>
          <p:nvSpPr>
            <p:cNvPr id="15" name="Rectangle 14"/>
            <p:cNvSpPr/>
            <p:nvPr/>
          </p:nvSpPr>
          <p:spPr bwMode="auto">
            <a:xfrm>
              <a:off x="1762811" y="1551538"/>
              <a:ext cx="9994213"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46304" rIns="182880" bIns="146304" numCol="1" rtlCol="0" anchor="ctr" anchorCtr="0" compatLnSpc="1">
              <a:prstTxWarp prst="textNoShape">
                <a:avLst/>
              </a:prstTxWarp>
              <a:spAutoFit/>
            </a:bodyPr>
            <a:lstStyle/>
            <a:p>
              <a:pPr>
                <a:spcBef>
                  <a:spcPts val="2400"/>
                </a:spcBef>
                <a:spcAft>
                  <a:spcPts val="1800"/>
                </a:spcAft>
              </a:pPr>
              <a:r>
                <a:rPr lang="en-IN" sz="2400" dirty="0">
                  <a:solidFill>
                    <a:srgbClr val="505050"/>
                  </a:solidFill>
                </a:rPr>
                <a:t>Schematizing unstructured data</a:t>
              </a:r>
              <a:br>
                <a:rPr lang="en-IN" sz="2400" dirty="0">
                  <a:solidFill>
                    <a:srgbClr val="505050"/>
                  </a:solidFill>
                </a:rPr>
              </a:br>
              <a:r>
                <a:rPr lang="en-IN" sz="2400" dirty="0">
                  <a:solidFill>
                    <a:srgbClr val="505050"/>
                  </a:solidFill>
                </a:rPr>
                <a:t>(Load-Extract-Transform-Store) for analysis</a:t>
              </a:r>
              <a:endParaRPr lang="en-US" sz="2400" dirty="0">
                <a:solidFill>
                  <a:srgbClr val="505050"/>
                </a:solidFill>
              </a:endParaRPr>
            </a:p>
          </p:txBody>
        </p:sp>
      </p:grpSp>
      <p:sp>
        <p:nvSpPr>
          <p:cNvPr id="21" name="Slide Number Placeholder 20"/>
          <p:cNvSpPr>
            <a:spLocks noGrp="1"/>
          </p:cNvSpPr>
          <p:nvPr>
            <p:ph type="sldNum" sz="quarter" idx="4"/>
          </p:nvPr>
        </p:nvSpPr>
        <p:spPr/>
        <p:txBody>
          <a:bodyPr/>
          <a:lstStyle/>
          <a:p>
            <a:pPr>
              <a:defRPr/>
            </a:pPr>
            <a:fld id="{75FAD755-3BD0-2447-A9DF-109DAABEFD99}" type="slidenum">
              <a:rPr smtClean="0"/>
              <a:pPr>
                <a:defRPr/>
              </a:pPr>
              <a:t>75</a:t>
            </a:fld>
            <a:endParaRPr dirty="0"/>
          </a:p>
        </p:txBody>
      </p:sp>
    </p:spTree>
    <p:extLst>
      <p:ext uri="{BB962C8B-B14F-4D97-AF65-F5344CB8AC3E}">
        <p14:creationId xmlns:p14="http://schemas.microsoft.com/office/powerpoint/2010/main" val="358905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250"/>
                                        <p:tgtEl>
                                          <p:spTgt spid="2"/>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250"/>
                                        <p:tgtEl>
                                          <p:spTgt spid="4"/>
                                        </p:tgtEl>
                                      </p:cBhvr>
                                    </p:animEffect>
                                  </p:childTnLst>
                                </p:cTn>
                              </p:par>
                            </p:childTnLst>
                          </p:cTn>
                        </p:par>
                        <p:par>
                          <p:cTn id="12" fill="hold">
                            <p:stCondLst>
                              <p:cond delay="2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250"/>
                                        <p:tgtEl>
                                          <p:spTgt spid="5"/>
                                        </p:tgtEl>
                                      </p:cBhvr>
                                    </p:animEffect>
                                  </p:childTnLst>
                                </p:cTn>
                              </p:par>
                            </p:childTnLst>
                          </p:cTn>
                        </p:par>
                        <p:par>
                          <p:cTn id="16" fill="hold">
                            <p:stCondLst>
                              <p:cond delay="375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cs typeface="Segoe UI Light" panose="020B0502040204020203" pitchFamily="34" charset="0"/>
              </a:rPr>
              <a:t>Unstructured files</a:t>
            </a:r>
          </a:p>
        </p:txBody>
      </p:sp>
      <p:sp>
        <p:nvSpPr>
          <p:cNvPr id="7" name="Content Placeholder 170"/>
          <p:cNvSpPr>
            <a:spLocks noGrp="1"/>
          </p:cNvSpPr>
          <p:nvPr>
            <p:ph sz="quarter" idx="4294967295"/>
          </p:nvPr>
        </p:nvSpPr>
        <p:spPr>
          <a:xfrm>
            <a:off x="509234" y="3908425"/>
            <a:ext cx="2303463" cy="498475"/>
          </a:xfrm>
          <a:prstGeom prst="rect">
            <a:avLst/>
          </a:prstGeom>
        </p:spPr>
        <p:txBody>
          <a:bodyPr wrap="square" lIns="91440" tIns="0" rIns="91440" bIns="0">
            <a:spAutoFit/>
          </a:bodyPr>
          <a:lstStyle/>
          <a:p>
            <a:pPr marL="0" indent="0">
              <a:buNone/>
            </a:pPr>
            <a:r>
              <a:rPr lang="en-US" sz="1800" b="1" dirty="0">
                <a:solidFill>
                  <a:schemeClr val="accent1"/>
                </a:solidFill>
                <a:latin typeface="Segoe UI Semibold" charset="0"/>
                <a:ea typeface="Segoe UI Semibold" charset="0"/>
                <a:cs typeface="Segoe UI Semibold" charset="0"/>
              </a:rPr>
              <a:t>Schema on read, write to file</a:t>
            </a:r>
          </a:p>
        </p:txBody>
      </p:sp>
      <p:sp>
        <p:nvSpPr>
          <p:cNvPr id="4" name="TextBox 3"/>
          <p:cNvSpPr txBox="1"/>
          <p:nvPr/>
        </p:nvSpPr>
        <p:spPr>
          <a:xfrm>
            <a:off x="505534" y="4702000"/>
            <a:ext cx="3200400" cy="1323439"/>
          </a:xfrm>
          <a:prstGeom prst="rect">
            <a:avLst/>
          </a:prstGeom>
          <a:noFill/>
        </p:spPr>
        <p:txBody>
          <a:bodyPr wrap="square" lIns="91440" tIns="0" rIns="91440" bIns="0" rtlCol="0">
            <a:spAutoFit/>
          </a:bodyPr>
          <a:lstStyle/>
          <a:p>
            <a:pPr marL="182880" marR="0" lvl="0" indent="-18288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OUTPUT  </a:t>
            </a:r>
            <a:r>
              <a:rPr kumimoji="0" lang="en-US" sz="11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@s</a:t>
            </a:r>
          </a:p>
          <a:p>
            <a:pPr marL="182880" marR="0" lvl="0" indent="-18288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TO </a:t>
            </a:r>
            <a:r>
              <a:rPr kumimoji="0" lang="en-US" sz="11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"filepath/file.csv"</a:t>
            </a:r>
          </a:p>
          <a:p>
            <a:pPr marL="182880" marR="0" lvl="0" indent="-18288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USING</a:t>
            </a:r>
            <a:r>
              <a:rPr kumimoji="0" lang="en-US" sz="11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Outputters.Csv();</a:t>
            </a:r>
          </a:p>
          <a:p>
            <a:pPr marL="182880" marR="0" lvl="0" indent="-182880" defTabSz="121893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endParaRPr>
          </a:p>
          <a:p>
            <a:pPr marL="182880" marR="0" lvl="0" indent="-182880" defTabSz="1218935"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Built-in Outputters: Csv, Tsv, Text</a:t>
            </a:r>
          </a:p>
          <a:p>
            <a:pPr marL="182880" marR="0" lvl="0" indent="-182880" defTabSz="1218935"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Custom Outputters: e.g., JSON, XML, etc. (see http://usql.io)</a:t>
            </a:r>
          </a:p>
        </p:txBody>
      </p:sp>
      <p:sp>
        <p:nvSpPr>
          <p:cNvPr id="5" name="TextBox 4"/>
          <p:cNvSpPr txBox="1"/>
          <p:nvPr/>
        </p:nvSpPr>
        <p:spPr>
          <a:xfrm>
            <a:off x="4511143" y="4702000"/>
            <a:ext cx="3200400" cy="1492716"/>
          </a:xfrm>
          <a:prstGeom prst="rect">
            <a:avLst/>
          </a:prstGeom>
          <a:noFill/>
        </p:spPr>
        <p:txBody>
          <a:bodyPr wrap="square" lIns="91440" tIns="0" rIns="91440" bIns="0" rtlCol="0">
            <a:spAutoFit/>
          </a:bodyPr>
          <a:lstStyle/>
          <a:p>
            <a:pPr marL="182880" marR="0" lvl="0" indent="-182880" defTabSz="121893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@s = </a:t>
            </a: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EXTRACT</a:t>
            </a:r>
            <a:r>
              <a:rPr kumimoji="0" lang="en-US" sz="11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a string, b int </a:t>
            </a:r>
            <a:br>
              <a:rPr kumimoji="0" lang="en-US" sz="11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b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FROM</a:t>
            </a:r>
            <a:r>
              <a:rPr kumimoji="0" lang="en-US" sz="11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"filepath/file.csv"</a:t>
            </a:r>
          </a:p>
          <a:p>
            <a:pPr marL="182880" marR="0" lvl="0" indent="-18288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USING</a:t>
            </a:r>
            <a:r>
              <a:rPr kumimoji="0" lang="en-US" sz="11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Extractors.Csv(encoding: Encoding.Unicode);</a:t>
            </a:r>
          </a:p>
          <a:p>
            <a:pPr marL="182880" marR="0" lvl="0" indent="-182880" defTabSz="1218935"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0" cap="none" spc="0" normalizeH="0" baseline="0" noProof="0" dirty="0">
              <a:ln>
                <a:noFill/>
              </a:ln>
              <a:solidFill>
                <a:sysClr val="windowText" lastClr="000000"/>
              </a:solidFill>
              <a:effectLst/>
              <a:uLnTx/>
              <a:uFillTx/>
              <a:cs typeface="Consolas" panose="020B0609020204030204" pitchFamily="49" charset="0"/>
            </a:endParaRPr>
          </a:p>
          <a:p>
            <a:pPr marL="182880" marR="0" lvl="0" indent="-182880" defTabSz="1218935"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Built-in Extractors: Csv, Tsv, Text with </a:t>
            </a:r>
            <a:b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b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lots of options</a:t>
            </a:r>
          </a:p>
          <a:p>
            <a:pPr marL="182880" marR="0" lvl="0" indent="-182880" defTabSz="1218935"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Custom Extractors: e.g., JSON, XML, etc.</a:t>
            </a:r>
          </a:p>
        </p:txBody>
      </p:sp>
      <p:sp>
        <p:nvSpPr>
          <p:cNvPr id="6" name="TextBox 5"/>
          <p:cNvSpPr txBox="1"/>
          <p:nvPr/>
        </p:nvSpPr>
        <p:spPr>
          <a:xfrm>
            <a:off x="8516751" y="4702000"/>
            <a:ext cx="3382021" cy="1969770"/>
          </a:xfrm>
          <a:prstGeom prst="rect">
            <a:avLst/>
          </a:prstGeom>
          <a:noFill/>
        </p:spPr>
        <p:txBody>
          <a:bodyPr wrap="square" lIns="91440" tIns="0" rIns="91440" bIns="0" rtlCol="0">
            <a:spAutoFit/>
          </a:bodyPr>
          <a:lstStyle/>
          <a:p>
            <a:pPr marL="0" marR="0" lvl="0" indent="0" defTabSz="1218935" eaLnBrk="1" fontAlgn="auto" latinLnBrk="0" hangingPunct="1">
              <a:lnSpc>
                <a:spcPct val="100000"/>
              </a:lnSpc>
              <a:spcBef>
                <a:spcPts val="0"/>
              </a:spcBef>
              <a:spcAft>
                <a:spcPts val="600"/>
              </a:spcAft>
              <a:buClr>
                <a:srgbClr val="1ABD9C"/>
              </a:buClr>
              <a:buSzTx/>
              <a:buFontTx/>
              <a:buNone/>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Relative URI to default ADL Storage account: "filepath/file.csv"</a:t>
            </a:r>
          </a:p>
          <a:p>
            <a:pPr marL="0" marR="0" lvl="0" indent="0" defTabSz="1218935" eaLnBrk="1" fontAlgn="auto" latinLnBrk="0" hangingPunct="1">
              <a:lnSpc>
                <a:spcPct val="100000"/>
              </a:lnSpc>
              <a:spcBef>
                <a:spcPts val="0"/>
              </a:spcBef>
              <a:spcAft>
                <a:spcPts val="600"/>
              </a:spcAft>
              <a:buClr>
                <a:srgbClr val="1ABD9C"/>
              </a:buClr>
              <a:buSzTx/>
              <a:buFontTx/>
              <a:buNone/>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Absolute URIs:</a:t>
            </a:r>
          </a:p>
          <a:p>
            <a:pPr marL="182880" marR="0" lvl="2" indent="-182880" defTabSz="1218935"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ADLS:</a:t>
            </a:r>
            <a:b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b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"adl://account.azuredatalakestore.net/</a:t>
            </a:r>
            <a:b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b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filepath/file.csv"</a:t>
            </a:r>
          </a:p>
          <a:p>
            <a:pPr marL="182880" marR="0" lvl="2" indent="-182880" defTabSz="1218935"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WASB: "wasb://container@account/filepath/file.csv"</a:t>
            </a:r>
          </a:p>
          <a:p>
            <a:pPr marL="313915" marR="0" lvl="1" indent="0" defTabSz="121893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endParaRPr>
          </a:p>
        </p:txBody>
      </p:sp>
      <p:sp>
        <p:nvSpPr>
          <p:cNvPr id="8" name="Content Placeholder 170"/>
          <p:cNvSpPr txBox="1">
            <a:spLocks/>
          </p:cNvSpPr>
          <p:nvPr/>
        </p:nvSpPr>
        <p:spPr>
          <a:xfrm>
            <a:off x="4511143" y="3908546"/>
            <a:ext cx="3064928" cy="498598"/>
          </a:xfrm>
          <a:prstGeom prst="rect">
            <a:avLst/>
          </a:prstGeom>
        </p:spPr>
        <p:txBody>
          <a:bodyPr vert="horz" wrap="square" lIns="91440" tIns="0" rIns="91440" bIns="0" rtlCol="0">
            <a:spAutoFit/>
          </a:bodyPr>
          <a:lstStyle>
            <a:lvl1pPr marL="228552" indent="-228552" algn="l" defTabSz="91420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5" indent="-228552" algn="l" defTabSz="9142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58" indent="-228552" algn="l" defTabSz="9142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61"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64"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6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71"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75"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7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0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Segoe UI Semibold" charset="0"/>
                <a:ea typeface="Segoe UI Semibold" charset="0"/>
                <a:cs typeface="Segoe UI Semibold" charset="0"/>
              </a:rPr>
              <a:t>Built-in and custom extractors and outputters</a:t>
            </a:r>
          </a:p>
        </p:txBody>
      </p:sp>
      <p:sp>
        <p:nvSpPr>
          <p:cNvPr id="9" name="Content Placeholder 170"/>
          <p:cNvSpPr txBox="1">
            <a:spLocks/>
          </p:cNvSpPr>
          <p:nvPr/>
        </p:nvSpPr>
        <p:spPr>
          <a:xfrm>
            <a:off x="8516752" y="3908546"/>
            <a:ext cx="2450899" cy="498598"/>
          </a:xfrm>
          <a:prstGeom prst="rect">
            <a:avLst/>
          </a:prstGeom>
        </p:spPr>
        <p:txBody>
          <a:bodyPr vert="horz" wrap="square" lIns="91440" tIns="0" rIns="91440" bIns="0" rtlCol="0">
            <a:spAutoFit/>
          </a:bodyPr>
          <a:lstStyle>
            <a:lvl1pPr marL="228552" indent="-228552" algn="l" defTabSz="91420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5" indent="-228552" algn="l" defTabSz="9142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58" indent="-228552" algn="l" defTabSz="9142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61"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64"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6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71"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75"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7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0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Segoe UI Semibold" charset="0"/>
                <a:ea typeface="Segoe UI Semibold" charset="0"/>
                <a:cs typeface="Segoe UI Semibold" charset="0"/>
              </a:rPr>
              <a:t>ADL Storage and Azure Blob Storage</a:t>
            </a:r>
            <a:endParaRPr kumimoji="0" lang="en-US" sz="1400" b="1" i="0" u="none" strike="noStrike" kern="1200" cap="none" spc="0" normalizeH="0" baseline="0" noProof="0" dirty="0">
              <a:ln>
                <a:noFill/>
              </a:ln>
              <a:solidFill>
                <a:schemeClr val="accent1"/>
              </a:solidFill>
              <a:effectLst/>
              <a:uLnTx/>
              <a:uFillTx/>
              <a:latin typeface="Segoe UI Semibold" charset="0"/>
              <a:ea typeface="Segoe UI Semibold" charset="0"/>
              <a:cs typeface="Segoe UI Semibold" charset="0"/>
            </a:endParaRPr>
          </a:p>
        </p:txBody>
      </p:sp>
      <p:grpSp>
        <p:nvGrpSpPr>
          <p:cNvPr id="409" name="Group 408"/>
          <p:cNvGrpSpPr/>
          <p:nvPr/>
        </p:nvGrpSpPr>
        <p:grpSpPr>
          <a:xfrm>
            <a:off x="717495" y="2145201"/>
            <a:ext cx="1430998" cy="1432972"/>
            <a:chOff x="1027113" y="1449388"/>
            <a:chExt cx="2301876" cy="2305051"/>
          </a:xfrm>
        </p:grpSpPr>
        <p:sp>
          <p:nvSpPr>
            <p:cNvPr id="211" name="Freeform 188"/>
            <p:cNvSpPr>
              <a:spLocks/>
            </p:cNvSpPr>
            <p:nvPr/>
          </p:nvSpPr>
          <p:spPr bwMode="auto">
            <a:xfrm>
              <a:off x="2324101" y="2654301"/>
              <a:ext cx="544513" cy="825500"/>
            </a:xfrm>
            <a:custGeom>
              <a:avLst/>
              <a:gdLst>
                <a:gd name="T0" fmla="*/ 0 w 343"/>
                <a:gd name="T1" fmla="*/ 0 h 520"/>
                <a:gd name="T2" fmla="*/ 343 w 343"/>
                <a:gd name="T3" fmla="*/ 520 h 520"/>
                <a:gd name="T4" fmla="*/ 0 w 343"/>
                <a:gd name="T5" fmla="*/ 0 h 520"/>
              </a:gdLst>
              <a:ahLst/>
              <a:cxnLst>
                <a:cxn ang="0">
                  <a:pos x="T0" y="T1"/>
                </a:cxn>
                <a:cxn ang="0">
                  <a:pos x="T2" y="T3"/>
                </a:cxn>
                <a:cxn ang="0">
                  <a:pos x="T4" y="T5"/>
                </a:cxn>
              </a:cxnLst>
              <a:rect l="0" t="0" r="r" b="b"/>
              <a:pathLst>
                <a:path w="343" h="520">
                  <a:moveTo>
                    <a:pt x="0" y="0"/>
                  </a:moveTo>
                  <a:lnTo>
                    <a:pt x="343" y="520"/>
                  </a:lnTo>
                  <a:lnTo>
                    <a:pt x="0" y="0"/>
                  </a:lnTo>
                  <a:close/>
                </a:path>
              </a:pathLst>
            </a:custGeom>
            <a:solidFill>
              <a:srgbClr val="316A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2" name="Freeform 189"/>
            <p:cNvSpPr>
              <a:spLocks/>
            </p:cNvSpPr>
            <p:nvPr/>
          </p:nvSpPr>
          <p:spPr bwMode="auto">
            <a:xfrm>
              <a:off x="2324101" y="2654301"/>
              <a:ext cx="544513" cy="825500"/>
            </a:xfrm>
            <a:custGeom>
              <a:avLst/>
              <a:gdLst>
                <a:gd name="T0" fmla="*/ 0 w 343"/>
                <a:gd name="T1" fmla="*/ 0 h 520"/>
                <a:gd name="T2" fmla="*/ 343 w 343"/>
                <a:gd name="T3" fmla="*/ 520 h 520"/>
                <a:gd name="T4" fmla="*/ 0 w 343"/>
                <a:gd name="T5" fmla="*/ 0 h 520"/>
              </a:gdLst>
              <a:ahLst/>
              <a:cxnLst>
                <a:cxn ang="0">
                  <a:pos x="T0" y="T1"/>
                </a:cxn>
                <a:cxn ang="0">
                  <a:pos x="T2" y="T3"/>
                </a:cxn>
                <a:cxn ang="0">
                  <a:pos x="T4" y="T5"/>
                </a:cxn>
              </a:cxnLst>
              <a:rect l="0" t="0" r="r" b="b"/>
              <a:pathLst>
                <a:path w="343" h="520">
                  <a:moveTo>
                    <a:pt x="0" y="0"/>
                  </a:moveTo>
                  <a:lnTo>
                    <a:pt x="343" y="52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190"/>
            <p:cNvSpPr>
              <a:spLocks/>
            </p:cNvSpPr>
            <p:nvPr/>
          </p:nvSpPr>
          <p:spPr bwMode="auto">
            <a:xfrm>
              <a:off x="1582738" y="2984501"/>
              <a:ext cx="265113" cy="358775"/>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1" y="348"/>
                    <a:pt x="156" y="346"/>
                    <a:pt x="109" y="319"/>
                  </a:cubicBezTo>
                  <a:cubicBezTo>
                    <a:pt x="28" y="272"/>
                    <a:pt x="0" y="168"/>
                    <a:pt x="47" y="87"/>
                  </a:cubicBezTo>
                  <a:cubicBezTo>
                    <a:pt x="80" y="31"/>
                    <a:pt x="141"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4" name="Freeform 191"/>
            <p:cNvSpPr>
              <a:spLocks/>
            </p:cNvSpPr>
            <p:nvPr/>
          </p:nvSpPr>
          <p:spPr bwMode="auto">
            <a:xfrm>
              <a:off x="1027113" y="1992313"/>
              <a:ext cx="1851025" cy="1363663"/>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6" y="1326"/>
                    <a:pt x="0" y="1281"/>
                    <a:pt x="0" y="1225"/>
                  </a:cubicBezTo>
                  <a:lnTo>
                    <a:pt x="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5" name="Freeform 192"/>
            <p:cNvSpPr>
              <a:spLocks/>
            </p:cNvSpPr>
            <p:nvPr/>
          </p:nvSpPr>
          <p:spPr bwMode="auto">
            <a:xfrm>
              <a:off x="1033463" y="2043113"/>
              <a:ext cx="1790700" cy="12620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lnTo>
                    <a:pt x="173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193"/>
            <p:cNvSpPr>
              <a:spLocks/>
            </p:cNvSpPr>
            <p:nvPr/>
          </p:nvSpPr>
          <p:spPr bwMode="auto">
            <a:xfrm>
              <a:off x="1027113" y="1992313"/>
              <a:ext cx="336550" cy="13446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4" y="1202"/>
                    <a:pt x="43" y="1245"/>
                    <a:pt x="43" y="1307"/>
                  </a:cubicBezTo>
                  <a:cubicBezTo>
                    <a:pt x="43" y="1307"/>
                    <a:pt x="1" y="1281"/>
                    <a:pt x="1" y="1235"/>
                  </a:cubicBezTo>
                  <a:cubicBezTo>
                    <a:pt x="1" y="1103"/>
                    <a:pt x="0" y="0"/>
                    <a:pt x="0" y="0"/>
                  </a:cubicBezTo>
                  <a:lnTo>
                    <a:pt x="32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7" name="Freeform 194"/>
            <p:cNvSpPr>
              <a:spLocks/>
            </p:cNvSpPr>
            <p:nvPr/>
          </p:nvSpPr>
          <p:spPr bwMode="auto">
            <a:xfrm>
              <a:off x="1027113" y="1865313"/>
              <a:ext cx="241300" cy="1393825"/>
            </a:xfrm>
            <a:custGeom>
              <a:avLst/>
              <a:gdLst>
                <a:gd name="T0" fmla="*/ 112 w 232"/>
                <a:gd name="T1" fmla="*/ 0 h 1354"/>
                <a:gd name="T2" fmla="*/ 0 w 232"/>
                <a:gd name="T3" fmla="*/ 112 h 1354"/>
                <a:gd name="T4" fmla="*/ 0 w 232"/>
                <a:gd name="T5" fmla="*/ 1354 h 1354"/>
                <a:gd name="T6" fmla="*/ 0 w 232"/>
                <a:gd name="T7" fmla="*/ 1354 h 1354"/>
                <a:gd name="T8" fmla="*/ 112 w 232"/>
                <a:gd name="T9" fmla="*/ 1251 h 1354"/>
                <a:gd name="T10" fmla="*/ 232 w 232"/>
                <a:gd name="T11" fmla="*/ 1251 h 1354"/>
                <a:gd name="T12" fmla="*/ 232 w 232"/>
                <a:gd name="T13" fmla="*/ 0 h 1354"/>
                <a:gd name="T14" fmla="*/ 112 w 232"/>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354">
                  <a:moveTo>
                    <a:pt x="112" y="0"/>
                  </a:moveTo>
                  <a:cubicBezTo>
                    <a:pt x="50" y="0"/>
                    <a:pt x="0" y="50"/>
                    <a:pt x="0" y="112"/>
                  </a:cubicBezTo>
                  <a:cubicBezTo>
                    <a:pt x="0" y="1354"/>
                    <a:pt x="0" y="1354"/>
                    <a:pt x="0" y="1354"/>
                  </a:cubicBezTo>
                  <a:cubicBezTo>
                    <a:pt x="0" y="1354"/>
                    <a:pt x="0" y="1354"/>
                    <a:pt x="0" y="1354"/>
                  </a:cubicBezTo>
                  <a:cubicBezTo>
                    <a:pt x="4" y="1296"/>
                    <a:pt x="52" y="1251"/>
                    <a:pt x="112" y="1251"/>
                  </a:cubicBezTo>
                  <a:cubicBezTo>
                    <a:pt x="232" y="1251"/>
                    <a:pt x="232" y="1251"/>
                    <a:pt x="232" y="1251"/>
                  </a:cubicBezTo>
                  <a:cubicBezTo>
                    <a:pt x="232" y="0"/>
                    <a:pt x="232" y="0"/>
                    <a:pt x="232" y="0"/>
                  </a:cubicBezTo>
                  <a:lnTo>
                    <a:pt x="112"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8" name="Freeform 195"/>
            <p:cNvSpPr>
              <a:spLocks noEditPoints="1"/>
            </p:cNvSpPr>
            <p:nvPr/>
          </p:nvSpPr>
          <p:spPr bwMode="auto">
            <a:xfrm>
              <a:off x="1704976" y="2130426"/>
              <a:ext cx="711200" cy="1084263"/>
            </a:xfrm>
            <a:custGeom>
              <a:avLst/>
              <a:gdLst>
                <a:gd name="T0" fmla="*/ 596 w 688"/>
                <a:gd name="T1" fmla="*/ 579 h 1054"/>
                <a:gd name="T2" fmla="*/ 623 w 688"/>
                <a:gd name="T3" fmla="*/ 548 h 1054"/>
                <a:gd name="T4" fmla="*/ 688 w 688"/>
                <a:gd name="T5" fmla="*/ 345 h 1054"/>
                <a:gd name="T6" fmla="*/ 0 w 688"/>
                <a:gd name="T7" fmla="*/ 345 h 1054"/>
                <a:gd name="T8" fmla="*/ 65 w 688"/>
                <a:gd name="T9" fmla="*/ 548 h 1054"/>
                <a:gd name="T10" fmla="*/ 92 w 688"/>
                <a:gd name="T11" fmla="*/ 579 h 1054"/>
                <a:gd name="T12" fmla="*/ 159 w 688"/>
                <a:gd name="T13" fmla="*/ 791 h 1054"/>
                <a:gd name="T14" fmla="*/ 170 w 688"/>
                <a:gd name="T15" fmla="*/ 834 h 1054"/>
                <a:gd name="T16" fmla="*/ 159 w 688"/>
                <a:gd name="T17" fmla="*/ 877 h 1054"/>
                <a:gd name="T18" fmla="*/ 159 w 688"/>
                <a:gd name="T19" fmla="*/ 918 h 1054"/>
                <a:gd name="T20" fmla="*/ 183 w 688"/>
                <a:gd name="T21" fmla="*/ 965 h 1054"/>
                <a:gd name="T22" fmla="*/ 344 w 688"/>
                <a:gd name="T23" fmla="*/ 1054 h 1054"/>
                <a:gd name="T24" fmla="*/ 505 w 688"/>
                <a:gd name="T25" fmla="*/ 965 h 1054"/>
                <a:gd name="T26" fmla="*/ 529 w 688"/>
                <a:gd name="T27" fmla="*/ 918 h 1054"/>
                <a:gd name="T28" fmla="*/ 529 w 688"/>
                <a:gd name="T29" fmla="*/ 877 h 1054"/>
                <a:gd name="T30" fmla="*/ 518 w 688"/>
                <a:gd name="T31" fmla="*/ 834 h 1054"/>
                <a:gd name="T32" fmla="*/ 529 w 688"/>
                <a:gd name="T33" fmla="*/ 791 h 1054"/>
                <a:gd name="T34" fmla="*/ 674 w 688"/>
                <a:gd name="T35" fmla="*/ 345 h 1054"/>
                <a:gd name="T36" fmla="*/ 606 w 688"/>
                <a:gd name="T37" fmla="*/ 546 h 1054"/>
                <a:gd name="T38" fmla="*/ 585 w 688"/>
                <a:gd name="T39" fmla="*/ 570 h 1054"/>
                <a:gd name="T40" fmla="*/ 441 w 688"/>
                <a:gd name="T41" fmla="*/ 767 h 1054"/>
                <a:gd name="T42" fmla="*/ 550 w 688"/>
                <a:gd name="T43" fmla="*/ 555 h 1054"/>
                <a:gd name="T44" fmla="*/ 555 w 688"/>
                <a:gd name="T45" fmla="*/ 549 h 1054"/>
                <a:gd name="T46" fmla="*/ 615 w 688"/>
                <a:gd name="T47" fmla="*/ 412 h 1054"/>
                <a:gd name="T48" fmla="*/ 629 w 688"/>
                <a:gd name="T49" fmla="*/ 398 h 1054"/>
                <a:gd name="T50" fmla="*/ 622 w 688"/>
                <a:gd name="T51" fmla="*/ 345 h 1054"/>
                <a:gd name="T52" fmla="*/ 382 w 688"/>
                <a:gd name="T53" fmla="*/ 16 h 1054"/>
                <a:gd name="T54" fmla="*/ 102 w 688"/>
                <a:gd name="T55" fmla="*/ 570 h 1054"/>
                <a:gd name="T56" fmla="*/ 82 w 688"/>
                <a:gd name="T57" fmla="*/ 546 h 1054"/>
                <a:gd name="T58" fmla="*/ 311 w 688"/>
                <a:gd name="T59" fmla="*/ 16 h 1054"/>
                <a:gd name="T60" fmla="*/ 608 w 688"/>
                <a:gd name="T61" fmla="*/ 345 h 1054"/>
                <a:gd name="T62" fmla="*/ 539 w 688"/>
                <a:gd name="T63" fmla="*/ 546 h 1054"/>
                <a:gd name="T64" fmla="*/ 519 w 688"/>
                <a:gd name="T65" fmla="*/ 570 h 1054"/>
                <a:gd name="T66" fmla="*/ 194 w 688"/>
                <a:gd name="T67" fmla="*/ 767 h 1054"/>
                <a:gd name="T68" fmla="*/ 102 w 688"/>
                <a:gd name="T69" fmla="*/ 570 h 1054"/>
                <a:gd name="T70" fmla="*/ 183 w 688"/>
                <a:gd name="T71" fmla="*/ 781 h 1054"/>
                <a:gd name="T72" fmla="*/ 515 w 688"/>
                <a:gd name="T73" fmla="*/ 791 h 1054"/>
                <a:gd name="T74" fmla="*/ 505 w 688"/>
                <a:gd name="T75" fmla="*/ 823 h 1054"/>
                <a:gd name="T76" fmla="*/ 172 w 688"/>
                <a:gd name="T77" fmla="*/ 813 h 1054"/>
                <a:gd name="T78" fmla="*/ 505 w 688"/>
                <a:gd name="T79" fmla="*/ 844 h 1054"/>
                <a:gd name="T80" fmla="*/ 515 w 688"/>
                <a:gd name="T81" fmla="*/ 877 h 1054"/>
                <a:gd name="T82" fmla="*/ 183 w 688"/>
                <a:gd name="T83" fmla="*/ 887 h 1054"/>
                <a:gd name="T84" fmla="*/ 172 w 688"/>
                <a:gd name="T85" fmla="*/ 855 h 1054"/>
                <a:gd name="T86" fmla="*/ 505 w 688"/>
                <a:gd name="T87" fmla="*/ 844 h 1054"/>
                <a:gd name="T88" fmla="*/ 226 w 688"/>
                <a:gd name="T89" fmla="*/ 965 h 1054"/>
                <a:gd name="T90" fmla="*/ 344 w 688"/>
                <a:gd name="T91" fmla="*/ 1040 h 1054"/>
                <a:gd name="T92" fmla="*/ 505 w 688"/>
                <a:gd name="T93" fmla="*/ 951 h 1054"/>
                <a:gd name="T94" fmla="*/ 172 w 688"/>
                <a:gd name="T95" fmla="*/ 940 h 1054"/>
                <a:gd name="T96" fmla="*/ 183 w 688"/>
                <a:gd name="T97" fmla="*/ 908 h 1054"/>
                <a:gd name="T98" fmla="*/ 515 w 688"/>
                <a:gd name="T99" fmla="*/ 918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8" h="1054">
                  <a:moveTo>
                    <a:pt x="508" y="767"/>
                  </a:moveTo>
                  <a:cubicBezTo>
                    <a:pt x="513" y="693"/>
                    <a:pt x="565" y="618"/>
                    <a:pt x="596" y="579"/>
                  </a:cubicBezTo>
                  <a:cubicBezTo>
                    <a:pt x="603" y="571"/>
                    <a:pt x="610" y="563"/>
                    <a:pt x="616" y="555"/>
                  </a:cubicBezTo>
                  <a:cubicBezTo>
                    <a:pt x="623" y="548"/>
                    <a:pt x="623" y="548"/>
                    <a:pt x="623" y="548"/>
                  </a:cubicBezTo>
                  <a:cubicBezTo>
                    <a:pt x="622" y="548"/>
                    <a:pt x="622" y="548"/>
                    <a:pt x="622" y="548"/>
                  </a:cubicBezTo>
                  <a:cubicBezTo>
                    <a:pt x="665" y="488"/>
                    <a:pt x="688" y="418"/>
                    <a:pt x="688" y="345"/>
                  </a:cubicBezTo>
                  <a:cubicBezTo>
                    <a:pt x="688" y="155"/>
                    <a:pt x="534" y="0"/>
                    <a:pt x="344" y="0"/>
                  </a:cubicBezTo>
                  <a:cubicBezTo>
                    <a:pt x="154" y="0"/>
                    <a:pt x="0" y="155"/>
                    <a:pt x="0" y="345"/>
                  </a:cubicBezTo>
                  <a:cubicBezTo>
                    <a:pt x="0" y="418"/>
                    <a:pt x="22" y="488"/>
                    <a:pt x="66" y="547"/>
                  </a:cubicBezTo>
                  <a:cubicBezTo>
                    <a:pt x="65" y="548"/>
                    <a:pt x="65" y="548"/>
                    <a:pt x="65" y="548"/>
                  </a:cubicBezTo>
                  <a:cubicBezTo>
                    <a:pt x="71" y="555"/>
                    <a:pt x="71" y="555"/>
                    <a:pt x="71" y="555"/>
                  </a:cubicBezTo>
                  <a:cubicBezTo>
                    <a:pt x="78" y="563"/>
                    <a:pt x="85" y="571"/>
                    <a:pt x="92" y="579"/>
                  </a:cubicBezTo>
                  <a:cubicBezTo>
                    <a:pt x="123" y="618"/>
                    <a:pt x="174" y="693"/>
                    <a:pt x="180" y="767"/>
                  </a:cubicBezTo>
                  <a:cubicBezTo>
                    <a:pt x="164" y="768"/>
                    <a:pt x="159" y="782"/>
                    <a:pt x="159" y="791"/>
                  </a:cubicBezTo>
                  <a:cubicBezTo>
                    <a:pt x="159" y="813"/>
                    <a:pt x="159" y="813"/>
                    <a:pt x="159" y="813"/>
                  </a:cubicBezTo>
                  <a:cubicBezTo>
                    <a:pt x="159" y="824"/>
                    <a:pt x="164" y="830"/>
                    <a:pt x="170" y="834"/>
                  </a:cubicBezTo>
                  <a:cubicBezTo>
                    <a:pt x="162" y="839"/>
                    <a:pt x="159" y="848"/>
                    <a:pt x="159" y="855"/>
                  </a:cubicBezTo>
                  <a:cubicBezTo>
                    <a:pt x="159" y="877"/>
                    <a:pt x="159" y="877"/>
                    <a:pt x="159" y="877"/>
                  </a:cubicBezTo>
                  <a:cubicBezTo>
                    <a:pt x="159" y="887"/>
                    <a:pt x="164" y="894"/>
                    <a:pt x="170" y="897"/>
                  </a:cubicBezTo>
                  <a:cubicBezTo>
                    <a:pt x="162" y="902"/>
                    <a:pt x="159" y="911"/>
                    <a:pt x="159" y="918"/>
                  </a:cubicBezTo>
                  <a:cubicBezTo>
                    <a:pt x="159" y="940"/>
                    <a:pt x="159" y="940"/>
                    <a:pt x="159" y="940"/>
                  </a:cubicBezTo>
                  <a:cubicBezTo>
                    <a:pt x="159" y="958"/>
                    <a:pt x="173" y="965"/>
                    <a:pt x="183" y="965"/>
                  </a:cubicBezTo>
                  <a:cubicBezTo>
                    <a:pt x="211" y="965"/>
                    <a:pt x="211" y="965"/>
                    <a:pt x="211" y="965"/>
                  </a:cubicBezTo>
                  <a:cubicBezTo>
                    <a:pt x="225" y="1022"/>
                    <a:pt x="272" y="1054"/>
                    <a:pt x="344" y="1054"/>
                  </a:cubicBezTo>
                  <a:cubicBezTo>
                    <a:pt x="416" y="1054"/>
                    <a:pt x="463" y="1022"/>
                    <a:pt x="477" y="965"/>
                  </a:cubicBezTo>
                  <a:cubicBezTo>
                    <a:pt x="505" y="965"/>
                    <a:pt x="505" y="965"/>
                    <a:pt x="505" y="965"/>
                  </a:cubicBezTo>
                  <a:cubicBezTo>
                    <a:pt x="523" y="965"/>
                    <a:pt x="529" y="950"/>
                    <a:pt x="529" y="940"/>
                  </a:cubicBezTo>
                  <a:cubicBezTo>
                    <a:pt x="529" y="918"/>
                    <a:pt x="529" y="918"/>
                    <a:pt x="529" y="918"/>
                  </a:cubicBezTo>
                  <a:cubicBezTo>
                    <a:pt x="529" y="908"/>
                    <a:pt x="524" y="901"/>
                    <a:pt x="518" y="898"/>
                  </a:cubicBezTo>
                  <a:cubicBezTo>
                    <a:pt x="526" y="893"/>
                    <a:pt x="529" y="883"/>
                    <a:pt x="529" y="877"/>
                  </a:cubicBezTo>
                  <a:cubicBezTo>
                    <a:pt x="529" y="855"/>
                    <a:pt x="529" y="855"/>
                    <a:pt x="529" y="855"/>
                  </a:cubicBezTo>
                  <a:cubicBezTo>
                    <a:pt x="529" y="844"/>
                    <a:pt x="524" y="838"/>
                    <a:pt x="518" y="834"/>
                  </a:cubicBezTo>
                  <a:cubicBezTo>
                    <a:pt x="526" y="829"/>
                    <a:pt x="529" y="820"/>
                    <a:pt x="529" y="813"/>
                  </a:cubicBezTo>
                  <a:cubicBezTo>
                    <a:pt x="529" y="791"/>
                    <a:pt x="529" y="791"/>
                    <a:pt x="529" y="791"/>
                  </a:cubicBezTo>
                  <a:cubicBezTo>
                    <a:pt x="529" y="775"/>
                    <a:pt x="517" y="768"/>
                    <a:pt x="508" y="767"/>
                  </a:cubicBezTo>
                  <a:close/>
                  <a:moveTo>
                    <a:pt x="674" y="345"/>
                  </a:moveTo>
                  <a:cubicBezTo>
                    <a:pt x="674" y="418"/>
                    <a:pt x="651" y="487"/>
                    <a:pt x="606" y="546"/>
                  </a:cubicBezTo>
                  <a:cubicBezTo>
                    <a:pt x="606" y="546"/>
                    <a:pt x="606" y="546"/>
                    <a:pt x="606" y="546"/>
                  </a:cubicBezTo>
                  <a:cubicBezTo>
                    <a:pt x="599" y="554"/>
                    <a:pt x="593" y="562"/>
                    <a:pt x="586" y="570"/>
                  </a:cubicBezTo>
                  <a:cubicBezTo>
                    <a:pt x="585" y="570"/>
                    <a:pt x="585" y="570"/>
                    <a:pt x="585" y="570"/>
                  </a:cubicBezTo>
                  <a:cubicBezTo>
                    <a:pt x="553" y="610"/>
                    <a:pt x="500" y="689"/>
                    <a:pt x="494" y="767"/>
                  </a:cubicBezTo>
                  <a:cubicBezTo>
                    <a:pt x="441" y="767"/>
                    <a:pt x="441" y="767"/>
                    <a:pt x="441" y="767"/>
                  </a:cubicBezTo>
                  <a:cubicBezTo>
                    <a:pt x="447" y="693"/>
                    <a:pt x="498" y="618"/>
                    <a:pt x="530" y="579"/>
                  </a:cubicBezTo>
                  <a:cubicBezTo>
                    <a:pt x="537" y="571"/>
                    <a:pt x="543" y="563"/>
                    <a:pt x="550" y="555"/>
                  </a:cubicBezTo>
                  <a:cubicBezTo>
                    <a:pt x="550" y="555"/>
                    <a:pt x="550" y="554"/>
                    <a:pt x="550" y="554"/>
                  </a:cubicBezTo>
                  <a:cubicBezTo>
                    <a:pt x="555" y="549"/>
                    <a:pt x="555" y="549"/>
                    <a:pt x="555" y="549"/>
                  </a:cubicBezTo>
                  <a:cubicBezTo>
                    <a:pt x="555" y="549"/>
                    <a:pt x="555" y="549"/>
                    <a:pt x="555" y="549"/>
                  </a:cubicBezTo>
                  <a:cubicBezTo>
                    <a:pt x="585" y="508"/>
                    <a:pt x="606" y="461"/>
                    <a:pt x="615" y="412"/>
                  </a:cubicBezTo>
                  <a:cubicBezTo>
                    <a:pt x="629" y="412"/>
                    <a:pt x="629" y="412"/>
                    <a:pt x="629" y="412"/>
                  </a:cubicBezTo>
                  <a:cubicBezTo>
                    <a:pt x="629" y="398"/>
                    <a:pt x="629" y="398"/>
                    <a:pt x="629" y="398"/>
                  </a:cubicBezTo>
                  <a:cubicBezTo>
                    <a:pt x="618" y="398"/>
                    <a:pt x="618" y="398"/>
                    <a:pt x="618" y="398"/>
                  </a:cubicBezTo>
                  <a:cubicBezTo>
                    <a:pt x="620" y="380"/>
                    <a:pt x="622" y="363"/>
                    <a:pt x="622" y="345"/>
                  </a:cubicBezTo>
                  <a:cubicBezTo>
                    <a:pt x="622" y="259"/>
                    <a:pt x="590" y="176"/>
                    <a:pt x="532" y="113"/>
                  </a:cubicBezTo>
                  <a:cubicBezTo>
                    <a:pt x="491" y="67"/>
                    <a:pt x="439" y="35"/>
                    <a:pt x="382" y="16"/>
                  </a:cubicBezTo>
                  <a:cubicBezTo>
                    <a:pt x="546" y="35"/>
                    <a:pt x="674" y="175"/>
                    <a:pt x="674" y="345"/>
                  </a:cubicBezTo>
                  <a:close/>
                  <a:moveTo>
                    <a:pt x="102" y="570"/>
                  </a:moveTo>
                  <a:cubicBezTo>
                    <a:pt x="95" y="562"/>
                    <a:pt x="88" y="554"/>
                    <a:pt x="82" y="546"/>
                  </a:cubicBezTo>
                  <a:cubicBezTo>
                    <a:pt x="82" y="546"/>
                    <a:pt x="82" y="546"/>
                    <a:pt x="82" y="546"/>
                  </a:cubicBezTo>
                  <a:cubicBezTo>
                    <a:pt x="37" y="487"/>
                    <a:pt x="14" y="418"/>
                    <a:pt x="14" y="345"/>
                  </a:cubicBezTo>
                  <a:cubicBezTo>
                    <a:pt x="14" y="174"/>
                    <a:pt x="144" y="33"/>
                    <a:pt x="311" y="16"/>
                  </a:cubicBezTo>
                  <a:cubicBezTo>
                    <a:pt x="392" y="24"/>
                    <a:pt x="467" y="62"/>
                    <a:pt x="522" y="122"/>
                  </a:cubicBezTo>
                  <a:cubicBezTo>
                    <a:pt x="577" y="183"/>
                    <a:pt x="608" y="262"/>
                    <a:pt x="608" y="345"/>
                  </a:cubicBezTo>
                  <a:cubicBezTo>
                    <a:pt x="608" y="418"/>
                    <a:pt x="584" y="487"/>
                    <a:pt x="540" y="546"/>
                  </a:cubicBezTo>
                  <a:cubicBezTo>
                    <a:pt x="539" y="546"/>
                    <a:pt x="539" y="546"/>
                    <a:pt x="539" y="546"/>
                  </a:cubicBezTo>
                  <a:cubicBezTo>
                    <a:pt x="533" y="554"/>
                    <a:pt x="526" y="562"/>
                    <a:pt x="519" y="570"/>
                  </a:cubicBezTo>
                  <a:cubicBezTo>
                    <a:pt x="519" y="570"/>
                    <a:pt x="519" y="570"/>
                    <a:pt x="519" y="570"/>
                  </a:cubicBezTo>
                  <a:cubicBezTo>
                    <a:pt x="486" y="611"/>
                    <a:pt x="433" y="689"/>
                    <a:pt x="427" y="767"/>
                  </a:cubicBezTo>
                  <a:cubicBezTo>
                    <a:pt x="194" y="767"/>
                    <a:pt x="194" y="767"/>
                    <a:pt x="194" y="767"/>
                  </a:cubicBezTo>
                  <a:cubicBezTo>
                    <a:pt x="188" y="689"/>
                    <a:pt x="134" y="610"/>
                    <a:pt x="103" y="570"/>
                  </a:cubicBezTo>
                  <a:lnTo>
                    <a:pt x="102" y="570"/>
                  </a:lnTo>
                  <a:close/>
                  <a:moveTo>
                    <a:pt x="172" y="791"/>
                  </a:moveTo>
                  <a:cubicBezTo>
                    <a:pt x="172" y="789"/>
                    <a:pt x="173" y="781"/>
                    <a:pt x="183" y="781"/>
                  </a:cubicBezTo>
                  <a:cubicBezTo>
                    <a:pt x="505" y="781"/>
                    <a:pt x="505" y="781"/>
                    <a:pt x="505" y="781"/>
                  </a:cubicBezTo>
                  <a:cubicBezTo>
                    <a:pt x="507" y="781"/>
                    <a:pt x="515" y="781"/>
                    <a:pt x="515" y="791"/>
                  </a:cubicBezTo>
                  <a:cubicBezTo>
                    <a:pt x="515" y="813"/>
                    <a:pt x="515" y="813"/>
                    <a:pt x="515" y="813"/>
                  </a:cubicBezTo>
                  <a:cubicBezTo>
                    <a:pt x="515" y="816"/>
                    <a:pt x="514" y="823"/>
                    <a:pt x="505" y="823"/>
                  </a:cubicBezTo>
                  <a:cubicBezTo>
                    <a:pt x="183" y="823"/>
                    <a:pt x="183" y="823"/>
                    <a:pt x="183" y="823"/>
                  </a:cubicBezTo>
                  <a:cubicBezTo>
                    <a:pt x="181" y="823"/>
                    <a:pt x="172" y="823"/>
                    <a:pt x="172" y="813"/>
                  </a:cubicBezTo>
                  <a:lnTo>
                    <a:pt x="172" y="791"/>
                  </a:lnTo>
                  <a:close/>
                  <a:moveTo>
                    <a:pt x="505" y="844"/>
                  </a:moveTo>
                  <a:cubicBezTo>
                    <a:pt x="508" y="844"/>
                    <a:pt x="515" y="845"/>
                    <a:pt x="515" y="855"/>
                  </a:cubicBezTo>
                  <a:cubicBezTo>
                    <a:pt x="515" y="877"/>
                    <a:pt x="515" y="877"/>
                    <a:pt x="515" y="877"/>
                  </a:cubicBezTo>
                  <a:cubicBezTo>
                    <a:pt x="515" y="878"/>
                    <a:pt x="515" y="887"/>
                    <a:pt x="505" y="887"/>
                  </a:cubicBezTo>
                  <a:cubicBezTo>
                    <a:pt x="183" y="887"/>
                    <a:pt x="183" y="887"/>
                    <a:pt x="183" y="887"/>
                  </a:cubicBezTo>
                  <a:cubicBezTo>
                    <a:pt x="181" y="887"/>
                    <a:pt x="172" y="887"/>
                    <a:pt x="172" y="877"/>
                  </a:cubicBezTo>
                  <a:cubicBezTo>
                    <a:pt x="172" y="855"/>
                    <a:pt x="172" y="855"/>
                    <a:pt x="172" y="855"/>
                  </a:cubicBezTo>
                  <a:cubicBezTo>
                    <a:pt x="172" y="852"/>
                    <a:pt x="174" y="844"/>
                    <a:pt x="183" y="844"/>
                  </a:cubicBezTo>
                  <a:lnTo>
                    <a:pt x="505" y="844"/>
                  </a:lnTo>
                  <a:close/>
                  <a:moveTo>
                    <a:pt x="344" y="1040"/>
                  </a:moveTo>
                  <a:cubicBezTo>
                    <a:pt x="280" y="1040"/>
                    <a:pt x="239" y="1014"/>
                    <a:pt x="226" y="965"/>
                  </a:cubicBezTo>
                  <a:cubicBezTo>
                    <a:pt x="462" y="965"/>
                    <a:pt x="462" y="965"/>
                    <a:pt x="462" y="965"/>
                  </a:cubicBezTo>
                  <a:cubicBezTo>
                    <a:pt x="449" y="1014"/>
                    <a:pt x="408" y="1040"/>
                    <a:pt x="344" y="1040"/>
                  </a:cubicBezTo>
                  <a:close/>
                  <a:moveTo>
                    <a:pt x="515" y="940"/>
                  </a:moveTo>
                  <a:cubicBezTo>
                    <a:pt x="515" y="942"/>
                    <a:pt x="515" y="951"/>
                    <a:pt x="505" y="951"/>
                  </a:cubicBezTo>
                  <a:cubicBezTo>
                    <a:pt x="183" y="951"/>
                    <a:pt x="183" y="951"/>
                    <a:pt x="183" y="951"/>
                  </a:cubicBezTo>
                  <a:cubicBezTo>
                    <a:pt x="181" y="951"/>
                    <a:pt x="172" y="950"/>
                    <a:pt x="172" y="940"/>
                  </a:cubicBezTo>
                  <a:cubicBezTo>
                    <a:pt x="172" y="918"/>
                    <a:pt x="172" y="918"/>
                    <a:pt x="172" y="918"/>
                  </a:cubicBezTo>
                  <a:cubicBezTo>
                    <a:pt x="172" y="917"/>
                    <a:pt x="173" y="908"/>
                    <a:pt x="183" y="908"/>
                  </a:cubicBezTo>
                  <a:cubicBezTo>
                    <a:pt x="505" y="908"/>
                    <a:pt x="505" y="908"/>
                    <a:pt x="505" y="908"/>
                  </a:cubicBezTo>
                  <a:cubicBezTo>
                    <a:pt x="507" y="908"/>
                    <a:pt x="515" y="908"/>
                    <a:pt x="515" y="918"/>
                  </a:cubicBezTo>
                  <a:lnTo>
                    <a:pt x="515"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9" name="Rectangle 196"/>
            <p:cNvSpPr>
              <a:spLocks noChangeArrowheads="1"/>
            </p:cNvSpPr>
            <p:nvPr/>
          </p:nvSpPr>
          <p:spPr bwMode="auto">
            <a:xfrm>
              <a:off x="2295526" y="2941638"/>
              <a:ext cx="92075"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0" name="Rectangle 197"/>
            <p:cNvSpPr>
              <a:spLocks noChangeArrowheads="1"/>
            </p:cNvSpPr>
            <p:nvPr/>
          </p:nvSpPr>
          <p:spPr bwMode="auto">
            <a:xfrm>
              <a:off x="2333626" y="3013076"/>
              <a:ext cx="15875"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1" name="Rectangle 198"/>
            <p:cNvSpPr>
              <a:spLocks noChangeArrowheads="1"/>
            </p:cNvSpPr>
            <p:nvPr/>
          </p:nvSpPr>
          <p:spPr bwMode="auto">
            <a:xfrm>
              <a:off x="2333626" y="3051176"/>
              <a:ext cx="15875"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2" name="Rectangle 199"/>
            <p:cNvSpPr>
              <a:spLocks noChangeArrowheads="1"/>
            </p:cNvSpPr>
            <p:nvPr/>
          </p:nvSpPr>
          <p:spPr bwMode="auto">
            <a:xfrm>
              <a:off x="2333626" y="2974976"/>
              <a:ext cx="15875"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3" name="Rectangle 200"/>
            <p:cNvSpPr>
              <a:spLocks noChangeArrowheads="1"/>
            </p:cNvSpPr>
            <p:nvPr/>
          </p:nvSpPr>
          <p:spPr bwMode="auto">
            <a:xfrm>
              <a:off x="2333626" y="3089276"/>
              <a:ext cx="15875"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4" name="Rectangle 201"/>
            <p:cNvSpPr>
              <a:spLocks noChangeArrowheads="1"/>
            </p:cNvSpPr>
            <p:nvPr/>
          </p:nvSpPr>
          <p:spPr bwMode="auto">
            <a:xfrm>
              <a:off x="2333626" y="3165476"/>
              <a:ext cx="15875" cy="206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Rectangle 202"/>
            <p:cNvSpPr>
              <a:spLocks noChangeArrowheads="1"/>
            </p:cNvSpPr>
            <p:nvPr/>
          </p:nvSpPr>
          <p:spPr bwMode="auto">
            <a:xfrm>
              <a:off x="2333626" y="3127376"/>
              <a:ext cx="15875" cy="206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6" name="Rectangle 203"/>
            <p:cNvSpPr>
              <a:spLocks noChangeArrowheads="1"/>
            </p:cNvSpPr>
            <p:nvPr/>
          </p:nvSpPr>
          <p:spPr bwMode="auto">
            <a:xfrm>
              <a:off x="2295526" y="3203576"/>
              <a:ext cx="92075" cy="1587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7" name="Rectangle 204"/>
            <p:cNvSpPr>
              <a:spLocks noChangeArrowheads="1"/>
            </p:cNvSpPr>
            <p:nvPr/>
          </p:nvSpPr>
          <p:spPr bwMode="auto">
            <a:xfrm>
              <a:off x="1476376" y="2219326"/>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8" name="Rectangle 205"/>
            <p:cNvSpPr>
              <a:spLocks noChangeArrowheads="1"/>
            </p:cNvSpPr>
            <p:nvPr/>
          </p:nvSpPr>
          <p:spPr bwMode="auto">
            <a:xfrm>
              <a:off x="1476376" y="2625726"/>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9" name="Rectangle 206"/>
            <p:cNvSpPr>
              <a:spLocks noChangeArrowheads="1"/>
            </p:cNvSpPr>
            <p:nvPr/>
          </p:nvSpPr>
          <p:spPr bwMode="auto">
            <a:xfrm>
              <a:off x="1476376" y="2514601"/>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0" name="Rectangle 207"/>
            <p:cNvSpPr>
              <a:spLocks noChangeArrowheads="1"/>
            </p:cNvSpPr>
            <p:nvPr/>
          </p:nvSpPr>
          <p:spPr bwMode="auto">
            <a:xfrm>
              <a:off x="1476376" y="2589213"/>
              <a:ext cx="14288" cy="174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1" name="Rectangle 208"/>
            <p:cNvSpPr>
              <a:spLocks noChangeArrowheads="1"/>
            </p:cNvSpPr>
            <p:nvPr/>
          </p:nvSpPr>
          <p:spPr bwMode="auto">
            <a:xfrm>
              <a:off x="1476376" y="2551113"/>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2" name="Rectangle 209"/>
            <p:cNvSpPr>
              <a:spLocks noChangeArrowheads="1"/>
            </p:cNvSpPr>
            <p:nvPr/>
          </p:nvSpPr>
          <p:spPr bwMode="auto">
            <a:xfrm>
              <a:off x="1476376" y="2478088"/>
              <a:ext cx="14288" cy="174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3" name="Rectangle 210"/>
            <p:cNvSpPr>
              <a:spLocks noChangeArrowheads="1"/>
            </p:cNvSpPr>
            <p:nvPr/>
          </p:nvSpPr>
          <p:spPr bwMode="auto">
            <a:xfrm>
              <a:off x="1476376" y="2330451"/>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4" name="Rectangle 211"/>
            <p:cNvSpPr>
              <a:spLocks noChangeArrowheads="1"/>
            </p:cNvSpPr>
            <p:nvPr/>
          </p:nvSpPr>
          <p:spPr bwMode="auto">
            <a:xfrm>
              <a:off x="1476376" y="2255838"/>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5" name="Rectangle 212"/>
            <p:cNvSpPr>
              <a:spLocks noChangeArrowheads="1"/>
            </p:cNvSpPr>
            <p:nvPr/>
          </p:nvSpPr>
          <p:spPr bwMode="auto">
            <a:xfrm>
              <a:off x="1476376" y="2441576"/>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6" name="Rectangle 213"/>
            <p:cNvSpPr>
              <a:spLocks noChangeArrowheads="1"/>
            </p:cNvSpPr>
            <p:nvPr/>
          </p:nvSpPr>
          <p:spPr bwMode="auto">
            <a:xfrm>
              <a:off x="1476376" y="2293938"/>
              <a:ext cx="14288" cy="174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7" name="Rectangle 214"/>
            <p:cNvSpPr>
              <a:spLocks noChangeArrowheads="1"/>
            </p:cNvSpPr>
            <p:nvPr/>
          </p:nvSpPr>
          <p:spPr bwMode="auto">
            <a:xfrm>
              <a:off x="1476376" y="2366963"/>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8" name="Rectangle 215"/>
            <p:cNvSpPr>
              <a:spLocks noChangeArrowheads="1"/>
            </p:cNvSpPr>
            <p:nvPr/>
          </p:nvSpPr>
          <p:spPr bwMode="auto">
            <a:xfrm>
              <a:off x="1476376" y="2662238"/>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9" name="Rectangle 216"/>
            <p:cNvSpPr>
              <a:spLocks noChangeArrowheads="1"/>
            </p:cNvSpPr>
            <p:nvPr/>
          </p:nvSpPr>
          <p:spPr bwMode="auto">
            <a:xfrm>
              <a:off x="1476376" y="2405063"/>
              <a:ext cx="14288" cy="174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0" name="Rectangle 217"/>
            <p:cNvSpPr>
              <a:spLocks noChangeArrowheads="1"/>
            </p:cNvSpPr>
            <p:nvPr/>
          </p:nvSpPr>
          <p:spPr bwMode="auto">
            <a:xfrm>
              <a:off x="1476376" y="2995613"/>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1" name="Rectangle 218"/>
            <p:cNvSpPr>
              <a:spLocks noChangeArrowheads="1"/>
            </p:cNvSpPr>
            <p:nvPr/>
          </p:nvSpPr>
          <p:spPr bwMode="auto">
            <a:xfrm>
              <a:off x="1476376" y="2959101"/>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2" name="Rectangle 219"/>
            <p:cNvSpPr>
              <a:spLocks noChangeArrowheads="1"/>
            </p:cNvSpPr>
            <p:nvPr/>
          </p:nvSpPr>
          <p:spPr bwMode="auto">
            <a:xfrm>
              <a:off x="1476376" y="3033713"/>
              <a:ext cx="14288" cy="174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3" name="Rectangle 220"/>
            <p:cNvSpPr>
              <a:spLocks noChangeArrowheads="1"/>
            </p:cNvSpPr>
            <p:nvPr/>
          </p:nvSpPr>
          <p:spPr bwMode="auto">
            <a:xfrm>
              <a:off x="1476376" y="3070226"/>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4" name="Rectangle 221"/>
            <p:cNvSpPr>
              <a:spLocks noChangeArrowheads="1"/>
            </p:cNvSpPr>
            <p:nvPr/>
          </p:nvSpPr>
          <p:spPr bwMode="auto">
            <a:xfrm>
              <a:off x="1476376" y="2700338"/>
              <a:ext cx="14288" cy="174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5" name="Rectangle 222"/>
            <p:cNvSpPr>
              <a:spLocks noChangeArrowheads="1"/>
            </p:cNvSpPr>
            <p:nvPr/>
          </p:nvSpPr>
          <p:spPr bwMode="auto">
            <a:xfrm>
              <a:off x="1476376" y="2922588"/>
              <a:ext cx="14288" cy="174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6" name="Rectangle 223"/>
            <p:cNvSpPr>
              <a:spLocks noChangeArrowheads="1"/>
            </p:cNvSpPr>
            <p:nvPr/>
          </p:nvSpPr>
          <p:spPr bwMode="auto">
            <a:xfrm>
              <a:off x="1476376" y="3106738"/>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7" name="Rectangle 224"/>
            <p:cNvSpPr>
              <a:spLocks noChangeArrowheads="1"/>
            </p:cNvSpPr>
            <p:nvPr/>
          </p:nvSpPr>
          <p:spPr bwMode="auto">
            <a:xfrm>
              <a:off x="1476376" y="2884488"/>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8" name="Rectangle 225"/>
            <p:cNvSpPr>
              <a:spLocks noChangeArrowheads="1"/>
            </p:cNvSpPr>
            <p:nvPr/>
          </p:nvSpPr>
          <p:spPr bwMode="auto">
            <a:xfrm>
              <a:off x="1476376" y="2773363"/>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9" name="Rectangle 226"/>
            <p:cNvSpPr>
              <a:spLocks noChangeArrowheads="1"/>
            </p:cNvSpPr>
            <p:nvPr/>
          </p:nvSpPr>
          <p:spPr bwMode="auto">
            <a:xfrm>
              <a:off x="1476376" y="2736851"/>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0" name="Rectangle 227"/>
            <p:cNvSpPr>
              <a:spLocks noChangeArrowheads="1"/>
            </p:cNvSpPr>
            <p:nvPr/>
          </p:nvSpPr>
          <p:spPr bwMode="auto">
            <a:xfrm>
              <a:off x="1476376" y="2811463"/>
              <a:ext cx="14288" cy="174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1" name="Rectangle 228"/>
            <p:cNvSpPr>
              <a:spLocks noChangeArrowheads="1"/>
            </p:cNvSpPr>
            <p:nvPr/>
          </p:nvSpPr>
          <p:spPr bwMode="auto">
            <a:xfrm>
              <a:off x="1476376" y="2847976"/>
              <a:ext cx="14288" cy="190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2" name="Rectangle 229"/>
            <p:cNvSpPr>
              <a:spLocks noChangeArrowheads="1"/>
            </p:cNvSpPr>
            <p:nvPr/>
          </p:nvSpPr>
          <p:spPr bwMode="auto">
            <a:xfrm>
              <a:off x="1436688" y="3143251"/>
              <a:ext cx="92075"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3" name="Rectangle 230"/>
            <p:cNvSpPr>
              <a:spLocks noChangeArrowheads="1"/>
            </p:cNvSpPr>
            <p:nvPr/>
          </p:nvSpPr>
          <p:spPr bwMode="auto">
            <a:xfrm>
              <a:off x="1436688" y="2185988"/>
              <a:ext cx="92075"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4" name="Rectangle 231"/>
            <p:cNvSpPr>
              <a:spLocks noChangeArrowheads="1"/>
            </p:cNvSpPr>
            <p:nvPr/>
          </p:nvSpPr>
          <p:spPr bwMode="auto">
            <a:xfrm>
              <a:off x="2259013" y="2540001"/>
              <a:ext cx="19050"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5" name="Rectangle 232"/>
            <p:cNvSpPr>
              <a:spLocks noChangeArrowheads="1"/>
            </p:cNvSpPr>
            <p:nvPr/>
          </p:nvSpPr>
          <p:spPr bwMode="auto">
            <a:xfrm>
              <a:off x="2298701" y="2540001"/>
              <a:ext cx="17463"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6" name="Rectangle 233"/>
            <p:cNvSpPr>
              <a:spLocks noChangeArrowheads="1"/>
            </p:cNvSpPr>
            <p:nvPr/>
          </p:nvSpPr>
          <p:spPr bwMode="auto">
            <a:xfrm>
              <a:off x="2220913" y="2540001"/>
              <a:ext cx="19050"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7" name="Rectangle 234"/>
            <p:cNvSpPr>
              <a:spLocks noChangeArrowheads="1"/>
            </p:cNvSpPr>
            <p:nvPr/>
          </p:nvSpPr>
          <p:spPr bwMode="auto">
            <a:xfrm>
              <a:off x="2105026" y="2540001"/>
              <a:ext cx="19050"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8" name="Rectangle 235"/>
            <p:cNvSpPr>
              <a:spLocks noChangeArrowheads="1"/>
            </p:cNvSpPr>
            <p:nvPr/>
          </p:nvSpPr>
          <p:spPr bwMode="auto">
            <a:xfrm>
              <a:off x="2182813" y="2540001"/>
              <a:ext cx="19050"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9" name="Rectangle 236"/>
            <p:cNvSpPr>
              <a:spLocks noChangeArrowheads="1"/>
            </p:cNvSpPr>
            <p:nvPr/>
          </p:nvSpPr>
          <p:spPr bwMode="auto">
            <a:xfrm>
              <a:off x="2143126" y="2540001"/>
              <a:ext cx="20638"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0" name="Rectangle 237"/>
            <p:cNvSpPr>
              <a:spLocks noChangeArrowheads="1"/>
            </p:cNvSpPr>
            <p:nvPr/>
          </p:nvSpPr>
          <p:spPr bwMode="auto">
            <a:xfrm>
              <a:off x="2528888" y="2540001"/>
              <a:ext cx="19050"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1" name="Rectangle 238"/>
            <p:cNvSpPr>
              <a:spLocks noChangeArrowheads="1"/>
            </p:cNvSpPr>
            <p:nvPr/>
          </p:nvSpPr>
          <p:spPr bwMode="auto">
            <a:xfrm>
              <a:off x="2566988" y="2540001"/>
              <a:ext cx="19050"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2" name="Rectangle 239"/>
            <p:cNvSpPr>
              <a:spLocks noChangeArrowheads="1"/>
            </p:cNvSpPr>
            <p:nvPr/>
          </p:nvSpPr>
          <p:spPr bwMode="auto">
            <a:xfrm>
              <a:off x="2374901" y="2540001"/>
              <a:ext cx="19050"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3" name="Rectangle 240"/>
            <p:cNvSpPr>
              <a:spLocks noChangeArrowheads="1"/>
            </p:cNvSpPr>
            <p:nvPr/>
          </p:nvSpPr>
          <p:spPr bwMode="auto">
            <a:xfrm>
              <a:off x="2489201" y="2540001"/>
              <a:ext cx="20638"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4" name="Rectangle 241"/>
            <p:cNvSpPr>
              <a:spLocks noChangeArrowheads="1"/>
            </p:cNvSpPr>
            <p:nvPr/>
          </p:nvSpPr>
          <p:spPr bwMode="auto">
            <a:xfrm>
              <a:off x="2451101" y="2540001"/>
              <a:ext cx="19050"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5" name="Rectangle 242"/>
            <p:cNvSpPr>
              <a:spLocks noChangeArrowheads="1"/>
            </p:cNvSpPr>
            <p:nvPr/>
          </p:nvSpPr>
          <p:spPr bwMode="auto">
            <a:xfrm>
              <a:off x="2413001" y="2540001"/>
              <a:ext cx="19050" cy="142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6" name="Rectangle 243"/>
            <p:cNvSpPr>
              <a:spLocks noChangeArrowheads="1"/>
            </p:cNvSpPr>
            <p:nvPr/>
          </p:nvSpPr>
          <p:spPr bwMode="auto">
            <a:xfrm>
              <a:off x="2071688" y="2498726"/>
              <a:ext cx="14288" cy="936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7" name="Rectangle 244"/>
            <p:cNvSpPr>
              <a:spLocks noChangeArrowheads="1"/>
            </p:cNvSpPr>
            <p:nvPr/>
          </p:nvSpPr>
          <p:spPr bwMode="auto">
            <a:xfrm>
              <a:off x="2605088" y="2498726"/>
              <a:ext cx="14288" cy="936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8" name="Freeform 245"/>
            <p:cNvSpPr>
              <a:spLocks/>
            </p:cNvSpPr>
            <p:nvPr/>
          </p:nvSpPr>
          <p:spPr bwMode="auto">
            <a:xfrm>
              <a:off x="1803401" y="2224088"/>
              <a:ext cx="271463" cy="271463"/>
            </a:xfrm>
            <a:custGeom>
              <a:avLst/>
              <a:gdLst>
                <a:gd name="T0" fmla="*/ 250 w 263"/>
                <a:gd name="T1" fmla="*/ 14 h 263"/>
                <a:gd name="T2" fmla="*/ 256 w 263"/>
                <a:gd name="T3" fmla="*/ 14 h 263"/>
                <a:gd name="T4" fmla="*/ 263 w 263"/>
                <a:gd name="T5" fmla="*/ 8 h 263"/>
                <a:gd name="T6" fmla="*/ 257 w 263"/>
                <a:gd name="T7" fmla="*/ 0 h 263"/>
                <a:gd name="T8" fmla="*/ 250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50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50" y="14"/>
                  </a:moveTo>
                  <a:cubicBezTo>
                    <a:pt x="252" y="14"/>
                    <a:pt x="254" y="14"/>
                    <a:pt x="256" y="14"/>
                  </a:cubicBezTo>
                  <a:cubicBezTo>
                    <a:pt x="260" y="14"/>
                    <a:pt x="263" y="11"/>
                    <a:pt x="263" y="8"/>
                  </a:cubicBezTo>
                  <a:cubicBezTo>
                    <a:pt x="263" y="4"/>
                    <a:pt x="260" y="1"/>
                    <a:pt x="257" y="0"/>
                  </a:cubicBezTo>
                  <a:cubicBezTo>
                    <a:pt x="254" y="0"/>
                    <a:pt x="252" y="0"/>
                    <a:pt x="250"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20" y="14"/>
                    <a:pt x="250"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9" name="Freeform 246"/>
            <p:cNvSpPr>
              <a:spLocks/>
            </p:cNvSpPr>
            <p:nvPr/>
          </p:nvSpPr>
          <p:spPr bwMode="auto">
            <a:xfrm>
              <a:off x="1504951" y="3155951"/>
              <a:ext cx="63500" cy="65088"/>
            </a:xfrm>
            <a:custGeom>
              <a:avLst/>
              <a:gdLst>
                <a:gd name="T0" fmla="*/ 54 w 62"/>
                <a:gd name="T1" fmla="*/ 47 h 63"/>
                <a:gd name="T2" fmla="*/ 15 w 62"/>
                <a:gd name="T3" fmla="*/ 54 h 63"/>
                <a:gd name="T4" fmla="*/ 8 w 62"/>
                <a:gd name="T5" fmla="*/ 16 h 63"/>
                <a:gd name="T6" fmla="*/ 46 w 62"/>
                <a:gd name="T7" fmla="*/ 9 h 63"/>
                <a:gd name="T8" fmla="*/ 54 w 62"/>
                <a:gd name="T9" fmla="*/ 47 h 63"/>
              </a:gdLst>
              <a:ahLst/>
              <a:cxnLst>
                <a:cxn ang="0">
                  <a:pos x="T0" y="T1"/>
                </a:cxn>
                <a:cxn ang="0">
                  <a:pos x="T2" y="T3"/>
                </a:cxn>
                <a:cxn ang="0">
                  <a:pos x="T4" y="T5"/>
                </a:cxn>
                <a:cxn ang="0">
                  <a:pos x="T6" y="T7"/>
                </a:cxn>
                <a:cxn ang="0">
                  <a:pos x="T8" y="T9"/>
                </a:cxn>
              </a:cxnLst>
              <a:rect l="0" t="0" r="r" b="b"/>
              <a:pathLst>
                <a:path w="62" h="63">
                  <a:moveTo>
                    <a:pt x="54" y="47"/>
                  </a:moveTo>
                  <a:cubicBezTo>
                    <a:pt x="45" y="60"/>
                    <a:pt x="28" y="63"/>
                    <a:pt x="15" y="54"/>
                  </a:cubicBezTo>
                  <a:cubicBezTo>
                    <a:pt x="3" y="46"/>
                    <a:pt x="0" y="29"/>
                    <a:pt x="8" y="16"/>
                  </a:cubicBezTo>
                  <a:cubicBezTo>
                    <a:pt x="17" y="4"/>
                    <a:pt x="34" y="0"/>
                    <a:pt x="46" y="9"/>
                  </a:cubicBezTo>
                  <a:cubicBezTo>
                    <a:pt x="59" y="18"/>
                    <a:pt x="62" y="35"/>
                    <a:pt x="54"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0" name="Freeform 247"/>
            <p:cNvSpPr>
              <a:spLocks/>
            </p:cNvSpPr>
            <p:nvPr/>
          </p:nvSpPr>
          <p:spPr bwMode="auto">
            <a:xfrm>
              <a:off x="1538288" y="2919413"/>
              <a:ext cx="488950" cy="487363"/>
            </a:xfrm>
            <a:custGeom>
              <a:avLst/>
              <a:gdLst>
                <a:gd name="T0" fmla="*/ 58 w 473"/>
                <a:gd name="T1" fmla="*/ 132 h 473"/>
                <a:gd name="T2" fmla="*/ 133 w 473"/>
                <a:gd name="T3" fmla="*/ 415 h 473"/>
                <a:gd name="T4" fmla="*/ 416 w 473"/>
                <a:gd name="T5" fmla="*/ 340 h 473"/>
                <a:gd name="T6" fmla="*/ 341 w 473"/>
                <a:gd name="T7" fmla="*/ 57 h 473"/>
                <a:gd name="T8" fmla="*/ 58 w 473"/>
                <a:gd name="T9" fmla="*/ 132 h 473"/>
              </a:gdLst>
              <a:ahLst/>
              <a:cxnLst>
                <a:cxn ang="0">
                  <a:pos x="T0" y="T1"/>
                </a:cxn>
                <a:cxn ang="0">
                  <a:pos x="T2" y="T3"/>
                </a:cxn>
                <a:cxn ang="0">
                  <a:pos x="T4" y="T5"/>
                </a:cxn>
                <a:cxn ang="0">
                  <a:pos x="T6" y="T7"/>
                </a:cxn>
                <a:cxn ang="0">
                  <a:pos x="T8" y="T9"/>
                </a:cxn>
              </a:cxnLst>
              <a:rect l="0" t="0" r="r" b="b"/>
              <a:pathLst>
                <a:path w="473" h="473">
                  <a:moveTo>
                    <a:pt x="58" y="132"/>
                  </a:moveTo>
                  <a:cubicBezTo>
                    <a:pt x="0" y="231"/>
                    <a:pt x="34" y="358"/>
                    <a:pt x="133" y="415"/>
                  </a:cubicBezTo>
                  <a:cubicBezTo>
                    <a:pt x="232" y="473"/>
                    <a:pt x="359" y="439"/>
                    <a:pt x="416" y="340"/>
                  </a:cubicBezTo>
                  <a:cubicBezTo>
                    <a:pt x="473" y="241"/>
                    <a:pt x="440" y="114"/>
                    <a:pt x="341" y="57"/>
                  </a:cubicBezTo>
                  <a:cubicBezTo>
                    <a:pt x="242" y="0"/>
                    <a:pt x="115" y="33"/>
                    <a:pt x="58" y="132"/>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1" name="Freeform 248"/>
            <p:cNvSpPr>
              <a:spLocks/>
            </p:cNvSpPr>
            <p:nvPr/>
          </p:nvSpPr>
          <p:spPr bwMode="auto">
            <a:xfrm>
              <a:off x="1582738" y="2963863"/>
              <a:ext cx="400050" cy="398463"/>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60"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2" name="Freeform 249"/>
            <p:cNvSpPr>
              <a:spLocks/>
            </p:cNvSpPr>
            <p:nvPr/>
          </p:nvSpPr>
          <p:spPr bwMode="auto">
            <a:xfrm>
              <a:off x="2741613" y="3028951"/>
              <a:ext cx="227013" cy="233363"/>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3" name="Freeform 250"/>
            <p:cNvSpPr>
              <a:spLocks/>
            </p:cNvSpPr>
            <p:nvPr/>
          </p:nvSpPr>
          <p:spPr bwMode="auto">
            <a:xfrm>
              <a:off x="2741613" y="3028951"/>
              <a:ext cx="227013" cy="233363"/>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4" name="Freeform 251"/>
            <p:cNvSpPr>
              <a:spLocks/>
            </p:cNvSpPr>
            <p:nvPr/>
          </p:nvSpPr>
          <p:spPr bwMode="auto">
            <a:xfrm>
              <a:off x="2587626" y="3063876"/>
              <a:ext cx="61913" cy="60325"/>
            </a:xfrm>
            <a:custGeom>
              <a:avLst/>
              <a:gdLst>
                <a:gd name="T0" fmla="*/ 4 w 59"/>
                <a:gd name="T1" fmla="*/ 37 h 59"/>
                <a:gd name="T2" fmla="*/ 36 w 59"/>
                <a:gd name="T3" fmla="*/ 55 h 59"/>
                <a:gd name="T4" fmla="*/ 55 w 59"/>
                <a:gd name="T5" fmla="*/ 23 h 59"/>
                <a:gd name="T6" fmla="*/ 22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2" y="59"/>
                    <a:pt x="36" y="55"/>
                  </a:cubicBezTo>
                  <a:cubicBezTo>
                    <a:pt x="50" y="51"/>
                    <a:pt x="59" y="37"/>
                    <a:pt x="55" y="23"/>
                  </a:cubicBezTo>
                  <a:cubicBezTo>
                    <a:pt x="51" y="8"/>
                    <a:pt x="36" y="0"/>
                    <a:pt x="22" y="4"/>
                  </a:cubicBezTo>
                  <a:cubicBezTo>
                    <a:pt x="8"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5" name="Freeform 252"/>
            <p:cNvSpPr>
              <a:spLocks/>
            </p:cNvSpPr>
            <p:nvPr/>
          </p:nvSpPr>
          <p:spPr bwMode="auto">
            <a:xfrm>
              <a:off x="2635251" y="3160713"/>
              <a:ext cx="61913" cy="61913"/>
            </a:xfrm>
            <a:custGeom>
              <a:avLst/>
              <a:gdLst>
                <a:gd name="T0" fmla="*/ 6 w 60"/>
                <a:gd name="T1" fmla="*/ 42 h 60"/>
                <a:gd name="T2" fmla="*/ 41 w 60"/>
                <a:gd name="T3" fmla="*/ 54 h 60"/>
                <a:gd name="T4" fmla="*/ 54 w 60"/>
                <a:gd name="T5" fmla="*/ 19 h 60"/>
                <a:gd name="T6" fmla="*/ 18 w 60"/>
                <a:gd name="T7" fmla="*/ 6 h 60"/>
                <a:gd name="T8" fmla="*/ 6 w 60"/>
                <a:gd name="T9" fmla="*/ 42 h 60"/>
              </a:gdLst>
              <a:ahLst/>
              <a:cxnLst>
                <a:cxn ang="0">
                  <a:pos x="T0" y="T1"/>
                </a:cxn>
                <a:cxn ang="0">
                  <a:pos x="T2" y="T3"/>
                </a:cxn>
                <a:cxn ang="0">
                  <a:pos x="T4" y="T5"/>
                </a:cxn>
                <a:cxn ang="0">
                  <a:pos x="T6" y="T7"/>
                </a:cxn>
                <a:cxn ang="0">
                  <a:pos x="T8" y="T9"/>
                </a:cxn>
              </a:cxnLst>
              <a:rect l="0" t="0" r="r" b="b"/>
              <a:pathLst>
                <a:path w="60" h="60">
                  <a:moveTo>
                    <a:pt x="6" y="42"/>
                  </a:moveTo>
                  <a:cubicBezTo>
                    <a:pt x="12" y="55"/>
                    <a:pt x="28" y="60"/>
                    <a:pt x="41" y="54"/>
                  </a:cubicBezTo>
                  <a:cubicBezTo>
                    <a:pt x="54" y="48"/>
                    <a:pt x="60" y="32"/>
                    <a:pt x="54" y="19"/>
                  </a:cubicBezTo>
                  <a:cubicBezTo>
                    <a:pt x="48" y="6"/>
                    <a:pt x="32" y="0"/>
                    <a:pt x="18" y="6"/>
                  </a:cubicBezTo>
                  <a:cubicBezTo>
                    <a:pt x="5" y="13"/>
                    <a:pt x="0" y="28"/>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6" name="Freeform 253"/>
            <p:cNvSpPr>
              <a:spLocks/>
            </p:cNvSpPr>
            <p:nvPr/>
          </p:nvSpPr>
          <p:spPr bwMode="auto">
            <a:xfrm>
              <a:off x="2670176" y="3209926"/>
              <a:ext cx="63500" cy="63500"/>
            </a:xfrm>
            <a:custGeom>
              <a:avLst/>
              <a:gdLst>
                <a:gd name="T0" fmla="*/ 7 w 61"/>
                <a:gd name="T1" fmla="*/ 42 h 61"/>
                <a:gd name="T2" fmla="*/ 42 w 61"/>
                <a:gd name="T3" fmla="*/ 55 h 61"/>
                <a:gd name="T4" fmla="*/ 55 w 61"/>
                <a:gd name="T5" fmla="*/ 19 h 61"/>
                <a:gd name="T6" fmla="*/ 19 w 61"/>
                <a:gd name="T7" fmla="*/ 7 h 61"/>
                <a:gd name="T8" fmla="*/ 7 w 61"/>
                <a:gd name="T9" fmla="*/ 42 h 61"/>
              </a:gdLst>
              <a:ahLst/>
              <a:cxnLst>
                <a:cxn ang="0">
                  <a:pos x="T0" y="T1"/>
                </a:cxn>
                <a:cxn ang="0">
                  <a:pos x="T2" y="T3"/>
                </a:cxn>
                <a:cxn ang="0">
                  <a:pos x="T4" y="T5"/>
                </a:cxn>
                <a:cxn ang="0">
                  <a:pos x="T6" y="T7"/>
                </a:cxn>
                <a:cxn ang="0">
                  <a:pos x="T8" y="T9"/>
                </a:cxn>
              </a:cxnLst>
              <a:rect l="0" t="0" r="r" b="b"/>
              <a:pathLst>
                <a:path w="61" h="61">
                  <a:moveTo>
                    <a:pt x="7" y="42"/>
                  </a:moveTo>
                  <a:cubicBezTo>
                    <a:pt x="13" y="55"/>
                    <a:pt x="29" y="61"/>
                    <a:pt x="42" y="55"/>
                  </a:cubicBezTo>
                  <a:cubicBezTo>
                    <a:pt x="55" y="48"/>
                    <a:pt x="61" y="33"/>
                    <a:pt x="55" y="19"/>
                  </a:cubicBezTo>
                  <a:cubicBezTo>
                    <a:pt x="48" y="6"/>
                    <a:pt x="32" y="0"/>
                    <a:pt x="19" y="7"/>
                  </a:cubicBezTo>
                  <a:cubicBezTo>
                    <a:pt x="6" y="13"/>
                    <a:pt x="0" y="29"/>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7" name="Freeform 254"/>
            <p:cNvSpPr>
              <a:spLocks/>
            </p:cNvSpPr>
            <p:nvPr/>
          </p:nvSpPr>
          <p:spPr bwMode="auto">
            <a:xfrm>
              <a:off x="2716213" y="3255963"/>
              <a:ext cx="61913" cy="61913"/>
            </a:xfrm>
            <a:custGeom>
              <a:avLst/>
              <a:gdLst>
                <a:gd name="T0" fmla="*/ 6 w 60"/>
                <a:gd name="T1" fmla="*/ 41 h 60"/>
                <a:gd name="T2" fmla="*/ 41 w 60"/>
                <a:gd name="T3" fmla="*/ 54 h 60"/>
                <a:gd name="T4" fmla="*/ 54 w 60"/>
                <a:gd name="T5" fmla="*/ 19 h 60"/>
                <a:gd name="T6" fmla="*/ 19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5" y="48"/>
                    <a:pt x="60" y="32"/>
                    <a:pt x="54" y="19"/>
                  </a:cubicBezTo>
                  <a:cubicBezTo>
                    <a:pt x="48" y="5"/>
                    <a:pt x="32" y="0"/>
                    <a:pt x="19"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8" name="Freeform 255"/>
            <p:cNvSpPr>
              <a:spLocks/>
            </p:cNvSpPr>
            <p:nvPr/>
          </p:nvSpPr>
          <p:spPr bwMode="auto">
            <a:xfrm>
              <a:off x="2324101" y="2568576"/>
              <a:ext cx="674688" cy="911225"/>
            </a:xfrm>
            <a:custGeom>
              <a:avLst/>
              <a:gdLst>
                <a:gd name="T0" fmla="*/ 81 w 425"/>
                <a:gd name="T1" fmla="*/ 0 h 574"/>
                <a:gd name="T2" fmla="*/ 425 w 425"/>
                <a:gd name="T3" fmla="*/ 520 h 574"/>
                <a:gd name="T4" fmla="*/ 343 w 425"/>
                <a:gd name="T5" fmla="*/ 574 h 574"/>
                <a:gd name="T6" fmla="*/ 0 w 425"/>
                <a:gd name="T7" fmla="*/ 54 h 574"/>
                <a:gd name="T8" fmla="*/ 81 w 425"/>
                <a:gd name="T9" fmla="*/ 0 h 574"/>
              </a:gdLst>
              <a:ahLst/>
              <a:cxnLst>
                <a:cxn ang="0">
                  <a:pos x="T0" y="T1"/>
                </a:cxn>
                <a:cxn ang="0">
                  <a:pos x="T2" y="T3"/>
                </a:cxn>
                <a:cxn ang="0">
                  <a:pos x="T4" y="T5"/>
                </a:cxn>
                <a:cxn ang="0">
                  <a:pos x="T6" y="T7"/>
                </a:cxn>
                <a:cxn ang="0">
                  <a:pos x="T8" y="T9"/>
                </a:cxn>
              </a:cxnLst>
              <a:rect l="0" t="0" r="r" b="b"/>
              <a:pathLst>
                <a:path w="425" h="574">
                  <a:moveTo>
                    <a:pt x="81" y="0"/>
                  </a:moveTo>
                  <a:lnTo>
                    <a:pt x="425" y="520"/>
                  </a:lnTo>
                  <a:lnTo>
                    <a:pt x="343" y="574"/>
                  </a:lnTo>
                  <a:lnTo>
                    <a:pt x="0" y="54"/>
                  </a:lnTo>
                  <a:lnTo>
                    <a:pt x="81"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9" name="Freeform 256"/>
            <p:cNvSpPr>
              <a:spLocks/>
            </p:cNvSpPr>
            <p:nvPr/>
          </p:nvSpPr>
          <p:spPr bwMode="auto">
            <a:xfrm>
              <a:off x="2651126" y="2971801"/>
              <a:ext cx="425450" cy="284163"/>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0" name="Freeform 257"/>
            <p:cNvSpPr>
              <a:spLocks/>
            </p:cNvSpPr>
            <p:nvPr/>
          </p:nvSpPr>
          <p:spPr bwMode="auto">
            <a:xfrm>
              <a:off x="2817813" y="2992438"/>
              <a:ext cx="474663" cy="363538"/>
            </a:xfrm>
            <a:custGeom>
              <a:avLst/>
              <a:gdLst>
                <a:gd name="T0" fmla="*/ 299 w 299"/>
                <a:gd name="T1" fmla="*/ 92 h 229"/>
                <a:gd name="T2" fmla="*/ 0 w 299"/>
                <a:gd name="T3" fmla="*/ 0 h 229"/>
                <a:gd name="T4" fmla="*/ 107 w 299"/>
                <a:gd name="T5" fmla="*/ 160 h 229"/>
                <a:gd name="T6" fmla="*/ 284 w 299"/>
                <a:gd name="T7" fmla="*/ 229 h 229"/>
                <a:gd name="T8" fmla="*/ 299 w 299"/>
                <a:gd name="T9" fmla="*/ 92 h 229"/>
              </a:gdLst>
              <a:ahLst/>
              <a:cxnLst>
                <a:cxn ang="0">
                  <a:pos x="T0" y="T1"/>
                </a:cxn>
                <a:cxn ang="0">
                  <a:pos x="T2" y="T3"/>
                </a:cxn>
                <a:cxn ang="0">
                  <a:pos x="T4" y="T5"/>
                </a:cxn>
                <a:cxn ang="0">
                  <a:pos x="T6" y="T7"/>
                </a:cxn>
                <a:cxn ang="0">
                  <a:pos x="T8" y="T9"/>
                </a:cxn>
              </a:cxnLst>
              <a:rect l="0" t="0" r="r" b="b"/>
              <a:pathLst>
                <a:path w="299" h="229">
                  <a:moveTo>
                    <a:pt x="299" y="92"/>
                  </a:moveTo>
                  <a:lnTo>
                    <a:pt x="0" y="0"/>
                  </a:lnTo>
                  <a:lnTo>
                    <a:pt x="107" y="160"/>
                  </a:lnTo>
                  <a:lnTo>
                    <a:pt x="284" y="229"/>
                  </a:lnTo>
                  <a:lnTo>
                    <a:pt x="299" y="9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1" name="Freeform 258"/>
            <p:cNvSpPr>
              <a:spLocks/>
            </p:cNvSpPr>
            <p:nvPr/>
          </p:nvSpPr>
          <p:spPr bwMode="auto">
            <a:xfrm>
              <a:off x="3103563" y="3074988"/>
              <a:ext cx="211138" cy="322263"/>
            </a:xfrm>
            <a:custGeom>
              <a:avLst/>
              <a:gdLst>
                <a:gd name="T0" fmla="*/ 133 w 133"/>
                <a:gd name="T1" fmla="*/ 39 h 203"/>
                <a:gd name="T2" fmla="*/ 18 w 133"/>
                <a:gd name="T3" fmla="*/ 0 h 203"/>
                <a:gd name="T4" fmla="*/ 0 w 133"/>
                <a:gd name="T5" fmla="*/ 148 h 203"/>
                <a:gd name="T6" fmla="*/ 133 w 133"/>
                <a:gd name="T7" fmla="*/ 203 h 203"/>
                <a:gd name="T8" fmla="*/ 133 w 133"/>
                <a:gd name="T9" fmla="*/ 39 h 203"/>
              </a:gdLst>
              <a:ahLst/>
              <a:cxnLst>
                <a:cxn ang="0">
                  <a:pos x="T0" y="T1"/>
                </a:cxn>
                <a:cxn ang="0">
                  <a:pos x="T2" y="T3"/>
                </a:cxn>
                <a:cxn ang="0">
                  <a:pos x="T4" y="T5"/>
                </a:cxn>
                <a:cxn ang="0">
                  <a:pos x="T6" y="T7"/>
                </a:cxn>
                <a:cxn ang="0">
                  <a:pos x="T8" y="T9"/>
                </a:cxn>
              </a:cxnLst>
              <a:rect l="0" t="0" r="r" b="b"/>
              <a:pathLst>
                <a:path w="133" h="203">
                  <a:moveTo>
                    <a:pt x="133" y="39"/>
                  </a:moveTo>
                  <a:lnTo>
                    <a:pt x="18" y="0"/>
                  </a:lnTo>
                  <a:lnTo>
                    <a:pt x="0" y="148"/>
                  </a:lnTo>
                  <a:lnTo>
                    <a:pt x="133" y="203"/>
                  </a:lnTo>
                  <a:lnTo>
                    <a:pt x="133" y="39"/>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2" name="Freeform 259"/>
            <p:cNvSpPr>
              <a:spLocks/>
            </p:cNvSpPr>
            <p:nvPr/>
          </p:nvSpPr>
          <p:spPr bwMode="auto">
            <a:xfrm>
              <a:off x="3103563" y="3249613"/>
              <a:ext cx="211138" cy="147638"/>
            </a:xfrm>
            <a:custGeom>
              <a:avLst/>
              <a:gdLst>
                <a:gd name="T0" fmla="*/ 133 w 133"/>
                <a:gd name="T1" fmla="*/ 53 h 93"/>
                <a:gd name="T2" fmla="*/ 4 w 133"/>
                <a:gd name="T3" fmla="*/ 0 h 93"/>
                <a:gd name="T4" fmla="*/ 0 w 133"/>
                <a:gd name="T5" fmla="*/ 38 h 93"/>
                <a:gd name="T6" fmla="*/ 133 w 133"/>
                <a:gd name="T7" fmla="*/ 93 h 93"/>
                <a:gd name="T8" fmla="*/ 133 w 133"/>
                <a:gd name="T9" fmla="*/ 53 h 93"/>
              </a:gdLst>
              <a:ahLst/>
              <a:cxnLst>
                <a:cxn ang="0">
                  <a:pos x="T0" y="T1"/>
                </a:cxn>
                <a:cxn ang="0">
                  <a:pos x="T2" y="T3"/>
                </a:cxn>
                <a:cxn ang="0">
                  <a:pos x="T4" y="T5"/>
                </a:cxn>
                <a:cxn ang="0">
                  <a:pos x="T6" y="T7"/>
                </a:cxn>
                <a:cxn ang="0">
                  <a:pos x="T8" y="T9"/>
                </a:cxn>
              </a:cxnLst>
              <a:rect l="0" t="0" r="r" b="b"/>
              <a:pathLst>
                <a:path w="133" h="93">
                  <a:moveTo>
                    <a:pt x="133" y="53"/>
                  </a:moveTo>
                  <a:lnTo>
                    <a:pt x="4" y="0"/>
                  </a:lnTo>
                  <a:lnTo>
                    <a:pt x="0" y="38"/>
                  </a:lnTo>
                  <a:lnTo>
                    <a:pt x="133" y="93"/>
                  </a:lnTo>
                  <a:lnTo>
                    <a:pt x="133" y="5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3" name="Freeform 260"/>
            <p:cNvSpPr>
              <a:spLocks/>
            </p:cNvSpPr>
            <p:nvPr/>
          </p:nvSpPr>
          <p:spPr bwMode="auto">
            <a:xfrm>
              <a:off x="2341563" y="2087563"/>
              <a:ext cx="123825" cy="220663"/>
            </a:xfrm>
            <a:custGeom>
              <a:avLst/>
              <a:gdLst>
                <a:gd name="T0" fmla="*/ 120 w 120"/>
                <a:gd name="T1" fmla="*/ 186 h 215"/>
                <a:gd name="T2" fmla="*/ 106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6"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261"/>
            <p:cNvSpPr>
              <a:spLocks/>
            </p:cNvSpPr>
            <p:nvPr/>
          </p:nvSpPr>
          <p:spPr bwMode="auto">
            <a:xfrm>
              <a:off x="2341563" y="2087563"/>
              <a:ext cx="123825" cy="220663"/>
            </a:xfrm>
            <a:custGeom>
              <a:avLst/>
              <a:gdLst>
                <a:gd name="T0" fmla="*/ 120 w 120"/>
                <a:gd name="T1" fmla="*/ 186 h 215"/>
                <a:gd name="T2" fmla="*/ 106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6"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5" name="Freeform 262"/>
            <p:cNvSpPr>
              <a:spLocks/>
            </p:cNvSpPr>
            <p:nvPr/>
          </p:nvSpPr>
          <p:spPr bwMode="auto">
            <a:xfrm>
              <a:off x="2289176" y="1982788"/>
              <a:ext cx="485775" cy="328613"/>
            </a:xfrm>
            <a:custGeom>
              <a:avLst/>
              <a:gdLst>
                <a:gd name="T0" fmla="*/ 0 w 469"/>
                <a:gd name="T1" fmla="*/ 134 h 319"/>
                <a:gd name="T2" fmla="*/ 41 w 469"/>
                <a:gd name="T3" fmla="*/ 197 h 319"/>
                <a:gd name="T4" fmla="*/ 146 w 469"/>
                <a:gd name="T5" fmla="*/ 123 h 319"/>
                <a:gd name="T6" fmla="*/ 220 w 469"/>
                <a:gd name="T7" fmla="*/ 270 h 319"/>
                <a:gd name="T8" fmla="*/ 299 w 469"/>
                <a:gd name="T9" fmla="*/ 319 h 319"/>
                <a:gd name="T10" fmla="*/ 426 w 469"/>
                <a:gd name="T11" fmla="*/ 174 h 319"/>
                <a:gd name="T12" fmla="*/ 469 w 469"/>
                <a:gd name="T13" fmla="*/ 171 h 319"/>
                <a:gd name="T14" fmla="*/ 467 w 469"/>
                <a:gd name="T15" fmla="*/ 2 h 319"/>
                <a:gd name="T16" fmla="*/ 311 w 469"/>
                <a:gd name="T17" fmla="*/ 30 h 319"/>
                <a:gd name="T18" fmla="*/ 127 w 469"/>
                <a:gd name="T19" fmla="*/ 20 h 319"/>
                <a:gd name="T20" fmla="*/ 0 w 469"/>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 h="319">
                  <a:moveTo>
                    <a:pt x="0" y="134"/>
                  </a:moveTo>
                  <a:cubicBezTo>
                    <a:pt x="0" y="134"/>
                    <a:pt x="13" y="192"/>
                    <a:pt x="41" y="197"/>
                  </a:cubicBezTo>
                  <a:cubicBezTo>
                    <a:pt x="68" y="201"/>
                    <a:pt x="145" y="130"/>
                    <a:pt x="146" y="123"/>
                  </a:cubicBezTo>
                  <a:cubicBezTo>
                    <a:pt x="260" y="161"/>
                    <a:pt x="220" y="270"/>
                    <a:pt x="220" y="270"/>
                  </a:cubicBezTo>
                  <a:cubicBezTo>
                    <a:pt x="220" y="270"/>
                    <a:pt x="226" y="279"/>
                    <a:pt x="299" y="319"/>
                  </a:cubicBezTo>
                  <a:cubicBezTo>
                    <a:pt x="439" y="276"/>
                    <a:pt x="426" y="174"/>
                    <a:pt x="426" y="174"/>
                  </a:cubicBezTo>
                  <a:cubicBezTo>
                    <a:pt x="469" y="171"/>
                    <a:pt x="469" y="171"/>
                    <a:pt x="469" y="171"/>
                  </a:cubicBezTo>
                  <a:cubicBezTo>
                    <a:pt x="467" y="2"/>
                    <a:pt x="467" y="2"/>
                    <a:pt x="467" y="2"/>
                  </a:cubicBezTo>
                  <a:cubicBezTo>
                    <a:pt x="311" y="30"/>
                    <a:pt x="311" y="30"/>
                    <a:pt x="311" y="30"/>
                  </a:cubicBezTo>
                  <a:cubicBezTo>
                    <a:pt x="311" y="30"/>
                    <a:pt x="144" y="0"/>
                    <a:pt x="127" y="20"/>
                  </a:cubicBezTo>
                  <a:cubicBezTo>
                    <a:pt x="115"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6" name="Freeform 263"/>
            <p:cNvSpPr>
              <a:spLocks/>
            </p:cNvSpPr>
            <p:nvPr/>
          </p:nvSpPr>
          <p:spPr bwMode="auto">
            <a:xfrm>
              <a:off x="2749551" y="1951038"/>
              <a:ext cx="109538" cy="222250"/>
            </a:xfrm>
            <a:custGeom>
              <a:avLst/>
              <a:gdLst>
                <a:gd name="T0" fmla="*/ 0 w 69"/>
                <a:gd name="T1" fmla="*/ 8 h 140"/>
                <a:gd name="T2" fmla="*/ 6 w 69"/>
                <a:gd name="T3" fmla="*/ 140 h 140"/>
                <a:gd name="T4" fmla="*/ 69 w 69"/>
                <a:gd name="T5" fmla="*/ 137 h 140"/>
                <a:gd name="T6" fmla="*/ 62 w 69"/>
                <a:gd name="T7" fmla="*/ 0 h 140"/>
                <a:gd name="T8" fmla="*/ 0 w 69"/>
                <a:gd name="T9" fmla="*/ 8 h 140"/>
              </a:gdLst>
              <a:ahLst/>
              <a:cxnLst>
                <a:cxn ang="0">
                  <a:pos x="T0" y="T1"/>
                </a:cxn>
                <a:cxn ang="0">
                  <a:pos x="T2" y="T3"/>
                </a:cxn>
                <a:cxn ang="0">
                  <a:pos x="T4" y="T5"/>
                </a:cxn>
                <a:cxn ang="0">
                  <a:pos x="T6" y="T7"/>
                </a:cxn>
                <a:cxn ang="0">
                  <a:pos x="T8" y="T9"/>
                </a:cxn>
              </a:cxnLst>
              <a:rect l="0" t="0" r="r" b="b"/>
              <a:pathLst>
                <a:path w="69" h="140">
                  <a:moveTo>
                    <a:pt x="0" y="8"/>
                  </a:moveTo>
                  <a:lnTo>
                    <a:pt x="6" y="140"/>
                  </a:lnTo>
                  <a:lnTo>
                    <a:pt x="69" y="137"/>
                  </a:lnTo>
                  <a:lnTo>
                    <a:pt x="62"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7" name="Freeform 264"/>
            <p:cNvSpPr>
              <a:spLocks/>
            </p:cNvSpPr>
            <p:nvPr/>
          </p:nvSpPr>
          <p:spPr bwMode="auto">
            <a:xfrm>
              <a:off x="2470151" y="2003426"/>
              <a:ext cx="101600" cy="147638"/>
            </a:xfrm>
            <a:custGeom>
              <a:avLst/>
              <a:gdLst>
                <a:gd name="T0" fmla="*/ 31 w 97"/>
                <a:gd name="T1" fmla="*/ 142 h 142"/>
                <a:gd name="T2" fmla="*/ 97 w 97"/>
                <a:gd name="T3" fmla="*/ 4 h 142"/>
                <a:gd name="T4" fmla="*/ 72 w 97"/>
                <a:gd name="T5" fmla="*/ 0 h 142"/>
                <a:gd name="T6" fmla="*/ 4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4"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8" name="Freeform 265"/>
            <p:cNvSpPr>
              <a:spLocks/>
            </p:cNvSpPr>
            <p:nvPr/>
          </p:nvSpPr>
          <p:spPr bwMode="auto">
            <a:xfrm>
              <a:off x="2289176" y="1892301"/>
              <a:ext cx="268288" cy="477838"/>
            </a:xfrm>
            <a:custGeom>
              <a:avLst/>
              <a:gdLst>
                <a:gd name="T0" fmla="*/ 159 w 169"/>
                <a:gd name="T1" fmla="*/ 0 h 301"/>
                <a:gd name="T2" fmla="*/ 0 w 169"/>
                <a:gd name="T3" fmla="*/ 295 h 301"/>
                <a:gd name="T4" fmla="*/ 11 w 169"/>
                <a:gd name="T5" fmla="*/ 301 h 301"/>
                <a:gd name="T6" fmla="*/ 169 w 169"/>
                <a:gd name="T7" fmla="*/ 6 h 301"/>
                <a:gd name="T8" fmla="*/ 159 w 169"/>
                <a:gd name="T9" fmla="*/ 0 h 301"/>
              </a:gdLst>
              <a:ahLst/>
              <a:cxnLst>
                <a:cxn ang="0">
                  <a:pos x="T0" y="T1"/>
                </a:cxn>
                <a:cxn ang="0">
                  <a:pos x="T2" y="T3"/>
                </a:cxn>
                <a:cxn ang="0">
                  <a:pos x="T4" y="T5"/>
                </a:cxn>
                <a:cxn ang="0">
                  <a:pos x="T6" y="T7"/>
                </a:cxn>
                <a:cxn ang="0">
                  <a:pos x="T8" y="T9"/>
                </a:cxn>
              </a:cxnLst>
              <a:rect l="0" t="0" r="r" b="b"/>
              <a:pathLst>
                <a:path w="169" h="301">
                  <a:moveTo>
                    <a:pt x="159" y="0"/>
                  </a:moveTo>
                  <a:lnTo>
                    <a:pt x="0" y="295"/>
                  </a:lnTo>
                  <a:lnTo>
                    <a:pt x="11" y="301"/>
                  </a:lnTo>
                  <a:lnTo>
                    <a:pt x="169" y="6"/>
                  </a:lnTo>
                  <a:lnTo>
                    <a:pt x="159"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9" name="Freeform 266"/>
            <p:cNvSpPr>
              <a:spLocks/>
            </p:cNvSpPr>
            <p:nvPr/>
          </p:nvSpPr>
          <p:spPr bwMode="auto">
            <a:xfrm>
              <a:off x="2289176" y="1892301"/>
              <a:ext cx="301625" cy="495300"/>
            </a:xfrm>
            <a:custGeom>
              <a:avLst/>
              <a:gdLst>
                <a:gd name="T0" fmla="*/ 190 w 190"/>
                <a:gd name="T1" fmla="*/ 17 h 312"/>
                <a:gd name="T2" fmla="*/ 169 w 190"/>
                <a:gd name="T3" fmla="*/ 6 h 312"/>
                <a:gd name="T4" fmla="*/ 159 w 190"/>
                <a:gd name="T5" fmla="*/ 0 h 312"/>
                <a:gd name="T6" fmla="*/ 0 w 190"/>
                <a:gd name="T7" fmla="*/ 295 h 312"/>
                <a:gd name="T8" fmla="*/ 11 w 190"/>
                <a:gd name="T9" fmla="*/ 301 h 312"/>
                <a:gd name="T10" fmla="*/ 32 w 190"/>
                <a:gd name="T11" fmla="*/ 312 h 312"/>
                <a:gd name="T12" fmla="*/ 190 w 190"/>
                <a:gd name="T13" fmla="*/ 17 h 312"/>
              </a:gdLst>
              <a:ahLst/>
              <a:cxnLst>
                <a:cxn ang="0">
                  <a:pos x="T0" y="T1"/>
                </a:cxn>
                <a:cxn ang="0">
                  <a:pos x="T2" y="T3"/>
                </a:cxn>
                <a:cxn ang="0">
                  <a:pos x="T4" y="T5"/>
                </a:cxn>
                <a:cxn ang="0">
                  <a:pos x="T6" y="T7"/>
                </a:cxn>
                <a:cxn ang="0">
                  <a:pos x="T8" y="T9"/>
                </a:cxn>
                <a:cxn ang="0">
                  <a:pos x="T10" y="T11"/>
                </a:cxn>
                <a:cxn ang="0">
                  <a:pos x="T12" y="T13"/>
                </a:cxn>
              </a:cxnLst>
              <a:rect l="0" t="0" r="r" b="b"/>
              <a:pathLst>
                <a:path w="190" h="312">
                  <a:moveTo>
                    <a:pt x="190" y="17"/>
                  </a:moveTo>
                  <a:lnTo>
                    <a:pt x="169" y="6"/>
                  </a:lnTo>
                  <a:lnTo>
                    <a:pt x="159" y="0"/>
                  </a:lnTo>
                  <a:lnTo>
                    <a:pt x="0" y="295"/>
                  </a:lnTo>
                  <a:lnTo>
                    <a:pt x="11" y="301"/>
                  </a:lnTo>
                  <a:lnTo>
                    <a:pt x="32" y="312"/>
                  </a:lnTo>
                  <a:lnTo>
                    <a:pt x="190" y="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0" name="Freeform 267"/>
            <p:cNvSpPr>
              <a:spLocks/>
            </p:cNvSpPr>
            <p:nvPr/>
          </p:nvSpPr>
          <p:spPr bwMode="auto">
            <a:xfrm>
              <a:off x="2287588" y="2360613"/>
              <a:ext cx="52388" cy="63500"/>
            </a:xfrm>
            <a:custGeom>
              <a:avLst/>
              <a:gdLst>
                <a:gd name="T0" fmla="*/ 1 w 33"/>
                <a:gd name="T1" fmla="*/ 0 h 40"/>
                <a:gd name="T2" fmla="*/ 0 w 33"/>
                <a:gd name="T3" fmla="*/ 40 h 40"/>
                <a:gd name="T4" fmla="*/ 33 w 33"/>
                <a:gd name="T5" fmla="*/ 17 h 40"/>
                <a:gd name="T6" fmla="*/ 1 w 33"/>
                <a:gd name="T7" fmla="*/ 0 h 40"/>
              </a:gdLst>
              <a:ahLst/>
              <a:cxnLst>
                <a:cxn ang="0">
                  <a:pos x="T0" y="T1"/>
                </a:cxn>
                <a:cxn ang="0">
                  <a:pos x="T2" y="T3"/>
                </a:cxn>
                <a:cxn ang="0">
                  <a:pos x="T4" y="T5"/>
                </a:cxn>
                <a:cxn ang="0">
                  <a:pos x="T6" y="T7"/>
                </a:cxn>
              </a:cxnLst>
              <a:rect l="0" t="0" r="r" b="b"/>
              <a:pathLst>
                <a:path w="33" h="40">
                  <a:moveTo>
                    <a:pt x="1" y="0"/>
                  </a:moveTo>
                  <a:lnTo>
                    <a:pt x="0" y="40"/>
                  </a:lnTo>
                  <a:lnTo>
                    <a:pt x="33" y="17"/>
                  </a:lnTo>
                  <a:lnTo>
                    <a:pt x="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1" name="Freeform 268"/>
            <p:cNvSpPr>
              <a:spLocks/>
            </p:cNvSpPr>
            <p:nvPr/>
          </p:nvSpPr>
          <p:spPr bwMode="auto">
            <a:xfrm>
              <a:off x="2287588" y="2392363"/>
              <a:ext cx="25400" cy="31750"/>
            </a:xfrm>
            <a:custGeom>
              <a:avLst/>
              <a:gdLst>
                <a:gd name="T0" fmla="*/ 16 w 16"/>
                <a:gd name="T1" fmla="*/ 8 h 20"/>
                <a:gd name="T2" fmla="*/ 0 w 16"/>
                <a:gd name="T3" fmla="*/ 20 h 20"/>
                <a:gd name="T4" fmla="*/ 1 w 16"/>
                <a:gd name="T5" fmla="*/ 0 h 20"/>
                <a:gd name="T6" fmla="*/ 16 w 16"/>
                <a:gd name="T7" fmla="*/ 8 h 20"/>
              </a:gdLst>
              <a:ahLst/>
              <a:cxnLst>
                <a:cxn ang="0">
                  <a:pos x="T0" y="T1"/>
                </a:cxn>
                <a:cxn ang="0">
                  <a:pos x="T2" y="T3"/>
                </a:cxn>
                <a:cxn ang="0">
                  <a:pos x="T4" y="T5"/>
                </a:cxn>
                <a:cxn ang="0">
                  <a:pos x="T6" y="T7"/>
                </a:cxn>
              </a:cxnLst>
              <a:rect l="0" t="0" r="r" b="b"/>
              <a:pathLst>
                <a:path w="16" h="20">
                  <a:moveTo>
                    <a:pt x="16" y="8"/>
                  </a:moveTo>
                  <a:lnTo>
                    <a:pt x="0" y="20"/>
                  </a:lnTo>
                  <a:lnTo>
                    <a:pt x="1" y="0"/>
                  </a:lnTo>
                  <a:lnTo>
                    <a:pt x="1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2" name="Freeform 269"/>
            <p:cNvSpPr>
              <a:spLocks/>
            </p:cNvSpPr>
            <p:nvPr/>
          </p:nvSpPr>
          <p:spPr bwMode="auto">
            <a:xfrm>
              <a:off x="2557463" y="1882776"/>
              <a:ext cx="44450" cy="36513"/>
            </a:xfrm>
            <a:custGeom>
              <a:avLst/>
              <a:gdLst>
                <a:gd name="T0" fmla="*/ 7 w 28"/>
                <a:gd name="T1" fmla="*/ 0 h 23"/>
                <a:gd name="T2" fmla="*/ 0 w 28"/>
                <a:gd name="T3" fmla="*/ 12 h 23"/>
                <a:gd name="T4" fmla="*/ 21 w 28"/>
                <a:gd name="T5" fmla="*/ 23 h 23"/>
                <a:gd name="T6" fmla="*/ 28 w 28"/>
                <a:gd name="T7" fmla="*/ 11 h 23"/>
                <a:gd name="T8" fmla="*/ 7 w 28"/>
                <a:gd name="T9" fmla="*/ 0 h 23"/>
              </a:gdLst>
              <a:ahLst/>
              <a:cxnLst>
                <a:cxn ang="0">
                  <a:pos x="T0" y="T1"/>
                </a:cxn>
                <a:cxn ang="0">
                  <a:pos x="T2" y="T3"/>
                </a:cxn>
                <a:cxn ang="0">
                  <a:pos x="T4" y="T5"/>
                </a:cxn>
                <a:cxn ang="0">
                  <a:pos x="T6" y="T7"/>
                </a:cxn>
                <a:cxn ang="0">
                  <a:pos x="T8" y="T9"/>
                </a:cxn>
              </a:cxnLst>
              <a:rect l="0" t="0" r="r" b="b"/>
              <a:pathLst>
                <a:path w="28" h="23">
                  <a:moveTo>
                    <a:pt x="7" y="0"/>
                  </a:moveTo>
                  <a:lnTo>
                    <a:pt x="0" y="12"/>
                  </a:lnTo>
                  <a:lnTo>
                    <a:pt x="21" y="23"/>
                  </a:lnTo>
                  <a:lnTo>
                    <a:pt x="28" y="11"/>
                  </a:lnTo>
                  <a:lnTo>
                    <a:pt x="7"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3" name="Freeform 270"/>
            <p:cNvSpPr>
              <a:spLocks/>
            </p:cNvSpPr>
            <p:nvPr/>
          </p:nvSpPr>
          <p:spPr bwMode="auto">
            <a:xfrm>
              <a:off x="2541588" y="1873251"/>
              <a:ext cx="26988" cy="28575"/>
            </a:xfrm>
            <a:custGeom>
              <a:avLst/>
              <a:gdLst>
                <a:gd name="T0" fmla="*/ 17 w 17"/>
                <a:gd name="T1" fmla="*/ 6 h 18"/>
                <a:gd name="T2" fmla="*/ 10 w 17"/>
                <a:gd name="T3" fmla="*/ 18 h 18"/>
                <a:gd name="T4" fmla="*/ 0 w 17"/>
                <a:gd name="T5" fmla="*/ 12 h 18"/>
                <a:gd name="T6" fmla="*/ 7 w 17"/>
                <a:gd name="T7" fmla="*/ 0 h 18"/>
                <a:gd name="T8" fmla="*/ 17 w 17"/>
                <a:gd name="T9" fmla="*/ 6 h 18"/>
              </a:gdLst>
              <a:ahLst/>
              <a:cxnLst>
                <a:cxn ang="0">
                  <a:pos x="T0" y="T1"/>
                </a:cxn>
                <a:cxn ang="0">
                  <a:pos x="T2" y="T3"/>
                </a:cxn>
                <a:cxn ang="0">
                  <a:pos x="T4" y="T5"/>
                </a:cxn>
                <a:cxn ang="0">
                  <a:pos x="T6" y="T7"/>
                </a:cxn>
                <a:cxn ang="0">
                  <a:pos x="T8" y="T9"/>
                </a:cxn>
              </a:cxnLst>
              <a:rect l="0" t="0" r="r" b="b"/>
              <a:pathLst>
                <a:path w="17" h="18">
                  <a:moveTo>
                    <a:pt x="17" y="6"/>
                  </a:moveTo>
                  <a:lnTo>
                    <a:pt x="10" y="18"/>
                  </a:lnTo>
                  <a:lnTo>
                    <a:pt x="0" y="12"/>
                  </a:lnTo>
                  <a:lnTo>
                    <a:pt x="7" y="0"/>
                  </a:lnTo>
                  <a:lnTo>
                    <a:pt x="17" y="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271"/>
            <p:cNvSpPr>
              <a:spLocks/>
            </p:cNvSpPr>
            <p:nvPr/>
          </p:nvSpPr>
          <p:spPr bwMode="auto">
            <a:xfrm>
              <a:off x="2551113" y="1841501"/>
              <a:ext cx="66675" cy="60325"/>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8" y="9"/>
                    <a:pt x="35" y="7"/>
                  </a:cubicBezTo>
                  <a:cubicBezTo>
                    <a:pt x="33"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5" name="Freeform 272"/>
            <p:cNvSpPr>
              <a:spLocks/>
            </p:cNvSpPr>
            <p:nvPr/>
          </p:nvSpPr>
          <p:spPr bwMode="auto">
            <a:xfrm>
              <a:off x="2551113" y="1841501"/>
              <a:ext cx="34925" cy="4286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3"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6" name="Freeform 273"/>
            <p:cNvSpPr>
              <a:spLocks/>
            </p:cNvSpPr>
            <p:nvPr/>
          </p:nvSpPr>
          <p:spPr bwMode="auto">
            <a:xfrm>
              <a:off x="2289176" y="1892301"/>
              <a:ext cx="268288" cy="477838"/>
            </a:xfrm>
            <a:custGeom>
              <a:avLst/>
              <a:gdLst>
                <a:gd name="T0" fmla="*/ 159 w 169"/>
                <a:gd name="T1" fmla="*/ 0 h 301"/>
                <a:gd name="T2" fmla="*/ 0 w 169"/>
                <a:gd name="T3" fmla="*/ 295 h 301"/>
                <a:gd name="T4" fmla="*/ 11 w 169"/>
                <a:gd name="T5" fmla="*/ 301 h 301"/>
                <a:gd name="T6" fmla="*/ 169 w 169"/>
                <a:gd name="T7" fmla="*/ 6 h 301"/>
                <a:gd name="T8" fmla="*/ 159 w 169"/>
                <a:gd name="T9" fmla="*/ 0 h 301"/>
              </a:gdLst>
              <a:ahLst/>
              <a:cxnLst>
                <a:cxn ang="0">
                  <a:pos x="T0" y="T1"/>
                </a:cxn>
                <a:cxn ang="0">
                  <a:pos x="T2" y="T3"/>
                </a:cxn>
                <a:cxn ang="0">
                  <a:pos x="T4" y="T5"/>
                </a:cxn>
                <a:cxn ang="0">
                  <a:pos x="T6" y="T7"/>
                </a:cxn>
                <a:cxn ang="0">
                  <a:pos x="T8" y="T9"/>
                </a:cxn>
              </a:cxnLst>
              <a:rect l="0" t="0" r="r" b="b"/>
              <a:pathLst>
                <a:path w="169" h="301">
                  <a:moveTo>
                    <a:pt x="159" y="0"/>
                  </a:moveTo>
                  <a:lnTo>
                    <a:pt x="0" y="295"/>
                  </a:lnTo>
                  <a:lnTo>
                    <a:pt x="11" y="301"/>
                  </a:lnTo>
                  <a:lnTo>
                    <a:pt x="169" y="6"/>
                  </a:lnTo>
                  <a:lnTo>
                    <a:pt x="15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7" name="Freeform 274"/>
            <p:cNvSpPr>
              <a:spLocks/>
            </p:cNvSpPr>
            <p:nvPr/>
          </p:nvSpPr>
          <p:spPr bwMode="auto">
            <a:xfrm>
              <a:off x="2279651" y="2108201"/>
              <a:ext cx="88900" cy="211138"/>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3" y="4"/>
                    <a:pt x="30" y="2"/>
                  </a:cubicBezTo>
                  <a:cubicBezTo>
                    <a:pt x="48"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8" name="Freeform 275"/>
            <p:cNvSpPr>
              <a:spLocks/>
            </p:cNvSpPr>
            <p:nvPr/>
          </p:nvSpPr>
          <p:spPr bwMode="auto">
            <a:xfrm>
              <a:off x="2360613" y="2224088"/>
              <a:ext cx="274638" cy="147638"/>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9" name="Freeform 276"/>
            <p:cNvSpPr>
              <a:spLocks/>
            </p:cNvSpPr>
            <p:nvPr/>
          </p:nvSpPr>
          <p:spPr bwMode="auto">
            <a:xfrm>
              <a:off x="2378076" y="2163763"/>
              <a:ext cx="360363" cy="2063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1"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277"/>
            <p:cNvSpPr>
              <a:spLocks/>
            </p:cNvSpPr>
            <p:nvPr/>
          </p:nvSpPr>
          <p:spPr bwMode="auto">
            <a:xfrm>
              <a:off x="2792413" y="1851026"/>
              <a:ext cx="536575" cy="336550"/>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2" y="326"/>
                    <a:pt x="519" y="323"/>
                  </a:cubicBezTo>
                  <a:lnTo>
                    <a:pt x="5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1" name="Freeform 278"/>
            <p:cNvSpPr>
              <a:spLocks/>
            </p:cNvSpPr>
            <p:nvPr/>
          </p:nvSpPr>
          <p:spPr bwMode="auto">
            <a:xfrm>
              <a:off x="2803526" y="2141538"/>
              <a:ext cx="525463" cy="46038"/>
            </a:xfrm>
            <a:custGeom>
              <a:avLst/>
              <a:gdLst>
                <a:gd name="T0" fmla="*/ 331 w 331"/>
                <a:gd name="T1" fmla="*/ 0 h 29"/>
                <a:gd name="T2" fmla="*/ 0 w 331"/>
                <a:gd name="T3" fmla="*/ 9 h 29"/>
                <a:gd name="T4" fmla="*/ 1 w 331"/>
                <a:gd name="T5" fmla="*/ 29 h 29"/>
                <a:gd name="T6" fmla="*/ 331 w 331"/>
                <a:gd name="T7" fmla="*/ 28 h 29"/>
                <a:gd name="T8" fmla="*/ 331 w 331"/>
                <a:gd name="T9" fmla="*/ 0 h 29"/>
              </a:gdLst>
              <a:ahLst/>
              <a:cxnLst>
                <a:cxn ang="0">
                  <a:pos x="T0" y="T1"/>
                </a:cxn>
                <a:cxn ang="0">
                  <a:pos x="T2" y="T3"/>
                </a:cxn>
                <a:cxn ang="0">
                  <a:pos x="T4" y="T5"/>
                </a:cxn>
                <a:cxn ang="0">
                  <a:pos x="T6" y="T7"/>
                </a:cxn>
                <a:cxn ang="0">
                  <a:pos x="T8" y="T9"/>
                </a:cxn>
              </a:cxnLst>
              <a:rect l="0" t="0" r="r" b="b"/>
              <a:pathLst>
                <a:path w="331" h="29">
                  <a:moveTo>
                    <a:pt x="331" y="0"/>
                  </a:moveTo>
                  <a:lnTo>
                    <a:pt x="0" y="9"/>
                  </a:lnTo>
                  <a:lnTo>
                    <a:pt x="1" y="29"/>
                  </a:lnTo>
                  <a:lnTo>
                    <a:pt x="331" y="28"/>
                  </a:lnTo>
                  <a:lnTo>
                    <a:pt x="331"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2" name="Freeform 279"/>
            <p:cNvSpPr>
              <a:spLocks noEditPoints="1"/>
            </p:cNvSpPr>
            <p:nvPr/>
          </p:nvSpPr>
          <p:spPr bwMode="auto">
            <a:xfrm>
              <a:off x="1430338" y="1728788"/>
              <a:ext cx="803275" cy="593725"/>
            </a:xfrm>
            <a:custGeom>
              <a:avLst/>
              <a:gdLst>
                <a:gd name="T0" fmla="*/ 506 w 506"/>
                <a:gd name="T1" fmla="*/ 129 h 374"/>
                <a:gd name="T2" fmla="*/ 131 w 506"/>
                <a:gd name="T3" fmla="*/ 0 h 374"/>
                <a:gd name="T4" fmla="*/ 0 w 506"/>
                <a:gd name="T5" fmla="*/ 374 h 374"/>
                <a:gd name="T6" fmla="*/ 506 w 506"/>
                <a:gd name="T7" fmla="*/ 129 h 374"/>
                <a:gd name="T8" fmla="*/ 170 w 506"/>
                <a:gd name="T9" fmla="*/ 78 h 374"/>
                <a:gd name="T10" fmla="*/ 347 w 506"/>
                <a:gd name="T11" fmla="*/ 139 h 374"/>
                <a:gd name="T12" fmla="*/ 109 w 506"/>
                <a:gd name="T13" fmla="*/ 254 h 374"/>
                <a:gd name="T14" fmla="*/ 170 w 506"/>
                <a:gd name="T15" fmla="*/ 78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 h="374">
                  <a:moveTo>
                    <a:pt x="506" y="129"/>
                  </a:moveTo>
                  <a:lnTo>
                    <a:pt x="131" y="0"/>
                  </a:lnTo>
                  <a:lnTo>
                    <a:pt x="0" y="374"/>
                  </a:lnTo>
                  <a:lnTo>
                    <a:pt x="506" y="129"/>
                  </a:lnTo>
                  <a:close/>
                  <a:moveTo>
                    <a:pt x="170" y="78"/>
                  </a:moveTo>
                  <a:lnTo>
                    <a:pt x="347" y="139"/>
                  </a:lnTo>
                  <a:lnTo>
                    <a:pt x="109" y="254"/>
                  </a:lnTo>
                  <a:lnTo>
                    <a:pt x="170" y="7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3" name="Freeform 280"/>
            <p:cNvSpPr>
              <a:spLocks/>
            </p:cNvSpPr>
            <p:nvPr/>
          </p:nvSpPr>
          <p:spPr bwMode="auto">
            <a:xfrm>
              <a:off x="1449388" y="2273301"/>
              <a:ext cx="28575" cy="33338"/>
            </a:xfrm>
            <a:custGeom>
              <a:avLst/>
              <a:gdLst>
                <a:gd name="T0" fmla="*/ 18 w 18"/>
                <a:gd name="T1" fmla="*/ 16 h 21"/>
                <a:gd name="T2" fmla="*/ 7 w 18"/>
                <a:gd name="T3" fmla="*/ 21 h 21"/>
                <a:gd name="T4" fmla="*/ 0 w 18"/>
                <a:gd name="T5" fmla="*/ 5 h 21"/>
                <a:gd name="T6" fmla="*/ 11 w 18"/>
                <a:gd name="T7" fmla="*/ 0 h 21"/>
                <a:gd name="T8" fmla="*/ 18 w 18"/>
                <a:gd name="T9" fmla="*/ 16 h 21"/>
              </a:gdLst>
              <a:ahLst/>
              <a:cxnLst>
                <a:cxn ang="0">
                  <a:pos x="T0" y="T1"/>
                </a:cxn>
                <a:cxn ang="0">
                  <a:pos x="T2" y="T3"/>
                </a:cxn>
                <a:cxn ang="0">
                  <a:pos x="T4" y="T5"/>
                </a:cxn>
                <a:cxn ang="0">
                  <a:pos x="T6" y="T7"/>
                </a:cxn>
                <a:cxn ang="0">
                  <a:pos x="T8" y="T9"/>
                </a:cxn>
              </a:cxnLst>
              <a:rect l="0" t="0" r="r" b="b"/>
              <a:pathLst>
                <a:path w="18" h="21">
                  <a:moveTo>
                    <a:pt x="18" y="16"/>
                  </a:moveTo>
                  <a:lnTo>
                    <a:pt x="7" y="21"/>
                  </a:lnTo>
                  <a:lnTo>
                    <a:pt x="0" y="5"/>
                  </a:lnTo>
                  <a:lnTo>
                    <a:pt x="11"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4" name="Freeform 281"/>
            <p:cNvSpPr>
              <a:spLocks/>
            </p:cNvSpPr>
            <p:nvPr/>
          </p:nvSpPr>
          <p:spPr bwMode="auto">
            <a:xfrm>
              <a:off x="1484313" y="2255838"/>
              <a:ext cx="28575" cy="34925"/>
            </a:xfrm>
            <a:custGeom>
              <a:avLst/>
              <a:gdLst>
                <a:gd name="T0" fmla="*/ 18 w 18"/>
                <a:gd name="T1" fmla="*/ 16 h 22"/>
                <a:gd name="T2" fmla="*/ 8 w 18"/>
                <a:gd name="T3" fmla="*/ 22 h 22"/>
                <a:gd name="T4" fmla="*/ 0 w 18"/>
                <a:gd name="T5" fmla="*/ 5 h 22"/>
                <a:gd name="T6" fmla="*/ 10 w 18"/>
                <a:gd name="T7" fmla="*/ 0 h 22"/>
                <a:gd name="T8" fmla="*/ 18 w 18"/>
                <a:gd name="T9" fmla="*/ 16 h 22"/>
              </a:gdLst>
              <a:ahLst/>
              <a:cxnLst>
                <a:cxn ang="0">
                  <a:pos x="T0" y="T1"/>
                </a:cxn>
                <a:cxn ang="0">
                  <a:pos x="T2" y="T3"/>
                </a:cxn>
                <a:cxn ang="0">
                  <a:pos x="T4" y="T5"/>
                </a:cxn>
                <a:cxn ang="0">
                  <a:pos x="T6" y="T7"/>
                </a:cxn>
                <a:cxn ang="0">
                  <a:pos x="T8" y="T9"/>
                </a:cxn>
              </a:cxnLst>
              <a:rect l="0" t="0" r="r" b="b"/>
              <a:pathLst>
                <a:path w="18" h="22">
                  <a:moveTo>
                    <a:pt x="18" y="16"/>
                  </a:moveTo>
                  <a:lnTo>
                    <a:pt x="8" y="22"/>
                  </a:lnTo>
                  <a:lnTo>
                    <a:pt x="0" y="5"/>
                  </a:lnTo>
                  <a:lnTo>
                    <a:pt x="10"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5" name="Freeform 282"/>
            <p:cNvSpPr>
              <a:spLocks/>
            </p:cNvSpPr>
            <p:nvPr/>
          </p:nvSpPr>
          <p:spPr bwMode="auto">
            <a:xfrm>
              <a:off x="1517651" y="2239963"/>
              <a:ext cx="28575" cy="33338"/>
            </a:xfrm>
            <a:custGeom>
              <a:avLst/>
              <a:gdLst>
                <a:gd name="T0" fmla="*/ 18 w 18"/>
                <a:gd name="T1" fmla="*/ 16 h 21"/>
                <a:gd name="T2" fmla="*/ 8 w 18"/>
                <a:gd name="T3" fmla="*/ 21 h 21"/>
                <a:gd name="T4" fmla="*/ 0 w 18"/>
                <a:gd name="T5" fmla="*/ 5 h 21"/>
                <a:gd name="T6" fmla="*/ 11 w 18"/>
                <a:gd name="T7" fmla="*/ 0 h 21"/>
                <a:gd name="T8" fmla="*/ 18 w 18"/>
                <a:gd name="T9" fmla="*/ 16 h 21"/>
              </a:gdLst>
              <a:ahLst/>
              <a:cxnLst>
                <a:cxn ang="0">
                  <a:pos x="T0" y="T1"/>
                </a:cxn>
                <a:cxn ang="0">
                  <a:pos x="T2" y="T3"/>
                </a:cxn>
                <a:cxn ang="0">
                  <a:pos x="T4" y="T5"/>
                </a:cxn>
                <a:cxn ang="0">
                  <a:pos x="T6" y="T7"/>
                </a:cxn>
                <a:cxn ang="0">
                  <a:pos x="T8" y="T9"/>
                </a:cxn>
              </a:cxnLst>
              <a:rect l="0" t="0" r="r" b="b"/>
              <a:pathLst>
                <a:path w="18" h="21">
                  <a:moveTo>
                    <a:pt x="18" y="16"/>
                  </a:moveTo>
                  <a:lnTo>
                    <a:pt x="8" y="21"/>
                  </a:lnTo>
                  <a:lnTo>
                    <a:pt x="0" y="5"/>
                  </a:lnTo>
                  <a:lnTo>
                    <a:pt x="11"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6" name="Freeform 283"/>
            <p:cNvSpPr>
              <a:spLocks/>
            </p:cNvSpPr>
            <p:nvPr/>
          </p:nvSpPr>
          <p:spPr bwMode="auto">
            <a:xfrm>
              <a:off x="1552576" y="2224088"/>
              <a:ext cx="30163" cy="33338"/>
            </a:xfrm>
            <a:custGeom>
              <a:avLst/>
              <a:gdLst>
                <a:gd name="T0" fmla="*/ 19 w 19"/>
                <a:gd name="T1" fmla="*/ 16 h 21"/>
                <a:gd name="T2" fmla="*/ 8 w 19"/>
                <a:gd name="T3" fmla="*/ 21 h 21"/>
                <a:gd name="T4" fmla="*/ 0 w 19"/>
                <a:gd name="T5" fmla="*/ 5 h 21"/>
                <a:gd name="T6" fmla="*/ 11 w 19"/>
                <a:gd name="T7" fmla="*/ 0 h 21"/>
                <a:gd name="T8" fmla="*/ 19 w 19"/>
                <a:gd name="T9" fmla="*/ 16 h 21"/>
              </a:gdLst>
              <a:ahLst/>
              <a:cxnLst>
                <a:cxn ang="0">
                  <a:pos x="T0" y="T1"/>
                </a:cxn>
                <a:cxn ang="0">
                  <a:pos x="T2" y="T3"/>
                </a:cxn>
                <a:cxn ang="0">
                  <a:pos x="T4" y="T5"/>
                </a:cxn>
                <a:cxn ang="0">
                  <a:pos x="T6" y="T7"/>
                </a:cxn>
                <a:cxn ang="0">
                  <a:pos x="T8" y="T9"/>
                </a:cxn>
              </a:cxnLst>
              <a:rect l="0" t="0" r="r" b="b"/>
              <a:pathLst>
                <a:path w="19" h="21">
                  <a:moveTo>
                    <a:pt x="19" y="16"/>
                  </a:moveTo>
                  <a:lnTo>
                    <a:pt x="8" y="21"/>
                  </a:lnTo>
                  <a:lnTo>
                    <a:pt x="0" y="5"/>
                  </a:lnTo>
                  <a:lnTo>
                    <a:pt x="11" y="0"/>
                  </a:lnTo>
                  <a:lnTo>
                    <a:pt x="19"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7" name="Freeform 284"/>
            <p:cNvSpPr>
              <a:spLocks/>
            </p:cNvSpPr>
            <p:nvPr/>
          </p:nvSpPr>
          <p:spPr bwMode="auto">
            <a:xfrm>
              <a:off x="1585913" y="2206626"/>
              <a:ext cx="30163" cy="34925"/>
            </a:xfrm>
            <a:custGeom>
              <a:avLst/>
              <a:gdLst>
                <a:gd name="T0" fmla="*/ 19 w 19"/>
                <a:gd name="T1" fmla="*/ 16 h 22"/>
                <a:gd name="T2" fmla="*/ 9 w 19"/>
                <a:gd name="T3" fmla="*/ 22 h 22"/>
                <a:gd name="T4" fmla="*/ 0 w 19"/>
                <a:gd name="T5" fmla="*/ 5 h 22"/>
                <a:gd name="T6" fmla="*/ 11 w 19"/>
                <a:gd name="T7" fmla="*/ 0 h 22"/>
                <a:gd name="T8" fmla="*/ 19 w 19"/>
                <a:gd name="T9" fmla="*/ 16 h 22"/>
              </a:gdLst>
              <a:ahLst/>
              <a:cxnLst>
                <a:cxn ang="0">
                  <a:pos x="T0" y="T1"/>
                </a:cxn>
                <a:cxn ang="0">
                  <a:pos x="T2" y="T3"/>
                </a:cxn>
                <a:cxn ang="0">
                  <a:pos x="T4" y="T5"/>
                </a:cxn>
                <a:cxn ang="0">
                  <a:pos x="T6" y="T7"/>
                </a:cxn>
                <a:cxn ang="0">
                  <a:pos x="T8" y="T9"/>
                </a:cxn>
              </a:cxnLst>
              <a:rect l="0" t="0" r="r" b="b"/>
              <a:pathLst>
                <a:path w="19" h="22">
                  <a:moveTo>
                    <a:pt x="19" y="16"/>
                  </a:moveTo>
                  <a:lnTo>
                    <a:pt x="9" y="22"/>
                  </a:lnTo>
                  <a:lnTo>
                    <a:pt x="0" y="5"/>
                  </a:lnTo>
                  <a:lnTo>
                    <a:pt x="11" y="0"/>
                  </a:lnTo>
                  <a:lnTo>
                    <a:pt x="19"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8" name="Freeform 285"/>
            <p:cNvSpPr>
              <a:spLocks/>
            </p:cNvSpPr>
            <p:nvPr/>
          </p:nvSpPr>
          <p:spPr bwMode="auto">
            <a:xfrm>
              <a:off x="1620838" y="2189163"/>
              <a:ext cx="30163" cy="34925"/>
            </a:xfrm>
            <a:custGeom>
              <a:avLst/>
              <a:gdLst>
                <a:gd name="T0" fmla="*/ 19 w 19"/>
                <a:gd name="T1" fmla="*/ 16 h 22"/>
                <a:gd name="T2" fmla="*/ 8 w 19"/>
                <a:gd name="T3" fmla="*/ 22 h 22"/>
                <a:gd name="T4" fmla="*/ 0 w 19"/>
                <a:gd name="T5" fmla="*/ 5 h 22"/>
                <a:gd name="T6" fmla="*/ 11 w 19"/>
                <a:gd name="T7" fmla="*/ 0 h 22"/>
                <a:gd name="T8" fmla="*/ 19 w 19"/>
                <a:gd name="T9" fmla="*/ 16 h 22"/>
              </a:gdLst>
              <a:ahLst/>
              <a:cxnLst>
                <a:cxn ang="0">
                  <a:pos x="T0" y="T1"/>
                </a:cxn>
                <a:cxn ang="0">
                  <a:pos x="T2" y="T3"/>
                </a:cxn>
                <a:cxn ang="0">
                  <a:pos x="T4" y="T5"/>
                </a:cxn>
                <a:cxn ang="0">
                  <a:pos x="T6" y="T7"/>
                </a:cxn>
                <a:cxn ang="0">
                  <a:pos x="T8" y="T9"/>
                </a:cxn>
              </a:cxnLst>
              <a:rect l="0" t="0" r="r" b="b"/>
              <a:pathLst>
                <a:path w="19" h="22">
                  <a:moveTo>
                    <a:pt x="19" y="16"/>
                  </a:moveTo>
                  <a:lnTo>
                    <a:pt x="8" y="22"/>
                  </a:lnTo>
                  <a:lnTo>
                    <a:pt x="0" y="5"/>
                  </a:lnTo>
                  <a:lnTo>
                    <a:pt x="11" y="0"/>
                  </a:lnTo>
                  <a:lnTo>
                    <a:pt x="19"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9" name="Freeform 286"/>
            <p:cNvSpPr>
              <a:spLocks/>
            </p:cNvSpPr>
            <p:nvPr/>
          </p:nvSpPr>
          <p:spPr bwMode="auto">
            <a:xfrm>
              <a:off x="1655763" y="2173288"/>
              <a:ext cx="30163" cy="33338"/>
            </a:xfrm>
            <a:custGeom>
              <a:avLst/>
              <a:gdLst>
                <a:gd name="T0" fmla="*/ 19 w 19"/>
                <a:gd name="T1" fmla="*/ 16 h 21"/>
                <a:gd name="T2" fmla="*/ 8 w 19"/>
                <a:gd name="T3" fmla="*/ 21 h 21"/>
                <a:gd name="T4" fmla="*/ 0 w 19"/>
                <a:gd name="T5" fmla="*/ 5 h 21"/>
                <a:gd name="T6" fmla="*/ 11 w 19"/>
                <a:gd name="T7" fmla="*/ 0 h 21"/>
                <a:gd name="T8" fmla="*/ 19 w 19"/>
                <a:gd name="T9" fmla="*/ 16 h 21"/>
              </a:gdLst>
              <a:ahLst/>
              <a:cxnLst>
                <a:cxn ang="0">
                  <a:pos x="T0" y="T1"/>
                </a:cxn>
                <a:cxn ang="0">
                  <a:pos x="T2" y="T3"/>
                </a:cxn>
                <a:cxn ang="0">
                  <a:pos x="T4" y="T5"/>
                </a:cxn>
                <a:cxn ang="0">
                  <a:pos x="T6" y="T7"/>
                </a:cxn>
                <a:cxn ang="0">
                  <a:pos x="T8" y="T9"/>
                </a:cxn>
              </a:cxnLst>
              <a:rect l="0" t="0" r="r" b="b"/>
              <a:pathLst>
                <a:path w="19" h="21">
                  <a:moveTo>
                    <a:pt x="19" y="16"/>
                  </a:moveTo>
                  <a:lnTo>
                    <a:pt x="8" y="21"/>
                  </a:lnTo>
                  <a:lnTo>
                    <a:pt x="0" y="5"/>
                  </a:lnTo>
                  <a:lnTo>
                    <a:pt x="11" y="0"/>
                  </a:lnTo>
                  <a:lnTo>
                    <a:pt x="19"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0" name="Freeform 287"/>
            <p:cNvSpPr>
              <a:spLocks/>
            </p:cNvSpPr>
            <p:nvPr/>
          </p:nvSpPr>
          <p:spPr bwMode="auto">
            <a:xfrm>
              <a:off x="1689101" y="2155826"/>
              <a:ext cx="30163" cy="34925"/>
            </a:xfrm>
            <a:custGeom>
              <a:avLst/>
              <a:gdLst>
                <a:gd name="T0" fmla="*/ 19 w 19"/>
                <a:gd name="T1" fmla="*/ 17 h 22"/>
                <a:gd name="T2" fmla="*/ 9 w 19"/>
                <a:gd name="T3" fmla="*/ 22 h 22"/>
                <a:gd name="T4" fmla="*/ 0 w 19"/>
                <a:gd name="T5" fmla="*/ 6 h 22"/>
                <a:gd name="T6" fmla="*/ 11 w 19"/>
                <a:gd name="T7" fmla="*/ 0 h 22"/>
                <a:gd name="T8" fmla="*/ 19 w 19"/>
                <a:gd name="T9" fmla="*/ 17 h 22"/>
              </a:gdLst>
              <a:ahLst/>
              <a:cxnLst>
                <a:cxn ang="0">
                  <a:pos x="T0" y="T1"/>
                </a:cxn>
                <a:cxn ang="0">
                  <a:pos x="T2" y="T3"/>
                </a:cxn>
                <a:cxn ang="0">
                  <a:pos x="T4" y="T5"/>
                </a:cxn>
                <a:cxn ang="0">
                  <a:pos x="T6" y="T7"/>
                </a:cxn>
                <a:cxn ang="0">
                  <a:pos x="T8" y="T9"/>
                </a:cxn>
              </a:cxnLst>
              <a:rect l="0" t="0" r="r" b="b"/>
              <a:pathLst>
                <a:path w="19" h="22">
                  <a:moveTo>
                    <a:pt x="19" y="17"/>
                  </a:moveTo>
                  <a:lnTo>
                    <a:pt x="9" y="22"/>
                  </a:lnTo>
                  <a:lnTo>
                    <a:pt x="0" y="6"/>
                  </a:lnTo>
                  <a:lnTo>
                    <a:pt x="11" y="0"/>
                  </a:lnTo>
                  <a:lnTo>
                    <a:pt x="19" y="1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1" name="Freeform 288"/>
            <p:cNvSpPr>
              <a:spLocks/>
            </p:cNvSpPr>
            <p:nvPr/>
          </p:nvSpPr>
          <p:spPr bwMode="auto">
            <a:xfrm>
              <a:off x="1725613" y="2139951"/>
              <a:ext cx="28575" cy="33338"/>
            </a:xfrm>
            <a:custGeom>
              <a:avLst/>
              <a:gdLst>
                <a:gd name="T0" fmla="*/ 18 w 18"/>
                <a:gd name="T1" fmla="*/ 16 h 21"/>
                <a:gd name="T2" fmla="*/ 7 w 18"/>
                <a:gd name="T3" fmla="*/ 21 h 21"/>
                <a:gd name="T4" fmla="*/ 0 w 18"/>
                <a:gd name="T5" fmla="*/ 5 h 21"/>
                <a:gd name="T6" fmla="*/ 10 w 18"/>
                <a:gd name="T7" fmla="*/ 0 h 21"/>
                <a:gd name="T8" fmla="*/ 18 w 18"/>
                <a:gd name="T9" fmla="*/ 16 h 21"/>
              </a:gdLst>
              <a:ahLst/>
              <a:cxnLst>
                <a:cxn ang="0">
                  <a:pos x="T0" y="T1"/>
                </a:cxn>
                <a:cxn ang="0">
                  <a:pos x="T2" y="T3"/>
                </a:cxn>
                <a:cxn ang="0">
                  <a:pos x="T4" y="T5"/>
                </a:cxn>
                <a:cxn ang="0">
                  <a:pos x="T6" y="T7"/>
                </a:cxn>
                <a:cxn ang="0">
                  <a:pos x="T8" y="T9"/>
                </a:cxn>
              </a:cxnLst>
              <a:rect l="0" t="0" r="r" b="b"/>
              <a:pathLst>
                <a:path w="18" h="21">
                  <a:moveTo>
                    <a:pt x="18" y="16"/>
                  </a:moveTo>
                  <a:lnTo>
                    <a:pt x="7" y="21"/>
                  </a:lnTo>
                  <a:lnTo>
                    <a:pt x="0" y="5"/>
                  </a:lnTo>
                  <a:lnTo>
                    <a:pt x="10"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2" name="Freeform 289"/>
            <p:cNvSpPr>
              <a:spLocks/>
            </p:cNvSpPr>
            <p:nvPr/>
          </p:nvSpPr>
          <p:spPr bwMode="auto">
            <a:xfrm>
              <a:off x="1758951" y="2124076"/>
              <a:ext cx="30163" cy="33338"/>
            </a:xfrm>
            <a:custGeom>
              <a:avLst/>
              <a:gdLst>
                <a:gd name="T0" fmla="*/ 19 w 19"/>
                <a:gd name="T1" fmla="*/ 16 h 21"/>
                <a:gd name="T2" fmla="*/ 8 w 19"/>
                <a:gd name="T3" fmla="*/ 21 h 21"/>
                <a:gd name="T4" fmla="*/ 0 w 19"/>
                <a:gd name="T5" fmla="*/ 5 h 21"/>
                <a:gd name="T6" fmla="*/ 11 w 19"/>
                <a:gd name="T7" fmla="*/ 0 h 21"/>
                <a:gd name="T8" fmla="*/ 19 w 19"/>
                <a:gd name="T9" fmla="*/ 16 h 21"/>
              </a:gdLst>
              <a:ahLst/>
              <a:cxnLst>
                <a:cxn ang="0">
                  <a:pos x="T0" y="T1"/>
                </a:cxn>
                <a:cxn ang="0">
                  <a:pos x="T2" y="T3"/>
                </a:cxn>
                <a:cxn ang="0">
                  <a:pos x="T4" y="T5"/>
                </a:cxn>
                <a:cxn ang="0">
                  <a:pos x="T6" y="T7"/>
                </a:cxn>
                <a:cxn ang="0">
                  <a:pos x="T8" y="T9"/>
                </a:cxn>
              </a:cxnLst>
              <a:rect l="0" t="0" r="r" b="b"/>
              <a:pathLst>
                <a:path w="19" h="21">
                  <a:moveTo>
                    <a:pt x="19" y="16"/>
                  </a:moveTo>
                  <a:lnTo>
                    <a:pt x="8" y="21"/>
                  </a:lnTo>
                  <a:lnTo>
                    <a:pt x="0" y="5"/>
                  </a:lnTo>
                  <a:lnTo>
                    <a:pt x="11" y="0"/>
                  </a:lnTo>
                  <a:lnTo>
                    <a:pt x="19"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3" name="Freeform 290"/>
            <p:cNvSpPr>
              <a:spLocks/>
            </p:cNvSpPr>
            <p:nvPr/>
          </p:nvSpPr>
          <p:spPr bwMode="auto">
            <a:xfrm>
              <a:off x="1793876" y="2106613"/>
              <a:ext cx="28575" cy="34925"/>
            </a:xfrm>
            <a:custGeom>
              <a:avLst/>
              <a:gdLst>
                <a:gd name="T0" fmla="*/ 18 w 18"/>
                <a:gd name="T1" fmla="*/ 16 h 22"/>
                <a:gd name="T2" fmla="*/ 8 w 18"/>
                <a:gd name="T3" fmla="*/ 22 h 22"/>
                <a:gd name="T4" fmla="*/ 0 w 18"/>
                <a:gd name="T5" fmla="*/ 5 h 22"/>
                <a:gd name="T6" fmla="*/ 11 w 18"/>
                <a:gd name="T7" fmla="*/ 0 h 22"/>
                <a:gd name="T8" fmla="*/ 18 w 18"/>
                <a:gd name="T9" fmla="*/ 16 h 22"/>
              </a:gdLst>
              <a:ahLst/>
              <a:cxnLst>
                <a:cxn ang="0">
                  <a:pos x="T0" y="T1"/>
                </a:cxn>
                <a:cxn ang="0">
                  <a:pos x="T2" y="T3"/>
                </a:cxn>
                <a:cxn ang="0">
                  <a:pos x="T4" y="T5"/>
                </a:cxn>
                <a:cxn ang="0">
                  <a:pos x="T6" y="T7"/>
                </a:cxn>
                <a:cxn ang="0">
                  <a:pos x="T8" y="T9"/>
                </a:cxn>
              </a:cxnLst>
              <a:rect l="0" t="0" r="r" b="b"/>
              <a:pathLst>
                <a:path w="18" h="22">
                  <a:moveTo>
                    <a:pt x="18" y="16"/>
                  </a:moveTo>
                  <a:lnTo>
                    <a:pt x="8" y="22"/>
                  </a:lnTo>
                  <a:lnTo>
                    <a:pt x="0" y="5"/>
                  </a:lnTo>
                  <a:lnTo>
                    <a:pt x="11"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4" name="Freeform 291"/>
            <p:cNvSpPr>
              <a:spLocks/>
            </p:cNvSpPr>
            <p:nvPr/>
          </p:nvSpPr>
          <p:spPr bwMode="auto">
            <a:xfrm>
              <a:off x="1828801" y="2089151"/>
              <a:ext cx="28575" cy="34925"/>
            </a:xfrm>
            <a:custGeom>
              <a:avLst/>
              <a:gdLst>
                <a:gd name="T0" fmla="*/ 18 w 18"/>
                <a:gd name="T1" fmla="*/ 17 h 22"/>
                <a:gd name="T2" fmla="*/ 8 w 18"/>
                <a:gd name="T3" fmla="*/ 22 h 22"/>
                <a:gd name="T4" fmla="*/ 0 w 18"/>
                <a:gd name="T5" fmla="*/ 5 h 22"/>
                <a:gd name="T6" fmla="*/ 10 w 18"/>
                <a:gd name="T7" fmla="*/ 0 h 22"/>
                <a:gd name="T8" fmla="*/ 18 w 18"/>
                <a:gd name="T9" fmla="*/ 17 h 22"/>
              </a:gdLst>
              <a:ahLst/>
              <a:cxnLst>
                <a:cxn ang="0">
                  <a:pos x="T0" y="T1"/>
                </a:cxn>
                <a:cxn ang="0">
                  <a:pos x="T2" y="T3"/>
                </a:cxn>
                <a:cxn ang="0">
                  <a:pos x="T4" y="T5"/>
                </a:cxn>
                <a:cxn ang="0">
                  <a:pos x="T6" y="T7"/>
                </a:cxn>
                <a:cxn ang="0">
                  <a:pos x="T8" y="T9"/>
                </a:cxn>
              </a:cxnLst>
              <a:rect l="0" t="0" r="r" b="b"/>
              <a:pathLst>
                <a:path w="18" h="22">
                  <a:moveTo>
                    <a:pt x="18" y="17"/>
                  </a:moveTo>
                  <a:lnTo>
                    <a:pt x="8" y="22"/>
                  </a:lnTo>
                  <a:lnTo>
                    <a:pt x="0" y="5"/>
                  </a:lnTo>
                  <a:lnTo>
                    <a:pt x="10" y="0"/>
                  </a:lnTo>
                  <a:lnTo>
                    <a:pt x="18" y="1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5" name="Freeform 292"/>
            <p:cNvSpPr>
              <a:spLocks/>
            </p:cNvSpPr>
            <p:nvPr/>
          </p:nvSpPr>
          <p:spPr bwMode="auto">
            <a:xfrm>
              <a:off x="1862138" y="2073276"/>
              <a:ext cx="30163" cy="33338"/>
            </a:xfrm>
            <a:custGeom>
              <a:avLst/>
              <a:gdLst>
                <a:gd name="T0" fmla="*/ 19 w 19"/>
                <a:gd name="T1" fmla="*/ 16 h 21"/>
                <a:gd name="T2" fmla="*/ 8 w 19"/>
                <a:gd name="T3" fmla="*/ 21 h 21"/>
                <a:gd name="T4" fmla="*/ 0 w 19"/>
                <a:gd name="T5" fmla="*/ 5 h 21"/>
                <a:gd name="T6" fmla="*/ 11 w 19"/>
                <a:gd name="T7" fmla="*/ 0 h 21"/>
                <a:gd name="T8" fmla="*/ 19 w 19"/>
                <a:gd name="T9" fmla="*/ 16 h 21"/>
              </a:gdLst>
              <a:ahLst/>
              <a:cxnLst>
                <a:cxn ang="0">
                  <a:pos x="T0" y="T1"/>
                </a:cxn>
                <a:cxn ang="0">
                  <a:pos x="T2" y="T3"/>
                </a:cxn>
                <a:cxn ang="0">
                  <a:pos x="T4" y="T5"/>
                </a:cxn>
                <a:cxn ang="0">
                  <a:pos x="T6" y="T7"/>
                </a:cxn>
                <a:cxn ang="0">
                  <a:pos x="T8" y="T9"/>
                </a:cxn>
              </a:cxnLst>
              <a:rect l="0" t="0" r="r" b="b"/>
              <a:pathLst>
                <a:path w="19" h="21">
                  <a:moveTo>
                    <a:pt x="19" y="16"/>
                  </a:moveTo>
                  <a:lnTo>
                    <a:pt x="8" y="21"/>
                  </a:lnTo>
                  <a:lnTo>
                    <a:pt x="0" y="5"/>
                  </a:lnTo>
                  <a:lnTo>
                    <a:pt x="11" y="0"/>
                  </a:lnTo>
                  <a:lnTo>
                    <a:pt x="19"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6" name="Freeform 293"/>
            <p:cNvSpPr>
              <a:spLocks/>
            </p:cNvSpPr>
            <p:nvPr/>
          </p:nvSpPr>
          <p:spPr bwMode="auto">
            <a:xfrm>
              <a:off x="1897063" y="2057401"/>
              <a:ext cx="30163" cy="33338"/>
            </a:xfrm>
            <a:custGeom>
              <a:avLst/>
              <a:gdLst>
                <a:gd name="T0" fmla="*/ 19 w 19"/>
                <a:gd name="T1" fmla="*/ 16 h 21"/>
                <a:gd name="T2" fmla="*/ 8 w 19"/>
                <a:gd name="T3" fmla="*/ 21 h 21"/>
                <a:gd name="T4" fmla="*/ 0 w 19"/>
                <a:gd name="T5" fmla="*/ 5 h 21"/>
                <a:gd name="T6" fmla="*/ 11 w 19"/>
                <a:gd name="T7" fmla="*/ 0 h 21"/>
                <a:gd name="T8" fmla="*/ 19 w 19"/>
                <a:gd name="T9" fmla="*/ 16 h 21"/>
              </a:gdLst>
              <a:ahLst/>
              <a:cxnLst>
                <a:cxn ang="0">
                  <a:pos x="T0" y="T1"/>
                </a:cxn>
                <a:cxn ang="0">
                  <a:pos x="T2" y="T3"/>
                </a:cxn>
                <a:cxn ang="0">
                  <a:pos x="T4" y="T5"/>
                </a:cxn>
                <a:cxn ang="0">
                  <a:pos x="T6" y="T7"/>
                </a:cxn>
                <a:cxn ang="0">
                  <a:pos x="T8" y="T9"/>
                </a:cxn>
              </a:cxnLst>
              <a:rect l="0" t="0" r="r" b="b"/>
              <a:pathLst>
                <a:path w="19" h="21">
                  <a:moveTo>
                    <a:pt x="19" y="16"/>
                  </a:moveTo>
                  <a:lnTo>
                    <a:pt x="8" y="21"/>
                  </a:lnTo>
                  <a:lnTo>
                    <a:pt x="0" y="5"/>
                  </a:lnTo>
                  <a:lnTo>
                    <a:pt x="11" y="0"/>
                  </a:lnTo>
                  <a:lnTo>
                    <a:pt x="19"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7" name="Freeform 294"/>
            <p:cNvSpPr>
              <a:spLocks/>
            </p:cNvSpPr>
            <p:nvPr/>
          </p:nvSpPr>
          <p:spPr bwMode="auto">
            <a:xfrm>
              <a:off x="1931988" y="2039938"/>
              <a:ext cx="28575" cy="34925"/>
            </a:xfrm>
            <a:custGeom>
              <a:avLst/>
              <a:gdLst>
                <a:gd name="T0" fmla="*/ 18 w 18"/>
                <a:gd name="T1" fmla="*/ 16 h 22"/>
                <a:gd name="T2" fmla="*/ 8 w 18"/>
                <a:gd name="T3" fmla="*/ 22 h 22"/>
                <a:gd name="T4" fmla="*/ 0 w 18"/>
                <a:gd name="T5" fmla="*/ 5 h 22"/>
                <a:gd name="T6" fmla="*/ 10 w 18"/>
                <a:gd name="T7" fmla="*/ 0 h 22"/>
                <a:gd name="T8" fmla="*/ 18 w 18"/>
                <a:gd name="T9" fmla="*/ 16 h 22"/>
              </a:gdLst>
              <a:ahLst/>
              <a:cxnLst>
                <a:cxn ang="0">
                  <a:pos x="T0" y="T1"/>
                </a:cxn>
                <a:cxn ang="0">
                  <a:pos x="T2" y="T3"/>
                </a:cxn>
                <a:cxn ang="0">
                  <a:pos x="T4" y="T5"/>
                </a:cxn>
                <a:cxn ang="0">
                  <a:pos x="T6" y="T7"/>
                </a:cxn>
                <a:cxn ang="0">
                  <a:pos x="T8" y="T9"/>
                </a:cxn>
              </a:cxnLst>
              <a:rect l="0" t="0" r="r" b="b"/>
              <a:pathLst>
                <a:path w="18" h="22">
                  <a:moveTo>
                    <a:pt x="18" y="16"/>
                  </a:moveTo>
                  <a:lnTo>
                    <a:pt x="8" y="22"/>
                  </a:lnTo>
                  <a:lnTo>
                    <a:pt x="0" y="5"/>
                  </a:lnTo>
                  <a:lnTo>
                    <a:pt x="10"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8" name="Freeform 295"/>
            <p:cNvSpPr>
              <a:spLocks/>
            </p:cNvSpPr>
            <p:nvPr/>
          </p:nvSpPr>
          <p:spPr bwMode="auto">
            <a:xfrm>
              <a:off x="1965326" y="2024063"/>
              <a:ext cx="30163" cy="33338"/>
            </a:xfrm>
            <a:custGeom>
              <a:avLst/>
              <a:gdLst>
                <a:gd name="T0" fmla="*/ 19 w 19"/>
                <a:gd name="T1" fmla="*/ 16 h 21"/>
                <a:gd name="T2" fmla="*/ 8 w 19"/>
                <a:gd name="T3" fmla="*/ 21 h 21"/>
                <a:gd name="T4" fmla="*/ 0 w 19"/>
                <a:gd name="T5" fmla="*/ 5 h 21"/>
                <a:gd name="T6" fmla="*/ 11 w 19"/>
                <a:gd name="T7" fmla="*/ 0 h 21"/>
                <a:gd name="T8" fmla="*/ 19 w 19"/>
                <a:gd name="T9" fmla="*/ 16 h 21"/>
              </a:gdLst>
              <a:ahLst/>
              <a:cxnLst>
                <a:cxn ang="0">
                  <a:pos x="T0" y="T1"/>
                </a:cxn>
                <a:cxn ang="0">
                  <a:pos x="T2" y="T3"/>
                </a:cxn>
                <a:cxn ang="0">
                  <a:pos x="T4" y="T5"/>
                </a:cxn>
                <a:cxn ang="0">
                  <a:pos x="T6" y="T7"/>
                </a:cxn>
                <a:cxn ang="0">
                  <a:pos x="T8" y="T9"/>
                </a:cxn>
              </a:cxnLst>
              <a:rect l="0" t="0" r="r" b="b"/>
              <a:pathLst>
                <a:path w="19" h="21">
                  <a:moveTo>
                    <a:pt x="19" y="16"/>
                  </a:moveTo>
                  <a:lnTo>
                    <a:pt x="8" y="21"/>
                  </a:lnTo>
                  <a:lnTo>
                    <a:pt x="0" y="5"/>
                  </a:lnTo>
                  <a:lnTo>
                    <a:pt x="11" y="0"/>
                  </a:lnTo>
                  <a:lnTo>
                    <a:pt x="19"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9" name="Freeform 296"/>
            <p:cNvSpPr>
              <a:spLocks/>
            </p:cNvSpPr>
            <p:nvPr/>
          </p:nvSpPr>
          <p:spPr bwMode="auto">
            <a:xfrm>
              <a:off x="2000251" y="2006601"/>
              <a:ext cx="30163" cy="34925"/>
            </a:xfrm>
            <a:custGeom>
              <a:avLst/>
              <a:gdLst>
                <a:gd name="T0" fmla="*/ 19 w 19"/>
                <a:gd name="T1" fmla="*/ 17 h 22"/>
                <a:gd name="T2" fmla="*/ 8 w 19"/>
                <a:gd name="T3" fmla="*/ 22 h 22"/>
                <a:gd name="T4" fmla="*/ 0 w 19"/>
                <a:gd name="T5" fmla="*/ 6 h 22"/>
                <a:gd name="T6" fmla="*/ 11 w 19"/>
                <a:gd name="T7" fmla="*/ 0 h 22"/>
                <a:gd name="T8" fmla="*/ 19 w 19"/>
                <a:gd name="T9" fmla="*/ 17 h 22"/>
              </a:gdLst>
              <a:ahLst/>
              <a:cxnLst>
                <a:cxn ang="0">
                  <a:pos x="T0" y="T1"/>
                </a:cxn>
                <a:cxn ang="0">
                  <a:pos x="T2" y="T3"/>
                </a:cxn>
                <a:cxn ang="0">
                  <a:pos x="T4" y="T5"/>
                </a:cxn>
                <a:cxn ang="0">
                  <a:pos x="T6" y="T7"/>
                </a:cxn>
                <a:cxn ang="0">
                  <a:pos x="T8" y="T9"/>
                </a:cxn>
              </a:cxnLst>
              <a:rect l="0" t="0" r="r" b="b"/>
              <a:pathLst>
                <a:path w="19" h="22">
                  <a:moveTo>
                    <a:pt x="19" y="17"/>
                  </a:moveTo>
                  <a:lnTo>
                    <a:pt x="8" y="22"/>
                  </a:lnTo>
                  <a:lnTo>
                    <a:pt x="0" y="6"/>
                  </a:lnTo>
                  <a:lnTo>
                    <a:pt x="11" y="0"/>
                  </a:lnTo>
                  <a:lnTo>
                    <a:pt x="19" y="1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0" name="Freeform 297"/>
            <p:cNvSpPr>
              <a:spLocks/>
            </p:cNvSpPr>
            <p:nvPr/>
          </p:nvSpPr>
          <p:spPr bwMode="auto">
            <a:xfrm>
              <a:off x="2035176" y="1990726"/>
              <a:ext cx="28575" cy="33338"/>
            </a:xfrm>
            <a:custGeom>
              <a:avLst/>
              <a:gdLst>
                <a:gd name="T0" fmla="*/ 18 w 18"/>
                <a:gd name="T1" fmla="*/ 16 h 21"/>
                <a:gd name="T2" fmla="*/ 8 w 18"/>
                <a:gd name="T3" fmla="*/ 21 h 21"/>
                <a:gd name="T4" fmla="*/ 0 w 18"/>
                <a:gd name="T5" fmla="*/ 5 h 21"/>
                <a:gd name="T6" fmla="*/ 11 w 18"/>
                <a:gd name="T7" fmla="*/ 0 h 21"/>
                <a:gd name="T8" fmla="*/ 18 w 18"/>
                <a:gd name="T9" fmla="*/ 16 h 21"/>
              </a:gdLst>
              <a:ahLst/>
              <a:cxnLst>
                <a:cxn ang="0">
                  <a:pos x="T0" y="T1"/>
                </a:cxn>
                <a:cxn ang="0">
                  <a:pos x="T2" y="T3"/>
                </a:cxn>
                <a:cxn ang="0">
                  <a:pos x="T4" y="T5"/>
                </a:cxn>
                <a:cxn ang="0">
                  <a:pos x="T6" y="T7"/>
                </a:cxn>
                <a:cxn ang="0">
                  <a:pos x="T8" y="T9"/>
                </a:cxn>
              </a:cxnLst>
              <a:rect l="0" t="0" r="r" b="b"/>
              <a:pathLst>
                <a:path w="18" h="21">
                  <a:moveTo>
                    <a:pt x="18" y="16"/>
                  </a:moveTo>
                  <a:lnTo>
                    <a:pt x="8" y="21"/>
                  </a:lnTo>
                  <a:lnTo>
                    <a:pt x="0" y="5"/>
                  </a:lnTo>
                  <a:lnTo>
                    <a:pt x="11"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1" name="Freeform 298"/>
            <p:cNvSpPr>
              <a:spLocks/>
            </p:cNvSpPr>
            <p:nvPr/>
          </p:nvSpPr>
          <p:spPr bwMode="auto">
            <a:xfrm>
              <a:off x="2070101" y="1974851"/>
              <a:ext cx="28575" cy="33338"/>
            </a:xfrm>
            <a:custGeom>
              <a:avLst/>
              <a:gdLst>
                <a:gd name="T0" fmla="*/ 18 w 18"/>
                <a:gd name="T1" fmla="*/ 16 h 21"/>
                <a:gd name="T2" fmla="*/ 7 w 18"/>
                <a:gd name="T3" fmla="*/ 21 h 21"/>
                <a:gd name="T4" fmla="*/ 0 w 18"/>
                <a:gd name="T5" fmla="*/ 4 h 21"/>
                <a:gd name="T6" fmla="*/ 10 w 18"/>
                <a:gd name="T7" fmla="*/ 0 h 21"/>
                <a:gd name="T8" fmla="*/ 18 w 18"/>
                <a:gd name="T9" fmla="*/ 16 h 21"/>
              </a:gdLst>
              <a:ahLst/>
              <a:cxnLst>
                <a:cxn ang="0">
                  <a:pos x="T0" y="T1"/>
                </a:cxn>
                <a:cxn ang="0">
                  <a:pos x="T2" y="T3"/>
                </a:cxn>
                <a:cxn ang="0">
                  <a:pos x="T4" y="T5"/>
                </a:cxn>
                <a:cxn ang="0">
                  <a:pos x="T6" y="T7"/>
                </a:cxn>
                <a:cxn ang="0">
                  <a:pos x="T8" y="T9"/>
                </a:cxn>
              </a:cxnLst>
              <a:rect l="0" t="0" r="r" b="b"/>
              <a:pathLst>
                <a:path w="18" h="21">
                  <a:moveTo>
                    <a:pt x="18" y="16"/>
                  </a:moveTo>
                  <a:lnTo>
                    <a:pt x="7" y="21"/>
                  </a:lnTo>
                  <a:lnTo>
                    <a:pt x="0" y="4"/>
                  </a:lnTo>
                  <a:lnTo>
                    <a:pt x="10"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2" name="Freeform 299"/>
            <p:cNvSpPr>
              <a:spLocks/>
            </p:cNvSpPr>
            <p:nvPr/>
          </p:nvSpPr>
          <p:spPr bwMode="auto">
            <a:xfrm>
              <a:off x="2103438" y="1957388"/>
              <a:ext cx="30163" cy="33338"/>
            </a:xfrm>
            <a:custGeom>
              <a:avLst/>
              <a:gdLst>
                <a:gd name="T0" fmla="*/ 19 w 19"/>
                <a:gd name="T1" fmla="*/ 16 h 21"/>
                <a:gd name="T2" fmla="*/ 8 w 19"/>
                <a:gd name="T3" fmla="*/ 21 h 21"/>
                <a:gd name="T4" fmla="*/ 0 w 19"/>
                <a:gd name="T5" fmla="*/ 5 h 21"/>
                <a:gd name="T6" fmla="*/ 11 w 19"/>
                <a:gd name="T7" fmla="*/ 0 h 21"/>
                <a:gd name="T8" fmla="*/ 19 w 19"/>
                <a:gd name="T9" fmla="*/ 16 h 21"/>
              </a:gdLst>
              <a:ahLst/>
              <a:cxnLst>
                <a:cxn ang="0">
                  <a:pos x="T0" y="T1"/>
                </a:cxn>
                <a:cxn ang="0">
                  <a:pos x="T2" y="T3"/>
                </a:cxn>
                <a:cxn ang="0">
                  <a:pos x="T4" y="T5"/>
                </a:cxn>
                <a:cxn ang="0">
                  <a:pos x="T6" y="T7"/>
                </a:cxn>
                <a:cxn ang="0">
                  <a:pos x="T8" y="T9"/>
                </a:cxn>
              </a:cxnLst>
              <a:rect l="0" t="0" r="r" b="b"/>
              <a:pathLst>
                <a:path w="19" h="21">
                  <a:moveTo>
                    <a:pt x="19" y="16"/>
                  </a:moveTo>
                  <a:lnTo>
                    <a:pt x="8" y="21"/>
                  </a:lnTo>
                  <a:lnTo>
                    <a:pt x="0" y="5"/>
                  </a:lnTo>
                  <a:lnTo>
                    <a:pt x="11" y="0"/>
                  </a:lnTo>
                  <a:lnTo>
                    <a:pt x="19"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3" name="Freeform 300"/>
            <p:cNvSpPr>
              <a:spLocks/>
            </p:cNvSpPr>
            <p:nvPr/>
          </p:nvSpPr>
          <p:spPr bwMode="auto">
            <a:xfrm>
              <a:off x="2138363" y="1939926"/>
              <a:ext cx="28575" cy="34925"/>
            </a:xfrm>
            <a:custGeom>
              <a:avLst/>
              <a:gdLst>
                <a:gd name="T0" fmla="*/ 18 w 18"/>
                <a:gd name="T1" fmla="*/ 16 h 22"/>
                <a:gd name="T2" fmla="*/ 8 w 18"/>
                <a:gd name="T3" fmla="*/ 22 h 22"/>
                <a:gd name="T4" fmla="*/ 0 w 18"/>
                <a:gd name="T5" fmla="*/ 5 h 22"/>
                <a:gd name="T6" fmla="*/ 11 w 18"/>
                <a:gd name="T7" fmla="*/ 0 h 22"/>
                <a:gd name="T8" fmla="*/ 18 w 18"/>
                <a:gd name="T9" fmla="*/ 16 h 22"/>
              </a:gdLst>
              <a:ahLst/>
              <a:cxnLst>
                <a:cxn ang="0">
                  <a:pos x="T0" y="T1"/>
                </a:cxn>
                <a:cxn ang="0">
                  <a:pos x="T2" y="T3"/>
                </a:cxn>
                <a:cxn ang="0">
                  <a:pos x="T4" y="T5"/>
                </a:cxn>
                <a:cxn ang="0">
                  <a:pos x="T6" y="T7"/>
                </a:cxn>
                <a:cxn ang="0">
                  <a:pos x="T8" y="T9"/>
                </a:cxn>
              </a:cxnLst>
              <a:rect l="0" t="0" r="r" b="b"/>
              <a:pathLst>
                <a:path w="18" h="22">
                  <a:moveTo>
                    <a:pt x="18" y="16"/>
                  </a:moveTo>
                  <a:lnTo>
                    <a:pt x="8" y="22"/>
                  </a:lnTo>
                  <a:lnTo>
                    <a:pt x="0" y="5"/>
                  </a:lnTo>
                  <a:lnTo>
                    <a:pt x="11"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4" name="Freeform 301"/>
            <p:cNvSpPr>
              <a:spLocks/>
            </p:cNvSpPr>
            <p:nvPr/>
          </p:nvSpPr>
          <p:spPr bwMode="auto">
            <a:xfrm>
              <a:off x="2173288" y="1924051"/>
              <a:ext cx="28575" cy="33338"/>
            </a:xfrm>
            <a:custGeom>
              <a:avLst/>
              <a:gdLst>
                <a:gd name="T0" fmla="*/ 18 w 18"/>
                <a:gd name="T1" fmla="*/ 16 h 21"/>
                <a:gd name="T2" fmla="*/ 8 w 18"/>
                <a:gd name="T3" fmla="*/ 21 h 21"/>
                <a:gd name="T4" fmla="*/ 0 w 18"/>
                <a:gd name="T5" fmla="*/ 5 h 21"/>
                <a:gd name="T6" fmla="*/ 10 w 18"/>
                <a:gd name="T7" fmla="*/ 0 h 21"/>
                <a:gd name="T8" fmla="*/ 18 w 18"/>
                <a:gd name="T9" fmla="*/ 16 h 21"/>
              </a:gdLst>
              <a:ahLst/>
              <a:cxnLst>
                <a:cxn ang="0">
                  <a:pos x="T0" y="T1"/>
                </a:cxn>
                <a:cxn ang="0">
                  <a:pos x="T2" y="T3"/>
                </a:cxn>
                <a:cxn ang="0">
                  <a:pos x="T4" y="T5"/>
                </a:cxn>
                <a:cxn ang="0">
                  <a:pos x="T6" y="T7"/>
                </a:cxn>
                <a:cxn ang="0">
                  <a:pos x="T8" y="T9"/>
                </a:cxn>
              </a:cxnLst>
              <a:rect l="0" t="0" r="r" b="b"/>
              <a:pathLst>
                <a:path w="18" h="21">
                  <a:moveTo>
                    <a:pt x="18" y="16"/>
                  </a:moveTo>
                  <a:lnTo>
                    <a:pt x="8" y="21"/>
                  </a:lnTo>
                  <a:lnTo>
                    <a:pt x="0" y="5"/>
                  </a:lnTo>
                  <a:lnTo>
                    <a:pt x="10" y="0"/>
                  </a:lnTo>
                  <a:lnTo>
                    <a:pt x="18" y="16"/>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5" name="Freeform 302"/>
            <p:cNvSpPr>
              <a:spLocks/>
            </p:cNvSpPr>
            <p:nvPr/>
          </p:nvSpPr>
          <p:spPr bwMode="auto">
            <a:xfrm>
              <a:off x="1430338" y="1992313"/>
              <a:ext cx="706438" cy="338138"/>
            </a:xfrm>
            <a:custGeom>
              <a:avLst/>
              <a:gdLst>
                <a:gd name="T0" fmla="*/ 2 w 445"/>
                <a:gd name="T1" fmla="*/ 213 h 213"/>
                <a:gd name="T2" fmla="*/ 0 w 445"/>
                <a:gd name="T3" fmla="*/ 208 h 213"/>
                <a:gd name="T4" fmla="*/ 431 w 445"/>
                <a:gd name="T5" fmla="*/ 0 h 213"/>
                <a:gd name="T6" fmla="*/ 445 w 445"/>
                <a:gd name="T7" fmla="*/ 0 h 213"/>
                <a:gd name="T8" fmla="*/ 2 w 445"/>
                <a:gd name="T9" fmla="*/ 213 h 213"/>
              </a:gdLst>
              <a:ahLst/>
              <a:cxnLst>
                <a:cxn ang="0">
                  <a:pos x="T0" y="T1"/>
                </a:cxn>
                <a:cxn ang="0">
                  <a:pos x="T2" y="T3"/>
                </a:cxn>
                <a:cxn ang="0">
                  <a:pos x="T4" y="T5"/>
                </a:cxn>
                <a:cxn ang="0">
                  <a:pos x="T6" y="T7"/>
                </a:cxn>
                <a:cxn ang="0">
                  <a:pos x="T8" y="T9"/>
                </a:cxn>
              </a:cxnLst>
              <a:rect l="0" t="0" r="r" b="b"/>
              <a:pathLst>
                <a:path w="445" h="213">
                  <a:moveTo>
                    <a:pt x="2" y="213"/>
                  </a:moveTo>
                  <a:lnTo>
                    <a:pt x="0" y="208"/>
                  </a:lnTo>
                  <a:lnTo>
                    <a:pt x="431" y="0"/>
                  </a:lnTo>
                  <a:lnTo>
                    <a:pt x="445" y="0"/>
                  </a:lnTo>
                  <a:lnTo>
                    <a:pt x="2" y="2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6" name="Freeform 303"/>
            <p:cNvSpPr>
              <a:spLocks/>
            </p:cNvSpPr>
            <p:nvPr/>
          </p:nvSpPr>
          <p:spPr bwMode="auto">
            <a:xfrm>
              <a:off x="1638301" y="1728788"/>
              <a:ext cx="104775" cy="128588"/>
            </a:xfrm>
            <a:custGeom>
              <a:avLst/>
              <a:gdLst>
                <a:gd name="T0" fmla="*/ 0 w 66"/>
                <a:gd name="T1" fmla="*/ 0 h 81"/>
                <a:gd name="T2" fmla="*/ 44 w 66"/>
                <a:gd name="T3" fmla="*/ 81 h 81"/>
                <a:gd name="T4" fmla="*/ 66 w 66"/>
                <a:gd name="T5" fmla="*/ 42 h 81"/>
                <a:gd name="T6" fmla="*/ 60 w 66"/>
                <a:gd name="T7" fmla="*/ 20 h 81"/>
                <a:gd name="T8" fmla="*/ 0 w 66"/>
                <a:gd name="T9" fmla="*/ 0 h 81"/>
              </a:gdLst>
              <a:ahLst/>
              <a:cxnLst>
                <a:cxn ang="0">
                  <a:pos x="T0" y="T1"/>
                </a:cxn>
                <a:cxn ang="0">
                  <a:pos x="T2" y="T3"/>
                </a:cxn>
                <a:cxn ang="0">
                  <a:pos x="T4" y="T5"/>
                </a:cxn>
                <a:cxn ang="0">
                  <a:pos x="T6" y="T7"/>
                </a:cxn>
                <a:cxn ang="0">
                  <a:pos x="T8" y="T9"/>
                </a:cxn>
              </a:cxnLst>
              <a:rect l="0" t="0" r="r" b="b"/>
              <a:pathLst>
                <a:path w="66" h="81">
                  <a:moveTo>
                    <a:pt x="0" y="0"/>
                  </a:moveTo>
                  <a:lnTo>
                    <a:pt x="44" y="81"/>
                  </a:lnTo>
                  <a:lnTo>
                    <a:pt x="66" y="42"/>
                  </a:lnTo>
                  <a:lnTo>
                    <a:pt x="60" y="20"/>
                  </a:ln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7" name="Freeform 304"/>
            <p:cNvSpPr>
              <a:spLocks/>
            </p:cNvSpPr>
            <p:nvPr/>
          </p:nvSpPr>
          <p:spPr bwMode="auto">
            <a:xfrm>
              <a:off x="1647826" y="1479551"/>
              <a:ext cx="376238" cy="509588"/>
            </a:xfrm>
            <a:custGeom>
              <a:avLst/>
              <a:gdLst>
                <a:gd name="T0" fmla="*/ 288 w 364"/>
                <a:gd name="T1" fmla="*/ 345 h 494"/>
                <a:gd name="T2" fmla="*/ 364 w 364"/>
                <a:gd name="T3" fmla="*/ 371 h 494"/>
                <a:gd name="T4" fmla="*/ 331 w 364"/>
                <a:gd name="T5" fmla="*/ 251 h 494"/>
                <a:gd name="T6" fmla="*/ 230 w 364"/>
                <a:gd name="T7" fmla="*/ 182 h 494"/>
                <a:gd name="T8" fmla="*/ 229 w 364"/>
                <a:gd name="T9" fmla="*/ 182 h 494"/>
                <a:gd name="T10" fmla="*/ 182 w 364"/>
                <a:gd name="T11" fmla="*/ 0 h 494"/>
                <a:gd name="T12" fmla="*/ 0 w 364"/>
                <a:gd name="T13" fmla="*/ 101 h 494"/>
                <a:gd name="T14" fmla="*/ 66 w 364"/>
                <a:gd name="T15" fmla="*/ 308 h 494"/>
                <a:gd name="T16" fmla="*/ 50 w 364"/>
                <a:gd name="T17" fmla="*/ 381 h 494"/>
                <a:gd name="T18" fmla="*/ 75 w 364"/>
                <a:gd name="T19" fmla="*/ 420 h 494"/>
                <a:gd name="T20" fmla="*/ 92 w 364"/>
                <a:gd name="T21" fmla="*/ 419 h 494"/>
                <a:gd name="T22" fmla="*/ 118 w 364"/>
                <a:gd name="T23" fmla="*/ 454 h 494"/>
                <a:gd name="T24" fmla="*/ 137 w 364"/>
                <a:gd name="T25" fmla="*/ 452 h 494"/>
                <a:gd name="T26" fmla="*/ 137 w 364"/>
                <a:gd name="T27" fmla="*/ 453 h 494"/>
                <a:gd name="T28" fmla="*/ 163 w 364"/>
                <a:gd name="T29" fmla="*/ 492 h 494"/>
                <a:gd name="T30" fmla="*/ 195 w 364"/>
                <a:gd name="T31" fmla="*/ 480 h 494"/>
                <a:gd name="T32" fmla="*/ 212 w 364"/>
                <a:gd name="T33" fmla="*/ 490 h 494"/>
                <a:gd name="T34" fmla="*/ 251 w 364"/>
                <a:gd name="T35" fmla="*/ 465 h 494"/>
                <a:gd name="T36" fmla="*/ 261 w 364"/>
                <a:gd name="T37" fmla="*/ 416 h 494"/>
                <a:gd name="T38" fmla="*/ 287 w 364"/>
                <a:gd name="T39" fmla="*/ 341 h 494"/>
                <a:gd name="T40" fmla="*/ 288 w 364"/>
                <a:gd name="T41" fmla="*/ 34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4" h="494">
                  <a:moveTo>
                    <a:pt x="288" y="345"/>
                  </a:moveTo>
                  <a:cubicBezTo>
                    <a:pt x="364" y="371"/>
                    <a:pt x="364" y="371"/>
                    <a:pt x="364" y="371"/>
                  </a:cubicBezTo>
                  <a:cubicBezTo>
                    <a:pt x="339" y="293"/>
                    <a:pt x="350" y="287"/>
                    <a:pt x="331" y="251"/>
                  </a:cubicBezTo>
                  <a:cubicBezTo>
                    <a:pt x="308" y="206"/>
                    <a:pt x="256" y="184"/>
                    <a:pt x="230" y="182"/>
                  </a:cubicBezTo>
                  <a:cubicBezTo>
                    <a:pt x="229" y="182"/>
                    <a:pt x="229" y="182"/>
                    <a:pt x="229" y="182"/>
                  </a:cubicBezTo>
                  <a:cubicBezTo>
                    <a:pt x="182" y="0"/>
                    <a:pt x="182" y="0"/>
                    <a:pt x="182" y="0"/>
                  </a:cubicBezTo>
                  <a:cubicBezTo>
                    <a:pt x="0" y="101"/>
                    <a:pt x="0" y="101"/>
                    <a:pt x="0" y="101"/>
                  </a:cubicBezTo>
                  <a:cubicBezTo>
                    <a:pt x="66" y="308"/>
                    <a:pt x="66" y="308"/>
                    <a:pt x="66" y="308"/>
                  </a:cubicBezTo>
                  <a:cubicBezTo>
                    <a:pt x="50" y="381"/>
                    <a:pt x="50" y="381"/>
                    <a:pt x="50" y="381"/>
                  </a:cubicBezTo>
                  <a:cubicBezTo>
                    <a:pt x="46" y="399"/>
                    <a:pt x="58" y="416"/>
                    <a:pt x="75" y="420"/>
                  </a:cubicBezTo>
                  <a:cubicBezTo>
                    <a:pt x="81" y="421"/>
                    <a:pt x="87" y="421"/>
                    <a:pt x="92" y="419"/>
                  </a:cubicBezTo>
                  <a:cubicBezTo>
                    <a:pt x="91" y="435"/>
                    <a:pt x="102" y="451"/>
                    <a:pt x="118" y="454"/>
                  </a:cubicBezTo>
                  <a:cubicBezTo>
                    <a:pt x="125" y="456"/>
                    <a:pt x="132" y="455"/>
                    <a:pt x="137" y="452"/>
                  </a:cubicBezTo>
                  <a:cubicBezTo>
                    <a:pt x="137" y="453"/>
                    <a:pt x="137" y="453"/>
                    <a:pt x="137" y="453"/>
                  </a:cubicBezTo>
                  <a:cubicBezTo>
                    <a:pt x="134" y="471"/>
                    <a:pt x="145" y="488"/>
                    <a:pt x="163" y="492"/>
                  </a:cubicBezTo>
                  <a:cubicBezTo>
                    <a:pt x="175" y="494"/>
                    <a:pt x="187" y="489"/>
                    <a:pt x="195" y="480"/>
                  </a:cubicBezTo>
                  <a:cubicBezTo>
                    <a:pt x="199" y="485"/>
                    <a:pt x="205" y="489"/>
                    <a:pt x="212" y="490"/>
                  </a:cubicBezTo>
                  <a:cubicBezTo>
                    <a:pt x="230" y="494"/>
                    <a:pt x="247" y="483"/>
                    <a:pt x="251" y="465"/>
                  </a:cubicBezTo>
                  <a:cubicBezTo>
                    <a:pt x="261" y="416"/>
                    <a:pt x="261" y="416"/>
                    <a:pt x="261" y="416"/>
                  </a:cubicBezTo>
                  <a:cubicBezTo>
                    <a:pt x="287" y="341"/>
                    <a:pt x="287" y="341"/>
                    <a:pt x="287" y="341"/>
                  </a:cubicBezTo>
                  <a:lnTo>
                    <a:pt x="288" y="345"/>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8" name="Freeform 305"/>
            <p:cNvSpPr>
              <a:spLocks/>
            </p:cNvSpPr>
            <p:nvPr/>
          </p:nvSpPr>
          <p:spPr bwMode="auto">
            <a:xfrm>
              <a:off x="1612901" y="1471613"/>
              <a:ext cx="244475" cy="134938"/>
            </a:xfrm>
            <a:custGeom>
              <a:avLst/>
              <a:gdLst>
                <a:gd name="T0" fmla="*/ 126 w 154"/>
                <a:gd name="T1" fmla="*/ 0 h 85"/>
                <a:gd name="T2" fmla="*/ 0 w 154"/>
                <a:gd name="T3" fmla="*/ 55 h 85"/>
                <a:gd name="T4" fmla="*/ 13 w 154"/>
                <a:gd name="T5" fmla="*/ 85 h 85"/>
                <a:gd name="T6" fmla="*/ 154 w 154"/>
                <a:gd name="T7" fmla="*/ 27 h 85"/>
                <a:gd name="T8" fmla="*/ 147 w 154"/>
                <a:gd name="T9" fmla="*/ 0 h 85"/>
                <a:gd name="T10" fmla="*/ 126 w 154"/>
                <a:gd name="T11" fmla="*/ 0 h 85"/>
              </a:gdLst>
              <a:ahLst/>
              <a:cxnLst>
                <a:cxn ang="0">
                  <a:pos x="T0" y="T1"/>
                </a:cxn>
                <a:cxn ang="0">
                  <a:pos x="T2" y="T3"/>
                </a:cxn>
                <a:cxn ang="0">
                  <a:pos x="T4" y="T5"/>
                </a:cxn>
                <a:cxn ang="0">
                  <a:pos x="T6" y="T7"/>
                </a:cxn>
                <a:cxn ang="0">
                  <a:pos x="T8" y="T9"/>
                </a:cxn>
                <a:cxn ang="0">
                  <a:pos x="T10" y="T11"/>
                </a:cxn>
              </a:cxnLst>
              <a:rect l="0" t="0" r="r" b="b"/>
              <a:pathLst>
                <a:path w="154" h="85">
                  <a:moveTo>
                    <a:pt x="126" y="0"/>
                  </a:moveTo>
                  <a:lnTo>
                    <a:pt x="0" y="55"/>
                  </a:lnTo>
                  <a:lnTo>
                    <a:pt x="13" y="85"/>
                  </a:lnTo>
                  <a:lnTo>
                    <a:pt x="154" y="27"/>
                  </a:lnTo>
                  <a:lnTo>
                    <a:pt x="147" y="0"/>
                  </a:lnTo>
                  <a:lnTo>
                    <a:pt x="126"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9" name="Freeform 306"/>
            <p:cNvSpPr>
              <a:spLocks/>
            </p:cNvSpPr>
            <p:nvPr/>
          </p:nvSpPr>
          <p:spPr bwMode="auto">
            <a:xfrm>
              <a:off x="1550988" y="1449388"/>
              <a:ext cx="301625" cy="123825"/>
            </a:xfrm>
            <a:custGeom>
              <a:avLst/>
              <a:gdLst>
                <a:gd name="T0" fmla="*/ 0 w 190"/>
                <a:gd name="T1" fmla="*/ 0 h 78"/>
                <a:gd name="T2" fmla="*/ 36 w 190"/>
                <a:gd name="T3" fmla="*/ 78 h 78"/>
                <a:gd name="T4" fmla="*/ 190 w 190"/>
                <a:gd name="T5" fmla="*/ 16 h 78"/>
                <a:gd name="T6" fmla="*/ 185 w 190"/>
                <a:gd name="T7" fmla="*/ 0 h 78"/>
                <a:gd name="T8" fmla="*/ 0 w 190"/>
                <a:gd name="T9" fmla="*/ 0 h 78"/>
              </a:gdLst>
              <a:ahLst/>
              <a:cxnLst>
                <a:cxn ang="0">
                  <a:pos x="T0" y="T1"/>
                </a:cxn>
                <a:cxn ang="0">
                  <a:pos x="T2" y="T3"/>
                </a:cxn>
                <a:cxn ang="0">
                  <a:pos x="T4" y="T5"/>
                </a:cxn>
                <a:cxn ang="0">
                  <a:pos x="T6" y="T7"/>
                </a:cxn>
                <a:cxn ang="0">
                  <a:pos x="T8" y="T9"/>
                </a:cxn>
              </a:cxnLst>
              <a:rect l="0" t="0" r="r" b="b"/>
              <a:pathLst>
                <a:path w="190" h="78">
                  <a:moveTo>
                    <a:pt x="0" y="0"/>
                  </a:moveTo>
                  <a:lnTo>
                    <a:pt x="36" y="78"/>
                  </a:lnTo>
                  <a:lnTo>
                    <a:pt x="190" y="16"/>
                  </a:lnTo>
                  <a:lnTo>
                    <a:pt x="185" y="0"/>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0" name="Freeform 307"/>
            <p:cNvSpPr>
              <a:spLocks/>
            </p:cNvSpPr>
            <p:nvPr/>
          </p:nvSpPr>
          <p:spPr bwMode="auto">
            <a:xfrm>
              <a:off x="1766888" y="1449388"/>
              <a:ext cx="85725" cy="46038"/>
            </a:xfrm>
            <a:custGeom>
              <a:avLst/>
              <a:gdLst>
                <a:gd name="T0" fmla="*/ 0 w 54"/>
                <a:gd name="T1" fmla="*/ 0 h 29"/>
                <a:gd name="T2" fmla="*/ 22 w 54"/>
                <a:gd name="T3" fmla="*/ 29 h 29"/>
                <a:gd name="T4" fmla="*/ 54 w 54"/>
                <a:gd name="T5" fmla="*/ 16 h 29"/>
                <a:gd name="T6" fmla="*/ 49 w 54"/>
                <a:gd name="T7" fmla="*/ 0 h 29"/>
                <a:gd name="T8" fmla="*/ 0 w 54"/>
                <a:gd name="T9" fmla="*/ 0 h 29"/>
              </a:gdLst>
              <a:ahLst/>
              <a:cxnLst>
                <a:cxn ang="0">
                  <a:pos x="T0" y="T1"/>
                </a:cxn>
                <a:cxn ang="0">
                  <a:pos x="T2" y="T3"/>
                </a:cxn>
                <a:cxn ang="0">
                  <a:pos x="T4" y="T5"/>
                </a:cxn>
                <a:cxn ang="0">
                  <a:pos x="T6" y="T7"/>
                </a:cxn>
                <a:cxn ang="0">
                  <a:pos x="T8" y="T9"/>
                </a:cxn>
              </a:cxnLst>
              <a:rect l="0" t="0" r="r" b="b"/>
              <a:pathLst>
                <a:path w="54" h="29">
                  <a:moveTo>
                    <a:pt x="0" y="0"/>
                  </a:moveTo>
                  <a:lnTo>
                    <a:pt x="22" y="29"/>
                  </a:lnTo>
                  <a:lnTo>
                    <a:pt x="54" y="16"/>
                  </a:lnTo>
                  <a:lnTo>
                    <a:pt x="49"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1" name="Freeform 308"/>
            <p:cNvSpPr>
              <a:spLocks/>
            </p:cNvSpPr>
            <p:nvPr/>
          </p:nvSpPr>
          <p:spPr bwMode="auto">
            <a:xfrm>
              <a:off x="1944688" y="1835151"/>
              <a:ext cx="79375" cy="26988"/>
            </a:xfrm>
            <a:custGeom>
              <a:avLst/>
              <a:gdLst>
                <a:gd name="T0" fmla="*/ 0 w 76"/>
                <a:gd name="T1" fmla="*/ 0 h 26"/>
                <a:gd name="T2" fmla="*/ 76 w 76"/>
                <a:gd name="T3" fmla="*/ 26 h 26"/>
                <a:gd name="T4" fmla="*/ 71 w 76"/>
                <a:gd name="T5" fmla="*/ 10 h 26"/>
                <a:gd name="T6" fmla="*/ 0 w 76"/>
                <a:gd name="T7" fmla="*/ 0 h 26"/>
              </a:gdLst>
              <a:ahLst/>
              <a:cxnLst>
                <a:cxn ang="0">
                  <a:pos x="T0" y="T1"/>
                </a:cxn>
                <a:cxn ang="0">
                  <a:pos x="T2" y="T3"/>
                </a:cxn>
                <a:cxn ang="0">
                  <a:pos x="T4" y="T5"/>
                </a:cxn>
                <a:cxn ang="0">
                  <a:pos x="T6" y="T7"/>
                </a:cxn>
              </a:cxnLst>
              <a:rect l="0" t="0" r="r" b="b"/>
              <a:pathLst>
                <a:path w="76" h="26">
                  <a:moveTo>
                    <a:pt x="0" y="0"/>
                  </a:moveTo>
                  <a:cubicBezTo>
                    <a:pt x="76" y="26"/>
                    <a:pt x="76" y="26"/>
                    <a:pt x="76" y="26"/>
                  </a:cubicBezTo>
                  <a:cubicBezTo>
                    <a:pt x="74" y="20"/>
                    <a:pt x="71" y="10"/>
                    <a:pt x="71" y="10"/>
                  </a:cubicBez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2" name="Freeform 309"/>
            <p:cNvSpPr>
              <a:spLocks/>
            </p:cNvSpPr>
            <p:nvPr/>
          </p:nvSpPr>
          <p:spPr bwMode="auto">
            <a:xfrm>
              <a:off x="1652588" y="1519238"/>
              <a:ext cx="203200" cy="77788"/>
            </a:xfrm>
            <a:custGeom>
              <a:avLst/>
              <a:gdLst>
                <a:gd name="T0" fmla="*/ 0 w 128"/>
                <a:gd name="T1" fmla="*/ 49 h 49"/>
                <a:gd name="T2" fmla="*/ 122 w 128"/>
                <a:gd name="T3" fmla="*/ 0 h 49"/>
                <a:gd name="T4" fmla="*/ 128 w 128"/>
                <a:gd name="T5" fmla="*/ 21 h 49"/>
                <a:gd name="T6" fmla="*/ 0 w 128"/>
                <a:gd name="T7" fmla="*/ 49 h 49"/>
              </a:gdLst>
              <a:ahLst/>
              <a:cxnLst>
                <a:cxn ang="0">
                  <a:pos x="T0" y="T1"/>
                </a:cxn>
                <a:cxn ang="0">
                  <a:pos x="T2" y="T3"/>
                </a:cxn>
                <a:cxn ang="0">
                  <a:pos x="T4" y="T5"/>
                </a:cxn>
                <a:cxn ang="0">
                  <a:pos x="T6" y="T7"/>
                </a:cxn>
              </a:cxnLst>
              <a:rect l="0" t="0" r="r" b="b"/>
              <a:pathLst>
                <a:path w="128" h="49">
                  <a:moveTo>
                    <a:pt x="0" y="49"/>
                  </a:moveTo>
                  <a:lnTo>
                    <a:pt x="122" y="0"/>
                  </a:lnTo>
                  <a:lnTo>
                    <a:pt x="128" y="21"/>
                  </a:lnTo>
                  <a:lnTo>
                    <a:pt x="0" y="49"/>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3" name="Freeform 310"/>
            <p:cNvSpPr>
              <a:spLocks/>
            </p:cNvSpPr>
            <p:nvPr/>
          </p:nvSpPr>
          <p:spPr bwMode="auto">
            <a:xfrm>
              <a:off x="1579563" y="2986088"/>
              <a:ext cx="266700" cy="358775"/>
            </a:xfrm>
            <a:custGeom>
              <a:avLst/>
              <a:gdLst>
                <a:gd name="T0" fmla="*/ 202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2"/>
                  </a:cubicBezTo>
                  <a:cubicBezTo>
                    <a:pt x="249" y="325"/>
                    <a:pt x="253" y="327"/>
                    <a:pt x="257" y="329"/>
                  </a:cubicBezTo>
                  <a:cubicBezTo>
                    <a:pt x="210" y="348"/>
                    <a:pt x="156" y="346"/>
                    <a:pt x="109" y="318"/>
                  </a:cubicBezTo>
                  <a:cubicBezTo>
                    <a:pt x="28" y="271"/>
                    <a:pt x="0" y="168"/>
                    <a:pt x="47" y="87"/>
                  </a:cubicBezTo>
                  <a:cubicBezTo>
                    <a:pt x="80" y="30"/>
                    <a:pt x="140" y="0"/>
                    <a:pt x="202" y="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4" name="Freeform 311"/>
            <p:cNvSpPr>
              <a:spLocks noEditPoints="1"/>
            </p:cNvSpPr>
            <p:nvPr/>
          </p:nvSpPr>
          <p:spPr bwMode="auto">
            <a:xfrm>
              <a:off x="1619251" y="3011488"/>
              <a:ext cx="322263" cy="303213"/>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9 w 311"/>
                <a:gd name="T17" fmla="*/ 72 h 294"/>
                <a:gd name="T18" fmla="*/ 236 w 311"/>
                <a:gd name="T19" fmla="*/ 0 h 294"/>
                <a:gd name="T20" fmla="*/ 236 w 311"/>
                <a:gd name="T21" fmla="*/ 9 h 294"/>
                <a:gd name="T22" fmla="*/ 199 w 311"/>
                <a:gd name="T23" fmla="*/ 120 h 294"/>
                <a:gd name="T24" fmla="*/ 245 w 311"/>
                <a:gd name="T25" fmla="*/ 174 h 294"/>
                <a:gd name="T26" fmla="*/ 209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6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9" y="0"/>
                    <a:pt x="209" y="0"/>
                    <a:pt x="209" y="0"/>
                  </a:cubicBezTo>
                  <a:cubicBezTo>
                    <a:pt x="203" y="0"/>
                    <a:pt x="199" y="4"/>
                    <a:pt x="199" y="9"/>
                  </a:cubicBezTo>
                  <a:cubicBezTo>
                    <a:pt x="199" y="63"/>
                    <a:pt x="199" y="63"/>
                    <a:pt x="199" y="63"/>
                  </a:cubicBezTo>
                  <a:cubicBezTo>
                    <a:pt x="199" y="68"/>
                    <a:pt x="203" y="72"/>
                    <a:pt x="209"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9" y="63"/>
                    <a:pt x="209" y="63"/>
                    <a:pt x="209" y="63"/>
                  </a:cubicBezTo>
                  <a:cubicBezTo>
                    <a:pt x="209" y="9"/>
                    <a:pt x="209" y="9"/>
                    <a:pt x="209" y="9"/>
                  </a:cubicBezTo>
                  <a:cubicBezTo>
                    <a:pt x="236" y="9"/>
                    <a:pt x="236" y="9"/>
                    <a:pt x="236" y="9"/>
                  </a:cubicBezTo>
                  <a:lnTo>
                    <a:pt x="236" y="63"/>
                  </a:lnTo>
                  <a:close/>
                  <a:moveTo>
                    <a:pt x="236" y="111"/>
                  </a:moveTo>
                  <a:cubicBezTo>
                    <a:pt x="209" y="111"/>
                    <a:pt x="209" y="111"/>
                    <a:pt x="209" y="111"/>
                  </a:cubicBezTo>
                  <a:cubicBezTo>
                    <a:pt x="203" y="111"/>
                    <a:pt x="199" y="115"/>
                    <a:pt x="199" y="120"/>
                  </a:cubicBezTo>
                  <a:cubicBezTo>
                    <a:pt x="199" y="174"/>
                    <a:pt x="199" y="174"/>
                    <a:pt x="199" y="174"/>
                  </a:cubicBezTo>
                  <a:cubicBezTo>
                    <a:pt x="199" y="179"/>
                    <a:pt x="203" y="183"/>
                    <a:pt x="209"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9" y="174"/>
                    <a:pt x="209" y="174"/>
                    <a:pt x="209" y="174"/>
                  </a:cubicBezTo>
                  <a:cubicBezTo>
                    <a:pt x="209" y="120"/>
                    <a:pt x="209" y="120"/>
                    <a:pt x="209" y="120"/>
                  </a:cubicBezTo>
                  <a:cubicBezTo>
                    <a:pt x="236" y="120"/>
                    <a:pt x="236" y="120"/>
                    <a:pt x="236" y="120"/>
                  </a:cubicBezTo>
                  <a:lnTo>
                    <a:pt x="236" y="174"/>
                  </a:lnTo>
                  <a:close/>
                  <a:moveTo>
                    <a:pt x="240" y="261"/>
                  </a:moveTo>
                  <a:cubicBezTo>
                    <a:pt x="237" y="261"/>
                    <a:pt x="236" y="263"/>
                    <a:pt x="236" y="266"/>
                  </a:cubicBezTo>
                  <a:cubicBezTo>
                    <a:pt x="236" y="284"/>
                    <a:pt x="236" y="284"/>
                    <a:pt x="236"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4"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8" y="72"/>
                    <a:pt x="308" y="72"/>
                    <a:pt x="308"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6" y="0"/>
                    <a:pt x="76" y="0"/>
                    <a:pt x="76" y="0"/>
                  </a:cubicBezTo>
                  <a:cubicBezTo>
                    <a:pt x="70" y="0"/>
                    <a:pt x="66" y="4"/>
                    <a:pt x="66" y="9"/>
                  </a:cubicBezTo>
                  <a:cubicBezTo>
                    <a:pt x="66" y="63"/>
                    <a:pt x="66" y="63"/>
                    <a:pt x="66" y="63"/>
                  </a:cubicBezTo>
                  <a:cubicBezTo>
                    <a:pt x="66" y="68"/>
                    <a:pt x="70" y="72"/>
                    <a:pt x="76"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6" y="63"/>
                    <a:pt x="76" y="63"/>
                    <a:pt x="76" y="63"/>
                  </a:cubicBezTo>
                  <a:cubicBezTo>
                    <a:pt x="76" y="9"/>
                    <a:pt x="76" y="9"/>
                    <a:pt x="76"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9" y="111"/>
                    <a:pt x="66" y="112"/>
                    <a:pt x="66" y="116"/>
                  </a:cubicBezTo>
                  <a:cubicBezTo>
                    <a:pt x="66" y="119"/>
                    <a:pt x="69" y="120"/>
                    <a:pt x="71" y="120"/>
                  </a:cubicBezTo>
                  <a:cubicBezTo>
                    <a:pt x="84" y="120"/>
                    <a:pt x="84" y="120"/>
                    <a:pt x="84" y="120"/>
                  </a:cubicBezTo>
                  <a:cubicBezTo>
                    <a:pt x="84" y="174"/>
                    <a:pt x="84" y="174"/>
                    <a:pt x="84" y="174"/>
                  </a:cubicBezTo>
                  <a:cubicBezTo>
                    <a:pt x="71" y="174"/>
                    <a:pt x="71" y="174"/>
                    <a:pt x="71" y="174"/>
                  </a:cubicBezTo>
                  <a:cubicBezTo>
                    <a:pt x="69" y="174"/>
                    <a:pt x="66" y="175"/>
                    <a:pt x="66" y="178"/>
                  </a:cubicBezTo>
                  <a:cubicBezTo>
                    <a:pt x="66" y="181"/>
                    <a:pt x="69"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6" y="222"/>
                    <a:pt x="76" y="222"/>
                    <a:pt x="76"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6" y="231"/>
                    <a:pt x="76" y="231"/>
                    <a:pt x="76"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5" name="Freeform 312"/>
            <p:cNvSpPr>
              <a:spLocks noEditPoints="1"/>
            </p:cNvSpPr>
            <p:nvPr/>
          </p:nvSpPr>
          <p:spPr bwMode="auto">
            <a:xfrm>
              <a:off x="1619251" y="3011488"/>
              <a:ext cx="184150" cy="303213"/>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6 w 178"/>
                <a:gd name="T51" fmla="*/ 0 h 294"/>
                <a:gd name="T52" fmla="*/ 66 w 178"/>
                <a:gd name="T53" fmla="*/ 63 h 294"/>
                <a:gd name="T54" fmla="*/ 103 w 178"/>
                <a:gd name="T55" fmla="*/ 72 h 294"/>
                <a:gd name="T56" fmla="*/ 112 w 178"/>
                <a:gd name="T57" fmla="*/ 9 h 294"/>
                <a:gd name="T58" fmla="*/ 103 w 178"/>
                <a:gd name="T59" fmla="*/ 63 h 294"/>
                <a:gd name="T60" fmla="*/ 76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8 w 178"/>
                <a:gd name="T81" fmla="*/ 150 h 294"/>
                <a:gd name="T82" fmla="*/ 76 w 178"/>
                <a:gd name="T83" fmla="*/ 222 h 294"/>
                <a:gd name="T84" fmla="*/ 66 w 178"/>
                <a:gd name="T85" fmla="*/ 284 h 294"/>
                <a:gd name="T86" fmla="*/ 103 w 178"/>
                <a:gd name="T87" fmla="*/ 294 h 294"/>
                <a:gd name="T88" fmla="*/ 112 w 178"/>
                <a:gd name="T89" fmla="*/ 231 h 294"/>
                <a:gd name="T90" fmla="*/ 103 w 178"/>
                <a:gd name="T91" fmla="*/ 284 h 294"/>
                <a:gd name="T92" fmla="*/ 76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5"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6" y="38"/>
                    <a:pt x="24" y="40"/>
                    <a:pt x="22" y="43"/>
                  </a:cubicBezTo>
                  <a:cubicBezTo>
                    <a:pt x="22" y="43"/>
                    <a:pt x="22"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6" y="0"/>
                    <a:pt x="76" y="0"/>
                    <a:pt x="76" y="0"/>
                  </a:cubicBezTo>
                  <a:cubicBezTo>
                    <a:pt x="70" y="0"/>
                    <a:pt x="66" y="4"/>
                    <a:pt x="66" y="9"/>
                  </a:cubicBezTo>
                  <a:cubicBezTo>
                    <a:pt x="66" y="63"/>
                    <a:pt x="66" y="63"/>
                    <a:pt x="66" y="63"/>
                  </a:cubicBezTo>
                  <a:cubicBezTo>
                    <a:pt x="66" y="68"/>
                    <a:pt x="70" y="72"/>
                    <a:pt x="76"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6" y="63"/>
                    <a:pt x="76" y="63"/>
                    <a:pt x="76" y="63"/>
                  </a:cubicBezTo>
                  <a:cubicBezTo>
                    <a:pt x="76" y="9"/>
                    <a:pt x="76" y="9"/>
                    <a:pt x="76" y="9"/>
                  </a:cubicBezTo>
                  <a:cubicBezTo>
                    <a:pt x="103" y="9"/>
                    <a:pt x="103" y="9"/>
                    <a:pt x="103" y="9"/>
                  </a:cubicBezTo>
                  <a:lnTo>
                    <a:pt x="103" y="63"/>
                  </a:lnTo>
                  <a:close/>
                  <a:moveTo>
                    <a:pt x="108"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9" y="111"/>
                    <a:pt x="66" y="112"/>
                    <a:pt x="66" y="115"/>
                  </a:cubicBezTo>
                  <a:cubicBezTo>
                    <a:pt x="66" y="119"/>
                    <a:pt x="69" y="120"/>
                    <a:pt x="71" y="120"/>
                  </a:cubicBezTo>
                  <a:cubicBezTo>
                    <a:pt x="84" y="120"/>
                    <a:pt x="84" y="120"/>
                    <a:pt x="84" y="120"/>
                  </a:cubicBezTo>
                  <a:cubicBezTo>
                    <a:pt x="84" y="174"/>
                    <a:pt x="84" y="174"/>
                    <a:pt x="84" y="174"/>
                  </a:cubicBezTo>
                  <a:cubicBezTo>
                    <a:pt x="71" y="174"/>
                    <a:pt x="71" y="174"/>
                    <a:pt x="71" y="174"/>
                  </a:cubicBezTo>
                  <a:cubicBezTo>
                    <a:pt x="69"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9" y="158"/>
                    <a:pt x="108" y="150"/>
                  </a:cubicBezTo>
                  <a:close/>
                  <a:moveTo>
                    <a:pt x="103" y="222"/>
                  </a:moveTo>
                  <a:cubicBezTo>
                    <a:pt x="76" y="222"/>
                    <a:pt x="76" y="222"/>
                    <a:pt x="76"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6" y="231"/>
                    <a:pt x="76" y="231"/>
                    <a:pt x="76"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6" name="Freeform 313"/>
            <p:cNvSpPr>
              <a:spLocks/>
            </p:cNvSpPr>
            <p:nvPr/>
          </p:nvSpPr>
          <p:spPr bwMode="auto">
            <a:xfrm>
              <a:off x="3030538" y="3044826"/>
              <a:ext cx="41275" cy="42863"/>
            </a:xfrm>
            <a:custGeom>
              <a:avLst/>
              <a:gdLst>
                <a:gd name="T0" fmla="*/ 39 w 40"/>
                <a:gd name="T1" fmla="*/ 23 h 41"/>
                <a:gd name="T2" fmla="*/ 18 w 40"/>
                <a:gd name="T3" fmla="*/ 40 h 41"/>
                <a:gd name="T4" fmla="*/ 1 w 40"/>
                <a:gd name="T5" fmla="*/ 18 h 41"/>
                <a:gd name="T6" fmla="*/ 22 w 40"/>
                <a:gd name="T7" fmla="*/ 1 h 41"/>
                <a:gd name="T8" fmla="*/ 39 w 40"/>
                <a:gd name="T9" fmla="*/ 23 h 41"/>
              </a:gdLst>
              <a:ahLst/>
              <a:cxnLst>
                <a:cxn ang="0">
                  <a:pos x="T0" y="T1"/>
                </a:cxn>
                <a:cxn ang="0">
                  <a:pos x="T2" y="T3"/>
                </a:cxn>
                <a:cxn ang="0">
                  <a:pos x="T4" y="T5"/>
                </a:cxn>
                <a:cxn ang="0">
                  <a:pos x="T6" y="T7"/>
                </a:cxn>
                <a:cxn ang="0">
                  <a:pos x="T8" y="T9"/>
                </a:cxn>
              </a:cxnLst>
              <a:rect l="0" t="0" r="r" b="b"/>
              <a:pathLst>
                <a:path w="40" h="41">
                  <a:moveTo>
                    <a:pt x="39" y="23"/>
                  </a:moveTo>
                  <a:cubicBezTo>
                    <a:pt x="38" y="33"/>
                    <a:pt x="29" y="41"/>
                    <a:pt x="18" y="40"/>
                  </a:cubicBezTo>
                  <a:cubicBezTo>
                    <a:pt x="7" y="39"/>
                    <a:pt x="0" y="29"/>
                    <a:pt x="1" y="18"/>
                  </a:cubicBezTo>
                  <a:cubicBezTo>
                    <a:pt x="2" y="8"/>
                    <a:pt x="11" y="0"/>
                    <a:pt x="22" y="1"/>
                  </a:cubicBezTo>
                  <a:cubicBezTo>
                    <a:pt x="33" y="2"/>
                    <a:pt x="40"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7" name="Freeform 314"/>
            <p:cNvSpPr>
              <a:spLocks/>
            </p:cNvSpPr>
            <p:nvPr/>
          </p:nvSpPr>
          <p:spPr bwMode="auto">
            <a:xfrm>
              <a:off x="3025776" y="3084513"/>
              <a:ext cx="41275" cy="41275"/>
            </a:xfrm>
            <a:custGeom>
              <a:avLst/>
              <a:gdLst>
                <a:gd name="T0" fmla="*/ 40 w 41"/>
                <a:gd name="T1" fmla="*/ 22 h 40"/>
                <a:gd name="T2" fmla="*/ 19 w 41"/>
                <a:gd name="T3" fmla="*/ 39 h 40"/>
                <a:gd name="T4" fmla="*/ 2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2" y="18"/>
                  </a:cubicBezTo>
                  <a:cubicBezTo>
                    <a:pt x="3" y="7"/>
                    <a:pt x="12" y="0"/>
                    <a:pt x="23" y="1"/>
                  </a:cubicBezTo>
                  <a:cubicBezTo>
                    <a:pt x="34"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8" name="Freeform 315"/>
            <p:cNvSpPr>
              <a:spLocks/>
            </p:cNvSpPr>
            <p:nvPr/>
          </p:nvSpPr>
          <p:spPr bwMode="auto">
            <a:xfrm>
              <a:off x="3021013" y="3124201"/>
              <a:ext cx="42863" cy="41275"/>
            </a:xfrm>
            <a:custGeom>
              <a:avLst/>
              <a:gdLst>
                <a:gd name="T0" fmla="*/ 40 w 41"/>
                <a:gd name="T1" fmla="*/ 23 h 41"/>
                <a:gd name="T2" fmla="*/ 19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1" y="18"/>
                  </a:cubicBezTo>
                  <a:cubicBezTo>
                    <a:pt x="3"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9" name="Freeform 316"/>
            <p:cNvSpPr>
              <a:spLocks/>
            </p:cNvSpPr>
            <p:nvPr/>
          </p:nvSpPr>
          <p:spPr bwMode="auto">
            <a:xfrm>
              <a:off x="3017838" y="3163888"/>
              <a:ext cx="41275" cy="41275"/>
            </a:xfrm>
            <a:custGeom>
              <a:avLst/>
              <a:gdLst>
                <a:gd name="T0" fmla="*/ 40 w 41"/>
                <a:gd name="T1" fmla="*/ 22 h 40"/>
                <a:gd name="T2" fmla="*/ 18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8" y="39"/>
                  </a:cubicBezTo>
                  <a:cubicBezTo>
                    <a:pt x="8" y="38"/>
                    <a:pt x="0" y="29"/>
                    <a:pt x="1" y="18"/>
                  </a:cubicBezTo>
                  <a:cubicBezTo>
                    <a:pt x="2"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0" name="Freeform 317"/>
            <p:cNvSpPr>
              <a:spLocks/>
            </p:cNvSpPr>
            <p:nvPr/>
          </p:nvSpPr>
          <p:spPr bwMode="auto">
            <a:xfrm>
              <a:off x="3013076" y="3203576"/>
              <a:ext cx="42863" cy="41275"/>
            </a:xfrm>
            <a:custGeom>
              <a:avLst/>
              <a:gdLst>
                <a:gd name="T0" fmla="*/ 40 w 41"/>
                <a:gd name="T1" fmla="*/ 23 h 41"/>
                <a:gd name="T2" fmla="*/ 18 w 41"/>
                <a:gd name="T3" fmla="*/ 40 h 41"/>
                <a:gd name="T4" fmla="*/ 1 w 41"/>
                <a:gd name="T5" fmla="*/ 18 h 41"/>
                <a:gd name="T6" fmla="*/ 22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8" y="33"/>
                    <a:pt x="29" y="41"/>
                    <a:pt x="18" y="40"/>
                  </a:cubicBezTo>
                  <a:cubicBezTo>
                    <a:pt x="8" y="39"/>
                    <a:pt x="0" y="29"/>
                    <a:pt x="1" y="18"/>
                  </a:cubicBezTo>
                  <a:cubicBezTo>
                    <a:pt x="2" y="8"/>
                    <a:pt x="12" y="0"/>
                    <a:pt x="22"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1" name="Freeform 318"/>
            <p:cNvSpPr>
              <a:spLocks/>
            </p:cNvSpPr>
            <p:nvPr/>
          </p:nvSpPr>
          <p:spPr bwMode="auto">
            <a:xfrm>
              <a:off x="3008313" y="3243263"/>
              <a:ext cx="42863" cy="41275"/>
            </a:xfrm>
            <a:custGeom>
              <a:avLst/>
              <a:gdLst>
                <a:gd name="T0" fmla="*/ 39 w 41"/>
                <a:gd name="T1" fmla="*/ 22 h 40"/>
                <a:gd name="T2" fmla="*/ 18 w 41"/>
                <a:gd name="T3" fmla="*/ 39 h 40"/>
                <a:gd name="T4" fmla="*/ 1 w 41"/>
                <a:gd name="T5" fmla="*/ 18 h 40"/>
                <a:gd name="T6" fmla="*/ 22 w 41"/>
                <a:gd name="T7" fmla="*/ 1 h 40"/>
                <a:gd name="T8" fmla="*/ 39 w 41"/>
                <a:gd name="T9" fmla="*/ 22 h 40"/>
              </a:gdLst>
              <a:ahLst/>
              <a:cxnLst>
                <a:cxn ang="0">
                  <a:pos x="T0" y="T1"/>
                </a:cxn>
                <a:cxn ang="0">
                  <a:pos x="T2" y="T3"/>
                </a:cxn>
                <a:cxn ang="0">
                  <a:pos x="T4" y="T5"/>
                </a:cxn>
                <a:cxn ang="0">
                  <a:pos x="T6" y="T7"/>
                </a:cxn>
                <a:cxn ang="0">
                  <a:pos x="T8" y="T9"/>
                </a:cxn>
              </a:cxnLst>
              <a:rect l="0" t="0" r="r" b="b"/>
              <a:pathLst>
                <a:path w="41" h="40">
                  <a:moveTo>
                    <a:pt x="39" y="22"/>
                  </a:moveTo>
                  <a:cubicBezTo>
                    <a:pt x="38" y="33"/>
                    <a:pt x="29" y="40"/>
                    <a:pt x="18" y="39"/>
                  </a:cubicBezTo>
                  <a:cubicBezTo>
                    <a:pt x="7" y="38"/>
                    <a:pt x="0" y="29"/>
                    <a:pt x="1" y="18"/>
                  </a:cubicBezTo>
                  <a:cubicBezTo>
                    <a:pt x="2" y="7"/>
                    <a:pt x="12" y="0"/>
                    <a:pt x="22" y="1"/>
                  </a:cubicBezTo>
                  <a:cubicBezTo>
                    <a:pt x="33" y="2"/>
                    <a:pt x="41"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2" name="Freeform 319"/>
            <p:cNvSpPr>
              <a:spLocks/>
            </p:cNvSpPr>
            <p:nvPr/>
          </p:nvSpPr>
          <p:spPr bwMode="auto">
            <a:xfrm>
              <a:off x="1238251" y="3178176"/>
              <a:ext cx="371475" cy="150813"/>
            </a:xfrm>
            <a:custGeom>
              <a:avLst/>
              <a:gdLst>
                <a:gd name="T0" fmla="*/ 39 w 359"/>
                <a:gd name="T1" fmla="*/ 142 h 146"/>
                <a:gd name="T2" fmla="*/ 359 w 359"/>
                <a:gd name="T3" fmla="*/ 55 h 146"/>
                <a:gd name="T4" fmla="*/ 345 w 359"/>
                <a:gd name="T5" fmla="*/ 0 h 146"/>
                <a:gd name="T6" fmla="*/ 24 w 359"/>
                <a:gd name="T7" fmla="*/ 87 h 146"/>
                <a:gd name="T8" fmla="*/ 4 w 359"/>
                <a:gd name="T9" fmla="*/ 121 h 146"/>
                <a:gd name="T10" fmla="*/ 39 w 359"/>
                <a:gd name="T11" fmla="*/ 142 h 146"/>
              </a:gdLst>
              <a:ahLst/>
              <a:cxnLst>
                <a:cxn ang="0">
                  <a:pos x="T0" y="T1"/>
                </a:cxn>
                <a:cxn ang="0">
                  <a:pos x="T2" y="T3"/>
                </a:cxn>
                <a:cxn ang="0">
                  <a:pos x="T4" y="T5"/>
                </a:cxn>
                <a:cxn ang="0">
                  <a:pos x="T6" y="T7"/>
                </a:cxn>
                <a:cxn ang="0">
                  <a:pos x="T8" y="T9"/>
                </a:cxn>
                <a:cxn ang="0">
                  <a:pos x="T10" y="T11"/>
                </a:cxn>
              </a:cxnLst>
              <a:rect l="0" t="0" r="r" b="b"/>
              <a:pathLst>
                <a:path w="359" h="146">
                  <a:moveTo>
                    <a:pt x="39" y="142"/>
                  </a:moveTo>
                  <a:cubicBezTo>
                    <a:pt x="359" y="55"/>
                    <a:pt x="359" y="55"/>
                    <a:pt x="359" y="55"/>
                  </a:cubicBezTo>
                  <a:cubicBezTo>
                    <a:pt x="345" y="0"/>
                    <a:pt x="345" y="0"/>
                    <a:pt x="345" y="0"/>
                  </a:cubicBezTo>
                  <a:cubicBezTo>
                    <a:pt x="24" y="87"/>
                    <a:pt x="24" y="87"/>
                    <a:pt x="24" y="87"/>
                  </a:cubicBezTo>
                  <a:cubicBezTo>
                    <a:pt x="9" y="91"/>
                    <a:pt x="0" y="106"/>
                    <a:pt x="4" y="121"/>
                  </a:cubicBezTo>
                  <a:cubicBezTo>
                    <a:pt x="8" y="137"/>
                    <a:pt x="23" y="146"/>
                    <a:pt x="39" y="142"/>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3" name="Freeform 320"/>
            <p:cNvSpPr>
              <a:spLocks/>
            </p:cNvSpPr>
            <p:nvPr/>
          </p:nvSpPr>
          <p:spPr bwMode="auto">
            <a:xfrm>
              <a:off x="1257301" y="3259138"/>
              <a:ext cx="52388" cy="66675"/>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1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20" y="63"/>
                    <a:pt x="21" y="63"/>
                  </a:cubicBezTo>
                  <a:cubicBezTo>
                    <a:pt x="50" y="55"/>
                    <a:pt x="50" y="55"/>
                    <a:pt x="50" y="55"/>
                  </a:cubicBezTo>
                  <a:lnTo>
                    <a:pt x="33"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4" name="Freeform 321"/>
            <p:cNvSpPr>
              <a:spLocks/>
            </p:cNvSpPr>
            <p:nvPr/>
          </p:nvSpPr>
          <p:spPr bwMode="auto">
            <a:xfrm>
              <a:off x="1268413" y="3113088"/>
              <a:ext cx="317500" cy="550863"/>
            </a:xfrm>
            <a:custGeom>
              <a:avLst/>
              <a:gdLst>
                <a:gd name="T0" fmla="*/ 238 w 307"/>
                <a:gd name="T1" fmla="*/ 303 h 535"/>
                <a:gd name="T2" fmla="*/ 279 w 307"/>
                <a:gd name="T3" fmla="*/ 206 h 535"/>
                <a:gd name="T4" fmla="*/ 281 w 307"/>
                <a:gd name="T5" fmla="*/ 159 h 535"/>
                <a:gd name="T6" fmla="*/ 244 w 307"/>
                <a:gd name="T7" fmla="*/ 27 h 535"/>
                <a:gd name="T8" fmla="*/ 244 w 307"/>
                <a:gd name="T9" fmla="*/ 27 h 535"/>
                <a:gd name="T10" fmla="*/ 206 w 307"/>
                <a:gd name="T11" fmla="*/ 3 h 535"/>
                <a:gd name="T12" fmla="*/ 178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6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9" y="206"/>
                    <a:pt x="279" y="206"/>
                    <a:pt x="279" y="206"/>
                  </a:cubicBezTo>
                  <a:cubicBezTo>
                    <a:pt x="285" y="192"/>
                    <a:pt x="286" y="175"/>
                    <a:pt x="281" y="159"/>
                  </a:cubicBezTo>
                  <a:cubicBezTo>
                    <a:pt x="244" y="27"/>
                    <a:pt x="244" y="27"/>
                    <a:pt x="244" y="27"/>
                  </a:cubicBezTo>
                  <a:cubicBezTo>
                    <a:pt x="244" y="27"/>
                    <a:pt x="244" y="27"/>
                    <a:pt x="244" y="27"/>
                  </a:cubicBezTo>
                  <a:cubicBezTo>
                    <a:pt x="239" y="11"/>
                    <a:pt x="223" y="0"/>
                    <a:pt x="206" y="3"/>
                  </a:cubicBezTo>
                  <a:cubicBezTo>
                    <a:pt x="188" y="5"/>
                    <a:pt x="175" y="22"/>
                    <a:pt x="178" y="41"/>
                  </a:cubicBezTo>
                  <a:cubicBezTo>
                    <a:pt x="178"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60" y="44"/>
                    <a:pt x="47" y="61"/>
                    <a:pt x="49" y="80"/>
                  </a:cubicBezTo>
                  <a:cubicBezTo>
                    <a:pt x="50" y="86"/>
                    <a:pt x="52" y="91"/>
                    <a:pt x="56"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lnTo>
                    <a:pt x="238" y="303"/>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5" name="Freeform 322"/>
            <p:cNvSpPr>
              <a:spLocks/>
            </p:cNvSpPr>
            <p:nvPr/>
          </p:nvSpPr>
          <p:spPr bwMode="auto">
            <a:xfrm>
              <a:off x="1268413" y="3205163"/>
              <a:ext cx="169863" cy="473075"/>
            </a:xfrm>
            <a:custGeom>
              <a:avLst/>
              <a:gdLst>
                <a:gd name="T0" fmla="*/ 164 w 164"/>
                <a:gd name="T1" fmla="*/ 453 h 459"/>
                <a:gd name="T2" fmla="*/ 34 w 164"/>
                <a:gd name="T3" fmla="*/ 30 h 459"/>
                <a:gd name="T4" fmla="*/ 34 w 164"/>
                <a:gd name="T5" fmla="*/ 30 h 459"/>
                <a:gd name="T6" fmla="*/ 34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8 w 164"/>
                <a:gd name="T21"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459">
                  <a:moveTo>
                    <a:pt x="164" y="453"/>
                  </a:moveTo>
                  <a:cubicBezTo>
                    <a:pt x="34" y="30"/>
                    <a:pt x="34" y="30"/>
                    <a:pt x="34" y="30"/>
                  </a:cubicBezTo>
                  <a:cubicBezTo>
                    <a:pt x="34" y="30"/>
                    <a:pt x="34" y="30"/>
                    <a:pt x="34" y="30"/>
                  </a:cubicBezTo>
                  <a:cubicBezTo>
                    <a:pt x="34" y="30"/>
                    <a:pt x="34" y="30"/>
                    <a:pt x="34" y="29"/>
                  </a:cubicBezTo>
                  <a:cubicBezTo>
                    <a:pt x="32" y="18"/>
                    <a:pt x="36" y="8"/>
                    <a:pt x="43" y="1"/>
                  </a:cubicBezTo>
                  <a:cubicBezTo>
                    <a:pt x="39" y="0"/>
                    <a:pt x="36"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8" y="459"/>
                    <a:pt x="98" y="459"/>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6" name="Freeform 323"/>
            <p:cNvSpPr>
              <a:spLocks/>
            </p:cNvSpPr>
            <p:nvPr/>
          </p:nvSpPr>
          <p:spPr bwMode="auto">
            <a:xfrm>
              <a:off x="1303338" y="3459163"/>
              <a:ext cx="273050" cy="115888"/>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9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9" y="44"/>
                  </a:cubicBezTo>
                  <a:cubicBezTo>
                    <a:pt x="243" y="1"/>
                    <a:pt x="243" y="1"/>
                    <a:pt x="243" y="1"/>
                  </a:cubicBezTo>
                  <a:cubicBezTo>
                    <a:pt x="248" y="0"/>
                    <a:pt x="253" y="3"/>
                    <a:pt x="254" y="8"/>
                  </a:cubicBezTo>
                  <a:lnTo>
                    <a:pt x="263" y="5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7" name="Freeform 324"/>
            <p:cNvSpPr>
              <a:spLocks/>
            </p:cNvSpPr>
            <p:nvPr/>
          </p:nvSpPr>
          <p:spPr bwMode="auto">
            <a:xfrm>
              <a:off x="1303338" y="3459163"/>
              <a:ext cx="273050" cy="115888"/>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9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9" y="44"/>
                  </a:cubicBezTo>
                  <a:cubicBezTo>
                    <a:pt x="243" y="1"/>
                    <a:pt x="243" y="1"/>
                    <a:pt x="243" y="1"/>
                  </a:cubicBezTo>
                  <a:cubicBezTo>
                    <a:pt x="248" y="0"/>
                    <a:pt x="253" y="3"/>
                    <a:pt x="254" y="8"/>
                  </a:cubicBezTo>
                  <a:lnTo>
                    <a:pt x="263" y="5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8" name="Freeform 325"/>
            <p:cNvSpPr>
              <a:spLocks/>
            </p:cNvSpPr>
            <p:nvPr/>
          </p:nvSpPr>
          <p:spPr bwMode="auto">
            <a:xfrm>
              <a:off x="1350963" y="3467101"/>
              <a:ext cx="177800" cy="100013"/>
            </a:xfrm>
            <a:custGeom>
              <a:avLst/>
              <a:gdLst>
                <a:gd name="T0" fmla="*/ 112 w 112"/>
                <a:gd name="T1" fmla="*/ 45 h 63"/>
                <a:gd name="T2" fmla="*/ 9 w 112"/>
                <a:gd name="T3" fmla="*/ 63 h 63"/>
                <a:gd name="T4" fmla="*/ 0 w 112"/>
                <a:gd name="T5" fmla="*/ 19 h 63"/>
                <a:gd name="T6" fmla="*/ 103 w 112"/>
                <a:gd name="T7" fmla="*/ 0 h 63"/>
                <a:gd name="T8" fmla="*/ 112 w 112"/>
                <a:gd name="T9" fmla="*/ 45 h 63"/>
              </a:gdLst>
              <a:ahLst/>
              <a:cxnLst>
                <a:cxn ang="0">
                  <a:pos x="T0" y="T1"/>
                </a:cxn>
                <a:cxn ang="0">
                  <a:pos x="T2" y="T3"/>
                </a:cxn>
                <a:cxn ang="0">
                  <a:pos x="T4" y="T5"/>
                </a:cxn>
                <a:cxn ang="0">
                  <a:pos x="T6" y="T7"/>
                </a:cxn>
                <a:cxn ang="0">
                  <a:pos x="T8" y="T9"/>
                </a:cxn>
              </a:cxnLst>
              <a:rect l="0" t="0" r="r" b="b"/>
              <a:pathLst>
                <a:path w="112" h="63">
                  <a:moveTo>
                    <a:pt x="112" y="45"/>
                  </a:moveTo>
                  <a:lnTo>
                    <a:pt x="9" y="63"/>
                  </a:lnTo>
                  <a:lnTo>
                    <a:pt x="0" y="19"/>
                  </a:lnTo>
                  <a:lnTo>
                    <a:pt x="103" y="0"/>
                  </a:lnTo>
                  <a:lnTo>
                    <a:pt x="112"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9" name="Freeform 326"/>
            <p:cNvSpPr>
              <a:spLocks/>
            </p:cNvSpPr>
            <p:nvPr/>
          </p:nvSpPr>
          <p:spPr bwMode="auto">
            <a:xfrm>
              <a:off x="1457326" y="3484563"/>
              <a:ext cx="49213" cy="50800"/>
            </a:xfrm>
            <a:custGeom>
              <a:avLst/>
              <a:gdLst>
                <a:gd name="T0" fmla="*/ 31 w 31"/>
                <a:gd name="T1" fmla="*/ 28 h 32"/>
                <a:gd name="T2" fmla="*/ 6 w 31"/>
                <a:gd name="T3" fmla="*/ 32 h 32"/>
                <a:gd name="T4" fmla="*/ 0 w 31"/>
                <a:gd name="T5" fmla="*/ 4 h 32"/>
                <a:gd name="T6" fmla="*/ 26 w 31"/>
                <a:gd name="T7" fmla="*/ 0 h 32"/>
                <a:gd name="T8" fmla="*/ 31 w 31"/>
                <a:gd name="T9" fmla="*/ 28 h 32"/>
              </a:gdLst>
              <a:ahLst/>
              <a:cxnLst>
                <a:cxn ang="0">
                  <a:pos x="T0" y="T1"/>
                </a:cxn>
                <a:cxn ang="0">
                  <a:pos x="T2" y="T3"/>
                </a:cxn>
                <a:cxn ang="0">
                  <a:pos x="T4" y="T5"/>
                </a:cxn>
                <a:cxn ang="0">
                  <a:pos x="T6" y="T7"/>
                </a:cxn>
                <a:cxn ang="0">
                  <a:pos x="T8" y="T9"/>
                </a:cxn>
              </a:cxnLst>
              <a:rect l="0" t="0" r="r" b="b"/>
              <a:pathLst>
                <a:path w="31" h="32">
                  <a:moveTo>
                    <a:pt x="31" y="28"/>
                  </a:moveTo>
                  <a:lnTo>
                    <a:pt x="6" y="32"/>
                  </a:lnTo>
                  <a:lnTo>
                    <a:pt x="0" y="4"/>
                  </a:lnTo>
                  <a:lnTo>
                    <a:pt x="26" y="0"/>
                  </a:lnTo>
                  <a:lnTo>
                    <a:pt x="31" y="2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0" name="Freeform 327"/>
            <p:cNvSpPr>
              <a:spLocks/>
            </p:cNvSpPr>
            <p:nvPr/>
          </p:nvSpPr>
          <p:spPr bwMode="auto">
            <a:xfrm>
              <a:off x="1473201" y="3502026"/>
              <a:ext cx="20638" cy="20638"/>
            </a:xfrm>
            <a:custGeom>
              <a:avLst/>
              <a:gdLst>
                <a:gd name="T0" fmla="*/ 8 w 13"/>
                <a:gd name="T1" fmla="*/ 0 h 13"/>
                <a:gd name="T2" fmla="*/ 2 w 13"/>
                <a:gd name="T3" fmla="*/ 0 h 13"/>
                <a:gd name="T4" fmla="*/ 2 w 13"/>
                <a:gd name="T5" fmla="*/ 4 h 13"/>
                <a:gd name="T6" fmla="*/ 3 w 13"/>
                <a:gd name="T7" fmla="*/ 4 h 13"/>
                <a:gd name="T8" fmla="*/ 3 w 13"/>
                <a:gd name="T9" fmla="*/ 2 h 13"/>
                <a:gd name="T10" fmla="*/ 5 w 13"/>
                <a:gd name="T11" fmla="*/ 2 h 13"/>
                <a:gd name="T12" fmla="*/ 5 w 13"/>
                <a:gd name="T13" fmla="*/ 7 h 13"/>
                <a:gd name="T14" fmla="*/ 3 w 13"/>
                <a:gd name="T15" fmla="*/ 10 h 13"/>
                <a:gd name="T16" fmla="*/ 0 w 13"/>
                <a:gd name="T17" fmla="*/ 12 h 13"/>
                <a:gd name="T18" fmla="*/ 0 w 13"/>
                <a:gd name="T19" fmla="*/ 13 h 13"/>
                <a:gd name="T20" fmla="*/ 5 w 13"/>
                <a:gd name="T21" fmla="*/ 11 h 13"/>
                <a:gd name="T22" fmla="*/ 6 w 13"/>
                <a:gd name="T23" fmla="*/ 7 h 13"/>
                <a:gd name="T24" fmla="*/ 9 w 13"/>
                <a:gd name="T25" fmla="*/ 9 h 13"/>
                <a:gd name="T26" fmla="*/ 7 w 13"/>
                <a:gd name="T27" fmla="*/ 13 h 13"/>
                <a:gd name="T28" fmla="*/ 9 w 13"/>
                <a:gd name="T29" fmla="*/ 13 h 13"/>
                <a:gd name="T30" fmla="*/ 11 w 13"/>
                <a:gd name="T31" fmla="*/ 8 h 13"/>
                <a:gd name="T32" fmla="*/ 7 w 13"/>
                <a:gd name="T33" fmla="*/ 6 h 13"/>
                <a:gd name="T34" fmla="*/ 8 w 13"/>
                <a:gd name="T35" fmla="*/ 3 h 13"/>
                <a:gd name="T36" fmla="*/ 10 w 13"/>
                <a:gd name="T37" fmla="*/ 5 h 13"/>
                <a:gd name="T38" fmla="*/ 13 w 13"/>
                <a:gd name="T39" fmla="*/ 4 h 13"/>
                <a:gd name="T40" fmla="*/ 12 w 13"/>
                <a:gd name="T41" fmla="*/ 2 h 13"/>
                <a:gd name="T42" fmla="*/ 10 w 13"/>
                <a:gd name="T43" fmla="*/ 3 h 13"/>
                <a:gd name="T44" fmla="*/ 8 w 13"/>
                <a:gd name="T4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3">
                  <a:moveTo>
                    <a:pt x="8" y="0"/>
                  </a:moveTo>
                  <a:lnTo>
                    <a:pt x="2" y="0"/>
                  </a:lnTo>
                  <a:lnTo>
                    <a:pt x="2" y="4"/>
                  </a:lnTo>
                  <a:lnTo>
                    <a:pt x="3" y="4"/>
                  </a:lnTo>
                  <a:lnTo>
                    <a:pt x="3" y="2"/>
                  </a:lnTo>
                  <a:lnTo>
                    <a:pt x="5" y="2"/>
                  </a:lnTo>
                  <a:lnTo>
                    <a:pt x="5" y="7"/>
                  </a:lnTo>
                  <a:lnTo>
                    <a:pt x="3" y="10"/>
                  </a:lnTo>
                  <a:lnTo>
                    <a:pt x="0" y="12"/>
                  </a:lnTo>
                  <a:lnTo>
                    <a:pt x="0" y="13"/>
                  </a:lnTo>
                  <a:lnTo>
                    <a:pt x="5" y="11"/>
                  </a:lnTo>
                  <a:lnTo>
                    <a:pt x="6" y="7"/>
                  </a:lnTo>
                  <a:lnTo>
                    <a:pt x="9" y="9"/>
                  </a:lnTo>
                  <a:lnTo>
                    <a:pt x="7" y="13"/>
                  </a:lnTo>
                  <a:lnTo>
                    <a:pt x="9" y="13"/>
                  </a:lnTo>
                  <a:lnTo>
                    <a:pt x="11" y="8"/>
                  </a:lnTo>
                  <a:lnTo>
                    <a:pt x="7" y="6"/>
                  </a:lnTo>
                  <a:lnTo>
                    <a:pt x="8" y="3"/>
                  </a:lnTo>
                  <a:lnTo>
                    <a:pt x="10" y="5"/>
                  </a:lnTo>
                  <a:lnTo>
                    <a:pt x="13" y="4"/>
                  </a:lnTo>
                  <a:lnTo>
                    <a:pt x="12" y="2"/>
                  </a:lnTo>
                  <a:lnTo>
                    <a:pt x="10" y="3"/>
                  </a:lnTo>
                  <a:lnTo>
                    <a:pt x="8"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1" name="Freeform 328"/>
            <p:cNvSpPr>
              <a:spLocks/>
            </p:cNvSpPr>
            <p:nvPr/>
          </p:nvSpPr>
          <p:spPr bwMode="auto">
            <a:xfrm>
              <a:off x="1481138" y="3495676"/>
              <a:ext cx="6350" cy="63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2" name="Freeform 329"/>
            <p:cNvSpPr>
              <a:spLocks/>
            </p:cNvSpPr>
            <p:nvPr/>
          </p:nvSpPr>
          <p:spPr bwMode="auto">
            <a:xfrm>
              <a:off x="1416051" y="3490913"/>
              <a:ext cx="47625" cy="52388"/>
            </a:xfrm>
            <a:custGeom>
              <a:avLst/>
              <a:gdLst>
                <a:gd name="T0" fmla="*/ 30 w 30"/>
                <a:gd name="T1" fmla="*/ 28 h 33"/>
                <a:gd name="T2" fmla="*/ 5 w 30"/>
                <a:gd name="T3" fmla="*/ 33 h 33"/>
                <a:gd name="T4" fmla="*/ 0 w 30"/>
                <a:gd name="T5" fmla="*/ 6 h 33"/>
                <a:gd name="T6" fmla="*/ 25 w 30"/>
                <a:gd name="T7" fmla="*/ 0 h 33"/>
                <a:gd name="T8" fmla="*/ 30 w 30"/>
                <a:gd name="T9" fmla="*/ 28 h 33"/>
              </a:gdLst>
              <a:ahLst/>
              <a:cxnLst>
                <a:cxn ang="0">
                  <a:pos x="T0" y="T1"/>
                </a:cxn>
                <a:cxn ang="0">
                  <a:pos x="T2" y="T3"/>
                </a:cxn>
                <a:cxn ang="0">
                  <a:pos x="T4" y="T5"/>
                </a:cxn>
                <a:cxn ang="0">
                  <a:pos x="T6" y="T7"/>
                </a:cxn>
                <a:cxn ang="0">
                  <a:pos x="T8" y="T9"/>
                </a:cxn>
              </a:cxnLst>
              <a:rect l="0" t="0" r="r" b="b"/>
              <a:pathLst>
                <a:path w="30" h="33">
                  <a:moveTo>
                    <a:pt x="30" y="28"/>
                  </a:moveTo>
                  <a:lnTo>
                    <a:pt x="5" y="33"/>
                  </a:lnTo>
                  <a:lnTo>
                    <a:pt x="0" y="6"/>
                  </a:lnTo>
                  <a:lnTo>
                    <a:pt x="25" y="0"/>
                  </a:lnTo>
                  <a:lnTo>
                    <a:pt x="30" y="2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3" name="Freeform 330"/>
            <p:cNvSpPr>
              <a:spLocks/>
            </p:cNvSpPr>
            <p:nvPr/>
          </p:nvSpPr>
          <p:spPr bwMode="auto">
            <a:xfrm>
              <a:off x="1427163" y="3509963"/>
              <a:ext cx="25400" cy="19050"/>
            </a:xfrm>
            <a:custGeom>
              <a:avLst/>
              <a:gdLst>
                <a:gd name="T0" fmla="*/ 0 w 16"/>
                <a:gd name="T1" fmla="*/ 3 h 12"/>
                <a:gd name="T2" fmla="*/ 1 w 16"/>
                <a:gd name="T3" fmla="*/ 12 h 12"/>
                <a:gd name="T4" fmla="*/ 16 w 16"/>
                <a:gd name="T5" fmla="*/ 9 h 12"/>
                <a:gd name="T6" fmla="*/ 15 w 16"/>
                <a:gd name="T7" fmla="*/ 0 h 12"/>
                <a:gd name="T8" fmla="*/ 8 w 16"/>
                <a:gd name="T9" fmla="*/ 7 h 12"/>
                <a:gd name="T10" fmla="*/ 0 w 16"/>
                <a:gd name="T11" fmla="*/ 3 h 12"/>
              </a:gdLst>
              <a:ahLst/>
              <a:cxnLst>
                <a:cxn ang="0">
                  <a:pos x="T0" y="T1"/>
                </a:cxn>
                <a:cxn ang="0">
                  <a:pos x="T2" y="T3"/>
                </a:cxn>
                <a:cxn ang="0">
                  <a:pos x="T4" y="T5"/>
                </a:cxn>
                <a:cxn ang="0">
                  <a:pos x="T6" y="T7"/>
                </a:cxn>
                <a:cxn ang="0">
                  <a:pos x="T8" y="T9"/>
                </a:cxn>
                <a:cxn ang="0">
                  <a:pos x="T10" y="T11"/>
                </a:cxn>
              </a:cxnLst>
              <a:rect l="0" t="0" r="r" b="b"/>
              <a:pathLst>
                <a:path w="16" h="12">
                  <a:moveTo>
                    <a:pt x="0" y="3"/>
                  </a:moveTo>
                  <a:lnTo>
                    <a:pt x="1" y="12"/>
                  </a:lnTo>
                  <a:lnTo>
                    <a:pt x="16" y="9"/>
                  </a:lnTo>
                  <a:lnTo>
                    <a:pt x="15" y="0"/>
                  </a:lnTo>
                  <a:lnTo>
                    <a:pt x="8" y="7"/>
                  </a:lnTo>
                  <a:lnTo>
                    <a:pt x="0" y="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4" name="Freeform 331"/>
            <p:cNvSpPr>
              <a:spLocks/>
            </p:cNvSpPr>
            <p:nvPr/>
          </p:nvSpPr>
          <p:spPr bwMode="auto">
            <a:xfrm>
              <a:off x="1425576" y="3506788"/>
              <a:ext cx="23813" cy="12700"/>
            </a:xfrm>
            <a:custGeom>
              <a:avLst/>
              <a:gdLst>
                <a:gd name="T0" fmla="*/ 0 w 15"/>
                <a:gd name="T1" fmla="*/ 3 h 8"/>
                <a:gd name="T2" fmla="*/ 0 w 15"/>
                <a:gd name="T3" fmla="*/ 3 h 8"/>
                <a:gd name="T4" fmla="*/ 9 w 15"/>
                <a:gd name="T5" fmla="*/ 8 h 8"/>
                <a:gd name="T6" fmla="*/ 15 w 15"/>
                <a:gd name="T7" fmla="*/ 1 h 8"/>
                <a:gd name="T8" fmla="*/ 15 w 15"/>
                <a:gd name="T9" fmla="*/ 0 h 8"/>
                <a:gd name="T10" fmla="*/ 0 w 15"/>
                <a:gd name="T11" fmla="*/ 3 h 8"/>
              </a:gdLst>
              <a:ahLst/>
              <a:cxnLst>
                <a:cxn ang="0">
                  <a:pos x="T0" y="T1"/>
                </a:cxn>
                <a:cxn ang="0">
                  <a:pos x="T2" y="T3"/>
                </a:cxn>
                <a:cxn ang="0">
                  <a:pos x="T4" y="T5"/>
                </a:cxn>
                <a:cxn ang="0">
                  <a:pos x="T6" y="T7"/>
                </a:cxn>
                <a:cxn ang="0">
                  <a:pos x="T8" y="T9"/>
                </a:cxn>
                <a:cxn ang="0">
                  <a:pos x="T10" y="T11"/>
                </a:cxn>
              </a:cxnLst>
              <a:rect l="0" t="0" r="r" b="b"/>
              <a:pathLst>
                <a:path w="15" h="8">
                  <a:moveTo>
                    <a:pt x="0" y="3"/>
                  </a:moveTo>
                  <a:lnTo>
                    <a:pt x="0" y="3"/>
                  </a:lnTo>
                  <a:lnTo>
                    <a:pt x="9" y="8"/>
                  </a:lnTo>
                  <a:lnTo>
                    <a:pt x="15" y="1"/>
                  </a:lnTo>
                  <a:lnTo>
                    <a:pt x="15" y="0"/>
                  </a:lnTo>
                  <a:lnTo>
                    <a:pt x="0" y="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5" name="Freeform 332"/>
            <p:cNvSpPr>
              <a:spLocks/>
            </p:cNvSpPr>
            <p:nvPr/>
          </p:nvSpPr>
          <p:spPr bwMode="auto">
            <a:xfrm>
              <a:off x="1373188" y="3500438"/>
              <a:ext cx="49213" cy="50800"/>
            </a:xfrm>
            <a:custGeom>
              <a:avLst/>
              <a:gdLst>
                <a:gd name="T0" fmla="*/ 31 w 31"/>
                <a:gd name="T1" fmla="*/ 27 h 32"/>
                <a:gd name="T2" fmla="*/ 5 w 31"/>
                <a:gd name="T3" fmla="*/ 32 h 32"/>
                <a:gd name="T4" fmla="*/ 0 w 31"/>
                <a:gd name="T5" fmla="*/ 4 h 32"/>
                <a:gd name="T6" fmla="*/ 25 w 31"/>
                <a:gd name="T7" fmla="*/ 0 h 32"/>
                <a:gd name="T8" fmla="*/ 31 w 31"/>
                <a:gd name="T9" fmla="*/ 27 h 32"/>
              </a:gdLst>
              <a:ahLst/>
              <a:cxnLst>
                <a:cxn ang="0">
                  <a:pos x="T0" y="T1"/>
                </a:cxn>
                <a:cxn ang="0">
                  <a:pos x="T2" y="T3"/>
                </a:cxn>
                <a:cxn ang="0">
                  <a:pos x="T4" y="T5"/>
                </a:cxn>
                <a:cxn ang="0">
                  <a:pos x="T6" y="T7"/>
                </a:cxn>
                <a:cxn ang="0">
                  <a:pos x="T8" y="T9"/>
                </a:cxn>
              </a:cxnLst>
              <a:rect l="0" t="0" r="r" b="b"/>
              <a:pathLst>
                <a:path w="31" h="32">
                  <a:moveTo>
                    <a:pt x="31" y="27"/>
                  </a:moveTo>
                  <a:lnTo>
                    <a:pt x="5" y="32"/>
                  </a:lnTo>
                  <a:lnTo>
                    <a:pt x="0" y="4"/>
                  </a:lnTo>
                  <a:lnTo>
                    <a:pt x="25" y="0"/>
                  </a:lnTo>
                  <a:lnTo>
                    <a:pt x="31"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6" name="Freeform 333"/>
            <p:cNvSpPr>
              <a:spLocks/>
            </p:cNvSpPr>
            <p:nvPr/>
          </p:nvSpPr>
          <p:spPr bwMode="auto">
            <a:xfrm>
              <a:off x="1384301" y="3514726"/>
              <a:ext cx="25400" cy="20638"/>
            </a:xfrm>
            <a:custGeom>
              <a:avLst/>
              <a:gdLst>
                <a:gd name="T0" fmla="*/ 23 w 24"/>
                <a:gd name="T1" fmla="*/ 5 h 21"/>
                <a:gd name="T2" fmla="*/ 15 w 24"/>
                <a:gd name="T3" fmla="*/ 1 h 21"/>
                <a:gd name="T4" fmla="*/ 11 w 24"/>
                <a:gd name="T5" fmla="*/ 4 h 21"/>
                <a:gd name="T6" fmla="*/ 6 w 24"/>
                <a:gd name="T7" fmla="*/ 2 h 21"/>
                <a:gd name="T8" fmla="*/ 0 w 24"/>
                <a:gd name="T9" fmla="*/ 9 h 21"/>
                <a:gd name="T10" fmla="*/ 14 w 24"/>
                <a:gd name="T11" fmla="*/ 21 h 21"/>
                <a:gd name="T12" fmla="*/ 23 w 24"/>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4" h="21">
                  <a:moveTo>
                    <a:pt x="23" y="5"/>
                  </a:moveTo>
                  <a:cubicBezTo>
                    <a:pt x="22" y="2"/>
                    <a:pt x="19" y="0"/>
                    <a:pt x="15" y="1"/>
                  </a:cubicBezTo>
                  <a:cubicBezTo>
                    <a:pt x="13" y="1"/>
                    <a:pt x="11" y="2"/>
                    <a:pt x="11" y="4"/>
                  </a:cubicBezTo>
                  <a:cubicBezTo>
                    <a:pt x="10" y="3"/>
                    <a:pt x="8" y="2"/>
                    <a:pt x="6" y="2"/>
                  </a:cubicBezTo>
                  <a:cubicBezTo>
                    <a:pt x="2" y="3"/>
                    <a:pt x="0" y="6"/>
                    <a:pt x="0" y="9"/>
                  </a:cubicBezTo>
                  <a:cubicBezTo>
                    <a:pt x="1" y="15"/>
                    <a:pt x="10" y="19"/>
                    <a:pt x="14" y="21"/>
                  </a:cubicBezTo>
                  <a:cubicBezTo>
                    <a:pt x="17" y="17"/>
                    <a:pt x="24" y="11"/>
                    <a:pt x="23"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7" name="Freeform 334"/>
            <p:cNvSpPr>
              <a:spLocks/>
            </p:cNvSpPr>
            <p:nvPr/>
          </p:nvSpPr>
          <p:spPr bwMode="auto">
            <a:xfrm>
              <a:off x="1354138" y="3602038"/>
              <a:ext cx="266700" cy="152400"/>
            </a:xfrm>
            <a:custGeom>
              <a:avLst/>
              <a:gdLst>
                <a:gd name="T0" fmla="*/ 168 w 168"/>
                <a:gd name="T1" fmla="*/ 96 h 96"/>
                <a:gd name="T2" fmla="*/ 140 w 168"/>
                <a:gd name="T3" fmla="*/ 0 h 96"/>
                <a:gd name="T4" fmla="*/ 0 w 168"/>
                <a:gd name="T5" fmla="*/ 22 h 96"/>
                <a:gd name="T6" fmla="*/ 11 w 168"/>
                <a:gd name="T7" fmla="*/ 96 h 96"/>
                <a:gd name="T8" fmla="*/ 168 w 168"/>
                <a:gd name="T9" fmla="*/ 96 h 96"/>
              </a:gdLst>
              <a:ahLst/>
              <a:cxnLst>
                <a:cxn ang="0">
                  <a:pos x="T0" y="T1"/>
                </a:cxn>
                <a:cxn ang="0">
                  <a:pos x="T2" y="T3"/>
                </a:cxn>
                <a:cxn ang="0">
                  <a:pos x="T4" y="T5"/>
                </a:cxn>
                <a:cxn ang="0">
                  <a:pos x="T6" y="T7"/>
                </a:cxn>
                <a:cxn ang="0">
                  <a:pos x="T8" y="T9"/>
                </a:cxn>
              </a:cxnLst>
              <a:rect l="0" t="0" r="r" b="b"/>
              <a:pathLst>
                <a:path w="168" h="96">
                  <a:moveTo>
                    <a:pt x="168" y="96"/>
                  </a:moveTo>
                  <a:lnTo>
                    <a:pt x="140" y="0"/>
                  </a:lnTo>
                  <a:lnTo>
                    <a:pt x="0" y="22"/>
                  </a:lnTo>
                  <a:lnTo>
                    <a:pt x="11" y="96"/>
                  </a:lnTo>
                  <a:lnTo>
                    <a:pt x="168"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8" name="Freeform 335"/>
            <p:cNvSpPr>
              <a:spLocks/>
            </p:cNvSpPr>
            <p:nvPr/>
          </p:nvSpPr>
          <p:spPr bwMode="auto">
            <a:xfrm>
              <a:off x="1354138" y="3625851"/>
              <a:ext cx="114300" cy="128588"/>
            </a:xfrm>
            <a:custGeom>
              <a:avLst/>
              <a:gdLst>
                <a:gd name="T0" fmla="*/ 72 w 72"/>
                <a:gd name="T1" fmla="*/ 81 h 81"/>
                <a:gd name="T2" fmla="*/ 11 w 72"/>
                <a:gd name="T3" fmla="*/ 81 h 81"/>
                <a:gd name="T4" fmla="*/ 0 w 72"/>
                <a:gd name="T5" fmla="*/ 7 h 81"/>
                <a:gd name="T6" fmla="*/ 44 w 72"/>
                <a:gd name="T7" fmla="*/ 0 h 81"/>
                <a:gd name="T8" fmla="*/ 72 w 72"/>
                <a:gd name="T9" fmla="*/ 81 h 81"/>
              </a:gdLst>
              <a:ahLst/>
              <a:cxnLst>
                <a:cxn ang="0">
                  <a:pos x="T0" y="T1"/>
                </a:cxn>
                <a:cxn ang="0">
                  <a:pos x="T2" y="T3"/>
                </a:cxn>
                <a:cxn ang="0">
                  <a:pos x="T4" y="T5"/>
                </a:cxn>
                <a:cxn ang="0">
                  <a:pos x="T6" y="T7"/>
                </a:cxn>
                <a:cxn ang="0">
                  <a:pos x="T8" y="T9"/>
                </a:cxn>
              </a:cxnLst>
              <a:rect l="0" t="0" r="r" b="b"/>
              <a:pathLst>
                <a:path w="72" h="81">
                  <a:moveTo>
                    <a:pt x="72" y="81"/>
                  </a:moveTo>
                  <a:lnTo>
                    <a:pt x="11" y="81"/>
                  </a:lnTo>
                  <a:lnTo>
                    <a:pt x="0" y="7"/>
                  </a:lnTo>
                  <a:lnTo>
                    <a:pt x="44" y="0"/>
                  </a:lnTo>
                  <a:lnTo>
                    <a:pt x="72" y="81"/>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9" name="Rectangle 336"/>
            <p:cNvSpPr>
              <a:spLocks noChangeArrowheads="1"/>
            </p:cNvSpPr>
            <p:nvPr/>
          </p:nvSpPr>
          <p:spPr bwMode="auto">
            <a:xfrm>
              <a:off x="1268413" y="2043113"/>
              <a:ext cx="96838" cy="190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0" name="Freeform 337"/>
            <p:cNvSpPr>
              <a:spLocks/>
            </p:cNvSpPr>
            <p:nvPr/>
          </p:nvSpPr>
          <p:spPr bwMode="auto">
            <a:xfrm>
              <a:off x="1033463" y="3286126"/>
              <a:ext cx="52388" cy="19050"/>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1" name="Freeform 338"/>
            <p:cNvSpPr>
              <a:spLocks/>
            </p:cNvSpPr>
            <p:nvPr/>
          </p:nvSpPr>
          <p:spPr bwMode="auto">
            <a:xfrm>
              <a:off x="2324101" y="2638426"/>
              <a:ext cx="569913" cy="841375"/>
            </a:xfrm>
            <a:custGeom>
              <a:avLst/>
              <a:gdLst>
                <a:gd name="T0" fmla="*/ 15 w 359"/>
                <a:gd name="T1" fmla="*/ 0 h 530"/>
                <a:gd name="T2" fmla="*/ 0 w 359"/>
                <a:gd name="T3" fmla="*/ 10 h 530"/>
                <a:gd name="T4" fmla="*/ 142 w 359"/>
                <a:gd name="T5" fmla="*/ 225 h 530"/>
                <a:gd name="T6" fmla="*/ 343 w 359"/>
                <a:gd name="T7" fmla="*/ 530 h 530"/>
                <a:gd name="T8" fmla="*/ 359 w 359"/>
                <a:gd name="T9" fmla="*/ 520 h 530"/>
                <a:gd name="T10" fmla="*/ 15 w 359"/>
                <a:gd name="T11" fmla="*/ 0 h 530"/>
              </a:gdLst>
              <a:ahLst/>
              <a:cxnLst>
                <a:cxn ang="0">
                  <a:pos x="T0" y="T1"/>
                </a:cxn>
                <a:cxn ang="0">
                  <a:pos x="T2" y="T3"/>
                </a:cxn>
                <a:cxn ang="0">
                  <a:pos x="T4" y="T5"/>
                </a:cxn>
                <a:cxn ang="0">
                  <a:pos x="T6" y="T7"/>
                </a:cxn>
                <a:cxn ang="0">
                  <a:pos x="T8" y="T9"/>
                </a:cxn>
                <a:cxn ang="0">
                  <a:pos x="T10" y="T11"/>
                </a:cxn>
              </a:cxnLst>
              <a:rect l="0" t="0" r="r" b="b"/>
              <a:pathLst>
                <a:path w="359" h="530">
                  <a:moveTo>
                    <a:pt x="15" y="0"/>
                  </a:moveTo>
                  <a:lnTo>
                    <a:pt x="0" y="10"/>
                  </a:lnTo>
                  <a:lnTo>
                    <a:pt x="142" y="225"/>
                  </a:lnTo>
                  <a:lnTo>
                    <a:pt x="343" y="530"/>
                  </a:lnTo>
                  <a:lnTo>
                    <a:pt x="359" y="520"/>
                  </a:lnTo>
                  <a:lnTo>
                    <a:pt x="15"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2" name="Freeform 339"/>
            <p:cNvSpPr>
              <a:spLocks/>
            </p:cNvSpPr>
            <p:nvPr/>
          </p:nvSpPr>
          <p:spPr bwMode="auto">
            <a:xfrm>
              <a:off x="2828926" y="3402013"/>
              <a:ext cx="33338" cy="26988"/>
            </a:xfrm>
            <a:custGeom>
              <a:avLst/>
              <a:gdLst>
                <a:gd name="T0" fmla="*/ 21 w 21"/>
                <a:gd name="T1" fmla="*/ 8 h 17"/>
                <a:gd name="T2" fmla="*/ 5 w 21"/>
                <a:gd name="T3" fmla="*/ 17 h 17"/>
                <a:gd name="T4" fmla="*/ 5 w 21"/>
                <a:gd name="T5" fmla="*/ 17 h 17"/>
                <a:gd name="T6" fmla="*/ 0 w 21"/>
                <a:gd name="T7" fmla="*/ 10 h 17"/>
                <a:gd name="T8" fmla="*/ 16 w 21"/>
                <a:gd name="T9" fmla="*/ 0 h 17"/>
                <a:gd name="T10" fmla="*/ 21 w 21"/>
                <a:gd name="T11" fmla="*/ 8 h 17"/>
              </a:gdLst>
              <a:ahLst/>
              <a:cxnLst>
                <a:cxn ang="0">
                  <a:pos x="T0" y="T1"/>
                </a:cxn>
                <a:cxn ang="0">
                  <a:pos x="T2" y="T3"/>
                </a:cxn>
                <a:cxn ang="0">
                  <a:pos x="T4" y="T5"/>
                </a:cxn>
                <a:cxn ang="0">
                  <a:pos x="T6" y="T7"/>
                </a:cxn>
                <a:cxn ang="0">
                  <a:pos x="T8" y="T9"/>
                </a:cxn>
                <a:cxn ang="0">
                  <a:pos x="T10" y="T11"/>
                </a:cxn>
              </a:cxnLst>
              <a:rect l="0" t="0" r="r" b="b"/>
              <a:pathLst>
                <a:path w="21" h="17">
                  <a:moveTo>
                    <a:pt x="21" y="8"/>
                  </a:moveTo>
                  <a:lnTo>
                    <a:pt x="5" y="17"/>
                  </a:lnTo>
                  <a:lnTo>
                    <a:pt x="5" y="17"/>
                  </a:lnTo>
                  <a:lnTo>
                    <a:pt x="0" y="10"/>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3" name="Freeform 340"/>
            <p:cNvSpPr>
              <a:spLocks/>
            </p:cNvSpPr>
            <p:nvPr/>
          </p:nvSpPr>
          <p:spPr bwMode="auto">
            <a:xfrm>
              <a:off x="2811463" y="3376613"/>
              <a:ext cx="33338" cy="28575"/>
            </a:xfrm>
            <a:custGeom>
              <a:avLst/>
              <a:gdLst>
                <a:gd name="T0" fmla="*/ 21 w 21"/>
                <a:gd name="T1" fmla="*/ 7 h 18"/>
                <a:gd name="T2" fmla="*/ 5 w 21"/>
                <a:gd name="T3" fmla="*/ 18 h 18"/>
                <a:gd name="T4" fmla="*/ 5 w 21"/>
                <a:gd name="T5" fmla="*/ 18 h 18"/>
                <a:gd name="T6" fmla="*/ 0 w 21"/>
                <a:gd name="T7" fmla="*/ 10 h 18"/>
                <a:gd name="T8" fmla="*/ 15 w 21"/>
                <a:gd name="T9" fmla="*/ 0 h 18"/>
                <a:gd name="T10" fmla="*/ 21 w 21"/>
                <a:gd name="T11" fmla="*/ 7 h 18"/>
              </a:gdLst>
              <a:ahLst/>
              <a:cxnLst>
                <a:cxn ang="0">
                  <a:pos x="T0" y="T1"/>
                </a:cxn>
                <a:cxn ang="0">
                  <a:pos x="T2" y="T3"/>
                </a:cxn>
                <a:cxn ang="0">
                  <a:pos x="T4" y="T5"/>
                </a:cxn>
                <a:cxn ang="0">
                  <a:pos x="T6" y="T7"/>
                </a:cxn>
                <a:cxn ang="0">
                  <a:pos x="T8" y="T9"/>
                </a:cxn>
                <a:cxn ang="0">
                  <a:pos x="T10" y="T11"/>
                </a:cxn>
              </a:cxnLst>
              <a:rect l="0" t="0" r="r" b="b"/>
              <a:pathLst>
                <a:path w="21" h="18">
                  <a:moveTo>
                    <a:pt x="21" y="7"/>
                  </a:moveTo>
                  <a:lnTo>
                    <a:pt x="5" y="18"/>
                  </a:lnTo>
                  <a:lnTo>
                    <a:pt x="5" y="18"/>
                  </a:lnTo>
                  <a:lnTo>
                    <a:pt x="0" y="10"/>
                  </a:lnTo>
                  <a:lnTo>
                    <a:pt x="15" y="0"/>
                  </a:lnTo>
                  <a:lnTo>
                    <a:pt x="21" y="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4" name="Freeform 341"/>
            <p:cNvSpPr>
              <a:spLocks/>
            </p:cNvSpPr>
            <p:nvPr/>
          </p:nvSpPr>
          <p:spPr bwMode="auto">
            <a:xfrm>
              <a:off x="2794001" y="3349626"/>
              <a:ext cx="33338" cy="30163"/>
            </a:xfrm>
            <a:custGeom>
              <a:avLst/>
              <a:gdLst>
                <a:gd name="T0" fmla="*/ 21 w 21"/>
                <a:gd name="T1" fmla="*/ 8 h 19"/>
                <a:gd name="T2" fmla="*/ 6 w 21"/>
                <a:gd name="T3" fmla="*/ 19 h 19"/>
                <a:gd name="T4" fmla="*/ 0 w 21"/>
                <a:gd name="T5" fmla="*/ 11 h 19"/>
                <a:gd name="T6" fmla="*/ 16 w 21"/>
                <a:gd name="T7" fmla="*/ 0 h 19"/>
                <a:gd name="T8" fmla="*/ 21 w 21"/>
                <a:gd name="T9" fmla="*/ 8 h 19"/>
              </a:gdLst>
              <a:ahLst/>
              <a:cxnLst>
                <a:cxn ang="0">
                  <a:pos x="T0" y="T1"/>
                </a:cxn>
                <a:cxn ang="0">
                  <a:pos x="T2" y="T3"/>
                </a:cxn>
                <a:cxn ang="0">
                  <a:pos x="T4" y="T5"/>
                </a:cxn>
                <a:cxn ang="0">
                  <a:pos x="T6" y="T7"/>
                </a:cxn>
                <a:cxn ang="0">
                  <a:pos x="T8" y="T9"/>
                </a:cxn>
              </a:cxnLst>
              <a:rect l="0" t="0" r="r" b="b"/>
              <a:pathLst>
                <a:path w="21" h="19">
                  <a:moveTo>
                    <a:pt x="21" y="8"/>
                  </a:moveTo>
                  <a:lnTo>
                    <a:pt x="6" y="19"/>
                  </a:lnTo>
                  <a:lnTo>
                    <a:pt x="0" y="11"/>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5" name="Freeform 342"/>
            <p:cNvSpPr>
              <a:spLocks/>
            </p:cNvSpPr>
            <p:nvPr/>
          </p:nvSpPr>
          <p:spPr bwMode="auto">
            <a:xfrm>
              <a:off x="2778126" y="3324226"/>
              <a:ext cx="33338" cy="28575"/>
            </a:xfrm>
            <a:custGeom>
              <a:avLst/>
              <a:gdLst>
                <a:gd name="T0" fmla="*/ 21 w 21"/>
                <a:gd name="T1" fmla="*/ 8 h 18"/>
                <a:gd name="T2" fmla="*/ 5 w 21"/>
                <a:gd name="T3" fmla="*/ 18 h 18"/>
                <a:gd name="T4" fmla="*/ 5 w 21"/>
                <a:gd name="T5" fmla="*/ 18 h 18"/>
                <a:gd name="T6" fmla="*/ 0 w 21"/>
                <a:gd name="T7" fmla="*/ 11 h 18"/>
                <a:gd name="T8" fmla="*/ 0 w 21"/>
                <a:gd name="T9" fmla="*/ 11 h 18"/>
                <a:gd name="T10" fmla="*/ 16 w 21"/>
                <a:gd name="T11" fmla="*/ 0 h 18"/>
                <a:gd name="T12" fmla="*/ 21 w 2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21" h="18">
                  <a:moveTo>
                    <a:pt x="21" y="8"/>
                  </a:moveTo>
                  <a:lnTo>
                    <a:pt x="5" y="18"/>
                  </a:lnTo>
                  <a:lnTo>
                    <a:pt x="5" y="18"/>
                  </a:lnTo>
                  <a:lnTo>
                    <a:pt x="0" y="11"/>
                  </a:lnTo>
                  <a:lnTo>
                    <a:pt x="0" y="11"/>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6" name="Freeform 343"/>
            <p:cNvSpPr>
              <a:spLocks/>
            </p:cNvSpPr>
            <p:nvPr/>
          </p:nvSpPr>
          <p:spPr bwMode="auto">
            <a:xfrm>
              <a:off x="2762251" y="3300413"/>
              <a:ext cx="31750" cy="26988"/>
            </a:xfrm>
            <a:custGeom>
              <a:avLst/>
              <a:gdLst>
                <a:gd name="T0" fmla="*/ 20 w 20"/>
                <a:gd name="T1" fmla="*/ 7 h 17"/>
                <a:gd name="T2" fmla="*/ 4 w 20"/>
                <a:gd name="T3" fmla="*/ 17 h 17"/>
                <a:gd name="T4" fmla="*/ 0 w 20"/>
                <a:gd name="T5" fmla="*/ 9 h 17"/>
                <a:gd name="T6" fmla="*/ 15 w 20"/>
                <a:gd name="T7" fmla="*/ 0 h 17"/>
                <a:gd name="T8" fmla="*/ 20 w 20"/>
                <a:gd name="T9" fmla="*/ 7 h 17"/>
              </a:gdLst>
              <a:ahLst/>
              <a:cxnLst>
                <a:cxn ang="0">
                  <a:pos x="T0" y="T1"/>
                </a:cxn>
                <a:cxn ang="0">
                  <a:pos x="T2" y="T3"/>
                </a:cxn>
                <a:cxn ang="0">
                  <a:pos x="T4" y="T5"/>
                </a:cxn>
                <a:cxn ang="0">
                  <a:pos x="T6" y="T7"/>
                </a:cxn>
                <a:cxn ang="0">
                  <a:pos x="T8" y="T9"/>
                </a:cxn>
              </a:cxnLst>
              <a:rect l="0" t="0" r="r" b="b"/>
              <a:pathLst>
                <a:path w="20" h="17">
                  <a:moveTo>
                    <a:pt x="20" y="7"/>
                  </a:moveTo>
                  <a:lnTo>
                    <a:pt x="4" y="17"/>
                  </a:lnTo>
                  <a:lnTo>
                    <a:pt x="0" y="9"/>
                  </a:lnTo>
                  <a:lnTo>
                    <a:pt x="15" y="0"/>
                  </a:lnTo>
                  <a:lnTo>
                    <a:pt x="20" y="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7" name="Freeform 344"/>
            <p:cNvSpPr>
              <a:spLocks/>
            </p:cNvSpPr>
            <p:nvPr/>
          </p:nvSpPr>
          <p:spPr bwMode="auto">
            <a:xfrm>
              <a:off x="2743201" y="3275013"/>
              <a:ext cx="33338" cy="26988"/>
            </a:xfrm>
            <a:custGeom>
              <a:avLst/>
              <a:gdLst>
                <a:gd name="T0" fmla="*/ 21 w 21"/>
                <a:gd name="T1" fmla="*/ 7 h 17"/>
                <a:gd name="T2" fmla="*/ 6 w 21"/>
                <a:gd name="T3" fmla="*/ 17 h 17"/>
                <a:gd name="T4" fmla="*/ 6 w 21"/>
                <a:gd name="T5" fmla="*/ 17 h 17"/>
                <a:gd name="T6" fmla="*/ 0 w 21"/>
                <a:gd name="T7" fmla="*/ 10 h 17"/>
                <a:gd name="T8" fmla="*/ 0 w 21"/>
                <a:gd name="T9" fmla="*/ 10 h 17"/>
                <a:gd name="T10" fmla="*/ 16 w 21"/>
                <a:gd name="T11" fmla="*/ 0 h 17"/>
                <a:gd name="T12" fmla="*/ 21 w 21"/>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1" h="17">
                  <a:moveTo>
                    <a:pt x="21" y="7"/>
                  </a:moveTo>
                  <a:lnTo>
                    <a:pt x="6" y="17"/>
                  </a:lnTo>
                  <a:lnTo>
                    <a:pt x="6" y="17"/>
                  </a:lnTo>
                  <a:lnTo>
                    <a:pt x="0" y="10"/>
                  </a:lnTo>
                  <a:lnTo>
                    <a:pt x="0" y="10"/>
                  </a:lnTo>
                  <a:lnTo>
                    <a:pt x="16" y="0"/>
                  </a:lnTo>
                  <a:lnTo>
                    <a:pt x="21" y="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Freeform 345"/>
            <p:cNvSpPr>
              <a:spLocks/>
            </p:cNvSpPr>
            <p:nvPr/>
          </p:nvSpPr>
          <p:spPr bwMode="auto">
            <a:xfrm>
              <a:off x="2727326" y="3248026"/>
              <a:ext cx="33338" cy="28575"/>
            </a:xfrm>
            <a:custGeom>
              <a:avLst/>
              <a:gdLst>
                <a:gd name="T0" fmla="*/ 21 w 21"/>
                <a:gd name="T1" fmla="*/ 8 h 18"/>
                <a:gd name="T2" fmla="*/ 5 w 21"/>
                <a:gd name="T3" fmla="*/ 18 h 18"/>
                <a:gd name="T4" fmla="*/ 0 w 21"/>
                <a:gd name="T5" fmla="*/ 11 h 18"/>
                <a:gd name="T6" fmla="*/ 16 w 21"/>
                <a:gd name="T7" fmla="*/ 0 h 18"/>
                <a:gd name="T8" fmla="*/ 21 w 21"/>
                <a:gd name="T9" fmla="*/ 8 h 18"/>
              </a:gdLst>
              <a:ahLst/>
              <a:cxnLst>
                <a:cxn ang="0">
                  <a:pos x="T0" y="T1"/>
                </a:cxn>
                <a:cxn ang="0">
                  <a:pos x="T2" y="T3"/>
                </a:cxn>
                <a:cxn ang="0">
                  <a:pos x="T4" y="T5"/>
                </a:cxn>
                <a:cxn ang="0">
                  <a:pos x="T6" y="T7"/>
                </a:cxn>
                <a:cxn ang="0">
                  <a:pos x="T8" y="T9"/>
                </a:cxn>
              </a:cxnLst>
              <a:rect l="0" t="0" r="r" b="b"/>
              <a:pathLst>
                <a:path w="21" h="18">
                  <a:moveTo>
                    <a:pt x="21" y="8"/>
                  </a:moveTo>
                  <a:lnTo>
                    <a:pt x="5" y="18"/>
                  </a:lnTo>
                  <a:lnTo>
                    <a:pt x="0" y="11"/>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346"/>
            <p:cNvSpPr>
              <a:spLocks/>
            </p:cNvSpPr>
            <p:nvPr/>
          </p:nvSpPr>
          <p:spPr bwMode="auto">
            <a:xfrm>
              <a:off x="2711451" y="3222626"/>
              <a:ext cx="31750" cy="28575"/>
            </a:xfrm>
            <a:custGeom>
              <a:avLst/>
              <a:gdLst>
                <a:gd name="T0" fmla="*/ 20 w 20"/>
                <a:gd name="T1" fmla="*/ 8 h 18"/>
                <a:gd name="T2" fmla="*/ 5 w 20"/>
                <a:gd name="T3" fmla="*/ 18 h 18"/>
                <a:gd name="T4" fmla="*/ 0 w 20"/>
                <a:gd name="T5" fmla="*/ 10 h 18"/>
                <a:gd name="T6" fmla="*/ 0 w 20"/>
                <a:gd name="T7" fmla="*/ 10 h 18"/>
                <a:gd name="T8" fmla="*/ 15 w 20"/>
                <a:gd name="T9" fmla="*/ 0 h 18"/>
                <a:gd name="T10" fmla="*/ 20 w 20"/>
                <a:gd name="T11" fmla="*/ 8 h 18"/>
              </a:gdLst>
              <a:ahLst/>
              <a:cxnLst>
                <a:cxn ang="0">
                  <a:pos x="T0" y="T1"/>
                </a:cxn>
                <a:cxn ang="0">
                  <a:pos x="T2" y="T3"/>
                </a:cxn>
                <a:cxn ang="0">
                  <a:pos x="T4" y="T5"/>
                </a:cxn>
                <a:cxn ang="0">
                  <a:pos x="T6" y="T7"/>
                </a:cxn>
                <a:cxn ang="0">
                  <a:pos x="T8" y="T9"/>
                </a:cxn>
                <a:cxn ang="0">
                  <a:pos x="T10" y="T11"/>
                </a:cxn>
              </a:cxnLst>
              <a:rect l="0" t="0" r="r" b="b"/>
              <a:pathLst>
                <a:path w="20" h="18">
                  <a:moveTo>
                    <a:pt x="20" y="8"/>
                  </a:moveTo>
                  <a:lnTo>
                    <a:pt x="5" y="18"/>
                  </a:lnTo>
                  <a:lnTo>
                    <a:pt x="0" y="10"/>
                  </a:lnTo>
                  <a:lnTo>
                    <a:pt x="0" y="10"/>
                  </a:lnTo>
                  <a:lnTo>
                    <a:pt x="15" y="0"/>
                  </a:lnTo>
                  <a:lnTo>
                    <a:pt x="20"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347"/>
            <p:cNvSpPr>
              <a:spLocks/>
            </p:cNvSpPr>
            <p:nvPr/>
          </p:nvSpPr>
          <p:spPr bwMode="auto">
            <a:xfrm>
              <a:off x="2693988" y="3197226"/>
              <a:ext cx="31750" cy="28575"/>
            </a:xfrm>
            <a:custGeom>
              <a:avLst/>
              <a:gdLst>
                <a:gd name="T0" fmla="*/ 20 w 20"/>
                <a:gd name="T1" fmla="*/ 8 h 18"/>
                <a:gd name="T2" fmla="*/ 5 w 20"/>
                <a:gd name="T3" fmla="*/ 18 h 18"/>
                <a:gd name="T4" fmla="*/ 5 w 20"/>
                <a:gd name="T5" fmla="*/ 18 h 18"/>
                <a:gd name="T6" fmla="*/ 0 w 20"/>
                <a:gd name="T7" fmla="*/ 10 h 18"/>
                <a:gd name="T8" fmla="*/ 15 w 20"/>
                <a:gd name="T9" fmla="*/ 0 h 18"/>
                <a:gd name="T10" fmla="*/ 20 w 20"/>
                <a:gd name="T11" fmla="*/ 8 h 18"/>
              </a:gdLst>
              <a:ahLst/>
              <a:cxnLst>
                <a:cxn ang="0">
                  <a:pos x="T0" y="T1"/>
                </a:cxn>
                <a:cxn ang="0">
                  <a:pos x="T2" y="T3"/>
                </a:cxn>
                <a:cxn ang="0">
                  <a:pos x="T4" y="T5"/>
                </a:cxn>
                <a:cxn ang="0">
                  <a:pos x="T6" y="T7"/>
                </a:cxn>
                <a:cxn ang="0">
                  <a:pos x="T8" y="T9"/>
                </a:cxn>
                <a:cxn ang="0">
                  <a:pos x="T10" y="T11"/>
                </a:cxn>
              </a:cxnLst>
              <a:rect l="0" t="0" r="r" b="b"/>
              <a:pathLst>
                <a:path w="20" h="18">
                  <a:moveTo>
                    <a:pt x="20" y="8"/>
                  </a:moveTo>
                  <a:lnTo>
                    <a:pt x="5" y="18"/>
                  </a:lnTo>
                  <a:lnTo>
                    <a:pt x="5" y="18"/>
                  </a:lnTo>
                  <a:lnTo>
                    <a:pt x="0" y="10"/>
                  </a:lnTo>
                  <a:lnTo>
                    <a:pt x="15" y="0"/>
                  </a:lnTo>
                  <a:lnTo>
                    <a:pt x="20"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348"/>
            <p:cNvSpPr>
              <a:spLocks/>
            </p:cNvSpPr>
            <p:nvPr/>
          </p:nvSpPr>
          <p:spPr bwMode="auto">
            <a:xfrm>
              <a:off x="2676526" y="3171826"/>
              <a:ext cx="33338" cy="28575"/>
            </a:xfrm>
            <a:custGeom>
              <a:avLst/>
              <a:gdLst>
                <a:gd name="T0" fmla="*/ 21 w 21"/>
                <a:gd name="T1" fmla="*/ 8 h 18"/>
                <a:gd name="T2" fmla="*/ 5 w 21"/>
                <a:gd name="T3" fmla="*/ 18 h 18"/>
                <a:gd name="T4" fmla="*/ 0 w 21"/>
                <a:gd name="T5" fmla="*/ 10 h 18"/>
                <a:gd name="T6" fmla="*/ 16 w 21"/>
                <a:gd name="T7" fmla="*/ 0 h 18"/>
                <a:gd name="T8" fmla="*/ 21 w 21"/>
                <a:gd name="T9" fmla="*/ 8 h 18"/>
              </a:gdLst>
              <a:ahLst/>
              <a:cxnLst>
                <a:cxn ang="0">
                  <a:pos x="T0" y="T1"/>
                </a:cxn>
                <a:cxn ang="0">
                  <a:pos x="T2" y="T3"/>
                </a:cxn>
                <a:cxn ang="0">
                  <a:pos x="T4" y="T5"/>
                </a:cxn>
                <a:cxn ang="0">
                  <a:pos x="T6" y="T7"/>
                </a:cxn>
                <a:cxn ang="0">
                  <a:pos x="T8" y="T9"/>
                </a:cxn>
              </a:cxnLst>
              <a:rect l="0" t="0" r="r" b="b"/>
              <a:pathLst>
                <a:path w="21" h="18">
                  <a:moveTo>
                    <a:pt x="21" y="8"/>
                  </a:moveTo>
                  <a:lnTo>
                    <a:pt x="5" y="18"/>
                  </a:lnTo>
                  <a:lnTo>
                    <a:pt x="0" y="10"/>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349"/>
            <p:cNvSpPr>
              <a:spLocks/>
            </p:cNvSpPr>
            <p:nvPr/>
          </p:nvSpPr>
          <p:spPr bwMode="auto">
            <a:xfrm>
              <a:off x="2660651" y="3146426"/>
              <a:ext cx="33338" cy="28575"/>
            </a:xfrm>
            <a:custGeom>
              <a:avLst/>
              <a:gdLst>
                <a:gd name="T0" fmla="*/ 21 w 21"/>
                <a:gd name="T1" fmla="*/ 8 h 18"/>
                <a:gd name="T2" fmla="*/ 5 w 21"/>
                <a:gd name="T3" fmla="*/ 18 h 18"/>
                <a:gd name="T4" fmla="*/ 0 w 21"/>
                <a:gd name="T5" fmla="*/ 10 h 18"/>
                <a:gd name="T6" fmla="*/ 15 w 21"/>
                <a:gd name="T7" fmla="*/ 0 h 18"/>
                <a:gd name="T8" fmla="*/ 21 w 21"/>
                <a:gd name="T9" fmla="*/ 8 h 18"/>
              </a:gdLst>
              <a:ahLst/>
              <a:cxnLst>
                <a:cxn ang="0">
                  <a:pos x="T0" y="T1"/>
                </a:cxn>
                <a:cxn ang="0">
                  <a:pos x="T2" y="T3"/>
                </a:cxn>
                <a:cxn ang="0">
                  <a:pos x="T4" y="T5"/>
                </a:cxn>
                <a:cxn ang="0">
                  <a:pos x="T6" y="T7"/>
                </a:cxn>
                <a:cxn ang="0">
                  <a:pos x="T8" y="T9"/>
                </a:cxn>
              </a:cxnLst>
              <a:rect l="0" t="0" r="r" b="b"/>
              <a:pathLst>
                <a:path w="21" h="18">
                  <a:moveTo>
                    <a:pt x="21" y="8"/>
                  </a:moveTo>
                  <a:lnTo>
                    <a:pt x="5" y="18"/>
                  </a:lnTo>
                  <a:lnTo>
                    <a:pt x="0" y="10"/>
                  </a:lnTo>
                  <a:lnTo>
                    <a:pt x="15"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350"/>
            <p:cNvSpPr>
              <a:spLocks/>
            </p:cNvSpPr>
            <p:nvPr/>
          </p:nvSpPr>
          <p:spPr bwMode="auto">
            <a:xfrm>
              <a:off x="2643188" y="3121026"/>
              <a:ext cx="31750" cy="28575"/>
            </a:xfrm>
            <a:custGeom>
              <a:avLst/>
              <a:gdLst>
                <a:gd name="T0" fmla="*/ 20 w 20"/>
                <a:gd name="T1" fmla="*/ 8 h 18"/>
                <a:gd name="T2" fmla="*/ 5 w 20"/>
                <a:gd name="T3" fmla="*/ 18 h 18"/>
                <a:gd name="T4" fmla="*/ 5 w 20"/>
                <a:gd name="T5" fmla="*/ 18 h 18"/>
                <a:gd name="T6" fmla="*/ 0 w 20"/>
                <a:gd name="T7" fmla="*/ 10 h 18"/>
                <a:gd name="T8" fmla="*/ 0 w 20"/>
                <a:gd name="T9" fmla="*/ 10 h 18"/>
                <a:gd name="T10" fmla="*/ 15 w 20"/>
                <a:gd name="T11" fmla="*/ 0 h 18"/>
                <a:gd name="T12" fmla="*/ 20 w 20"/>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20" h="18">
                  <a:moveTo>
                    <a:pt x="20" y="8"/>
                  </a:moveTo>
                  <a:lnTo>
                    <a:pt x="5" y="18"/>
                  </a:lnTo>
                  <a:lnTo>
                    <a:pt x="5" y="18"/>
                  </a:lnTo>
                  <a:lnTo>
                    <a:pt x="0" y="10"/>
                  </a:lnTo>
                  <a:lnTo>
                    <a:pt x="0" y="10"/>
                  </a:lnTo>
                  <a:lnTo>
                    <a:pt x="15" y="0"/>
                  </a:lnTo>
                  <a:lnTo>
                    <a:pt x="20"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351"/>
            <p:cNvSpPr>
              <a:spLocks/>
            </p:cNvSpPr>
            <p:nvPr/>
          </p:nvSpPr>
          <p:spPr bwMode="auto">
            <a:xfrm>
              <a:off x="2625726" y="3095626"/>
              <a:ext cx="33338" cy="28575"/>
            </a:xfrm>
            <a:custGeom>
              <a:avLst/>
              <a:gdLst>
                <a:gd name="T0" fmla="*/ 21 w 21"/>
                <a:gd name="T1" fmla="*/ 7 h 18"/>
                <a:gd name="T2" fmla="*/ 5 w 21"/>
                <a:gd name="T3" fmla="*/ 18 h 18"/>
                <a:gd name="T4" fmla="*/ 0 w 21"/>
                <a:gd name="T5" fmla="*/ 10 h 18"/>
                <a:gd name="T6" fmla="*/ 16 w 21"/>
                <a:gd name="T7" fmla="*/ 0 h 18"/>
                <a:gd name="T8" fmla="*/ 21 w 21"/>
                <a:gd name="T9" fmla="*/ 7 h 18"/>
              </a:gdLst>
              <a:ahLst/>
              <a:cxnLst>
                <a:cxn ang="0">
                  <a:pos x="T0" y="T1"/>
                </a:cxn>
                <a:cxn ang="0">
                  <a:pos x="T2" y="T3"/>
                </a:cxn>
                <a:cxn ang="0">
                  <a:pos x="T4" y="T5"/>
                </a:cxn>
                <a:cxn ang="0">
                  <a:pos x="T6" y="T7"/>
                </a:cxn>
                <a:cxn ang="0">
                  <a:pos x="T8" y="T9"/>
                </a:cxn>
              </a:cxnLst>
              <a:rect l="0" t="0" r="r" b="b"/>
              <a:pathLst>
                <a:path w="21" h="18">
                  <a:moveTo>
                    <a:pt x="21" y="7"/>
                  </a:moveTo>
                  <a:lnTo>
                    <a:pt x="5" y="18"/>
                  </a:lnTo>
                  <a:lnTo>
                    <a:pt x="0" y="10"/>
                  </a:lnTo>
                  <a:lnTo>
                    <a:pt x="16" y="0"/>
                  </a:lnTo>
                  <a:lnTo>
                    <a:pt x="21" y="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352"/>
            <p:cNvSpPr>
              <a:spLocks/>
            </p:cNvSpPr>
            <p:nvPr/>
          </p:nvSpPr>
          <p:spPr bwMode="auto">
            <a:xfrm>
              <a:off x="2609851" y="3070226"/>
              <a:ext cx="33338" cy="28575"/>
            </a:xfrm>
            <a:custGeom>
              <a:avLst/>
              <a:gdLst>
                <a:gd name="T0" fmla="*/ 21 w 21"/>
                <a:gd name="T1" fmla="*/ 7 h 18"/>
                <a:gd name="T2" fmla="*/ 5 w 21"/>
                <a:gd name="T3" fmla="*/ 18 h 18"/>
                <a:gd name="T4" fmla="*/ 5 w 21"/>
                <a:gd name="T5" fmla="*/ 18 h 18"/>
                <a:gd name="T6" fmla="*/ 0 w 21"/>
                <a:gd name="T7" fmla="*/ 10 h 18"/>
                <a:gd name="T8" fmla="*/ 0 w 21"/>
                <a:gd name="T9" fmla="*/ 10 h 18"/>
                <a:gd name="T10" fmla="*/ 15 w 21"/>
                <a:gd name="T11" fmla="*/ 0 h 18"/>
                <a:gd name="T12" fmla="*/ 21 w 21"/>
                <a:gd name="T13" fmla="*/ 7 h 18"/>
              </a:gdLst>
              <a:ahLst/>
              <a:cxnLst>
                <a:cxn ang="0">
                  <a:pos x="T0" y="T1"/>
                </a:cxn>
                <a:cxn ang="0">
                  <a:pos x="T2" y="T3"/>
                </a:cxn>
                <a:cxn ang="0">
                  <a:pos x="T4" y="T5"/>
                </a:cxn>
                <a:cxn ang="0">
                  <a:pos x="T6" y="T7"/>
                </a:cxn>
                <a:cxn ang="0">
                  <a:pos x="T8" y="T9"/>
                </a:cxn>
                <a:cxn ang="0">
                  <a:pos x="T10" y="T11"/>
                </a:cxn>
                <a:cxn ang="0">
                  <a:pos x="T12" y="T13"/>
                </a:cxn>
              </a:cxnLst>
              <a:rect l="0" t="0" r="r" b="b"/>
              <a:pathLst>
                <a:path w="21" h="18">
                  <a:moveTo>
                    <a:pt x="21" y="7"/>
                  </a:moveTo>
                  <a:lnTo>
                    <a:pt x="5" y="18"/>
                  </a:lnTo>
                  <a:lnTo>
                    <a:pt x="5" y="18"/>
                  </a:lnTo>
                  <a:lnTo>
                    <a:pt x="0" y="10"/>
                  </a:lnTo>
                  <a:lnTo>
                    <a:pt x="0" y="10"/>
                  </a:lnTo>
                  <a:lnTo>
                    <a:pt x="15" y="0"/>
                  </a:lnTo>
                  <a:lnTo>
                    <a:pt x="21" y="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353"/>
            <p:cNvSpPr>
              <a:spLocks/>
            </p:cNvSpPr>
            <p:nvPr/>
          </p:nvSpPr>
          <p:spPr bwMode="auto">
            <a:xfrm>
              <a:off x="2592388" y="3044826"/>
              <a:ext cx="33338" cy="26988"/>
            </a:xfrm>
            <a:custGeom>
              <a:avLst/>
              <a:gdLst>
                <a:gd name="T0" fmla="*/ 21 w 21"/>
                <a:gd name="T1" fmla="*/ 8 h 17"/>
                <a:gd name="T2" fmla="*/ 5 w 21"/>
                <a:gd name="T3" fmla="*/ 17 h 17"/>
                <a:gd name="T4" fmla="*/ 0 w 21"/>
                <a:gd name="T5" fmla="*/ 10 h 17"/>
                <a:gd name="T6" fmla="*/ 16 w 21"/>
                <a:gd name="T7" fmla="*/ 0 h 17"/>
                <a:gd name="T8" fmla="*/ 21 w 21"/>
                <a:gd name="T9" fmla="*/ 8 h 17"/>
              </a:gdLst>
              <a:ahLst/>
              <a:cxnLst>
                <a:cxn ang="0">
                  <a:pos x="T0" y="T1"/>
                </a:cxn>
                <a:cxn ang="0">
                  <a:pos x="T2" y="T3"/>
                </a:cxn>
                <a:cxn ang="0">
                  <a:pos x="T4" y="T5"/>
                </a:cxn>
                <a:cxn ang="0">
                  <a:pos x="T6" y="T7"/>
                </a:cxn>
                <a:cxn ang="0">
                  <a:pos x="T8" y="T9"/>
                </a:cxn>
              </a:cxnLst>
              <a:rect l="0" t="0" r="r" b="b"/>
              <a:pathLst>
                <a:path w="21" h="17">
                  <a:moveTo>
                    <a:pt x="21" y="8"/>
                  </a:moveTo>
                  <a:lnTo>
                    <a:pt x="5" y="17"/>
                  </a:lnTo>
                  <a:lnTo>
                    <a:pt x="0" y="10"/>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354"/>
            <p:cNvSpPr>
              <a:spLocks/>
            </p:cNvSpPr>
            <p:nvPr/>
          </p:nvSpPr>
          <p:spPr bwMode="auto">
            <a:xfrm>
              <a:off x="2574926" y="3019426"/>
              <a:ext cx="33338" cy="28575"/>
            </a:xfrm>
            <a:custGeom>
              <a:avLst/>
              <a:gdLst>
                <a:gd name="T0" fmla="*/ 21 w 21"/>
                <a:gd name="T1" fmla="*/ 8 h 18"/>
                <a:gd name="T2" fmla="*/ 5 w 21"/>
                <a:gd name="T3" fmla="*/ 18 h 18"/>
                <a:gd name="T4" fmla="*/ 0 w 21"/>
                <a:gd name="T5" fmla="*/ 10 h 18"/>
                <a:gd name="T6" fmla="*/ 0 w 21"/>
                <a:gd name="T7" fmla="*/ 10 h 18"/>
                <a:gd name="T8" fmla="*/ 16 w 21"/>
                <a:gd name="T9" fmla="*/ 0 h 18"/>
                <a:gd name="T10" fmla="*/ 21 w 21"/>
                <a:gd name="T11" fmla="*/ 8 h 18"/>
              </a:gdLst>
              <a:ahLst/>
              <a:cxnLst>
                <a:cxn ang="0">
                  <a:pos x="T0" y="T1"/>
                </a:cxn>
                <a:cxn ang="0">
                  <a:pos x="T2" y="T3"/>
                </a:cxn>
                <a:cxn ang="0">
                  <a:pos x="T4" y="T5"/>
                </a:cxn>
                <a:cxn ang="0">
                  <a:pos x="T6" y="T7"/>
                </a:cxn>
                <a:cxn ang="0">
                  <a:pos x="T8" y="T9"/>
                </a:cxn>
                <a:cxn ang="0">
                  <a:pos x="T10" y="T11"/>
                </a:cxn>
              </a:cxnLst>
              <a:rect l="0" t="0" r="r" b="b"/>
              <a:pathLst>
                <a:path w="21" h="18">
                  <a:moveTo>
                    <a:pt x="21" y="8"/>
                  </a:moveTo>
                  <a:lnTo>
                    <a:pt x="5" y="18"/>
                  </a:lnTo>
                  <a:lnTo>
                    <a:pt x="0" y="10"/>
                  </a:lnTo>
                  <a:lnTo>
                    <a:pt x="0" y="10"/>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355"/>
            <p:cNvSpPr>
              <a:spLocks/>
            </p:cNvSpPr>
            <p:nvPr/>
          </p:nvSpPr>
          <p:spPr bwMode="auto">
            <a:xfrm>
              <a:off x="2559051" y="2994026"/>
              <a:ext cx="33338" cy="28575"/>
            </a:xfrm>
            <a:custGeom>
              <a:avLst/>
              <a:gdLst>
                <a:gd name="T0" fmla="*/ 21 w 21"/>
                <a:gd name="T1" fmla="*/ 7 h 18"/>
                <a:gd name="T2" fmla="*/ 5 w 21"/>
                <a:gd name="T3" fmla="*/ 18 h 18"/>
                <a:gd name="T4" fmla="*/ 5 w 21"/>
                <a:gd name="T5" fmla="*/ 18 h 18"/>
                <a:gd name="T6" fmla="*/ 0 w 21"/>
                <a:gd name="T7" fmla="*/ 10 h 18"/>
                <a:gd name="T8" fmla="*/ 15 w 21"/>
                <a:gd name="T9" fmla="*/ 0 h 18"/>
                <a:gd name="T10" fmla="*/ 21 w 21"/>
                <a:gd name="T11" fmla="*/ 7 h 18"/>
              </a:gdLst>
              <a:ahLst/>
              <a:cxnLst>
                <a:cxn ang="0">
                  <a:pos x="T0" y="T1"/>
                </a:cxn>
                <a:cxn ang="0">
                  <a:pos x="T2" y="T3"/>
                </a:cxn>
                <a:cxn ang="0">
                  <a:pos x="T4" y="T5"/>
                </a:cxn>
                <a:cxn ang="0">
                  <a:pos x="T6" y="T7"/>
                </a:cxn>
                <a:cxn ang="0">
                  <a:pos x="T8" y="T9"/>
                </a:cxn>
                <a:cxn ang="0">
                  <a:pos x="T10" y="T11"/>
                </a:cxn>
              </a:cxnLst>
              <a:rect l="0" t="0" r="r" b="b"/>
              <a:pathLst>
                <a:path w="21" h="18">
                  <a:moveTo>
                    <a:pt x="21" y="7"/>
                  </a:moveTo>
                  <a:lnTo>
                    <a:pt x="5" y="18"/>
                  </a:lnTo>
                  <a:lnTo>
                    <a:pt x="5" y="18"/>
                  </a:lnTo>
                  <a:lnTo>
                    <a:pt x="0" y="10"/>
                  </a:lnTo>
                  <a:lnTo>
                    <a:pt x="15" y="0"/>
                  </a:lnTo>
                  <a:lnTo>
                    <a:pt x="21" y="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356"/>
            <p:cNvSpPr>
              <a:spLocks/>
            </p:cNvSpPr>
            <p:nvPr/>
          </p:nvSpPr>
          <p:spPr bwMode="auto">
            <a:xfrm>
              <a:off x="2541588" y="2967038"/>
              <a:ext cx="33338" cy="28575"/>
            </a:xfrm>
            <a:custGeom>
              <a:avLst/>
              <a:gdLst>
                <a:gd name="T0" fmla="*/ 21 w 21"/>
                <a:gd name="T1" fmla="*/ 8 h 18"/>
                <a:gd name="T2" fmla="*/ 5 w 21"/>
                <a:gd name="T3" fmla="*/ 18 h 18"/>
                <a:gd name="T4" fmla="*/ 0 w 21"/>
                <a:gd name="T5" fmla="*/ 11 h 18"/>
                <a:gd name="T6" fmla="*/ 16 w 21"/>
                <a:gd name="T7" fmla="*/ 0 h 18"/>
                <a:gd name="T8" fmla="*/ 21 w 21"/>
                <a:gd name="T9" fmla="*/ 8 h 18"/>
              </a:gdLst>
              <a:ahLst/>
              <a:cxnLst>
                <a:cxn ang="0">
                  <a:pos x="T0" y="T1"/>
                </a:cxn>
                <a:cxn ang="0">
                  <a:pos x="T2" y="T3"/>
                </a:cxn>
                <a:cxn ang="0">
                  <a:pos x="T4" y="T5"/>
                </a:cxn>
                <a:cxn ang="0">
                  <a:pos x="T6" y="T7"/>
                </a:cxn>
                <a:cxn ang="0">
                  <a:pos x="T8" y="T9"/>
                </a:cxn>
              </a:cxnLst>
              <a:rect l="0" t="0" r="r" b="b"/>
              <a:pathLst>
                <a:path w="21" h="18">
                  <a:moveTo>
                    <a:pt x="21" y="8"/>
                  </a:moveTo>
                  <a:lnTo>
                    <a:pt x="5" y="18"/>
                  </a:lnTo>
                  <a:lnTo>
                    <a:pt x="0" y="11"/>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357"/>
            <p:cNvSpPr>
              <a:spLocks/>
            </p:cNvSpPr>
            <p:nvPr/>
          </p:nvSpPr>
          <p:spPr bwMode="auto">
            <a:xfrm>
              <a:off x="2524126" y="2943226"/>
              <a:ext cx="33338" cy="26988"/>
            </a:xfrm>
            <a:custGeom>
              <a:avLst/>
              <a:gdLst>
                <a:gd name="T0" fmla="*/ 21 w 21"/>
                <a:gd name="T1" fmla="*/ 7 h 17"/>
                <a:gd name="T2" fmla="*/ 6 w 21"/>
                <a:gd name="T3" fmla="*/ 17 h 17"/>
                <a:gd name="T4" fmla="*/ 0 w 21"/>
                <a:gd name="T5" fmla="*/ 9 h 17"/>
                <a:gd name="T6" fmla="*/ 16 w 21"/>
                <a:gd name="T7" fmla="*/ 0 h 17"/>
                <a:gd name="T8" fmla="*/ 21 w 21"/>
                <a:gd name="T9" fmla="*/ 7 h 17"/>
              </a:gdLst>
              <a:ahLst/>
              <a:cxnLst>
                <a:cxn ang="0">
                  <a:pos x="T0" y="T1"/>
                </a:cxn>
                <a:cxn ang="0">
                  <a:pos x="T2" y="T3"/>
                </a:cxn>
                <a:cxn ang="0">
                  <a:pos x="T4" y="T5"/>
                </a:cxn>
                <a:cxn ang="0">
                  <a:pos x="T6" y="T7"/>
                </a:cxn>
                <a:cxn ang="0">
                  <a:pos x="T8" y="T9"/>
                </a:cxn>
              </a:cxnLst>
              <a:rect l="0" t="0" r="r" b="b"/>
              <a:pathLst>
                <a:path w="21" h="17">
                  <a:moveTo>
                    <a:pt x="21" y="7"/>
                  </a:moveTo>
                  <a:lnTo>
                    <a:pt x="6" y="17"/>
                  </a:lnTo>
                  <a:lnTo>
                    <a:pt x="0" y="9"/>
                  </a:lnTo>
                  <a:lnTo>
                    <a:pt x="16" y="0"/>
                  </a:lnTo>
                  <a:lnTo>
                    <a:pt x="21" y="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358"/>
            <p:cNvSpPr>
              <a:spLocks/>
            </p:cNvSpPr>
            <p:nvPr/>
          </p:nvSpPr>
          <p:spPr bwMode="auto">
            <a:xfrm>
              <a:off x="2508251" y="2917826"/>
              <a:ext cx="33338" cy="26988"/>
            </a:xfrm>
            <a:custGeom>
              <a:avLst/>
              <a:gdLst>
                <a:gd name="T0" fmla="*/ 21 w 21"/>
                <a:gd name="T1" fmla="*/ 7 h 17"/>
                <a:gd name="T2" fmla="*/ 5 w 21"/>
                <a:gd name="T3" fmla="*/ 17 h 17"/>
                <a:gd name="T4" fmla="*/ 0 w 21"/>
                <a:gd name="T5" fmla="*/ 10 h 17"/>
                <a:gd name="T6" fmla="*/ 16 w 21"/>
                <a:gd name="T7" fmla="*/ 0 h 17"/>
                <a:gd name="T8" fmla="*/ 21 w 21"/>
                <a:gd name="T9" fmla="*/ 7 h 17"/>
              </a:gdLst>
              <a:ahLst/>
              <a:cxnLst>
                <a:cxn ang="0">
                  <a:pos x="T0" y="T1"/>
                </a:cxn>
                <a:cxn ang="0">
                  <a:pos x="T2" y="T3"/>
                </a:cxn>
                <a:cxn ang="0">
                  <a:pos x="T4" y="T5"/>
                </a:cxn>
                <a:cxn ang="0">
                  <a:pos x="T6" y="T7"/>
                </a:cxn>
                <a:cxn ang="0">
                  <a:pos x="T8" y="T9"/>
                </a:cxn>
              </a:cxnLst>
              <a:rect l="0" t="0" r="r" b="b"/>
              <a:pathLst>
                <a:path w="21" h="17">
                  <a:moveTo>
                    <a:pt x="21" y="7"/>
                  </a:moveTo>
                  <a:lnTo>
                    <a:pt x="5" y="17"/>
                  </a:lnTo>
                  <a:lnTo>
                    <a:pt x="0" y="10"/>
                  </a:lnTo>
                  <a:lnTo>
                    <a:pt x="16" y="0"/>
                  </a:lnTo>
                  <a:lnTo>
                    <a:pt x="21" y="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2" name="Freeform 359"/>
            <p:cNvSpPr>
              <a:spLocks/>
            </p:cNvSpPr>
            <p:nvPr/>
          </p:nvSpPr>
          <p:spPr bwMode="auto">
            <a:xfrm>
              <a:off x="2490788" y="2890838"/>
              <a:ext cx="33338" cy="28575"/>
            </a:xfrm>
            <a:custGeom>
              <a:avLst/>
              <a:gdLst>
                <a:gd name="T0" fmla="*/ 21 w 21"/>
                <a:gd name="T1" fmla="*/ 8 h 18"/>
                <a:gd name="T2" fmla="*/ 6 w 21"/>
                <a:gd name="T3" fmla="*/ 18 h 18"/>
                <a:gd name="T4" fmla="*/ 0 w 21"/>
                <a:gd name="T5" fmla="*/ 11 h 18"/>
                <a:gd name="T6" fmla="*/ 16 w 21"/>
                <a:gd name="T7" fmla="*/ 0 h 18"/>
                <a:gd name="T8" fmla="*/ 21 w 21"/>
                <a:gd name="T9" fmla="*/ 8 h 18"/>
              </a:gdLst>
              <a:ahLst/>
              <a:cxnLst>
                <a:cxn ang="0">
                  <a:pos x="T0" y="T1"/>
                </a:cxn>
                <a:cxn ang="0">
                  <a:pos x="T2" y="T3"/>
                </a:cxn>
                <a:cxn ang="0">
                  <a:pos x="T4" y="T5"/>
                </a:cxn>
                <a:cxn ang="0">
                  <a:pos x="T6" y="T7"/>
                </a:cxn>
                <a:cxn ang="0">
                  <a:pos x="T8" y="T9"/>
                </a:cxn>
              </a:cxnLst>
              <a:rect l="0" t="0" r="r" b="b"/>
              <a:pathLst>
                <a:path w="21" h="18">
                  <a:moveTo>
                    <a:pt x="21" y="8"/>
                  </a:moveTo>
                  <a:lnTo>
                    <a:pt x="6" y="18"/>
                  </a:lnTo>
                  <a:lnTo>
                    <a:pt x="0" y="11"/>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3" name="Freeform 360"/>
            <p:cNvSpPr>
              <a:spLocks/>
            </p:cNvSpPr>
            <p:nvPr/>
          </p:nvSpPr>
          <p:spPr bwMode="auto">
            <a:xfrm>
              <a:off x="2473326" y="2865438"/>
              <a:ext cx="33338" cy="28575"/>
            </a:xfrm>
            <a:custGeom>
              <a:avLst/>
              <a:gdLst>
                <a:gd name="T0" fmla="*/ 21 w 21"/>
                <a:gd name="T1" fmla="*/ 8 h 18"/>
                <a:gd name="T2" fmla="*/ 6 w 21"/>
                <a:gd name="T3" fmla="*/ 18 h 18"/>
                <a:gd name="T4" fmla="*/ 6 w 21"/>
                <a:gd name="T5" fmla="*/ 18 h 18"/>
                <a:gd name="T6" fmla="*/ 0 w 21"/>
                <a:gd name="T7" fmla="*/ 10 h 18"/>
                <a:gd name="T8" fmla="*/ 0 w 21"/>
                <a:gd name="T9" fmla="*/ 10 h 18"/>
                <a:gd name="T10" fmla="*/ 16 w 21"/>
                <a:gd name="T11" fmla="*/ 0 h 18"/>
                <a:gd name="T12" fmla="*/ 21 w 2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21" h="18">
                  <a:moveTo>
                    <a:pt x="21" y="8"/>
                  </a:moveTo>
                  <a:lnTo>
                    <a:pt x="6" y="18"/>
                  </a:lnTo>
                  <a:lnTo>
                    <a:pt x="6" y="18"/>
                  </a:lnTo>
                  <a:lnTo>
                    <a:pt x="0" y="10"/>
                  </a:lnTo>
                  <a:lnTo>
                    <a:pt x="0" y="10"/>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4" name="Freeform 361"/>
            <p:cNvSpPr>
              <a:spLocks/>
            </p:cNvSpPr>
            <p:nvPr/>
          </p:nvSpPr>
          <p:spPr bwMode="auto">
            <a:xfrm>
              <a:off x="2457451" y="2840038"/>
              <a:ext cx="33338" cy="28575"/>
            </a:xfrm>
            <a:custGeom>
              <a:avLst/>
              <a:gdLst>
                <a:gd name="T0" fmla="*/ 21 w 21"/>
                <a:gd name="T1" fmla="*/ 8 h 18"/>
                <a:gd name="T2" fmla="*/ 5 w 21"/>
                <a:gd name="T3" fmla="*/ 18 h 18"/>
                <a:gd name="T4" fmla="*/ 0 w 21"/>
                <a:gd name="T5" fmla="*/ 10 h 18"/>
                <a:gd name="T6" fmla="*/ 16 w 21"/>
                <a:gd name="T7" fmla="*/ 0 h 18"/>
                <a:gd name="T8" fmla="*/ 21 w 21"/>
                <a:gd name="T9" fmla="*/ 8 h 18"/>
              </a:gdLst>
              <a:ahLst/>
              <a:cxnLst>
                <a:cxn ang="0">
                  <a:pos x="T0" y="T1"/>
                </a:cxn>
                <a:cxn ang="0">
                  <a:pos x="T2" y="T3"/>
                </a:cxn>
                <a:cxn ang="0">
                  <a:pos x="T4" y="T5"/>
                </a:cxn>
                <a:cxn ang="0">
                  <a:pos x="T6" y="T7"/>
                </a:cxn>
                <a:cxn ang="0">
                  <a:pos x="T8" y="T9"/>
                </a:cxn>
              </a:cxnLst>
              <a:rect l="0" t="0" r="r" b="b"/>
              <a:pathLst>
                <a:path w="21" h="18">
                  <a:moveTo>
                    <a:pt x="21" y="8"/>
                  </a:moveTo>
                  <a:lnTo>
                    <a:pt x="5" y="18"/>
                  </a:lnTo>
                  <a:lnTo>
                    <a:pt x="0" y="10"/>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5" name="Freeform 362"/>
            <p:cNvSpPr>
              <a:spLocks/>
            </p:cNvSpPr>
            <p:nvPr/>
          </p:nvSpPr>
          <p:spPr bwMode="auto">
            <a:xfrm>
              <a:off x="2441576" y="2814638"/>
              <a:ext cx="31750" cy="28575"/>
            </a:xfrm>
            <a:custGeom>
              <a:avLst/>
              <a:gdLst>
                <a:gd name="T0" fmla="*/ 20 w 20"/>
                <a:gd name="T1" fmla="*/ 8 h 18"/>
                <a:gd name="T2" fmla="*/ 5 w 20"/>
                <a:gd name="T3" fmla="*/ 18 h 18"/>
                <a:gd name="T4" fmla="*/ 0 w 20"/>
                <a:gd name="T5" fmla="*/ 10 h 18"/>
                <a:gd name="T6" fmla="*/ 15 w 20"/>
                <a:gd name="T7" fmla="*/ 0 h 18"/>
                <a:gd name="T8" fmla="*/ 20 w 20"/>
                <a:gd name="T9" fmla="*/ 8 h 18"/>
              </a:gdLst>
              <a:ahLst/>
              <a:cxnLst>
                <a:cxn ang="0">
                  <a:pos x="T0" y="T1"/>
                </a:cxn>
                <a:cxn ang="0">
                  <a:pos x="T2" y="T3"/>
                </a:cxn>
                <a:cxn ang="0">
                  <a:pos x="T4" y="T5"/>
                </a:cxn>
                <a:cxn ang="0">
                  <a:pos x="T6" y="T7"/>
                </a:cxn>
                <a:cxn ang="0">
                  <a:pos x="T8" y="T9"/>
                </a:cxn>
              </a:cxnLst>
              <a:rect l="0" t="0" r="r" b="b"/>
              <a:pathLst>
                <a:path w="20" h="18">
                  <a:moveTo>
                    <a:pt x="20" y="8"/>
                  </a:moveTo>
                  <a:lnTo>
                    <a:pt x="5" y="18"/>
                  </a:lnTo>
                  <a:lnTo>
                    <a:pt x="0" y="10"/>
                  </a:lnTo>
                  <a:lnTo>
                    <a:pt x="15" y="0"/>
                  </a:lnTo>
                  <a:lnTo>
                    <a:pt x="20"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6" name="Freeform 363"/>
            <p:cNvSpPr>
              <a:spLocks/>
            </p:cNvSpPr>
            <p:nvPr/>
          </p:nvSpPr>
          <p:spPr bwMode="auto">
            <a:xfrm>
              <a:off x="2422526" y="2789238"/>
              <a:ext cx="33338" cy="28575"/>
            </a:xfrm>
            <a:custGeom>
              <a:avLst/>
              <a:gdLst>
                <a:gd name="T0" fmla="*/ 21 w 21"/>
                <a:gd name="T1" fmla="*/ 8 h 18"/>
                <a:gd name="T2" fmla="*/ 6 w 21"/>
                <a:gd name="T3" fmla="*/ 18 h 18"/>
                <a:gd name="T4" fmla="*/ 0 w 21"/>
                <a:gd name="T5" fmla="*/ 11 h 18"/>
                <a:gd name="T6" fmla="*/ 16 w 21"/>
                <a:gd name="T7" fmla="*/ 0 h 18"/>
                <a:gd name="T8" fmla="*/ 21 w 21"/>
                <a:gd name="T9" fmla="*/ 8 h 18"/>
              </a:gdLst>
              <a:ahLst/>
              <a:cxnLst>
                <a:cxn ang="0">
                  <a:pos x="T0" y="T1"/>
                </a:cxn>
                <a:cxn ang="0">
                  <a:pos x="T2" y="T3"/>
                </a:cxn>
                <a:cxn ang="0">
                  <a:pos x="T4" y="T5"/>
                </a:cxn>
                <a:cxn ang="0">
                  <a:pos x="T6" y="T7"/>
                </a:cxn>
                <a:cxn ang="0">
                  <a:pos x="T8" y="T9"/>
                </a:cxn>
              </a:cxnLst>
              <a:rect l="0" t="0" r="r" b="b"/>
              <a:pathLst>
                <a:path w="21" h="18">
                  <a:moveTo>
                    <a:pt x="21" y="8"/>
                  </a:moveTo>
                  <a:lnTo>
                    <a:pt x="6" y="18"/>
                  </a:lnTo>
                  <a:lnTo>
                    <a:pt x="0" y="11"/>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7" name="Freeform 364"/>
            <p:cNvSpPr>
              <a:spLocks/>
            </p:cNvSpPr>
            <p:nvPr/>
          </p:nvSpPr>
          <p:spPr bwMode="auto">
            <a:xfrm>
              <a:off x="2406651" y="2763838"/>
              <a:ext cx="33338" cy="28575"/>
            </a:xfrm>
            <a:custGeom>
              <a:avLst/>
              <a:gdLst>
                <a:gd name="T0" fmla="*/ 21 w 21"/>
                <a:gd name="T1" fmla="*/ 8 h 18"/>
                <a:gd name="T2" fmla="*/ 5 w 21"/>
                <a:gd name="T3" fmla="*/ 18 h 18"/>
                <a:gd name="T4" fmla="*/ 0 w 21"/>
                <a:gd name="T5" fmla="*/ 10 h 18"/>
                <a:gd name="T6" fmla="*/ 16 w 21"/>
                <a:gd name="T7" fmla="*/ 0 h 18"/>
                <a:gd name="T8" fmla="*/ 21 w 21"/>
                <a:gd name="T9" fmla="*/ 8 h 18"/>
              </a:gdLst>
              <a:ahLst/>
              <a:cxnLst>
                <a:cxn ang="0">
                  <a:pos x="T0" y="T1"/>
                </a:cxn>
                <a:cxn ang="0">
                  <a:pos x="T2" y="T3"/>
                </a:cxn>
                <a:cxn ang="0">
                  <a:pos x="T4" y="T5"/>
                </a:cxn>
                <a:cxn ang="0">
                  <a:pos x="T6" y="T7"/>
                </a:cxn>
                <a:cxn ang="0">
                  <a:pos x="T8" y="T9"/>
                </a:cxn>
              </a:cxnLst>
              <a:rect l="0" t="0" r="r" b="b"/>
              <a:pathLst>
                <a:path w="21" h="18">
                  <a:moveTo>
                    <a:pt x="21" y="8"/>
                  </a:moveTo>
                  <a:lnTo>
                    <a:pt x="5" y="18"/>
                  </a:lnTo>
                  <a:lnTo>
                    <a:pt x="0" y="10"/>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8" name="Freeform 365"/>
            <p:cNvSpPr>
              <a:spLocks/>
            </p:cNvSpPr>
            <p:nvPr/>
          </p:nvSpPr>
          <p:spPr bwMode="auto">
            <a:xfrm>
              <a:off x="2390776" y="2738438"/>
              <a:ext cx="31750" cy="28575"/>
            </a:xfrm>
            <a:custGeom>
              <a:avLst/>
              <a:gdLst>
                <a:gd name="T0" fmla="*/ 20 w 20"/>
                <a:gd name="T1" fmla="*/ 8 h 18"/>
                <a:gd name="T2" fmla="*/ 5 w 20"/>
                <a:gd name="T3" fmla="*/ 18 h 18"/>
                <a:gd name="T4" fmla="*/ 0 w 20"/>
                <a:gd name="T5" fmla="*/ 10 h 18"/>
                <a:gd name="T6" fmla="*/ 15 w 20"/>
                <a:gd name="T7" fmla="*/ 0 h 18"/>
                <a:gd name="T8" fmla="*/ 20 w 20"/>
                <a:gd name="T9" fmla="*/ 8 h 18"/>
              </a:gdLst>
              <a:ahLst/>
              <a:cxnLst>
                <a:cxn ang="0">
                  <a:pos x="T0" y="T1"/>
                </a:cxn>
                <a:cxn ang="0">
                  <a:pos x="T2" y="T3"/>
                </a:cxn>
                <a:cxn ang="0">
                  <a:pos x="T4" y="T5"/>
                </a:cxn>
                <a:cxn ang="0">
                  <a:pos x="T6" y="T7"/>
                </a:cxn>
                <a:cxn ang="0">
                  <a:pos x="T8" y="T9"/>
                </a:cxn>
              </a:cxnLst>
              <a:rect l="0" t="0" r="r" b="b"/>
              <a:pathLst>
                <a:path w="20" h="18">
                  <a:moveTo>
                    <a:pt x="20" y="8"/>
                  </a:moveTo>
                  <a:lnTo>
                    <a:pt x="5" y="18"/>
                  </a:lnTo>
                  <a:lnTo>
                    <a:pt x="0" y="10"/>
                  </a:lnTo>
                  <a:lnTo>
                    <a:pt x="15" y="0"/>
                  </a:lnTo>
                  <a:lnTo>
                    <a:pt x="20"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9" name="Freeform 366"/>
            <p:cNvSpPr>
              <a:spLocks/>
            </p:cNvSpPr>
            <p:nvPr/>
          </p:nvSpPr>
          <p:spPr bwMode="auto">
            <a:xfrm>
              <a:off x="2373313" y="2713038"/>
              <a:ext cx="31750" cy="28575"/>
            </a:xfrm>
            <a:custGeom>
              <a:avLst/>
              <a:gdLst>
                <a:gd name="T0" fmla="*/ 20 w 20"/>
                <a:gd name="T1" fmla="*/ 7 h 18"/>
                <a:gd name="T2" fmla="*/ 5 w 20"/>
                <a:gd name="T3" fmla="*/ 18 h 18"/>
                <a:gd name="T4" fmla="*/ 0 w 20"/>
                <a:gd name="T5" fmla="*/ 10 h 18"/>
                <a:gd name="T6" fmla="*/ 15 w 20"/>
                <a:gd name="T7" fmla="*/ 0 h 18"/>
                <a:gd name="T8" fmla="*/ 20 w 20"/>
                <a:gd name="T9" fmla="*/ 7 h 18"/>
              </a:gdLst>
              <a:ahLst/>
              <a:cxnLst>
                <a:cxn ang="0">
                  <a:pos x="T0" y="T1"/>
                </a:cxn>
                <a:cxn ang="0">
                  <a:pos x="T2" y="T3"/>
                </a:cxn>
                <a:cxn ang="0">
                  <a:pos x="T4" y="T5"/>
                </a:cxn>
                <a:cxn ang="0">
                  <a:pos x="T6" y="T7"/>
                </a:cxn>
                <a:cxn ang="0">
                  <a:pos x="T8" y="T9"/>
                </a:cxn>
              </a:cxnLst>
              <a:rect l="0" t="0" r="r" b="b"/>
              <a:pathLst>
                <a:path w="20" h="18">
                  <a:moveTo>
                    <a:pt x="20" y="7"/>
                  </a:moveTo>
                  <a:lnTo>
                    <a:pt x="5" y="18"/>
                  </a:lnTo>
                  <a:lnTo>
                    <a:pt x="0" y="10"/>
                  </a:lnTo>
                  <a:lnTo>
                    <a:pt x="15" y="0"/>
                  </a:lnTo>
                  <a:lnTo>
                    <a:pt x="20" y="7"/>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0" name="Freeform 367"/>
            <p:cNvSpPr>
              <a:spLocks/>
            </p:cNvSpPr>
            <p:nvPr/>
          </p:nvSpPr>
          <p:spPr bwMode="auto">
            <a:xfrm>
              <a:off x="2355851" y="2687638"/>
              <a:ext cx="33338" cy="26988"/>
            </a:xfrm>
            <a:custGeom>
              <a:avLst/>
              <a:gdLst>
                <a:gd name="T0" fmla="*/ 21 w 21"/>
                <a:gd name="T1" fmla="*/ 8 h 17"/>
                <a:gd name="T2" fmla="*/ 5 w 21"/>
                <a:gd name="T3" fmla="*/ 17 h 17"/>
                <a:gd name="T4" fmla="*/ 0 w 21"/>
                <a:gd name="T5" fmla="*/ 10 h 17"/>
                <a:gd name="T6" fmla="*/ 16 w 21"/>
                <a:gd name="T7" fmla="*/ 0 h 17"/>
                <a:gd name="T8" fmla="*/ 21 w 21"/>
                <a:gd name="T9" fmla="*/ 8 h 17"/>
              </a:gdLst>
              <a:ahLst/>
              <a:cxnLst>
                <a:cxn ang="0">
                  <a:pos x="T0" y="T1"/>
                </a:cxn>
                <a:cxn ang="0">
                  <a:pos x="T2" y="T3"/>
                </a:cxn>
                <a:cxn ang="0">
                  <a:pos x="T4" y="T5"/>
                </a:cxn>
                <a:cxn ang="0">
                  <a:pos x="T6" y="T7"/>
                </a:cxn>
                <a:cxn ang="0">
                  <a:pos x="T8" y="T9"/>
                </a:cxn>
              </a:cxnLst>
              <a:rect l="0" t="0" r="r" b="b"/>
              <a:pathLst>
                <a:path w="21" h="17">
                  <a:moveTo>
                    <a:pt x="21" y="8"/>
                  </a:moveTo>
                  <a:lnTo>
                    <a:pt x="5" y="17"/>
                  </a:lnTo>
                  <a:lnTo>
                    <a:pt x="0" y="10"/>
                  </a:lnTo>
                  <a:lnTo>
                    <a:pt x="16" y="0"/>
                  </a:lnTo>
                  <a:lnTo>
                    <a:pt x="21" y="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1" name="Freeform 368"/>
            <p:cNvSpPr>
              <a:spLocks/>
            </p:cNvSpPr>
            <p:nvPr/>
          </p:nvSpPr>
          <p:spPr bwMode="auto">
            <a:xfrm>
              <a:off x="2854326" y="3387726"/>
              <a:ext cx="28575" cy="26988"/>
            </a:xfrm>
            <a:custGeom>
              <a:avLst/>
              <a:gdLst>
                <a:gd name="T0" fmla="*/ 18 w 18"/>
                <a:gd name="T1" fmla="*/ 8 h 17"/>
                <a:gd name="T2" fmla="*/ 5 w 18"/>
                <a:gd name="T3" fmla="*/ 17 h 17"/>
                <a:gd name="T4" fmla="*/ 0 w 18"/>
                <a:gd name="T5" fmla="*/ 9 h 17"/>
                <a:gd name="T6" fmla="*/ 13 w 18"/>
                <a:gd name="T7" fmla="*/ 0 h 17"/>
                <a:gd name="T8" fmla="*/ 18 w 18"/>
                <a:gd name="T9" fmla="*/ 8 h 17"/>
              </a:gdLst>
              <a:ahLst/>
              <a:cxnLst>
                <a:cxn ang="0">
                  <a:pos x="T0" y="T1"/>
                </a:cxn>
                <a:cxn ang="0">
                  <a:pos x="T2" y="T3"/>
                </a:cxn>
                <a:cxn ang="0">
                  <a:pos x="T4" y="T5"/>
                </a:cxn>
                <a:cxn ang="0">
                  <a:pos x="T6" y="T7"/>
                </a:cxn>
                <a:cxn ang="0">
                  <a:pos x="T8" y="T9"/>
                </a:cxn>
              </a:cxnLst>
              <a:rect l="0" t="0" r="r" b="b"/>
              <a:pathLst>
                <a:path w="18" h="17">
                  <a:moveTo>
                    <a:pt x="18" y="8"/>
                  </a:moveTo>
                  <a:lnTo>
                    <a:pt x="5" y="17"/>
                  </a:lnTo>
                  <a:lnTo>
                    <a:pt x="0" y="9"/>
                  </a:lnTo>
                  <a:lnTo>
                    <a:pt x="13" y="0"/>
                  </a:lnTo>
                  <a:lnTo>
                    <a:pt x="18"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2" name="Freeform 369"/>
            <p:cNvSpPr>
              <a:spLocks/>
            </p:cNvSpPr>
            <p:nvPr/>
          </p:nvSpPr>
          <p:spPr bwMode="auto">
            <a:xfrm>
              <a:off x="2835276" y="3362326"/>
              <a:ext cx="30163" cy="25400"/>
            </a:xfrm>
            <a:custGeom>
              <a:avLst/>
              <a:gdLst>
                <a:gd name="T0" fmla="*/ 19 w 19"/>
                <a:gd name="T1" fmla="*/ 7 h 16"/>
                <a:gd name="T2" fmla="*/ 6 w 19"/>
                <a:gd name="T3" fmla="*/ 16 h 16"/>
                <a:gd name="T4" fmla="*/ 0 w 19"/>
                <a:gd name="T5" fmla="*/ 9 h 16"/>
                <a:gd name="T6" fmla="*/ 14 w 19"/>
                <a:gd name="T7" fmla="*/ 0 h 16"/>
                <a:gd name="T8" fmla="*/ 19 w 19"/>
                <a:gd name="T9" fmla="*/ 7 h 16"/>
              </a:gdLst>
              <a:ahLst/>
              <a:cxnLst>
                <a:cxn ang="0">
                  <a:pos x="T0" y="T1"/>
                </a:cxn>
                <a:cxn ang="0">
                  <a:pos x="T2" y="T3"/>
                </a:cxn>
                <a:cxn ang="0">
                  <a:pos x="T4" y="T5"/>
                </a:cxn>
                <a:cxn ang="0">
                  <a:pos x="T6" y="T7"/>
                </a:cxn>
                <a:cxn ang="0">
                  <a:pos x="T8" y="T9"/>
                </a:cxn>
              </a:cxnLst>
              <a:rect l="0" t="0" r="r" b="b"/>
              <a:pathLst>
                <a:path w="19" h="16">
                  <a:moveTo>
                    <a:pt x="19" y="7"/>
                  </a:moveTo>
                  <a:lnTo>
                    <a:pt x="6" y="16"/>
                  </a:lnTo>
                  <a:lnTo>
                    <a:pt x="0" y="9"/>
                  </a:lnTo>
                  <a:lnTo>
                    <a:pt x="14" y="0"/>
                  </a:lnTo>
                  <a:lnTo>
                    <a:pt x="19"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3" name="Freeform 370"/>
            <p:cNvSpPr>
              <a:spLocks/>
            </p:cNvSpPr>
            <p:nvPr/>
          </p:nvSpPr>
          <p:spPr bwMode="auto">
            <a:xfrm>
              <a:off x="2819401" y="3335338"/>
              <a:ext cx="30163" cy="26988"/>
            </a:xfrm>
            <a:custGeom>
              <a:avLst/>
              <a:gdLst>
                <a:gd name="T0" fmla="*/ 19 w 19"/>
                <a:gd name="T1" fmla="*/ 8 h 17"/>
                <a:gd name="T2" fmla="*/ 5 w 19"/>
                <a:gd name="T3" fmla="*/ 17 h 17"/>
                <a:gd name="T4" fmla="*/ 0 w 19"/>
                <a:gd name="T5" fmla="*/ 9 h 17"/>
                <a:gd name="T6" fmla="*/ 14 w 19"/>
                <a:gd name="T7" fmla="*/ 0 h 17"/>
                <a:gd name="T8" fmla="*/ 19 w 19"/>
                <a:gd name="T9" fmla="*/ 8 h 17"/>
              </a:gdLst>
              <a:ahLst/>
              <a:cxnLst>
                <a:cxn ang="0">
                  <a:pos x="T0" y="T1"/>
                </a:cxn>
                <a:cxn ang="0">
                  <a:pos x="T2" y="T3"/>
                </a:cxn>
                <a:cxn ang="0">
                  <a:pos x="T4" y="T5"/>
                </a:cxn>
                <a:cxn ang="0">
                  <a:pos x="T6" y="T7"/>
                </a:cxn>
                <a:cxn ang="0">
                  <a:pos x="T8" y="T9"/>
                </a:cxn>
              </a:cxnLst>
              <a:rect l="0" t="0" r="r" b="b"/>
              <a:pathLst>
                <a:path w="19" h="17">
                  <a:moveTo>
                    <a:pt x="19" y="8"/>
                  </a:moveTo>
                  <a:lnTo>
                    <a:pt x="5" y="17"/>
                  </a:lnTo>
                  <a:lnTo>
                    <a:pt x="0" y="9"/>
                  </a:lnTo>
                  <a:lnTo>
                    <a:pt x="14"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4" name="Freeform 371"/>
            <p:cNvSpPr>
              <a:spLocks/>
            </p:cNvSpPr>
            <p:nvPr/>
          </p:nvSpPr>
          <p:spPr bwMode="auto">
            <a:xfrm>
              <a:off x="2803526" y="3311526"/>
              <a:ext cx="30163" cy="25400"/>
            </a:xfrm>
            <a:custGeom>
              <a:avLst/>
              <a:gdLst>
                <a:gd name="T0" fmla="*/ 19 w 19"/>
                <a:gd name="T1" fmla="*/ 8 h 16"/>
                <a:gd name="T2" fmla="*/ 5 w 19"/>
                <a:gd name="T3" fmla="*/ 16 h 16"/>
                <a:gd name="T4" fmla="*/ 0 w 19"/>
                <a:gd name="T5" fmla="*/ 8 h 16"/>
                <a:gd name="T6" fmla="*/ 13 w 19"/>
                <a:gd name="T7" fmla="*/ 0 h 16"/>
                <a:gd name="T8" fmla="*/ 19 w 19"/>
                <a:gd name="T9" fmla="*/ 8 h 16"/>
              </a:gdLst>
              <a:ahLst/>
              <a:cxnLst>
                <a:cxn ang="0">
                  <a:pos x="T0" y="T1"/>
                </a:cxn>
                <a:cxn ang="0">
                  <a:pos x="T2" y="T3"/>
                </a:cxn>
                <a:cxn ang="0">
                  <a:pos x="T4" y="T5"/>
                </a:cxn>
                <a:cxn ang="0">
                  <a:pos x="T6" y="T7"/>
                </a:cxn>
                <a:cxn ang="0">
                  <a:pos x="T8" y="T9"/>
                </a:cxn>
              </a:cxnLst>
              <a:rect l="0" t="0" r="r" b="b"/>
              <a:pathLst>
                <a:path w="19" h="16">
                  <a:moveTo>
                    <a:pt x="19" y="8"/>
                  </a:moveTo>
                  <a:lnTo>
                    <a:pt x="5" y="16"/>
                  </a:lnTo>
                  <a:lnTo>
                    <a:pt x="0" y="8"/>
                  </a:lnTo>
                  <a:lnTo>
                    <a:pt x="13"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5" name="Freeform 372"/>
            <p:cNvSpPr>
              <a:spLocks/>
            </p:cNvSpPr>
            <p:nvPr/>
          </p:nvSpPr>
          <p:spPr bwMode="auto">
            <a:xfrm>
              <a:off x="2786063" y="3273426"/>
              <a:ext cx="47625" cy="38100"/>
            </a:xfrm>
            <a:custGeom>
              <a:avLst/>
              <a:gdLst>
                <a:gd name="T0" fmla="*/ 30 w 30"/>
                <a:gd name="T1" fmla="*/ 8 h 24"/>
                <a:gd name="T2" fmla="*/ 5 w 30"/>
                <a:gd name="T3" fmla="*/ 24 h 24"/>
                <a:gd name="T4" fmla="*/ 0 w 30"/>
                <a:gd name="T5" fmla="*/ 17 h 24"/>
                <a:gd name="T6" fmla="*/ 26 w 30"/>
                <a:gd name="T7" fmla="*/ 0 h 24"/>
                <a:gd name="T8" fmla="*/ 30 w 30"/>
                <a:gd name="T9" fmla="*/ 8 h 24"/>
              </a:gdLst>
              <a:ahLst/>
              <a:cxnLst>
                <a:cxn ang="0">
                  <a:pos x="T0" y="T1"/>
                </a:cxn>
                <a:cxn ang="0">
                  <a:pos x="T2" y="T3"/>
                </a:cxn>
                <a:cxn ang="0">
                  <a:pos x="T4" y="T5"/>
                </a:cxn>
                <a:cxn ang="0">
                  <a:pos x="T6" y="T7"/>
                </a:cxn>
                <a:cxn ang="0">
                  <a:pos x="T8" y="T9"/>
                </a:cxn>
              </a:cxnLst>
              <a:rect l="0" t="0" r="r" b="b"/>
              <a:pathLst>
                <a:path w="30" h="24">
                  <a:moveTo>
                    <a:pt x="30" y="8"/>
                  </a:moveTo>
                  <a:lnTo>
                    <a:pt x="5" y="24"/>
                  </a:lnTo>
                  <a:lnTo>
                    <a:pt x="0" y="17"/>
                  </a:lnTo>
                  <a:lnTo>
                    <a:pt x="26" y="0"/>
                  </a:lnTo>
                  <a:lnTo>
                    <a:pt x="30"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6" name="Freeform 373"/>
            <p:cNvSpPr>
              <a:spLocks/>
            </p:cNvSpPr>
            <p:nvPr/>
          </p:nvSpPr>
          <p:spPr bwMode="auto">
            <a:xfrm>
              <a:off x="2768601" y="3259138"/>
              <a:ext cx="30163" cy="26988"/>
            </a:xfrm>
            <a:custGeom>
              <a:avLst/>
              <a:gdLst>
                <a:gd name="T0" fmla="*/ 19 w 19"/>
                <a:gd name="T1" fmla="*/ 8 h 17"/>
                <a:gd name="T2" fmla="*/ 5 w 19"/>
                <a:gd name="T3" fmla="*/ 17 h 17"/>
                <a:gd name="T4" fmla="*/ 0 w 19"/>
                <a:gd name="T5" fmla="*/ 10 h 17"/>
                <a:gd name="T6" fmla="*/ 14 w 19"/>
                <a:gd name="T7" fmla="*/ 0 h 17"/>
                <a:gd name="T8" fmla="*/ 19 w 19"/>
                <a:gd name="T9" fmla="*/ 8 h 17"/>
              </a:gdLst>
              <a:ahLst/>
              <a:cxnLst>
                <a:cxn ang="0">
                  <a:pos x="T0" y="T1"/>
                </a:cxn>
                <a:cxn ang="0">
                  <a:pos x="T2" y="T3"/>
                </a:cxn>
                <a:cxn ang="0">
                  <a:pos x="T4" y="T5"/>
                </a:cxn>
                <a:cxn ang="0">
                  <a:pos x="T6" y="T7"/>
                </a:cxn>
                <a:cxn ang="0">
                  <a:pos x="T8" y="T9"/>
                </a:cxn>
              </a:cxnLst>
              <a:rect l="0" t="0" r="r" b="b"/>
              <a:pathLst>
                <a:path w="19" h="17">
                  <a:moveTo>
                    <a:pt x="19" y="8"/>
                  </a:moveTo>
                  <a:lnTo>
                    <a:pt x="5" y="17"/>
                  </a:lnTo>
                  <a:lnTo>
                    <a:pt x="0" y="10"/>
                  </a:lnTo>
                  <a:lnTo>
                    <a:pt x="14"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7" name="Freeform 374"/>
            <p:cNvSpPr>
              <a:spLocks/>
            </p:cNvSpPr>
            <p:nvPr/>
          </p:nvSpPr>
          <p:spPr bwMode="auto">
            <a:xfrm>
              <a:off x="2752726" y="3233738"/>
              <a:ext cx="30163" cy="26988"/>
            </a:xfrm>
            <a:custGeom>
              <a:avLst/>
              <a:gdLst>
                <a:gd name="T0" fmla="*/ 19 w 19"/>
                <a:gd name="T1" fmla="*/ 8 h 17"/>
                <a:gd name="T2" fmla="*/ 5 w 19"/>
                <a:gd name="T3" fmla="*/ 17 h 17"/>
                <a:gd name="T4" fmla="*/ 0 w 19"/>
                <a:gd name="T5" fmla="*/ 9 h 17"/>
                <a:gd name="T6" fmla="*/ 13 w 19"/>
                <a:gd name="T7" fmla="*/ 0 h 17"/>
                <a:gd name="T8" fmla="*/ 19 w 19"/>
                <a:gd name="T9" fmla="*/ 8 h 17"/>
              </a:gdLst>
              <a:ahLst/>
              <a:cxnLst>
                <a:cxn ang="0">
                  <a:pos x="T0" y="T1"/>
                </a:cxn>
                <a:cxn ang="0">
                  <a:pos x="T2" y="T3"/>
                </a:cxn>
                <a:cxn ang="0">
                  <a:pos x="T4" y="T5"/>
                </a:cxn>
                <a:cxn ang="0">
                  <a:pos x="T6" y="T7"/>
                </a:cxn>
                <a:cxn ang="0">
                  <a:pos x="T8" y="T9"/>
                </a:cxn>
              </a:cxnLst>
              <a:rect l="0" t="0" r="r" b="b"/>
              <a:pathLst>
                <a:path w="19" h="17">
                  <a:moveTo>
                    <a:pt x="19" y="8"/>
                  </a:moveTo>
                  <a:lnTo>
                    <a:pt x="5" y="17"/>
                  </a:lnTo>
                  <a:lnTo>
                    <a:pt x="0" y="9"/>
                  </a:lnTo>
                  <a:lnTo>
                    <a:pt x="13"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8" name="Freeform 375"/>
            <p:cNvSpPr>
              <a:spLocks/>
            </p:cNvSpPr>
            <p:nvPr/>
          </p:nvSpPr>
          <p:spPr bwMode="auto">
            <a:xfrm>
              <a:off x="2735263" y="3209926"/>
              <a:ext cx="28575" cy="25400"/>
            </a:xfrm>
            <a:custGeom>
              <a:avLst/>
              <a:gdLst>
                <a:gd name="T0" fmla="*/ 18 w 18"/>
                <a:gd name="T1" fmla="*/ 7 h 16"/>
                <a:gd name="T2" fmla="*/ 5 w 18"/>
                <a:gd name="T3" fmla="*/ 16 h 16"/>
                <a:gd name="T4" fmla="*/ 0 w 18"/>
                <a:gd name="T5" fmla="*/ 8 h 16"/>
                <a:gd name="T6" fmla="*/ 14 w 18"/>
                <a:gd name="T7" fmla="*/ 0 h 16"/>
                <a:gd name="T8" fmla="*/ 18 w 18"/>
                <a:gd name="T9" fmla="*/ 7 h 16"/>
              </a:gdLst>
              <a:ahLst/>
              <a:cxnLst>
                <a:cxn ang="0">
                  <a:pos x="T0" y="T1"/>
                </a:cxn>
                <a:cxn ang="0">
                  <a:pos x="T2" y="T3"/>
                </a:cxn>
                <a:cxn ang="0">
                  <a:pos x="T4" y="T5"/>
                </a:cxn>
                <a:cxn ang="0">
                  <a:pos x="T6" y="T7"/>
                </a:cxn>
                <a:cxn ang="0">
                  <a:pos x="T8" y="T9"/>
                </a:cxn>
              </a:cxnLst>
              <a:rect l="0" t="0" r="r" b="b"/>
              <a:pathLst>
                <a:path w="18" h="16">
                  <a:moveTo>
                    <a:pt x="18" y="7"/>
                  </a:moveTo>
                  <a:lnTo>
                    <a:pt x="5" y="16"/>
                  </a:lnTo>
                  <a:lnTo>
                    <a:pt x="0" y="8"/>
                  </a:lnTo>
                  <a:lnTo>
                    <a:pt x="14" y="0"/>
                  </a:lnTo>
                  <a:lnTo>
                    <a:pt x="18"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9" name="Freeform 376"/>
            <p:cNvSpPr>
              <a:spLocks/>
            </p:cNvSpPr>
            <p:nvPr/>
          </p:nvSpPr>
          <p:spPr bwMode="auto">
            <a:xfrm>
              <a:off x="2717801" y="3182938"/>
              <a:ext cx="30163" cy="26988"/>
            </a:xfrm>
            <a:custGeom>
              <a:avLst/>
              <a:gdLst>
                <a:gd name="T0" fmla="*/ 19 w 19"/>
                <a:gd name="T1" fmla="*/ 8 h 17"/>
                <a:gd name="T2" fmla="*/ 5 w 19"/>
                <a:gd name="T3" fmla="*/ 17 h 17"/>
                <a:gd name="T4" fmla="*/ 0 w 19"/>
                <a:gd name="T5" fmla="*/ 9 h 17"/>
                <a:gd name="T6" fmla="*/ 14 w 19"/>
                <a:gd name="T7" fmla="*/ 0 h 17"/>
                <a:gd name="T8" fmla="*/ 19 w 19"/>
                <a:gd name="T9" fmla="*/ 8 h 17"/>
              </a:gdLst>
              <a:ahLst/>
              <a:cxnLst>
                <a:cxn ang="0">
                  <a:pos x="T0" y="T1"/>
                </a:cxn>
                <a:cxn ang="0">
                  <a:pos x="T2" y="T3"/>
                </a:cxn>
                <a:cxn ang="0">
                  <a:pos x="T4" y="T5"/>
                </a:cxn>
                <a:cxn ang="0">
                  <a:pos x="T6" y="T7"/>
                </a:cxn>
                <a:cxn ang="0">
                  <a:pos x="T8" y="T9"/>
                </a:cxn>
              </a:cxnLst>
              <a:rect l="0" t="0" r="r" b="b"/>
              <a:pathLst>
                <a:path w="19" h="17">
                  <a:moveTo>
                    <a:pt x="19" y="8"/>
                  </a:moveTo>
                  <a:lnTo>
                    <a:pt x="5" y="17"/>
                  </a:lnTo>
                  <a:lnTo>
                    <a:pt x="0" y="9"/>
                  </a:lnTo>
                  <a:lnTo>
                    <a:pt x="14"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0" name="Freeform 377"/>
            <p:cNvSpPr>
              <a:spLocks/>
            </p:cNvSpPr>
            <p:nvPr/>
          </p:nvSpPr>
          <p:spPr bwMode="auto">
            <a:xfrm>
              <a:off x="2701926" y="3144838"/>
              <a:ext cx="47625" cy="39688"/>
            </a:xfrm>
            <a:custGeom>
              <a:avLst/>
              <a:gdLst>
                <a:gd name="T0" fmla="*/ 30 w 30"/>
                <a:gd name="T1" fmla="*/ 8 h 25"/>
                <a:gd name="T2" fmla="*/ 5 w 30"/>
                <a:gd name="T3" fmla="*/ 25 h 25"/>
                <a:gd name="T4" fmla="*/ 0 w 30"/>
                <a:gd name="T5" fmla="*/ 17 h 25"/>
                <a:gd name="T6" fmla="*/ 25 w 30"/>
                <a:gd name="T7" fmla="*/ 0 h 25"/>
                <a:gd name="T8" fmla="*/ 30 w 30"/>
                <a:gd name="T9" fmla="*/ 8 h 25"/>
              </a:gdLst>
              <a:ahLst/>
              <a:cxnLst>
                <a:cxn ang="0">
                  <a:pos x="T0" y="T1"/>
                </a:cxn>
                <a:cxn ang="0">
                  <a:pos x="T2" y="T3"/>
                </a:cxn>
                <a:cxn ang="0">
                  <a:pos x="T4" y="T5"/>
                </a:cxn>
                <a:cxn ang="0">
                  <a:pos x="T6" y="T7"/>
                </a:cxn>
                <a:cxn ang="0">
                  <a:pos x="T8" y="T9"/>
                </a:cxn>
              </a:cxnLst>
              <a:rect l="0" t="0" r="r" b="b"/>
              <a:pathLst>
                <a:path w="30" h="25">
                  <a:moveTo>
                    <a:pt x="30" y="8"/>
                  </a:moveTo>
                  <a:lnTo>
                    <a:pt x="5" y="25"/>
                  </a:lnTo>
                  <a:lnTo>
                    <a:pt x="0" y="17"/>
                  </a:lnTo>
                  <a:lnTo>
                    <a:pt x="25" y="0"/>
                  </a:lnTo>
                  <a:lnTo>
                    <a:pt x="30"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1" name="Freeform 378"/>
            <p:cNvSpPr>
              <a:spLocks/>
            </p:cNvSpPr>
            <p:nvPr/>
          </p:nvSpPr>
          <p:spPr bwMode="auto">
            <a:xfrm>
              <a:off x="2684463" y="3132138"/>
              <a:ext cx="30163" cy="26988"/>
            </a:xfrm>
            <a:custGeom>
              <a:avLst/>
              <a:gdLst>
                <a:gd name="T0" fmla="*/ 19 w 19"/>
                <a:gd name="T1" fmla="*/ 8 h 17"/>
                <a:gd name="T2" fmla="*/ 6 w 19"/>
                <a:gd name="T3" fmla="*/ 17 h 17"/>
                <a:gd name="T4" fmla="*/ 0 w 19"/>
                <a:gd name="T5" fmla="*/ 9 h 17"/>
                <a:gd name="T6" fmla="*/ 14 w 19"/>
                <a:gd name="T7" fmla="*/ 0 h 17"/>
                <a:gd name="T8" fmla="*/ 19 w 19"/>
                <a:gd name="T9" fmla="*/ 8 h 17"/>
              </a:gdLst>
              <a:ahLst/>
              <a:cxnLst>
                <a:cxn ang="0">
                  <a:pos x="T0" y="T1"/>
                </a:cxn>
                <a:cxn ang="0">
                  <a:pos x="T2" y="T3"/>
                </a:cxn>
                <a:cxn ang="0">
                  <a:pos x="T4" y="T5"/>
                </a:cxn>
                <a:cxn ang="0">
                  <a:pos x="T6" y="T7"/>
                </a:cxn>
                <a:cxn ang="0">
                  <a:pos x="T8" y="T9"/>
                </a:cxn>
              </a:cxnLst>
              <a:rect l="0" t="0" r="r" b="b"/>
              <a:pathLst>
                <a:path w="19" h="17">
                  <a:moveTo>
                    <a:pt x="19" y="8"/>
                  </a:moveTo>
                  <a:lnTo>
                    <a:pt x="6" y="17"/>
                  </a:lnTo>
                  <a:lnTo>
                    <a:pt x="0" y="9"/>
                  </a:lnTo>
                  <a:lnTo>
                    <a:pt x="14"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2" name="Freeform 379"/>
            <p:cNvSpPr>
              <a:spLocks/>
            </p:cNvSpPr>
            <p:nvPr/>
          </p:nvSpPr>
          <p:spPr bwMode="auto">
            <a:xfrm>
              <a:off x="2667001" y="3106738"/>
              <a:ext cx="30163" cy="26988"/>
            </a:xfrm>
            <a:custGeom>
              <a:avLst/>
              <a:gdLst>
                <a:gd name="T0" fmla="*/ 19 w 19"/>
                <a:gd name="T1" fmla="*/ 8 h 17"/>
                <a:gd name="T2" fmla="*/ 5 w 19"/>
                <a:gd name="T3" fmla="*/ 17 h 17"/>
                <a:gd name="T4" fmla="*/ 0 w 19"/>
                <a:gd name="T5" fmla="*/ 9 h 17"/>
                <a:gd name="T6" fmla="*/ 14 w 19"/>
                <a:gd name="T7" fmla="*/ 0 h 17"/>
                <a:gd name="T8" fmla="*/ 19 w 19"/>
                <a:gd name="T9" fmla="*/ 8 h 17"/>
              </a:gdLst>
              <a:ahLst/>
              <a:cxnLst>
                <a:cxn ang="0">
                  <a:pos x="T0" y="T1"/>
                </a:cxn>
                <a:cxn ang="0">
                  <a:pos x="T2" y="T3"/>
                </a:cxn>
                <a:cxn ang="0">
                  <a:pos x="T4" y="T5"/>
                </a:cxn>
                <a:cxn ang="0">
                  <a:pos x="T6" y="T7"/>
                </a:cxn>
                <a:cxn ang="0">
                  <a:pos x="T8" y="T9"/>
                </a:cxn>
              </a:cxnLst>
              <a:rect l="0" t="0" r="r" b="b"/>
              <a:pathLst>
                <a:path w="19" h="17">
                  <a:moveTo>
                    <a:pt x="19" y="8"/>
                  </a:moveTo>
                  <a:lnTo>
                    <a:pt x="5" y="17"/>
                  </a:lnTo>
                  <a:lnTo>
                    <a:pt x="0" y="9"/>
                  </a:lnTo>
                  <a:lnTo>
                    <a:pt x="14"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3" name="Freeform 380"/>
            <p:cNvSpPr>
              <a:spLocks/>
            </p:cNvSpPr>
            <p:nvPr/>
          </p:nvSpPr>
          <p:spPr bwMode="auto">
            <a:xfrm>
              <a:off x="2651126" y="3081338"/>
              <a:ext cx="30163" cy="25400"/>
            </a:xfrm>
            <a:custGeom>
              <a:avLst/>
              <a:gdLst>
                <a:gd name="T0" fmla="*/ 19 w 19"/>
                <a:gd name="T1" fmla="*/ 7 h 16"/>
                <a:gd name="T2" fmla="*/ 5 w 19"/>
                <a:gd name="T3" fmla="*/ 16 h 16"/>
                <a:gd name="T4" fmla="*/ 0 w 19"/>
                <a:gd name="T5" fmla="*/ 9 h 16"/>
                <a:gd name="T6" fmla="*/ 14 w 19"/>
                <a:gd name="T7" fmla="*/ 0 h 16"/>
                <a:gd name="T8" fmla="*/ 19 w 19"/>
                <a:gd name="T9" fmla="*/ 7 h 16"/>
              </a:gdLst>
              <a:ahLst/>
              <a:cxnLst>
                <a:cxn ang="0">
                  <a:pos x="T0" y="T1"/>
                </a:cxn>
                <a:cxn ang="0">
                  <a:pos x="T2" y="T3"/>
                </a:cxn>
                <a:cxn ang="0">
                  <a:pos x="T4" y="T5"/>
                </a:cxn>
                <a:cxn ang="0">
                  <a:pos x="T6" y="T7"/>
                </a:cxn>
                <a:cxn ang="0">
                  <a:pos x="T8" y="T9"/>
                </a:cxn>
              </a:cxnLst>
              <a:rect l="0" t="0" r="r" b="b"/>
              <a:pathLst>
                <a:path w="19" h="16">
                  <a:moveTo>
                    <a:pt x="19" y="7"/>
                  </a:moveTo>
                  <a:lnTo>
                    <a:pt x="5" y="16"/>
                  </a:lnTo>
                  <a:lnTo>
                    <a:pt x="0" y="9"/>
                  </a:lnTo>
                  <a:lnTo>
                    <a:pt x="14" y="0"/>
                  </a:lnTo>
                  <a:lnTo>
                    <a:pt x="19"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4" name="Freeform 381"/>
            <p:cNvSpPr>
              <a:spLocks/>
            </p:cNvSpPr>
            <p:nvPr/>
          </p:nvSpPr>
          <p:spPr bwMode="auto">
            <a:xfrm>
              <a:off x="2633663" y="3055938"/>
              <a:ext cx="30163" cy="25400"/>
            </a:xfrm>
            <a:custGeom>
              <a:avLst/>
              <a:gdLst>
                <a:gd name="T0" fmla="*/ 19 w 19"/>
                <a:gd name="T1" fmla="*/ 8 h 16"/>
                <a:gd name="T2" fmla="*/ 6 w 19"/>
                <a:gd name="T3" fmla="*/ 16 h 16"/>
                <a:gd name="T4" fmla="*/ 0 w 19"/>
                <a:gd name="T5" fmla="*/ 9 h 16"/>
                <a:gd name="T6" fmla="*/ 14 w 19"/>
                <a:gd name="T7" fmla="*/ 0 h 16"/>
                <a:gd name="T8" fmla="*/ 19 w 19"/>
                <a:gd name="T9" fmla="*/ 8 h 16"/>
              </a:gdLst>
              <a:ahLst/>
              <a:cxnLst>
                <a:cxn ang="0">
                  <a:pos x="T0" y="T1"/>
                </a:cxn>
                <a:cxn ang="0">
                  <a:pos x="T2" y="T3"/>
                </a:cxn>
                <a:cxn ang="0">
                  <a:pos x="T4" y="T5"/>
                </a:cxn>
                <a:cxn ang="0">
                  <a:pos x="T6" y="T7"/>
                </a:cxn>
                <a:cxn ang="0">
                  <a:pos x="T8" y="T9"/>
                </a:cxn>
              </a:cxnLst>
              <a:rect l="0" t="0" r="r" b="b"/>
              <a:pathLst>
                <a:path w="19" h="16">
                  <a:moveTo>
                    <a:pt x="19" y="8"/>
                  </a:moveTo>
                  <a:lnTo>
                    <a:pt x="6" y="16"/>
                  </a:lnTo>
                  <a:lnTo>
                    <a:pt x="0" y="9"/>
                  </a:lnTo>
                  <a:lnTo>
                    <a:pt x="14"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5" name="Freeform 382"/>
            <p:cNvSpPr>
              <a:spLocks/>
            </p:cNvSpPr>
            <p:nvPr/>
          </p:nvSpPr>
          <p:spPr bwMode="auto">
            <a:xfrm>
              <a:off x="2617788" y="3017838"/>
              <a:ext cx="47625" cy="39688"/>
            </a:xfrm>
            <a:custGeom>
              <a:avLst/>
              <a:gdLst>
                <a:gd name="T0" fmla="*/ 30 w 30"/>
                <a:gd name="T1" fmla="*/ 8 h 25"/>
                <a:gd name="T2" fmla="*/ 5 w 30"/>
                <a:gd name="T3" fmla="*/ 25 h 25"/>
                <a:gd name="T4" fmla="*/ 0 w 30"/>
                <a:gd name="T5" fmla="*/ 17 h 25"/>
                <a:gd name="T6" fmla="*/ 25 w 30"/>
                <a:gd name="T7" fmla="*/ 0 h 25"/>
                <a:gd name="T8" fmla="*/ 30 w 30"/>
                <a:gd name="T9" fmla="*/ 8 h 25"/>
              </a:gdLst>
              <a:ahLst/>
              <a:cxnLst>
                <a:cxn ang="0">
                  <a:pos x="T0" y="T1"/>
                </a:cxn>
                <a:cxn ang="0">
                  <a:pos x="T2" y="T3"/>
                </a:cxn>
                <a:cxn ang="0">
                  <a:pos x="T4" y="T5"/>
                </a:cxn>
                <a:cxn ang="0">
                  <a:pos x="T6" y="T7"/>
                </a:cxn>
                <a:cxn ang="0">
                  <a:pos x="T8" y="T9"/>
                </a:cxn>
              </a:cxnLst>
              <a:rect l="0" t="0" r="r" b="b"/>
              <a:pathLst>
                <a:path w="30" h="25">
                  <a:moveTo>
                    <a:pt x="30" y="8"/>
                  </a:moveTo>
                  <a:lnTo>
                    <a:pt x="5" y="25"/>
                  </a:lnTo>
                  <a:lnTo>
                    <a:pt x="0" y="17"/>
                  </a:lnTo>
                  <a:lnTo>
                    <a:pt x="25" y="0"/>
                  </a:lnTo>
                  <a:lnTo>
                    <a:pt x="30"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6" name="Freeform 383"/>
            <p:cNvSpPr>
              <a:spLocks/>
            </p:cNvSpPr>
            <p:nvPr/>
          </p:nvSpPr>
          <p:spPr bwMode="auto">
            <a:xfrm>
              <a:off x="2600326" y="3005138"/>
              <a:ext cx="30163" cy="26988"/>
            </a:xfrm>
            <a:custGeom>
              <a:avLst/>
              <a:gdLst>
                <a:gd name="T0" fmla="*/ 19 w 19"/>
                <a:gd name="T1" fmla="*/ 7 h 17"/>
                <a:gd name="T2" fmla="*/ 5 w 19"/>
                <a:gd name="T3" fmla="*/ 17 h 17"/>
                <a:gd name="T4" fmla="*/ 0 w 19"/>
                <a:gd name="T5" fmla="*/ 9 h 17"/>
                <a:gd name="T6" fmla="*/ 14 w 19"/>
                <a:gd name="T7" fmla="*/ 0 h 17"/>
                <a:gd name="T8" fmla="*/ 19 w 19"/>
                <a:gd name="T9" fmla="*/ 7 h 17"/>
              </a:gdLst>
              <a:ahLst/>
              <a:cxnLst>
                <a:cxn ang="0">
                  <a:pos x="T0" y="T1"/>
                </a:cxn>
                <a:cxn ang="0">
                  <a:pos x="T2" y="T3"/>
                </a:cxn>
                <a:cxn ang="0">
                  <a:pos x="T4" y="T5"/>
                </a:cxn>
                <a:cxn ang="0">
                  <a:pos x="T6" y="T7"/>
                </a:cxn>
                <a:cxn ang="0">
                  <a:pos x="T8" y="T9"/>
                </a:cxn>
              </a:cxnLst>
              <a:rect l="0" t="0" r="r" b="b"/>
              <a:pathLst>
                <a:path w="19" h="17">
                  <a:moveTo>
                    <a:pt x="19" y="7"/>
                  </a:moveTo>
                  <a:lnTo>
                    <a:pt x="5" y="17"/>
                  </a:lnTo>
                  <a:lnTo>
                    <a:pt x="0" y="9"/>
                  </a:lnTo>
                  <a:lnTo>
                    <a:pt x="14" y="0"/>
                  </a:lnTo>
                  <a:lnTo>
                    <a:pt x="19"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Freeform 384"/>
            <p:cNvSpPr>
              <a:spLocks/>
            </p:cNvSpPr>
            <p:nvPr/>
          </p:nvSpPr>
          <p:spPr bwMode="auto">
            <a:xfrm>
              <a:off x="2582863" y="2978151"/>
              <a:ext cx="30163" cy="26988"/>
            </a:xfrm>
            <a:custGeom>
              <a:avLst/>
              <a:gdLst>
                <a:gd name="T0" fmla="*/ 19 w 19"/>
                <a:gd name="T1" fmla="*/ 8 h 17"/>
                <a:gd name="T2" fmla="*/ 6 w 19"/>
                <a:gd name="T3" fmla="*/ 17 h 17"/>
                <a:gd name="T4" fmla="*/ 0 w 19"/>
                <a:gd name="T5" fmla="*/ 10 h 17"/>
                <a:gd name="T6" fmla="*/ 14 w 19"/>
                <a:gd name="T7" fmla="*/ 0 h 17"/>
                <a:gd name="T8" fmla="*/ 19 w 19"/>
                <a:gd name="T9" fmla="*/ 8 h 17"/>
              </a:gdLst>
              <a:ahLst/>
              <a:cxnLst>
                <a:cxn ang="0">
                  <a:pos x="T0" y="T1"/>
                </a:cxn>
                <a:cxn ang="0">
                  <a:pos x="T2" y="T3"/>
                </a:cxn>
                <a:cxn ang="0">
                  <a:pos x="T4" y="T5"/>
                </a:cxn>
                <a:cxn ang="0">
                  <a:pos x="T6" y="T7"/>
                </a:cxn>
                <a:cxn ang="0">
                  <a:pos x="T8" y="T9"/>
                </a:cxn>
              </a:cxnLst>
              <a:rect l="0" t="0" r="r" b="b"/>
              <a:pathLst>
                <a:path w="19" h="17">
                  <a:moveTo>
                    <a:pt x="19" y="8"/>
                  </a:moveTo>
                  <a:lnTo>
                    <a:pt x="6" y="17"/>
                  </a:lnTo>
                  <a:lnTo>
                    <a:pt x="0" y="10"/>
                  </a:lnTo>
                  <a:lnTo>
                    <a:pt x="14"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8" name="Freeform 385"/>
            <p:cNvSpPr>
              <a:spLocks/>
            </p:cNvSpPr>
            <p:nvPr/>
          </p:nvSpPr>
          <p:spPr bwMode="auto">
            <a:xfrm>
              <a:off x="2566988" y="2954338"/>
              <a:ext cx="28575" cy="25400"/>
            </a:xfrm>
            <a:custGeom>
              <a:avLst/>
              <a:gdLst>
                <a:gd name="T0" fmla="*/ 18 w 18"/>
                <a:gd name="T1" fmla="*/ 7 h 16"/>
                <a:gd name="T2" fmla="*/ 5 w 18"/>
                <a:gd name="T3" fmla="*/ 16 h 16"/>
                <a:gd name="T4" fmla="*/ 0 w 18"/>
                <a:gd name="T5" fmla="*/ 8 h 16"/>
                <a:gd name="T6" fmla="*/ 14 w 18"/>
                <a:gd name="T7" fmla="*/ 0 h 16"/>
                <a:gd name="T8" fmla="*/ 18 w 18"/>
                <a:gd name="T9" fmla="*/ 7 h 16"/>
              </a:gdLst>
              <a:ahLst/>
              <a:cxnLst>
                <a:cxn ang="0">
                  <a:pos x="T0" y="T1"/>
                </a:cxn>
                <a:cxn ang="0">
                  <a:pos x="T2" y="T3"/>
                </a:cxn>
                <a:cxn ang="0">
                  <a:pos x="T4" y="T5"/>
                </a:cxn>
                <a:cxn ang="0">
                  <a:pos x="T6" y="T7"/>
                </a:cxn>
                <a:cxn ang="0">
                  <a:pos x="T8" y="T9"/>
                </a:cxn>
              </a:cxnLst>
              <a:rect l="0" t="0" r="r" b="b"/>
              <a:pathLst>
                <a:path w="18" h="16">
                  <a:moveTo>
                    <a:pt x="18" y="7"/>
                  </a:moveTo>
                  <a:lnTo>
                    <a:pt x="5" y="16"/>
                  </a:lnTo>
                  <a:lnTo>
                    <a:pt x="0" y="8"/>
                  </a:lnTo>
                  <a:lnTo>
                    <a:pt x="14" y="0"/>
                  </a:lnTo>
                  <a:lnTo>
                    <a:pt x="18"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8" name="Freeform 387"/>
            <p:cNvSpPr>
              <a:spLocks/>
            </p:cNvSpPr>
            <p:nvPr/>
          </p:nvSpPr>
          <p:spPr bwMode="auto">
            <a:xfrm>
              <a:off x="2549526" y="2928938"/>
              <a:ext cx="30163" cy="26987"/>
            </a:xfrm>
            <a:custGeom>
              <a:avLst/>
              <a:gdLst>
                <a:gd name="T0" fmla="*/ 19 w 19"/>
                <a:gd name="T1" fmla="*/ 7 h 17"/>
                <a:gd name="T2" fmla="*/ 5 w 19"/>
                <a:gd name="T3" fmla="*/ 17 h 17"/>
                <a:gd name="T4" fmla="*/ 0 w 19"/>
                <a:gd name="T5" fmla="*/ 9 h 17"/>
                <a:gd name="T6" fmla="*/ 14 w 19"/>
                <a:gd name="T7" fmla="*/ 0 h 17"/>
                <a:gd name="T8" fmla="*/ 19 w 19"/>
                <a:gd name="T9" fmla="*/ 7 h 17"/>
              </a:gdLst>
              <a:ahLst/>
              <a:cxnLst>
                <a:cxn ang="0">
                  <a:pos x="T0" y="T1"/>
                </a:cxn>
                <a:cxn ang="0">
                  <a:pos x="T2" y="T3"/>
                </a:cxn>
                <a:cxn ang="0">
                  <a:pos x="T4" y="T5"/>
                </a:cxn>
                <a:cxn ang="0">
                  <a:pos x="T6" y="T7"/>
                </a:cxn>
                <a:cxn ang="0">
                  <a:pos x="T8" y="T9"/>
                </a:cxn>
              </a:cxnLst>
              <a:rect l="0" t="0" r="r" b="b"/>
              <a:pathLst>
                <a:path w="19" h="17">
                  <a:moveTo>
                    <a:pt x="19" y="7"/>
                  </a:moveTo>
                  <a:lnTo>
                    <a:pt x="5" y="17"/>
                  </a:lnTo>
                  <a:lnTo>
                    <a:pt x="0" y="9"/>
                  </a:lnTo>
                  <a:lnTo>
                    <a:pt x="14" y="0"/>
                  </a:lnTo>
                  <a:lnTo>
                    <a:pt x="19"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9" name="Freeform 388"/>
            <p:cNvSpPr>
              <a:spLocks/>
            </p:cNvSpPr>
            <p:nvPr/>
          </p:nvSpPr>
          <p:spPr bwMode="auto">
            <a:xfrm>
              <a:off x="2533651" y="2890838"/>
              <a:ext cx="47625" cy="38100"/>
            </a:xfrm>
            <a:custGeom>
              <a:avLst/>
              <a:gdLst>
                <a:gd name="T0" fmla="*/ 30 w 30"/>
                <a:gd name="T1" fmla="*/ 7 h 24"/>
                <a:gd name="T2" fmla="*/ 5 w 30"/>
                <a:gd name="T3" fmla="*/ 24 h 24"/>
                <a:gd name="T4" fmla="*/ 0 w 30"/>
                <a:gd name="T5" fmla="*/ 17 h 24"/>
                <a:gd name="T6" fmla="*/ 25 w 30"/>
                <a:gd name="T7" fmla="*/ 0 h 24"/>
                <a:gd name="T8" fmla="*/ 30 w 30"/>
                <a:gd name="T9" fmla="*/ 7 h 24"/>
              </a:gdLst>
              <a:ahLst/>
              <a:cxnLst>
                <a:cxn ang="0">
                  <a:pos x="T0" y="T1"/>
                </a:cxn>
                <a:cxn ang="0">
                  <a:pos x="T2" y="T3"/>
                </a:cxn>
                <a:cxn ang="0">
                  <a:pos x="T4" y="T5"/>
                </a:cxn>
                <a:cxn ang="0">
                  <a:pos x="T6" y="T7"/>
                </a:cxn>
                <a:cxn ang="0">
                  <a:pos x="T8" y="T9"/>
                </a:cxn>
              </a:cxnLst>
              <a:rect l="0" t="0" r="r" b="b"/>
              <a:pathLst>
                <a:path w="30" h="24">
                  <a:moveTo>
                    <a:pt x="30" y="7"/>
                  </a:moveTo>
                  <a:lnTo>
                    <a:pt x="5" y="24"/>
                  </a:lnTo>
                  <a:lnTo>
                    <a:pt x="0" y="17"/>
                  </a:lnTo>
                  <a:lnTo>
                    <a:pt x="25" y="0"/>
                  </a:lnTo>
                  <a:lnTo>
                    <a:pt x="30"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0" name="Freeform 389"/>
            <p:cNvSpPr>
              <a:spLocks/>
            </p:cNvSpPr>
            <p:nvPr/>
          </p:nvSpPr>
          <p:spPr bwMode="auto">
            <a:xfrm>
              <a:off x="2516188" y="2876550"/>
              <a:ext cx="28575" cy="26987"/>
            </a:xfrm>
            <a:custGeom>
              <a:avLst/>
              <a:gdLst>
                <a:gd name="T0" fmla="*/ 18 w 18"/>
                <a:gd name="T1" fmla="*/ 8 h 17"/>
                <a:gd name="T2" fmla="*/ 5 w 18"/>
                <a:gd name="T3" fmla="*/ 17 h 17"/>
                <a:gd name="T4" fmla="*/ 0 w 18"/>
                <a:gd name="T5" fmla="*/ 9 h 17"/>
                <a:gd name="T6" fmla="*/ 14 w 18"/>
                <a:gd name="T7" fmla="*/ 0 h 17"/>
                <a:gd name="T8" fmla="*/ 18 w 18"/>
                <a:gd name="T9" fmla="*/ 8 h 17"/>
              </a:gdLst>
              <a:ahLst/>
              <a:cxnLst>
                <a:cxn ang="0">
                  <a:pos x="T0" y="T1"/>
                </a:cxn>
                <a:cxn ang="0">
                  <a:pos x="T2" y="T3"/>
                </a:cxn>
                <a:cxn ang="0">
                  <a:pos x="T4" y="T5"/>
                </a:cxn>
                <a:cxn ang="0">
                  <a:pos x="T6" y="T7"/>
                </a:cxn>
                <a:cxn ang="0">
                  <a:pos x="T8" y="T9"/>
                </a:cxn>
              </a:cxnLst>
              <a:rect l="0" t="0" r="r" b="b"/>
              <a:pathLst>
                <a:path w="18" h="17">
                  <a:moveTo>
                    <a:pt x="18" y="8"/>
                  </a:moveTo>
                  <a:lnTo>
                    <a:pt x="5" y="17"/>
                  </a:lnTo>
                  <a:lnTo>
                    <a:pt x="0" y="9"/>
                  </a:lnTo>
                  <a:lnTo>
                    <a:pt x="14" y="0"/>
                  </a:lnTo>
                  <a:lnTo>
                    <a:pt x="18"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1" name="Freeform 390"/>
            <p:cNvSpPr>
              <a:spLocks/>
            </p:cNvSpPr>
            <p:nvPr/>
          </p:nvSpPr>
          <p:spPr bwMode="auto">
            <a:xfrm>
              <a:off x="2498726" y="2852738"/>
              <a:ext cx="30163" cy="25400"/>
            </a:xfrm>
            <a:custGeom>
              <a:avLst/>
              <a:gdLst>
                <a:gd name="T0" fmla="*/ 19 w 19"/>
                <a:gd name="T1" fmla="*/ 7 h 16"/>
                <a:gd name="T2" fmla="*/ 5 w 19"/>
                <a:gd name="T3" fmla="*/ 16 h 16"/>
                <a:gd name="T4" fmla="*/ 0 w 19"/>
                <a:gd name="T5" fmla="*/ 8 h 16"/>
                <a:gd name="T6" fmla="*/ 14 w 19"/>
                <a:gd name="T7" fmla="*/ 0 h 16"/>
                <a:gd name="T8" fmla="*/ 19 w 19"/>
                <a:gd name="T9" fmla="*/ 7 h 16"/>
              </a:gdLst>
              <a:ahLst/>
              <a:cxnLst>
                <a:cxn ang="0">
                  <a:pos x="T0" y="T1"/>
                </a:cxn>
                <a:cxn ang="0">
                  <a:pos x="T2" y="T3"/>
                </a:cxn>
                <a:cxn ang="0">
                  <a:pos x="T4" y="T5"/>
                </a:cxn>
                <a:cxn ang="0">
                  <a:pos x="T6" y="T7"/>
                </a:cxn>
                <a:cxn ang="0">
                  <a:pos x="T8" y="T9"/>
                </a:cxn>
              </a:cxnLst>
              <a:rect l="0" t="0" r="r" b="b"/>
              <a:pathLst>
                <a:path w="19" h="16">
                  <a:moveTo>
                    <a:pt x="19" y="7"/>
                  </a:moveTo>
                  <a:lnTo>
                    <a:pt x="5" y="16"/>
                  </a:lnTo>
                  <a:lnTo>
                    <a:pt x="0" y="8"/>
                  </a:lnTo>
                  <a:lnTo>
                    <a:pt x="14" y="0"/>
                  </a:lnTo>
                  <a:lnTo>
                    <a:pt x="19"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2" name="Freeform 391"/>
            <p:cNvSpPr>
              <a:spLocks/>
            </p:cNvSpPr>
            <p:nvPr/>
          </p:nvSpPr>
          <p:spPr bwMode="auto">
            <a:xfrm>
              <a:off x="2482851" y="2825750"/>
              <a:ext cx="28575" cy="26987"/>
            </a:xfrm>
            <a:custGeom>
              <a:avLst/>
              <a:gdLst>
                <a:gd name="T0" fmla="*/ 18 w 18"/>
                <a:gd name="T1" fmla="*/ 8 h 17"/>
                <a:gd name="T2" fmla="*/ 5 w 18"/>
                <a:gd name="T3" fmla="*/ 17 h 17"/>
                <a:gd name="T4" fmla="*/ 0 w 18"/>
                <a:gd name="T5" fmla="*/ 10 h 17"/>
                <a:gd name="T6" fmla="*/ 13 w 18"/>
                <a:gd name="T7" fmla="*/ 0 h 17"/>
                <a:gd name="T8" fmla="*/ 18 w 18"/>
                <a:gd name="T9" fmla="*/ 8 h 17"/>
              </a:gdLst>
              <a:ahLst/>
              <a:cxnLst>
                <a:cxn ang="0">
                  <a:pos x="T0" y="T1"/>
                </a:cxn>
                <a:cxn ang="0">
                  <a:pos x="T2" y="T3"/>
                </a:cxn>
                <a:cxn ang="0">
                  <a:pos x="T4" y="T5"/>
                </a:cxn>
                <a:cxn ang="0">
                  <a:pos x="T6" y="T7"/>
                </a:cxn>
                <a:cxn ang="0">
                  <a:pos x="T8" y="T9"/>
                </a:cxn>
              </a:cxnLst>
              <a:rect l="0" t="0" r="r" b="b"/>
              <a:pathLst>
                <a:path w="18" h="17">
                  <a:moveTo>
                    <a:pt x="18" y="8"/>
                  </a:moveTo>
                  <a:lnTo>
                    <a:pt x="5" y="17"/>
                  </a:lnTo>
                  <a:lnTo>
                    <a:pt x="0" y="10"/>
                  </a:lnTo>
                  <a:lnTo>
                    <a:pt x="13" y="0"/>
                  </a:lnTo>
                  <a:lnTo>
                    <a:pt x="18"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3" name="Freeform 392"/>
            <p:cNvSpPr>
              <a:spLocks/>
            </p:cNvSpPr>
            <p:nvPr/>
          </p:nvSpPr>
          <p:spPr bwMode="auto">
            <a:xfrm>
              <a:off x="2465388" y="2800350"/>
              <a:ext cx="28575" cy="26987"/>
            </a:xfrm>
            <a:custGeom>
              <a:avLst/>
              <a:gdLst>
                <a:gd name="T0" fmla="*/ 18 w 18"/>
                <a:gd name="T1" fmla="*/ 8 h 17"/>
                <a:gd name="T2" fmla="*/ 5 w 18"/>
                <a:gd name="T3" fmla="*/ 17 h 17"/>
                <a:gd name="T4" fmla="*/ 0 w 18"/>
                <a:gd name="T5" fmla="*/ 9 h 17"/>
                <a:gd name="T6" fmla="*/ 14 w 18"/>
                <a:gd name="T7" fmla="*/ 0 h 17"/>
                <a:gd name="T8" fmla="*/ 18 w 18"/>
                <a:gd name="T9" fmla="*/ 8 h 17"/>
              </a:gdLst>
              <a:ahLst/>
              <a:cxnLst>
                <a:cxn ang="0">
                  <a:pos x="T0" y="T1"/>
                </a:cxn>
                <a:cxn ang="0">
                  <a:pos x="T2" y="T3"/>
                </a:cxn>
                <a:cxn ang="0">
                  <a:pos x="T4" y="T5"/>
                </a:cxn>
                <a:cxn ang="0">
                  <a:pos x="T6" y="T7"/>
                </a:cxn>
                <a:cxn ang="0">
                  <a:pos x="T8" y="T9"/>
                </a:cxn>
              </a:cxnLst>
              <a:rect l="0" t="0" r="r" b="b"/>
              <a:pathLst>
                <a:path w="18" h="17">
                  <a:moveTo>
                    <a:pt x="18" y="8"/>
                  </a:moveTo>
                  <a:lnTo>
                    <a:pt x="5" y="17"/>
                  </a:lnTo>
                  <a:lnTo>
                    <a:pt x="0" y="9"/>
                  </a:lnTo>
                  <a:lnTo>
                    <a:pt x="14" y="0"/>
                  </a:lnTo>
                  <a:lnTo>
                    <a:pt x="18"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4" name="Freeform 393"/>
            <p:cNvSpPr>
              <a:spLocks/>
            </p:cNvSpPr>
            <p:nvPr/>
          </p:nvSpPr>
          <p:spPr bwMode="auto">
            <a:xfrm>
              <a:off x="2447926" y="2762250"/>
              <a:ext cx="49213" cy="39687"/>
            </a:xfrm>
            <a:custGeom>
              <a:avLst/>
              <a:gdLst>
                <a:gd name="T0" fmla="*/ 31 w 31"/>
                <a:gd name="T1" fmla="*/ 8 h 25"/>
                <a:gd name="T2" fmla="*/ 5 w 31"/>
                <a:gd name="T3" fmla="*/ 25 h 25"/>
                <a:gd name="T4" fmla="*/ 0 w 31"/>
                <a:gd name="T5" fmla="*/ 17 h 25"/>
                <a:gd name="T6" fmla="*/ 26 w 31"/>
                <a:gd name="T7" fmla="*/ 0 h 25"/>
                <a:gd name="T8" fmla="*/ 31 w 31"/>
                <a:gd name="T9" fmla="*/ 8 h 25"/>
              </a:gdLst>
              <a:ahLst/>
              <a:cxnLst>
                <a:cxn ang="0">
                  <a:pos x="T0" y="T1"/>
                </a:cxn>
                <a:cxn ang="0">
                  <a:pos x="T2" y="T3"/>
                </a:cxn>
                <a:cxn ang="0">
                  <a:pos x="T4" y="T5"/>
                </a:cxn>
                <a:cxn ang="0">
                  <a:pos x="T6" y="T7"/>
                </a:cxn>
                <a:cxn ang="0">
                  <a:pos x="T8" y="T9"/>
                </a:cxn>
              </a:cxnLst>
              <a:rect l="0" t="0" r="r" b="b"/>
              <a:pathLst>
                <a:path w="31" h="25">
                  <a:moveTo>
                    <a:pt x="31" y="8"/>
                  </a:moveTo>
                  <a:lnTo>
                    <a:pt x="5" y="25"/>
                  </a:lnTo>
                  <a:lnTo>
                    <a:pt x="0" y="17"/>
                  </a:lnTo>
                  <a:lnTo>
                    <a:pt x="26" y="0"/>
                  </a:lnTo>
                  <a:lnTo>
                    <a:pt x="31"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5" name="Freeform 394"/>
            <p:cNvSpPr>
              <a:spLocks/>
            </p:cNvSpPr>
            <p:nvPr/>
          </p:nvSpPr>
          <p:spPr bwMode="auto">
            <a:xfrm>
              <a:off x="2432051" y="2749550"/>
              <a:ext cx="30163" cy="26987"/>
            </a:xfrm>
            <a:custGeom>
              <a:avLst/>
              <a:gdLst>
                <a:gd name="T0" fmla="*/ 19 w 19"/>
                <a:gd name="T1" fmla="*/ 8 h 17"/>
                <a:gd name="T2" fmla="*/ 5 w 19"/>
                <a:gd name="T3" fmla="*/ 17 h 17"/>
                <a:gd name="T4" fmla="*/ 0 w 19"/>
                <a:gd name="T5" fmla="*/ 9 h 17"/>
                <a:gd name="T6" fmla="*/ 13 w 19"/>
                <a:gd name="T7" fmla="*/ 0 h 17"/>
                <a:gd name="T8" fmla="*/ 19 w 19"/>
                <a:gd name="T9" fmla="*/ 8 h 17"/>
              </a:gdLst>
              <a:ahLst/>
              <a:cxnLst>
                <a:cxn ang="0">
                  <a:pos x="T0" y="T1"/>
                </a:cxn>
                <a:cxn ang="0">
                  <a:pos x="T2" y="T3"/>
                </a:cxn>
                <a:cxn ang="0">
                  <a:pos x="T4" y="T5"/>
                </a:cxn>
                <a:cxn ang="0">
                  <a:pos x="T6" y="T7"/>
                </a:cxn>
                <a:cxn ang="0">
                  <a:pos x="T8" y="T9"/>
                </a:cxn>
              </a:cxnLst>
              <a:rect l="0" t="0" r="r" b="b"/>
              <a:pathLst>
                <a:path w="19" h="17">
                  <a:moveTo>
                    <a:pt x="19" y="8"/>
                  </a:moveTo>
                  <a:lnTo>
                    <a:pt x="5" y="17"/>
                  </a:lnTo>
                  <a:lnTo>
                    <a:pt x="0" y="9"/>
                  </a:lnTo>
                  <a:lnTo>
                    <a:pt x="13"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6" name="Freeform 395"/>
            <p:cNvSpPr>
              <a:spLocks/>
            </p:cNvSpPr>
            <p:nvPr/>
          </p:nvSpPr>
          <p:spPr bwMode="auto">
            <a:xfrm>
              <a:off x="2414588" y="2724150"/>
              <a:ext cx="30163" cy="26987"/>
            </a:xfrm>
            <a:custGeom>
              <a:avLst/>
              <a:gdLst>
                <a:gd name="T0" fmla="*/ 19 w 19"/>
                <a:gd name="T1" fmla="*/ 7 h 17"/>
                <a:gd name="T2" fmla="*/ 5 w 19"/>
                <a:gd name="T3" fmla="*/ 17 h 17"/>
                <a:gd name="T4" fmla="*/ 0 w 19"/>
                <a:gd name="T5" fmla="*/ 9 h 17"/>
                <a:gd name="T6" fmla="*/ 14 w 19"/>
                <a:gd name="T7" fmla="*/ 0 h 17"/>
                <a:gd name="T8" fmla="*/ 19 w 19"/>
                <a:gd name="T9" fmla="*/ 7 h 17"/>
              </a:gdLst>
              <a:ahLst/>
              <a:cxnLst>
                <a:cxn ang="0">
                  <a:pos x="T0" y="T1"/>
                </a:cxn>
                <a:cxn ang="0">
                  <a:pos x="T2" y="T3"/>
                </a:cxn>
                <a:cxn ang="0">
                  <a:pos x="T4" y="T5"/>
                </a:cxn>
                <a:cxn ang="0">
                  <a:pos x="T6" y="T7"/>
                </a:cxn>
                <a:cxn ang="0">
                  <a:pos x="T8" y="T9"/>
                </a:cxn>
              </a:cxnLst>
              <a:rect l="0" t="0" r="r" b="b"/>
              <a:pathLst>
                <a:path w="19" h="17">
                  <a:moveTo>
                    <a:pt x="19" y="7"/>
                  </a:moveTo>
                  <a:lnTo>
                    <a:pt x="5" y="17"/>
                  </a:lnTo>
                  <a:lnTo>
                    <a:pt x="0" y="9"/>
                  </a:lnTo>
                  <a:lnTo>
                    <a:pt x="14" y="0"/>
                  </a:lnTo>
                  <a:lnTo>
                    <a:pt x="19" y="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7" name="Freeform 396"/>
            <p:cNvSpPr>
              <a:spLocks/>
            </p:cNvSpPr>
            <p:nvPr/>
          </p:nvSpPr>
          <p:spPr bwMode="auto">
            <a:xfrm>
              <a:off x="2397126" y="2698750"/>
              <a:ext cx="30163" cy="25400"/>
            </a:xfrm>
            <a:custGeom>
              <a:avLst/>
              <a:gdLst>
                <a:gd name="T0" fmla="*/ 19 w 19"/>
                <a:gd name="T1" fmla="*/ 8 h 16"/>
                <a:gd name="T2" fmla="*/ 5 w 19"/>
                <a:gd name="T3" fmla="*/ 16 h 16"/>
                <a:gd name="T4" fmla="*/ 0 w 19"/>
                <a:gd name="T5" fmla="*/ 9 h 16"/>
                <a:gd name="T6" fmla="*/ 14 w 19"/>
                <a:gd name="T7" fmla="*/ 0 h 16"/>
                <a:gd name="T8" fmla="*/ 19 w 19"/>
                <a:gd name="T9" fmla="*/ 8 h 16"/>
              </a:gdLst>
              <a:ahLst/>
              <a:cxnLst>
                <a:cxn ang="0">
                  <a:pos x="T0" y="T1"/>
                </a:cxn>
                <a:cxn ang="0">
                  <a:pos x="T2" y="T3"/>
                </a:cxn>
                <a:cxn ang="0">
                  <a:pos x="T4" y="T5"/>
                </a:cxn>
                <a:cxn ang="0">
                  <a:pos x="T6" y="T7"/>
                </a:cxn>
                <a:cxn ang="0">
                  <a:pos x="T8" y="T9"/>
                </a:cxn>
              </a:cxnLst>
              <a:rect l="0" t="0" r="r" b="b"/>
              <a:pathLst>
                <a:path w="19" h="16">
                  <a:moveTo>
                    <a:pt x="19" y="8"/>
                  </a:moveTo>
                  <a:lnTo>
                    <a:pt x="5" y="16"/>
                  </a:lnTo>
                  <a:lnTo>
                    <a:pt x="0" y="9"/>
                  </a:lnTo>
                  <a:lnTo>
                    <a:pt x="14"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8" name="Freeform 397"/>
            <p:cNvSpPr>
              <a:spLocks/>
            </p:cNvSpPr>
            <p:nvPr/>
          </p:nvSpPr>
          <p:spPr bwMode="auto">
            <a:xfrm>
              <a:off x="2381251" y="2673350"/>
              <a:ext cx="30163" cy="26987"/>
            </a:xfrm>
            <a:custGeom>
              <a:avLst/>
              <a:gdLst>
                <a:gd name="T0" fmla="*/ 19 w 19"/>
                <a:gd name="T1" fmla="*/ 8 h 17"/>
                <a:gd name="T2" fmla="*/ 5 w 19"/>
                <a:gd name="T3" fmla="*/ 17 h 17"/>
                <a:gd name="T4" fmla="*/ 0 w 19"/>
                <a:gd name="T5" fmla="*/ 9 h 17"/>
                <a:gd name="T6" fmla="*/ 13 w 19"/>
                <a:gd name="T7" fmla="*/ 0 h 17"/>
                <a:gd name="T8" fmla="*/ 19 w 19"/>
                <a:gd name="T9" fmla="*/ 8 h 17"/>
              </a:gdLst>
              <a:ahLst/>
              <a:cxnLst>
                <a:cxn ang="0">
                  <a:pos x="T0" y="T1"/>
                </a:cxn>
                <a:cxn ang="0">
                  <a:pos x="T2" y="T3"/>
                </a:cxn>
                <a:cxn ang="0">
                  <a:pos x="T4" y="T5"/>
                </a:cxn>
                <a:cxn ang="0">
                  <a:pos x="T6" y="T7"/>
                </a:cxn>
                <a:cxn ang="0">
                  <a:pos x="T8" y="T9"/>
                </a:cxn>
              </a:cxnLst>
              <a:rect l="0" t="0" r="r" b="b"/>
              <a:pathLst>
                <a:path w="19" h="17">
                  <a:moveTo>
                    <a:pt x="19" y="8"/>
                  </a:moveTo>
                  <a:lnTo>
                    <a:pt x="5" y="17"/>
                  </a:lnTo>
                  <a:lnTo>
                    <a:pt x="0" y="9"/>
                  </a:lnTo>
                  <a:lnTo>
                    <a:pt x="13" y="0"/>
                  </a:lnTo>
                  <a:lnTo>
                    <a:pt x="19" y="8"/>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 name="Group 2"/>
          <p:cNvGrpSpPr/>
          <p:nvPr/>
        </p:nvGrpSpPr>
        <p:grpSpPr>
          <a:xfrm>
            <a:off x="5006507" y="2271676"/>
            <a:ext cx="2074199" cy="1359635"/>
            <a:chOff x="6132377" y="1947893"/>
            <a:chExt cx="1211639" cy="794228"/>
          </a:xfrm>
        </p:grpSpPr>
        <p:grpSp>
          <p:nvGrpSpPr>
            <p:cNvPr id="411" name="Group 410"/>
            <p:cNvGrpSpPr/>
            <p:nvPr/>
          </p:nvGrpSpPr>
          <p:grpSpPr>
            <a:xfrm>
              <a:off x="6548681" y="1975607"/>
              <a:ext cx="795335" cy="766514"/>
              <a:chOff x="4703697" y="5201487"/>
              <a:chExt cx="905885" cy="918160"/>
            </a:xfrm>
          </p:grpSpPr>
          <p:grpSp>
            <p:nvGrpSpPr>
              <p:cNvPr id="413" name="Group 412"/>
              <p:cNvGrpSpPr/>
              <p:nvPr/>
            </p:nvGrpSpPr>
            <p:grpSpPr>
              <a:xfrm>
                <a:off x="4874889" y="5201487"/>
                <a:ext cx="579438" cy="750888"/>
                <a:chOff x="5889625" y="5949950"/>
                <a:chExt cx="579438" cy="750888"/>
              </a:xfrm>
            </p:grpSpPr>
            <p:sp>
              <p:nvSpPr>
                <p:cNvPr id="423" name="Freeform 488"/>
                <p:cNvSpPr>
                  <a:spLocks/>
                </p:cNvSpPr>
                <p:nvPr/>
              </p:nvSpPr>
              <p:spPr bwMode="auto">
                <a:xfrm>
                  <a:off x="5889625" y="5949950"/>
                  <a:ext cx="579438" cy="728663"/>
                </a:xfrm>
                <a:custGeom>
                  <a:avLst/>
                  <a:gdLst>
                    <a:gd name="T0" fmla="*/ 91 w 365"/>
                    <a:gd name="T1" fmla="*/ 179 h 459"/>
                    <a:gd name="T2" fmla="*/ 91 w 365"/>
                    <a:gd name="T3" fmla="*/ 459 h 459"/>
                    <a:gd name="T4" fmla="*/ 274 w 365"/>
                    <a:gd name="T5" fmla="*/ 459 h 459"/>
                    <a:gd name="T6" fmla="*/ 274 w 365"/>
                    <a:gd name="T7" fmla="*/ 179 h 459"/>
                    <a:gd name="T8" fmla="*/ 365 w 365"/>
                    <a:gd name="T9" fmla="*/ 179 h 459"/>
                    <a:gd name="T10" fmla="*/ 181 w 365"/>
                    <a:gd name="T11" fmla="*/ 0 h 459"/>
                    <a:gd name="T12" fmla="*/ 0 w 365"/>
                    <a:gd name="T13" fmla="*/ 179 h 459"/>
                    <a:gd name="T14" fmla="*/ 91 w 365"/>
                    <a:gd name="T15" fmla="*/ 17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459">
                      <a:moveTo>
                        <a:pt x="91" y="179"/>
                      </a:moveTo>
                      <a:lnTo>
                        <a:pt x="91" y="459"/>
                      </a:lnTo>
                      <a:lnTo>
                        <a:pt x="274" y="459"/>
                      </a:lnTo>
                      <a:lnTo>
                        <a:pt x="274" y="179"/>
                      </a:lnTo>
                      <a:lnTo>
                        <a:pt x="365" y="179"/>
                      </a:lnTo>
                      <a:lnTo>
                        <a:pt x="181" y="0"/>
                      </a:lnTo>
                      <a:lnTo>
                        <a:pt x="0" y="179"/>
                      </a:lnTo>
                      <a:lnTo>
                        <a:pt x="91" y="17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24" name="Freeform 494"/>
                <p:cNvSpPr>
                  <a:spLocks/>
                </p:cNvSpPr>
                <p:nvPr/>
              </p:nvSpPr>
              <p:spPr bwMode="auto">
                <a:xfrm>
                  <a:off x="5889625" y="5949950"/>
                  <a:ext cx="579438" cy="728663"/>
                </a:xfrm>
                <a:custGeom>
                  <a:avLst/>
                  <a:gdLst>
                    <a:gd name="T0" fmla="*/ 91 w 365"/>
                    <a:gd name="T1" fmla="*/ 179 h 459"/>
                    <a:gd name="T2" fmla="*/ 91 w 365"/>
                    <a:gd name="T3" fmla="*/ 459 h 459"/>
                    <a:gd name="T4" fmla="*/ 274 w 365"/>
                    <a:gd name="T5" fmla="*/ 459 h 459"/>
                    <a:gd name="T6" fmla="*/ 274 w 365"/>
                    <a:gd name="T7" fmla="*/ 179 h 459"/>
                    <a:gd name="T8" fmla="*/ 365 w 365"/>
                    <a:gd name="T9" fmla="*/ 179 h 459"/>
                    <a:gd name="T10" fmla="*/ 181 w 365"/>
                    <a:gd name="T11" fmla="*/ 0 h 459"/>
                    <a:gd name="T12" fmla="*/ 0 w 365"/>
                    <a:gd name="T13" fmla="*/ 179 h 459"/>
                    <a:gd name="T14" fmla="*/ 91 w 365"/>
                    <a:gd name="T15" fmla="*/ 17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459">
                      <a:moveTo>
                        <a:pt x="91" y="179"/>
                      </a:moveTo>
                      <a:lnTo>
                        <a:pt x="91" y="459"/>
                      </a:lnTo>
                      <a:lnTo>
                        <a:pt x="274" y="459"/>
                      </a:lnTo>
                      <a:lnTo>
                        <a:pt x="274" y="179"/>
                      </a:lnTo>
                      <a:lnTo>
                        <a:pt x="365" y="179"/>
                      </a:lnTo>
                      <a:lnTo>
                        <a:pt x="181" y="0"/>
                      </a:lnTo>
                      <a:lnTo>
                        <a:pt x="0" y="179"/>
                      </a:lnTo>
                      <a:lnTo>
                        <a:pt x="91" y="17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25" name="Freeform 495"/>
                <p:cNvSpPr>
                  <a:spLocks/>
                </p:cNvSpPr>
                <p:nvPr/>
              </p:nvSpPr>
              <p:spPr bwMode="auto">
                <a:xfrm>
                  <a:off x="6176963" y="5949950"/>
                  <a:ext cx="41275" cy="139700"/>
                </a:xfrm>
                <a:custGeom>
                  <a:avLst/>
                  <a:gdLst>
                    <a:gd name="T0" fmla="*/ 0 w 26"/>
                    <a:gd name="T1" fmla="*/ 0 h 88"/>
                    <a:gd name="T2" fmla="*/ 26 w 26"/>
                    <a:gd name="T3" fmla="*/ 23 h 88"/>
                    <a:gd name="T4" fmla="*/ 26 w 26"/>
                    <a:gd name="T5" fmla="*/ 88 h 88"/>
                    <a:gd name="T6" fmla="*/ 0 w 26"/>
                    <a:gd name="T7" fmla="*/ 88 h 88"/>
                    <a:gd name="T8" fmla="*/ 0 w 26"/>
                    <a:gd name="T9" fmla="*/ 0 h 88"/>
                  </a:gdLst>
                  <a:ahLst/>
                  <a:cxnLst>
                    <a:cxn ang="0">
                      <a:pos x="T0" y="T1"/>
                    </a:cxn>
                    <a:cxn ang="0">
                      <a:pos x="T2" y="T3"/>
                    </a:cxn>
                    <a:cxn ang="0">
                      <a:pos x="T4" y="T5"/>
                    </a:cxn>
                    <a:cxn ang="0">
                      <a:pos x="T6" y="T7"/>
                    </a:cxn>
                    <a:cxn ang="0">
                      <a:pos x="T8" y="T9"/>
                    </a:cxn>
                  </a:cxnLst>
                  <a:rect l="0" t="0" r="r" b="b"/>
                  <a:pathLst>
                    <a:path w="26" h="88">
                      <a:moveTo>
                        <a:pt x="0" y="0"/>
                      </a:moveTo>
                      <a:lnTo>
                        <a:pt x="26" y="23"/>
                      </a:lnTo>
                      <a:lnTo>
                        <a:pt x="26" y="88"/>
                      </a:lnTo>
                      <a:lnTo>
                        <a:pt x="0" y="88"/>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26" name="Rectangle 496"/>
                <p:cNvSpPr>
                  <a:spLocks noChangeArrowheads="1"/>
                </p:cNvSpPr>
                <p:nvPr/>
              </p:nvSpPr>
              <p:spPr bwMode="auto">
                <a:xfrm>
                  <a:off x="6176963" y="6089650"/>
                  <a:ext cx="3175" cy="595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27" name="Freeform 497"/>
                <p:cNvSpPr>
                  <a:spLocks/>
                </p:cNvSpPr>
                <p:nvPr/>
              </p:nvSpPr>
              <p:spPr bwMode="auto">
                <a:xfrm>
                  <a:off x="6140450" y="6049963"/>
                  <a:ext cx="77788" cy="39688"/>
                </a:xfrm>
                <a:custGeom>
                  <a:avLst/>
                  <a:gdLst>
                    <a:gd name="T0" fmla="*/ 23 w 49"/>
                    <a:gd name="T1" fmla="*/ 0 h 25"/>
                    <a:gd name="T2" fmla="*/ 49 w 49"/>
                    <a:gd name="T3" fmla="*/ 25 h 25"/>
                    <a:gd name="T4" fmla="*/ 0 w 49"/>
                    <a:gd name="T5" fmla="*/ 25 h 25"/>
                    <a:gd name="T6" fmla="*/ 23 w 49"/>
                    <a:gd name="T7" fmla="*/ 0 h 25"/>
                  </a:gdLst>
                  <a:ahLst/>
                  <a:cxnLst>
                    <a:cxn ang="0">
                      <a:pos x="T0" y="T1"/>
                    </a:cxn>
                    <a:cxn ang="0">
                      <a:pos x="T2" y="T3"/>
                    </a:cxn>
                    <a:cxn ang="0">
                      <a:pos x="T4" y="T5"/>
                    </a:cxn>
                    <a:cxn ang="0">
                      <a:pos x="T6" y="T7"/>
                    </a:cxn>
                  </a:cxnLst>
                  <a:rect l="0" t="0" r="r" b="b"/>
                  <a:pathLst>
                    <a:path w="49" h="25">
                      <a:moveTo>
                        <a:pt x="23" y="0"/>
                      </a:moveTo>
                      <a:lnTo>
                        <a:pt x="49" y="25"/>
                      </a:lnTo>
                      <a:lnTo>
                        <a:pt x="0" y="25"/>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28" name="Rectangle 498"/>
                <p:cNvSpPr>
                  <a:spLocks noChangeArrowheads="1"/>
                </p:cNvSpPr>
                <p:nvPr/>
              </p:nvSpPr>
              <p:spPr bwMode="auto">
                <a:xfrm>
                  <a:off x="6076950" y="6234113"/>
                  <a:ext cx="11113" cy="466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29" name="Freeform 499"/>
                <p:cNvSpPr>
                  <a:spLocks/>
                </p:cNvSpPr>
                <p:nvPr/>
              </p:nvSpPr>
              <p:spPr bwMode="auto">
                <a:xfrm>
                  <a:off x="6034088" y="6184900"/>
                  <a:ext cx="96838" cy="49213"/>
                </a:xfrm>
                <a:custGeom>
                  <a:avLst/>
                  <a:gdLst>
                    <a:gd name="T0" fmla="*/ 31 w 61"/>
                    <a:gd name="T1" fmla="*/ 0 h 31"/>
                    <a:gd name="T2" fmla="*/ 61 w 61"/>
                    <a:gd name="T3" fmla="*/ 31 h 31"/>
                    <a:gd name="T4" fmla="*/ 0 w 61"/>
                    <a:gd name="T5" fmla="*/ 31 h 31"/>
                    <a:gd name="T6" fmla="*/ 31 w 61"/>
                    <a:gd name="T7" fmla="*/ 0 h 31"/>
                  </a:gdLst>
                  <a:ahLst/>
                  <a:cxnLst>
                    <a:cxn ang="0">
                      <a:pos x="T0" y="T1"/>
                    </a:cxn>
                    <a:cxn ang="0">
                      <a:pos x="T2" y="T3"/>
                    </a:cxn>
                    <a:cxn ang="0">
                      <a:pos x="T4" y="T5"/>
                    </a:cxn>
                    <a:cxn ang="0">
                      <a:pos x="T6" y="T7"/>
                    </a:cxn>
                  </a:cxnLst>
                  <a:rect l="0" t="0" r="r" b="b"/>
                  <a:pathLst>
                    <a:path w="61" h="31">
                      <a:moveTo>
                        <a:pt x="31" y="0"/>
                      </a:moveTo>
                      <a:lnTo>
                        <a:pt x="61" y="31"/>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0" name="Freeform 500"/>
                <p:cNvSpPr>
                  <a:spLocks/>
                </p:cNvSpPr>
                <p:nvPr/>
              </p:nvSpPr>
              <p:spPr bwMode="auto">
                <a:xfrm>
                  <a:off x="6229350" y="5999163"/>
                  <a:ext cx="46038" cy="396875"/>
                </a:xfrm>
                <a:custGeom>
                  <a:avLst/>
                  <a:gdLst>
                    <a:gd name="T0" fmla="*/ 0 w 29"/>
                    <a:gd name="T1" fmla="*/ 221 h 250"/>
                    <a:gd name="T2" fmla="*/ 0 w 29"/>
                    <a:gd name="T3" fmla="*/ 0 h 250"/>
                    <a:gd name="T4" fmla="*/ 29 w 29"/>
                    <a:gd name="T5" fmla="*/ 31 h 250"/>
                    <a:gd name="T6" fmla="*/ 29 w 29"/>
                    <a:gd name="T7" fmla="*/ 250 h 250"/>
                    <a:gd name="T8" fmla="*/ 0 w 29"/>
                    <a:gd name="T9" fmla="*/ 221 h 250"/>
                  </a:gdLst>
                  <a:ahLst/>
                  <a:cxnLst>
                    <a:cxn ang="0">
                      <a:pos x="T0" y="T1"/>
                    </a:cxn>
                    <a:cxn ang="0">
                      <a:pos x="T2" y="T3"/>
                    </a:cxn>
                    <a:cxn ang="0">
                      <a:pos x="T4" y="T5"/>
                    </a:cxn>
                    <a:cxn ang="0">
                      <a:pos x="T6" y="T7"/>
                    </a:cxn>
                    <a:cxn ang="0">
                      <a:pos x="T8" y="T9"/>
                    </a:cxn>
                  </a:cxnLst>
                  <a:rect l="0" t="0" r="r" b="b"/>
                  <a:pathLst>
                    <a:path w="29" h="250">
                      <a:moveTo>
                        <a:pt x="0" y="221"/>
                      </a:moveTo>
                      <a:lnTo>
                        <a:pt x="0" y="0"/>
                      </a:lnTo>
                      <a:lnTo>
                        <a:pt x="29" y="31"/>
                      </a:lnTo>
                      <a:lnTo>
                        <a:pt x="29" y="250"/>
                      </a:lnTo>
                      <a:lnTo>
                        <a:pt x="0" y="22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1" name="Freeform 501"/>
                <p:cNvSpPr>
                  <a:spLocks/>
                </p:cNvSpPr>
                <p:nvPr/>
              </p:nvSpPr>
              <p:spPr bwMode="auto">
                <a:xfrm>
                  <a:off x="6265863" y="6035675"/>
                  <a:ext cx="34925" cy="171450"/>
                </a:xfrm>
                <a:custGeom>
                  <a:avLst/>
                  <a:gdLst>
                    <a:gd name="T0" fmla="*/ 22 w 22"/>
                    <a:gd name="T1" fmla="*/ 21 h 108"/>
                    <a:gd name="T2" fmla="*/ 0 w 22"/>
                    <a:gd name="T3" fmla="*/ 0 h 108"/>
                    <a:gd name="T4" fmla="*/ 0 w 22"/>
                    <a:gd name="T5" fmla="*/ 108 h 108"/>
                    <a:gd name="T6" fmla="*/ 22 w 22"/>
                    <a:gd name="T7" fmla="*/ 108 h 108"/>
                    <a:gd name="T8" fmla="*/ 22 w 22"/>
                    <a:gd name="T9" fmla="*/ 21 h 108"/>
                  </a:gdLst>
                  <a:ahLst/>
                  <a:cxnLst>
                    <a:cxn ang="0">
                      <a:pos x="T0" y="T1"/>
                    </a:cxn>
                    <a:cxn ang="0">
                      <a:pos x="T2" y="T3"/>
                    </a:cxn>
                    <a:cxn ang="0">
                      <a:pos x="T4" y="T5"/>
                    </a:cxn>
                    <a:cxn ang="0">
                      <a:pos x="T6" y="T7"/>
                    </a:cxn>
                    <a:cxn ang="0">
                      <a:pos x="T8" y="T9"/>
                    </a:cxn>
                  </a:cxnLst>
                  <a:rect l="0" t="0" r="r" b="b"/>
                  <a:pathLst>
                    <a:path w="22" h="108">
                      <a:moveTo>
                        <a:pt x="22" y="21"/>
                      </a:moveTo>
                      <a:lnTo>
                        <a:pt x="0" y="0"/>
                      </a:lnTo>
                      <a:lnTo>
                        <a:pt x="0" y="108"/>
                      </a:lnTo>
                      <a:lnTo>
                        <a:pt x="22" y="108"/>
                      </a:lnTo>
                      <a:lnTo>
                        <a:pt x="22" y="21"/>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2" name="Rectangle 502"/>
                <p:cNvSpPr>
                  <a:spLocks noChangeArrowheads="1"/>
                </p:cNvSpPr>
                <p:nvPr/>
              </p:nvSpPr>
              <p:spPr bwMode="auto">
                <a:xfrm>
                  <a:off x="6297613" y="6207125"/>
                  <a:ext cx="9525" cy="49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3" name="Freeform 503"/>
                <p:cNvSpPr>
                  <a:spLocks/>
                </p:cNvSpPr>
                <p:nvPr/>
              </p:nvSpPr>
              <p:spPr bwMode="auto">
                <a:xfrm>
                  <a:off x="6275388" y="6175375"/>
                  <a:ext cx="49213" cy="25400"/>
                </a:xfrm>
                <a:custGeom>
                  <a:avLst/>
                  <a:gdLst>
                    <a:gd name="T0" fmla="*/ 0 w 31"/>
                    <a:gd name="T1" fmla="*/ 16 h 16"/>
                    <a:gd name="T2" fmla="*/ 16 w 31"/>
                    <a:gd name="T3" fmla="*/ 0 h 16"/>
                    <a:gd name="T4" fmla="*/ 31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16" y="0"/>
                      </a:lnTo>
                      <a:lnTo>
                        <a:pt x="31" y="16"/>
                      </a:lnTo>
                      <a:lnTo>
                        <a:pt x="0" y="1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4" name="Freeform 504"/>
                <p:cNvSpPr>
                  <a:spLocks noEditPoints="1"/>
                </p:cNvSpPr>
                <p:nvPr/>
              </p:nvSpPr>
              <p:spPr bwMode="auto">
                <a:xfrm>
                  <a:off x="6265863" y="6169025"/>
                  <a:ext cx="71438" cy="38100"/>
                </a:xfrm>
                <a:custGeom>
                  <a:avLst/>
                  <a:gdLst>
                    <a:gd name="T0" fmla="*/ 22 w 45"/>
                    <a:gd name="T1" fmla="*/ 8 h 24"/>
                    <a:gd name="T2" fmla="*/ 29 w 45"/>
                    <a:gd name="T3" fmla="*/ 16 h 24"/>
                    <a:gd name="T4" fmla="*/ 14 w 45"/>
                    <a:gd name="T5" fmla="*/ 16 h 24"/>
                    <a:gd name="T6" fmla="*/ 22 w 45"/>
                    <a:gd name="T7" fmla="*/ 8 h 24"/>
                    <a:gd name="T8" fmla="*/ 22 w 45"/>
                    <a:gd name="T9" fmla="*/ 0 h 24"/>
                    <a:gd name="T10" fmla="*/ 0 w 45"/>
                    <a:gd name="T11" fmla="*/ 24 h 24"/>
                    <a:gd name="T12" fmla="*/ 45 w 45"/>
                    <a:gd name="T13" fmla="*/ 24 h 24"/>
                    <a:gd name="T14" fmla="*/ 22 w 45"/>
                    <a:gd name="T15" fmla="*/ 0 h 24"/>
                    <a:gd name="T16" fmla="*/ 22 w 45"/>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4">
                      <a:moveTo>
                        <a:pt x="22" y="8"/>
                      </a:moveTo>
                      <a:lnTo>
                        <a:pt x="29" y="16"/>
                      </a:lnTo>
                      <a:lnTo>
                        <a:pt x="14" y="16"/>
                      </a:lnTo>
                      <a:lnTo>
                        <a:pt x="22" y="8"/>
                      </a:lnTo>
                      <a:close/>
                      <a:moveTo>
                        <a:pt x="22" y="0"/>
                      </a:moveTo>
                      <a:lnTo>
                        <a:pt x="0" y="24"/>
                      </a:lnTo>
                      <a:lnTo>
                        <a:pt x="45" y="24"/>
                      </a:lnTo>
                      <a:lnTo>
                        <a:pt x="22"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5" name="Freeform 505"/>
                <p:cNvSpPr>
                  <a:spLocks noEditPoints="1"/>
                </p:cNvSpPr>
                <p:nvPr/>
              </p:nvSpPr>
              <p:spPr bwMode="auto">
                <a:xfrm>
                  <a:off x="6265863" y="6169025"/>
                  <a:ext cx="71438" cy="38100"/>
                </a:xfrm>
                <a:custGeom>
                  <a:avLst/>
                  <a:gdLst>
                    <a:gd name="T0" fmla="*/ 22 w 45"/>
                    <a:gd name="T1" fmla="*/ 8 h 24"/>
                    <a:gd name="T2" fmla="*/ 29 w 45"/>
                    <a:gd name="T3" fmla="*/ 16 h 24"/>
                    <a:gd name="T4" fmla="*/ 14 w 45"/>
                    <a:gd name="T5" fmla="*/ 16 h 24"/>
                    <a:gd name="T6" fmla="*/ 22 w 45"/>
                    <a:gd name="T7" fmla="*/ 8 h 24"/>
                    <a:gd name="T8" fmla="*/ 22 w 45"/>
                    <a:gd name="T9" fmla="*/ 0 h 24"/>
                    <a:gd name="T10" fmla="*/ 0 w 45"/>
                    <a:gd name="T11" fmla="*/ 24 h 24"/>
                    <a:gd name="T12" fmla="*/ 45 w 45"/>
                    <a:gd name="T13" fmla="*/ 24 h 24"/>
                    <a:gd name="T14" fmla="*/ 22 w 45"/>
                    <a:gd name="T15" fmla="*/ 0 h 24"/>
                    <a:gd name="T16" fmla="*/ 22 w 45"/>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4">
                      <a:moveTo>
                        <a:pt x="22" y="8"/>
                      </a:moveTo>
                      <a:lnTo>
                        <a:pt x="29" y="16"/>
                      </a:lnTo>
                      <a:lnTo>
                        <a:pt x="14" y="16"/>
                      </a:lnTo>
                      <a:lnTo>
                        <a:pt x="22" y="8"/>
                      </a:lnTo>
                      <a:moveTo>
                        <a:pt x="22" y="0"/>
                      </a:moveTo>
                      <a:lnTo>
                        <a:pt x="0" y="24"/>
                      </a:lnTo>
                      <a:lnTo>
                        <a:pt x="45" y="24"/>
                      </a:lnTo>
                      <a:lnTo>
                        <a:pt x="2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6" name="Rectangle 506"/>
                <p:cNvSpPr>
                  <a:spLocks noChangeArrowheads="1"/>
                </p:cNvSpPr>
                <p:nvPr/>
              </p:nvSpPr>
              <p:spPr bwMode="auto">
                <a:xfrm>
                  <a:off x="6223000" y="6396038"/>
                  <a:ext cx="12700" cy="288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7" name="Freeform 507"/>
                <p:cNvSpPr>
                  <a:spLocks/>
                </p:cNvSpPr>
                <p:nvPr/>
              </p:nvSpPr>
              <p:spPr bwMode="auto">
                <a:xfrm>
                  <a:off x="6196013" y="6359525"/>
                  <a:ext cx="65088" cy="30163"/>
                </a:xfrm>
                <a:custGeom>
                  <a:avLst/>
                  <a:gdLst>
                    <a:gd name="T0" fmla="*/ 0 w 41"/>
                    <a:gd name="T1" fmla="*/ 19 h 19"/>
                    <a:gd name="T2" fmla="*/ 21 w 41"/>
                    <a:gd name="T3" fmla="*/ 0 h 19"/>
                    <a:gd name="T4" fmla="*/ 41 w 41"/>
                    <a:gd name="T5" fmla="*/ 19 h 19"/>
                    <a:gd name="T6" fmla="*/ 0 w 41"/>
                    <a:gd name="T7" fmla="*/ 19 h 19"/>
                  </a:gdLst>
                  <a:ahLst/>
                  <a:cxnLst>
                    <a:cxn ang="0">
                      <a:pos x="T0" y="T1"/>
                    </a:cxn>
                    <a:cxn ang="0">
                      <a:pos x="T2" y="T3"/>
                    </a:cxn>
                    <a:cxn ang="0">
                      <a:pos x="T4" y="T5"/>
                    </a:cxn>
                    <a:cxn ang="0">
                      <a:pos x="T6" y="T7"/>
                    </a:cxn>
                  </a:cxnLst>
                  <a:rect l="0" t="0" r="r" b="b"/>
                  <a:pathLst>
                    <a:path w="41" h="19">
                      <a:moveTo>
                        <a:pt x="0" y="19"/>
                      </a:moveTo>
                      <a:lnTo>
                        <a:pt x="21" y="0"/>
                      </a:lnTo>
                      <a:lnTo>
                        <a:pt x="41" y="19"/>
                      </a:lnTo>
                      <a:lnTo>
                        <a:pt x="0" y="1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8" name="Freeform 508"/>
                <p:cNvSpPr>
                  <a:spLocks noEditPoints="1"/>
                </p:cNvSpPr>
                <p:nvPr/>
              </p:nvSpPr>
              <p:spPr bwMode="auto">
                <a:xfrm>
                  <a:off x="6180138" y="6350000"/>
                  <a:ext cx="95250" cy="46038"/>
                </a:xfrm>
                <a:custGeom>
                  <a:avLst/>
                  <a:gdLst>
                    <a:gd name="T0" fmla="*/ 31 w 60"/>
                    <a:gd name="T1" fmla="*/ 11 h 29"/>
                    <a:gd name="T2" fmla="*/ 41 w 60"/>
                    <a:gd name="T3" fmla="*/ 21 h 29"/>
                    <a:gd name="T4" fmla="*/ 22 w 60"/>
                    <a:gd name="T5" fmla="*/ 21 h 29"/>
                    <a:gd name="T6" fmla="*/ 31 w 60"/>
                    <a:gd name="T7" fmla="*/ 11 h 29"/>
                    <a:gd name="T8" fmla="*/ 31 w 60"/>
                    <a:gd name="T9" fmla="*/ 0 h 29"/>
                    <a:gd name="T10" fmla="*/ 0 w 60"/>
                    <a:gd name="T11" fmla="*/ 29 h 29"/>
                    <a:gd name="T12" fmla="*/ 60 w 60"/>
                    <a:gd name="T13" fmla="*/ 29 h 29"/>
                    <a:gd name="T14" fmla="*/ 31 w 60"/>
                    <a:gd name="T15" fmla="*/ 0 h 29"/>
                    <a:gd name="T16" fmla="*/ 31 w 6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9">
                      <a:moveTo>
                        <a:pt x="31" y="11"/>
                      </a:moveTo>
                      <a:lnTo>
                        <a:pt x="41" y="21"/>
                      </a:lnTo>
                      <a:lnTo>
                        <a:pt x="22" y="21"/>
                      </a:lnTo>
                      <a:lnTo>
                        <a:pt x="31" y="11"/>
                      </a:lnTo>
                      <a:close/>
                      <a:moveTo>
                        <a:pt x="31" y="0"/>
                      </a:moveTo>
                      <a:lnTo>
                        <a:pt x="0" y="29"/>
                      </a:lnTo>
                      <a:lnTo>
                        <a:pt x="60" y="29"/>
                      </a:lnTo>
                      <a:lnTo>
                        <a:pt x="31" y="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39" name="Freeform 509"/>
                <p:cNvSpPr>
                  <a:spLocks noEditPoints="1"/>
                </p:cNvSpPr>
                <p:nvPr/>
              </p:nvSpPr>
              <p:spPr bwMode="auto">
                <a:xfrm>
                  <a:off x="6180138" y="6350000"/>
                  <a:ext cx="95250" cy="46038"/>
                </a:xfrm>
                <a:custGeom>
                  <a:avLst/>
                  <a:gdLst>
                    <a:gd name="T0" fmla="*/ 31 w 60"/>
                    <a:gd name="T1" fmla="*/ 11 h 29"/>
                    <a:gd name="T2" fmla="*/ 41 w 60"/>
                    <a:gd name="T3" fmla="*/ 21 h 29"/>
                    <a:gd name="T4" fmla="*/ 22 w 60"/>
                    <a:gd name="T5" fmla="*/ 21 h 29"/>
                    <a:gd name="T6" fmla="*/ 31 w 60"/>
                    <a:gd name="T7" fmla="*/ 11 h 29"/>
                    <a:gd name="T8" fmla="*/ 31 w 60"/>
                    <a:gd name="T9" fmla="*/ 0 h 29"/>
                    <a:gd name="T10" fmla="*/ 0 w 60"/>
                    <a:gd name="T11" fmla="*/ 29 h 29"/>
                    <a:gd name="T12" fmla="*/ 60 w 60"/>
                    <a:gd name="T13" fmla="*/ 29 h 29"/>
                    <a:gd name="T14" fmla="*/ 31 w 60"/>
                    <a:gd name="T15" fmla="*/ 0 h 29"/>
                    <a:gd name="T16" fmla="*/ 31 w 6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9">
                      <a:moveTo>
                        <a:pt x="31" y="11"/>
                      </a:moveTo>
                      <a:lnTo>
                        <a:pt x="41" y="21"/>
                      </a:lnTo>
                      <a:lnTo>
                        <a:pt x="22" y="21"/>
                      </a:lnTo>
                      <a:lnTo>
                        <a:pt x="31" y="11"/>
                      </a:lnTo>
                      <a:moveTo>
                        <a:pt x="31" y="0"/>
                      </a:moveTo>
                      <a:lnTo>
                        <a:pt x="0" y="29"/>
                      </a:lnTo>
                      <a:lnTo>
                        <a:pt x="60" y="29"/>
                      </a:lnTo>
                      <a:lnTo>
                        <a:pt x="31" y="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40" name="Rectangle 510"/>
                <p:cNvSpPr>
                  <a:spLocks noChangeArrowheads="1"/>
                </p:cNvSpPr>
                <p:nvPr/>
              </p:nvSpPr>
              <p:spPr bwMode="auto">
                <a:xfrm>
                  <a:off x="6030913" y="6129338"/>
                  <a:ext cx="6350" cy="571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41" name="Freeform 511"/>
                <p:cNvSpPr>
                  <a:spLocks/>
                </p:cNvSpPr>
                <p:nvPr/>
              </p:nvSpPr>
              <p:spPr bwMode="auto">
                <a:xfrm>
                  <a:off x="5991225" y="6092825"/>
                  <a:ext cx="79375" cy="36513"/>
                </a:xfrm>
                <a:custGeom>
                  <a:avLst/>
                  <a:gdLst>
                    <a:gd name="T0" fmla="*/ 27 w 50"/>
                    <a:gd name="T1" fmla="*/ 0 h 23"/>
                    <a:gd name="T2" fmla="*/ 50 w 50"/>
                    <a:gd name="T3" fmla="*/ 23 h 23"/>
                    <a:gd name="T4" fmla="*/ 0 w 50"/>
                    <a:gd name="T5" fmla="*/ 23 h 23"/>
                    <a:gd name="T6" fmla="*/ 27 w 50"/>
                    <a:gd name="T7" fmla="*/ 0 h 23"/>
                  </a:gdLst>
                  <a:ahLst/>
                  <a:cxnLst>
                    <a:cxn ang="0">
                      <a:pos x="T0" y="T1"/>
                    </a:cxn>
                    <a:cxn ang="0">
                      <a:pos x="T2" y="T3"/>
                    </a:cxn>
                    <a:cxn ang="0">
                      <a:pos x="T4" y="T5"/>
                    </a:cxn>
                    <a:cxn ang="0">
                      <a:pos x="T6" y="T7"/>
                    </a:cxn>
                  </a:cxnLst>
                  <a:rect l="0" t="0" r="r" b="b"/>
                  <a:pathLst>
                    <a:path w="50" h="23">
                      <a:moveTo>
                        <a:pt x="27" y="0"/>
                      </a:moveTo>
                      <a:lnTo>
                        <a:pt x="50" y="23"/>
                      </a:lnTo>
                      <a:lnTo>
                        <a:pt x="0" y="23"/>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grpSp>
            <p:nvGrpSpPr>
              <p:cNvPr id="414" name="Group 413"/>
              <p:cNvGrpSpPr/>
              <p:nvPr/>
            </p:nvGrpSpPr>
            <p:grpSpPr>
              <a:xfrm>
                <a:off x="4703697" y="5583386"/>
                <a:ext cx="905885" cy="536261"/>
                <a:chOff x="6718301" y="2244726"/>
                <a:chExt cx="474663" cy="280988"/>
              </a:xfrm>
            </p:grpSpPr>
            <p:sp>
              <p:nvSpPr>
                <p:cNvPr id="415" name="Freeform 376"/>
                <p:cNvSpPr>
                  <a:spLocks/>
                </p:cNvSpPr>
                <p:nvPr/>
              </p:nvSpPr>
              <p:spPr bwMode="auto">
                <a:xfrm>
                  <a:off x="6718301" y="2508251"/>
                  <a:ext cx="474663" cy="17463"/>
                </a:xfrm>
                <a:custGeom>
                  <a:avLst/>
                  <a:gdLst>
                    <a:gd name="T0" fmla="*/ 0 w 1121"/>
                    <a:gd name="T1" fmla="*/ 0 h 41"/>
                    <a:gd name="T2" fmla="*/ 87 w 1121"/>
                    <a:gd name="T3" fmla="*/ 41 h 41"/>
                    <a:gd name="T4" fmla="*/ 1034 w 1121"/>
                    <a:gd name="T5" fmla="*/ 41 h 41"/>
                    <a:gd name="T6" fmla="*/ 1121 w 1121"/>
                    <a:gd name="T7" fmla="*/ 0 h 41"/>
                    <a:gd name="T8" fmla="*/ 0 w 1121"/>
                    <a:gd name="T9" fmla="*/ 0 h 41"/>
                  </a:gdLst>
                  <a:ahLst/>
                  <a:cxnLst>
                    <a:cxn ang="0">
                      <a:pos x="T0" y="T1"/>
                    </a:cxn>
                    <a:cxn ang="0">
                      <a:pos x="T2" y="T3"/>
                    </a:cxn>
                    <a:cxn ang="0">
                      <a:pos x="T4" y="T5"/>
                    </a:cxn>
                    <a:cxn ang="0">
                      <a:pos x="T6" y="T7"/>
                    </a:cxn>
                    <a:cxn ang="0">
                      <a:pos x="T8" y="T9"/>
                    </a:cxn>
                  </a:cxnLst>
                  <a:rect l="0" t="0" r="r" b="b"/>
                  <a:pathLst>
                    <a:path w="1121" h="41">
                      <a:moveTo>
                        <a:pt x="0" y="0"/>
                      </a:moveTo>
                      <a:cubicBezTo>
                        <a:pt x="0" y="3"/>
                        <a:pt x="3" y="41"/>
                        <a:pt x="87" y="41"/>
                      </a:cubicBezTo>
                      <a:cubicBezTo>
                        <a:pt x="1034" y="41"/>
                        <a:pt x="1034" y="41"/>
                        <a:pt x="1034" y="41"/>
                      </a:cubicBezTo>
                      <a:cubicBezTo>
                        <a:pt x="1034" y="41"/>
                        <a:pt x="1121" y="41"/>
                        <a:pt x="1121" y="0"/>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16" name="Freeform 377"/>
                <p:cNvSpPr>
                  <a:spLocks/>
                </p:cNvSpPr>
                <p:nvPr/>
              </p:nvSpPr>
              <p:spPr bwMode="auto">
                <a:xfrm>
                  <a:off x="6781801" y="2244726"/>
                  <a:ext cx="346075" cy="252413"/>
                </a:xfrm>
                <a:custGeom>
                  <a:avLst/>
                  <a:gdLst>
                    <a:gd name="T0" fmla="*/ 70 w 818"/>
                    <a:gd name="T1" fmla="*/ 0 h 597"/>
                    <a:gd name="T2" fmla="*/ 0 w 818"/>
                    <a:gd name="T3" fmla="*/ 70 h 597"/>
                    <a:gd name="T4" fmla="*/ 0 w 818"/>
                    <a:gd name="T5" fmla="*/ 597 h 597"/>
                    <a:gd name="T6" fmla="*/ 70 w 818"/>
                    <a:gd name="T7" fmla="*/ 594 h 597"/>
                    <a:gd name="T8" fmla="*/ 747 w 818"/>
                    <a:gd name="T9" fmla="*/ 594 h 597"/>
                    <a:gd name="T10" fmla="*/ 818 w 818"/>
                    <a:gd name="T11" fmla="*/ 597 h 597"/>
                    <a:gd name="T12" fmla="*/ 818 w 818"/>
                    <a:gd name="T13" fmla="*/ 70 h 597"/>
                    <a:gd name="T14" fmla="*/ 747 w 818"/>
                    <a:gd name="T15" fmla="*/ 0 h 597"/>
                    <a:gd name="T16" fmla="*/ 106 w 818"/>
                    <a:gd name="T17" fmla="*/ 0 h 597"/>
                    <a:gd name="T18" fmla="*/ 70 w 818"/>
                    <a:gd name="T19"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597">
                      <a:moveTo>
                        <a:pt x="70" y="0"/>
                      </a:moveTo>
                      <a:cubicBezTo>
                        <a:pt x="70" y="0"/>
                        <a:pt x="0" y="0"/>
                        <a:pt x="0" y="70"/>
                      </a:cubicBezTo>
                      <a:cubicBezTo>
                        <a:pt x="0" y="597"/>
                        <a:pt x="0" y="597"/>
                        <a:pt x="0" y="597"/>
                      </a:cubicBezTo>
                      <a:cubicBezTo>
                        <a:pt x="70" y="594"/>
                        <a:pt x="70" y="594"/>
                        <a:pt x="70" y="594"/>
                      </a:cubicBezTo>
                      <a:cubicBezTo>
                        <a:pt x="747" y="594"/>
                        <a:pt x="747" y="594"/>
                        <a:pt x="747" y="594"/>
                      </a:cubicBezTo>
                      <a:cubicBezTo>
                        <a:pt x="818" y="597"/>
                        <a:pt x="818" y="597"/>
                        <a:pt x="818" y="597"/>
                      </a:cubicBezTo>
                      <a:cubicBezTo>
                        <a:pt x="818" y="70"/>
                        <a:pt x="818" y="70"/>
                        <a:pt x="818" y="70"/>
                      </a:cubicBezTo>
                      <a:cubicBezTo>
                        <a:pt x="818" y="70"/>
                        <a:pt x="818" y="0"/>
                        <a:pt x="747" y="0"/>
                      </a:cubicBezTo>
                      <a:cubicBezTo>
                        <a:pt x="106" y="0"/>
                        <a:pt x="106" y="0"/>
                        <a:pt x="106" y="0"/>
                      </a:cubicBezTo>
                      <a:lnTo>
                        <a:pt x="7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17" name="Freeform 378"/>
                <p:cNvSpPr>
                  <a:spLocks/>
                </p:cNvSpPr>
                <p:nvPr/>
              </p:nvSpPr>
              <p:spPr bwMode="auto">
                <a:xfrm>
                  <a:off x="6797676" y="2255838"/>
                  <a:ext cx="314325" cy="228600"/>
                </a:xfrm>
                <a:custGeom>
                  <a:avLst/>
                  <a:gdLst>
                    <a:gd name="T0" fmla="*/ 64 w 744"/>
                    <a:gd name="T1" fmla="*/ 0 h 540"/>
                    <a:gd name="T2" fmla="*/ 0 w 744"/>
                    <a:gd name="T3" fmla="*/ 64 h 540"/>
                    <a:gd name="T4" fmla="*/ 0 w 744"/>
                    <a:gd name="T5" fmla="*/ 476 h 540"/>
                    <a:gd name="T6" fmla="*/ 64 w 744"/>
                    <a:gd name="T7" fmla="*/ 540 h 540"/>
                    <a:gd name="T8" fmla="*/ 680 w 744"/>
                    <a:gd name="T9" fmla="*/ 540 h 540"/>
                    <a:gd name="T10" fmla="*/ 744 w 744"/>
                    <a:gd name="T11" fmla="*/ 476 h 540"/>
                    <a:gd name="T12" fmla="*/ 744 w 744"/>
                    <a:gd name="T13" fmla="*/ 64 h 540"/>
                    <a:gd name="T14" fmla="*/ 680 w 744"/>
                    <a:gd name="T15" fmla="*/ 0 h 540"/>
                    <a:gd name="T16" fmla="*/ 254 w 744"/>
                    <a:gd name="T17" fmla="*/ 0 h 540"/>
                    <a:gd name="T18" fmla="*/ 64 w 744"/>
                    <a:gd name="T1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540">
                      <a:moveTo>
                        <a:pt x="64" y="0"/>
                      </a:moveTo>
                      <a:cubicBezTo>
                        <a:pt x="64" y="0"/>
                        <a:pt x="0" y="0"/>
                        <a:pt x="0" y="64"/>
                      </a:cubicBezTo>
                      <a:cubicBezTo>
                        <a:pt x="0" y="476"/>
                        <a:pt x="0" y="476"/>
                        <a:pt x="0" y="476"/>
                      </a:cubicBezTo>
                      <a:cubicBezTo>
                        <a:pt x="0" y="476"/>
                        <a:pt x="0" y="540"/>
                        <a:pt x="64" y="540"/>
                      </a:cubicBezTo>
                      <a:cubicBezTo>
                        <a:pt x="680" y="540"/>
                        <a:pt x="680" y="540"/>
                        <a:pt x="680" y="540"/>
                      </a:cubicBezTo>
                      <a:cubicBezTo>
                        <a:pt x="680" y="540"/>
                        <a:pt x="744" y="540"/>
                        <a:pt x="744" y="476"/>
                      </a:cubicBezTo>
                      <a:cubicBezTo>
                        <a:pt x="744" y="64"/>
                        <a:pt x="744" y="64"/>
                        <a:pt x="744" y="64"/>
                      </a:cubicBezTo>
                      <a:cubicBezTo>
                        <a:pt x="744" y="64"/>
                        <a:pt x="744" y="0"/>
                        <a:pt x="680" y="0"/>
                      </a:cubicBezTo>
                      <a:cubicBezTo>
                        <a:pt x="254" y="0"/>
                        <a:pt x="254" y="0"/>
                        <a:pt x="254" y="0"/>
                      </a:cubicBez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18" name="Freeform 379"/>
                <p:cNvSpPr>
                  <a:spLocks/>
                </p:cNvSpPr>
                <p:nvPr/>
              </p:nvSpPr>
              <p:spPr bwMode="auto">
                <a:xfrm>
                  <a:off x="6718301" y="2497138"/>
                  <a:ext cx="474663" cy="11113"/>
                </a:xfrm>
                <a:custGeom>
                  <a:avLst/>
                  <a:gdLst>
                    <a:gd name="T0" fmla="*/ 40 w 299"/>
                    <a:gd name="T1" fmla="*/ 0 h 7"/>
                    <a:gd name="T2" fmla="*/ 0 w 299"/>
                    <a:gd name="T3" fmla="*/ 7 h 7"/>
                    <a:gd name="T4" fmla="*/ 299 w 299"/>
                    <a:gd name="T5" fmla="*/ 7 h 7"/>
                    <a:gd name="T6" fmla="*/ 258 w 299"/>
                    <a:gd name="T7" fmla="*/ 0 h 7"/>
                    <a:gd name="T8" fmla="*/ 40 w 299"/>
                    <a:gd name="T9" fmla="*/ 0 h 7"/>
                  </a:gdLst>
                  <a:ahLst/>
                  <a:cxnLst>
                    <a:cxn ang="0">
                      <a:pos x="T0" y="T1"/>
                    </a:cxn>
                    <a:cxn ang="0">
                      <a:pos x="T2" y="T3"/>
                    </a:cxn>
                    <a:cxn ang="0">
                      <a:pos x="T4" y="T5"/>
                    </a:cxn>
                    <a:cxn ang="0">
                      <a:pos x="T6" y="T7"/>
                    </a:cxn>
                    <a:cxn ang="0">
                      <a:pos x="T8" y="T9"/>
                    </a:cxn>
                  </a:cxnLst>
                  <a:rect l="0" t="0" r="r" b="b"/>
                  <a:pathLst>
                    <a:path w="299" h="7">
                      <a:moveTo>
                        <a:pt x="40" y="0"/>
                      </a:moveTo>
                      <a:lnTo>
                        <a:pt x="0" y="7"/>
                      </a:lnTo>
                      <a:lnTo>
                        <a:pt x="299" y="7"/>
                      </a:lnTo>
                      <a:lnTo>
                        <a:pt x="258" y="0"/>
                      </a:lnTo>
                      <a:lnTo>
                        <a:pt x="4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19" name="Freeform 380"/>
                <p:cNvSpPr>
                  <a:spLocks noEditPoints="1"/>
                </p:cNvSpPr>
                <p:nvPr/>
              </p:nvSpPr>
              <p:spPr bwMode="auto">
                <a:xfrm>
                  <a:off x="6826251" y="2403476"/>
                  <a:ext cx="257175" cy="31750"/>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20" name="Freeform 381"/>
                <p:cNvSpPr>
                  <a:spLocks noEditPoints="1"/>
                </p:cNvSpPr>
                <p:nvPr/>
              </p:nvSpPr>
              <p:spPr bwMode="auto">
                <a:xfrm>
                  <a:off x="6826251" y="2354263"/>
                  <a:ext cx="257175" cy="31750"/>
                </a:xfrm>
                <a:custGeom>
                  <a:avLst/>
                  <a:gdLst>
                    <a:gd name="T0" fmla="*/ 563 w 606"/>
                    <a:gd name="T1" fmla="*/ 0 h 75"/>
                    <a:gd name="T2" fmla="*/ 577 w 606"/>
                    <a:gd name="T3" fmla="*/ 10 h 75"/>
                    <a:gd name="T4" fmla="*/ 558 w 606"/>
                    <a:gd name="T5" fmla="*/ 70 h 75"/>
                    <a:gd name="T6" fmla="*/ 606 w 606"/>
                    <a:gd name="T7" fmla="*/ 70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0 h 75"/>
                    <a:gd name="T68" fmla="*/ 187 w 606"/>
                    <a:gd name="T69" fmla="*/ 70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21" name="Freeform 382"/>
                <p:cNvSpPr>
                  <a:spLocks noEditPoints="1"/>
                </p:cNvSpPr>
                <p:nvPr/>
              </p:nvSpPr>
              <p:spPr bwMode="auto">
                <a:xfrm>
                  <a:off x="6826251" y="2305051"/>
                  <a:ext cx="257175" cy="31750"/>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22" name="Freeform 383"/>
                <p:cNvSpPr>
                  <a:spLocks noEditPoints="1"/>
                </p:cNvSpPr>
                <p:nvPr/>
              </p:nvSpPr>
              <p:spPr bwMode="auto">
                <a:xfrm>
                  <a:off x="6826251" y="2305051"/>
                  <a:ext cx="257175" cy="130175"/>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6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6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6"/>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6"/>
                      </a:cubicBezTo>
                      <a:cubicBezTo>
                        <a:pt x="139" y="190"/>
                        <a:pt x="142" y="191"/>
                        <a:pt x="144" y="191"/>
                      </a:cubicBezTo>
                      <a:cubicBezTo>
                        <a:pt x="182" y="191"/>
                        <a:pt x="182" y="191"/>
                        <a:pt x="182" y="191"/>
                      </a:cubicBezTo>
                      <a:cubicBezTo>
                        <a:pt x="185" y="191"/>
                        <a:pt x="187" y="190"/>
                        <a:pt x="187" y="186"/>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6"/>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6"/>
                      </a:cubicBezTo>
                      <a:cubicBezTo>
                        <a:pt x="279" y="190"/>
                        <a:pt x="281" y="191"/>
                        <a:pt x="284" y="191"/>
                      </a:cubicBezTo>
                      <a:cubicBezTo>
                        <a:pt x="322" y="191"/>
                        <a:pt x="322" y="191"/>
                        <a:pt x="322" y="191"/>
                      </a:cubicBezTo>
                      <a:cubicBezTo>
                        <a:pt x="324" y="191"/>
                        <a:pt x="327" y="190"/>
                        <a:pt x="327" y="186"/>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6"/>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6"/>
                      </a:cubicBezTo>
                      <a:cubicBezTo>
                        <a:pt x="419" y="190"/>
                        <a:pt x="421" y="191"/>
                        <a:pt x="423" y="191"/>
                      </a:cubicBezTo>
                      <a:cubicBezTo>
                        <a:pt x="462" y="191"/>
                        <a:pt x="462" y="191"/>
                        <a:pt x="462" y="191"/>
                      </a:cubicBezTo>
                      <a:cubicBezTo>
                        <a:pt x="464" y="191"/>
                        <a:pt x="466" y="190"/>
                        <a:pt x="466" y="186"/>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6"/>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6"/>
                      </a:cubicBezTo>
                      <a:cubicBezTo>
                        <a:pt x="558" y="190"/>
                        <a:pt x="560" y="191"/>
                        <a:pt x="563" y="191"/>
                      </a:cubicBezTo>
                      <a:cubicBezTo>
                        <a:pt x="601" y="191"/>
                        <a:pt x="601" y="191"/>
                        <a:pt x="601" y="191"/>
                      </a:cubicBezTo>
                      <a:cubicBezTo>
                        <a:pt x="604" y="191"/>
                        <a:pt x="606" y="190"/>
                        <a:pt x="606" y="186"/>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grpSp>
        <p:grpSp>
          <p:nvGrpSpPr>
            <p:cNvPr id="444" name="Group 443"/>
            <p:cNvGrpSpPr/>
            <p:nvPr/>
          </p:nvGrpSpPr>
          <p:grpSpPr>
            <a:xfrm>
              <a:off x="6132377" y="1947893"/>
              <a:ext cx="324484" cy="794228"/>
              <a:chOff x="5034942" y="1896181"/>
              <a:chExt cx="309848" cy="817325"/>
            </a:xfrm>
          </p:grpSpPr>
          <p:grpSp>
            <p:nvGrpSpPr>
              <p:cNvPr id="445" name="Group 444"/>
              <p:cNvGrpSpPr/>
              <p:nvPr/>
            </p:nvGrpSpPr>
            <p:grpSpPr>
              <a:xfrm>
                <a:off x="5081410" y="1896181"/>
                <a:ext cx="257242" cy="623864"/>
                <a:chOff x="5043422" y="1343049"/>
                <a:chExt cx="257242" cy="623864"/>
              </a:xfrm>
            </p:grpSpPr>
            <p:grpSp>
              <p:nvGrpSpPr>
                <p:cNvPr id="457" name="Group 456"/>
                <p:cNvGrpSpPr/>
                <p:nvPr/>
              </p:nvGrpSpPr>
              <p:grpSpPr>
                <a:xfrm rot="5400000">
                  <a:off x="4892058" y="1494413"/>
                  <a:ext cx="463047" cy="160320"/>
                  <a:chOff x="995741" y="3709988"/>
                  <a:chExt cx="953710" cy="330200"/>
                </a:xfrm>
              </p:grpSpPr>
              <p:sp>
                <p:nvSpPr>
                  <p:cNvPr id="463" name="Freeform 202"/>
                  <p:cNvSpPr>
                    <a:spLocks/>
                  </p:cNvSpPr>
                  <p:nvPr/>
                </p:nvSpPr>
                <p:spPr bwMode="auto">
                  <a:xfrm>
                    <a:off x="1254126" y="3798888"/>
                    <a:ext cx="120650" cy="241300"/>
                  </a:xfrm>
                  <a:custGeom>
                    <a:avLst/>
                    <a:gdLst>
                      <a:gd name="T0" fmla="*/ 76 w 76"/>
                      <a:gd name="T1" fmla="*/ 152 h 152"/>
                      <a:gd name="T2" fmla="*/ 0 w 76"/>
                      <a:gd name="T3" fmla="*/ 152 h 152"/>
                      <a:gd name="T4" fmla="*/ 0 w 76"/>
                      <a:gd name="T5" fmla="*/ 0 h 152"/>
                      <a:gd name="T6" fmla="*/ 76 w 76"/>
                      <a:gd name="T7" fmla="*/ 3 h 152"/>
                      <a:gd name="T8" fmla="*/ 76 w 76"/>
                      <a:gd name="T9" fmla="*/ 152 h 152"/>
                    </a:gdLst>
                    <a:ahLst/>
                    <a:cxnLst>
                      <a:cxn ang="0">
                        <a:pos x="T0" y="T1"/>
                      </a:cxn>
                      <a:cxn ang="0">
                        <a:pos x="T2" y="T3"/>
                      </a:cxn>
                      <a:cxn ang="0">
                        <a:pos x="T4" y="T5"/>
                      </a:cxn>
                      <a:cxn ang="0">
                        <a:pos x="T6" y="T7"/>
                      </a:cxn>
                      <a:cxn ang="0">
                        <a:pos x="T8" y="T9"/>
                      </a:cxn>
                    </a:cxnLst>
                    <a:rect l="0" t="0" r="r" b="b"/>
                    <a:pathLst>
                      <a:path w="76" h="152">
                        <a:moveTo>
                          <a:pt x="76" y="152"/>
                        </a:moveTo>
                        <a:lnTo>
                          <a:pt x="0" y="152"/>
                        </a:lnTo>
                        <a:lnTo>
                          <a:pt x="0" y="0"/>
                        </a:lnTo>
                        <a:lnTo>
                          <a:pt x="76" y="3"/>
                        </a:lnTo>
                        <a:lnTo>
                          <a:pt x="76"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4" name="Rectangle 206"/>
                  <p:cNvSpPr>
                    <a:spLocks noChangeArrowheads="1"/>
                  </p:cNvSpPr>
                  <p:nvPr/>
                </p:nvSpPr>
                <p:spPr bwMode="auto">
                  <a:xfrm>
                    <a:off x="1254126" y="3798888"/>
                    <a:ext cx="120650" cy="241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5" name="Rectangle 207"/>
                  <p:cNvSpPr>
                    <a:spLocks noChangeArrowheads="1"/>
                  </p:cNvSpPr>
                  <p:nvPr/>
                </p:nvSpPr>
                <p:spPr bwMode="auto">
                  <a:xfrm>
                    <a:off x="995741" y="3798888"/>
                    <a:ext cx="258387" cy="2413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6" name="Oval 208"/>
                  <p:cNvSpPr>
                    <a:spLocks noChangeArrowheads="1"/>
                  </p:cNvSpPr>
                  <p:nvPr/>
                </p:nvSpPr>
                <p:spPr bwMode="auto">
                  <a:xfrm>
                    <a:off x="1295401" y="3960813"/>
                    <a:ext cx="41275" cy="412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7" name="Freeform 209"/>
                  <p:cNvSpPr>
                    <a:spLocks/>
                  </p:cNvSpPr>
                  <p:nvPr/>
                </p:nvSpPr>
                <p:spPr bwMode="auto">
                  <a:xfrm>
                    <a:off x="1374776" y="3709988"/>
                    <a:ext cx="574675" cy="330200"/>
                  </a:xfrm>
                  <a:custGeom>
                    <a:avLst/>
                    <a:gdLst>
                      <a:gd name="T0" fmla="*/ 298 w 312"/>
                      <a:gd name="T1" fmla="*/ 79 h 176"/>
                      <a:gd name="T2" fmla="*/ 298 w 312"/>
                      <a:gd name="T3" fmla="*/ 79 h 176"/>
                      <a:gd name="T4" fmla="*/ 297 w 312"/>
                      <a:gd name="T5" fmla="*/ 79 h 176"/>
                      <a:gd name="T6" fmla="*/ 166 w 312"/>
                      <a:gd name="T7" fmla="*/ 79 h 176"/>
                      <a:gd name="T8" fmla="*/ 166 w 312"/>
                      <a:gd name="T9" fmla="*/ 72 h 176"/>
                      <a:gd name="T10" fmla="*/ 273 w 312"/>
                      <a:gd name="T11" fmla="*/ 72 h 176"/>
                      <a:gd name="T12" fmla="*/ 277 w 312"/>
                      <a:gd name="T13" fmla="*/ 71 h 176"/>
                      <a:gd name="T14" fmla="*/ 287 w 312"/>
                      <a:gd name="T15" fmla="*/ 58 h 176"/>
                      <a:gd name="T16" fmla="*/ 273 w 312"/>
                      <a:gd name="T17" fmla="*/ 44 h 176"/>
                      <a:gd name="T18" fmla="*/ 272 w 312"/>
                      <a:gd name="T19" fmla="*/ 44 h 176"/>
                      <a:gd name="T20" fmla="*/ 143 w 312"/>
                      <a:gd name="T21" fmla="*/ 44 h 176"/>
                      <a:gd name="T22" fmla="*/ 143 w 312"/>
                      <a:gd name="T23" fmla="*/ 34 h 176"/>
                      <a:gd name="T24" fmla="*/ 194 w 312"/>
                      <a:gd name="T25" fmla="*/ 34 h 176"/>
                      <a:gd name="T26" fmla="*/ 194 w 312"/>
                      <a:gd name="T27" fmla="*/ 34 h 176"/>
                      <a:gd name="T28" fmla="*/ 210 w 312"/>
                      <a:gd name="T29" fmla="*/ 17 h 176"/>
                      <a:gd name="T30" fmla="*/ 210 w 312"/>
                      <a:gd name="T31" fmla="*/ 0 h 176"/>
                      <a:gd name="T32" fmla="*/ 192 w 312"/>
                      <a:gd name="T33" fmla="*/ 0 h 176"/>
                      <a:gd name="T34" fmla="*/ 50 w 312"/>
                      <a:gd name="T35" fmla="*/ 0 h 176"/>
                      <a:gd name="T36" fmla="*/ 0 w 312"/>
                      <a:gd name="T37" fmla="*/ 50 h 176"/>
                      <a:gd name="T38" fmla="*/ 0 w 312"/>
                      <a:gd name="T39" fmla="*/ 176 h 176"/>
                      <a:gd name="T40" fmla="*/ 253 w 312"/>
                      <a:gd name="T41" fmla="*/ 176 h 176"/>
                      <a:gd name="T42" fmla="*/ 267 w 312"/>
                      <a:gd name="T43" fmla="*/ 163 h 176"/>
                      <a:gd name="T44" fmla="*/ 253 w 312"/>
                      <a:gd name="T45" fmla="*/ 149 h 176"/>
                      <a:gd name="T46" fmla="*/ 166 w 312"/>
                      <a:gd name="T47" fmla="*/ 149 h 176"/>
                      <a:gd name="T48" fmla="*/ 166 w 312"/>
                      <a:gd name="T49" fmla="*/ 142 h 176"/>
                      <a:gd name="T50" fmla="*/ 273 w 312"/>
                      <a:gd name="T51" fmla="*/ 142 h 176"/>
                      <a:gd name="T52" fmla="*/ 276 w 312"/>
                      <a:gd name="T53" fmla="*/ 141 h 176"/>
                      <a:gd name="T54" fmla="*/ 287 w 312"/>
                      <a:gd name="T55" fmla="*/ 128 h 176"/>
                      <a:gd name="T56" fmla="*/ 273 w 312"/>
                      <a:gd name="T57" fmla="*/ 114 h 176"/>
                      <a:gd name="T58" fmla="*/ 273 w 312"/>
                      <a:gd name="T59" fmla="*/ 114 h 176"/>
                      <a:gd name="T60" fmla="*/ 273 w 312"/>
                      <a:gd name="T61" fmla="*/ 114 h 176"/>
                      <a:gd name="T62" fmla="*/ 166 w 312"/>
                      <a:gd name="T63" fmla="*/ 114 h 176"/>
                      <a:gd name="T64" fmla="*/ 166 w 312"/>
                      <a:gd name="T65" fmla="*/ 107 h 176"/>
                      <a:gd name="T66" fmla="*/ 297 w 312"/>
                      <a:gd name="T67" fmla="*/ 107 h 176"/>
                      <a:gd name="T68" fmla="*/ 301 w 312"/>
                      <a:gd name="T69" fmla="*/ 106 h 176"/>
                      <a:gd name="T70" fmla="*/ 312 w 312"/>
                      <a:gd name="T71" fmla="*/ 93 h 176"/>
                      <a:gd name="T72" fmla="*/ 298 w 312"/>
                      <a:gd name="T73" fmla="*/ 7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176">
                        <a:moveTo>
                          <a:pt x="298" y="79"/>
                        </a:moveTo>
                        <a:cubicBezTo>
                          <a:pt x="298" y="79"/>
                          <a:pt x="298" y="79"/>
                          <a:pt x="298" y="79"/>
                        </a:cubicBezTo>
                        <a:cubicBezTo>
                          <a:pt x="298" y="79"/>
                          <a:pt x="298" y="79"/>
                          <a:pt x="297" y="79"/>
                        </a:cubicBezTo>
                        <a:cubicBezTo>
                          <a:pt x="166" y="79"/>
                          <a:pt x="166" y="79"/>
                          <a:pt x="166" y="79"/>
                        </a:cubicBezTo>
                        <a:cubicBezTo>
                          <a:pt x="166" y="72"/>
                          <a:pt x="166" y="72"/>
                          <a:pt x="166" y="72"/>
                        </a:cubicBezTo>
                        <a:cubicBezTo>
                          <a:pt x="273" y="72"/>
                          <a:pt x="273" y="72"/>
                          <a:pt x="273" y="72"/>
                        </a:cubicBezTo>
                        <a:cubicBezTo>
                          <a:pt x="275" y="72"/>
                          <a:pt x="276" y="72"/>
                          <a:pt x="277" y="71"/>
                        </a:cubicBezTo>
                        <a:cubicBezTo>
                          <a:pt x="283" y="69"/>
                          <a:pt x="287" y="64"/>
                          <a:pt x="287" y="58"/>
                        </a:cubicBezTo>
                        <a:cubicBezTo>
                          <a:pt x="287" y="50"/>
                          <a:pt x="281" y="44"/>
                          <a:pt x="273" y="44"/>
                        </a:cubicBezTo>
                        <a:cubicBezTo>
                          <a:pt x="273" y="44"/>
                          <a:pt x="272" y="44"/>
                          <a:pt x="272" y="44"/>
                        </a:cubicBezTo>
                        <a:cubicBezTo>
                          <a:pt x="261" y="44"/>
                          <a:pt x="143" y="44"/>
                          <a:pt x="143" y="44"/>
                        </a:cubicBezTo>
                        <a:cubicBezTo>
                          <a:pt x="143" y="34"/>
                          <a:pt x="143" y="34"/>
                          <a:pt x="143" y="34"/>
                        </a:cubicBezTo>
                        <a:cubicBezTo>
                          <a:pt x="194" y="34"/>
                          <a:pt x="194" y="34"/>
                          <a:pt x="194" y="34"/>
                        </a:cubicBezTo>
                        <a:cubicBezTo>
                          <a:pt x="194" y="34"/>
                          <a:pt x="194" y="34"/>
                          <a:pt x="194" y="34"/>
                        </a:cubicBezTo>
                        <a:cubicBezTo>
                          <a:pt x="203" y="34"/>
                          <a:pt x="210" y="26"/>
                          <a:pt x="210" y="17"/>
                        </a:cubicBezTo>
                        <a:cubicBezTo>
                          <a:pt x="210" y="0"/>
                          <a:pt x="210" y="0"/>
                          <a:pt x="210" y="0"/>
                        </a:cubicBezTo>
                        <a:cubicBezTo>
                          <a:pt x="192" y="0"/>
                          <a:pt x="192" y="0"/>
                          <a:pt x="192" y="0"/>
                        </a:cubicBezTo>
                        <a:cubicBezTo>
                          <a:pt x="50" y="0"/>
                          <a:pt x="50" y="0"/>
                          <a:pt x="50" y="0"/>
                        </a:cubicBezTo>
                        <a:cubicBezTo>
                          <a:pt x="22" y="0"/>
                          <a:pt x="0" y="22"/>
                          <a:pt x="0" y="50"/>
                        </a:cubicBezTo>
                        <a:cubicBezTo>
                          <a:pt x="0" y="176"/>
                          <a:pt x="0" y="176"/>
                          <a:pt x="0" y="176"/>
                        </a:cubicBezTo>
                        <a:cubicBezTo>
                          <a:pt x="0" y="176"/>
                          <a:pt x="253" y="176"/>
                          <a:pt x="253" y="176"/>
                        </a:cubicBezTo>
                        <a:cubicBezTo>
                          <a:pt x="261" y="176"/>
                          <a:pt x="267" y="170"/>
                          <a:pt x="267" y="163"/>
                        </a:cubicBezTo>
                        <a:cubicBezTo>
                          <a:pt x="267" y="155"/>
                          <a:pt x="261" y="149"/>
                          <a:pt x="253" y="149"/>
                        </a:cubicBezTo>
                        <a:cubicBezTo>
                          <a:pt x="252" y="149"/>
                          <a:pt x="166" y="149"/>
                          <a:pt x="166" y="149"/>
                        </a:cubicBezTo>
                        <a:cubicBezTo>
                          <a:pt x="166" y="142"/>
                          <a:pt x="166" y="142"/>
                          <a:pt x="166" y="142"/>
                        </a:cubicBezTo>
                        <a:cubicBezTo>
                          <a:pt x="273" y="142"/>
                          <a:pt x="273" y="142"/>
                          <a:pt x="273" y="142"/>
                        </a:cubicBezTo>
                        <a:cubicBezTo>
                          <a:pt x="274" y="142"/>
                          <a:pt x="275" y="141"/>
                          <a:pt x="276" y="141"/>
                        </a:cubicBezTo>
                        <a:cubicBezTo>
                          <a:pt x="283" y="140"/>
                          <a:pt x="287" y="134"/>
                          <a:pt x="287" y="128"/>
                        </a:cubicBezTo>
                        <a:cubicBezTo>
                          <a:pt x="287" y="120"/>
                          <a:pt x="281" y="114"/>
                          <a:pt x="273" y="114"/>
                        </a:cubicBezTo>
                        <a:cubicBezTo>
                          <a:pt x="273" y="114"/>
                          <a:pt x="273" y="114"/>
                          <a:pt x="273" y="114"/>
                        </a:cubicBezTo>
                        <a:cubicBezTo>
                          <a:pt x="273" y="114"/>
                          <a:pt x="273" y="114"/>
                          <a:pt x="273" y="114"/>
                        </a:cubicBezTo>
                        <a:cubicBezTo>
                          <a:pt x="166" y="114"/>
                          <a:pt x="166" y="114"/>
                          <a:pt x="166" y="114"/>
                        </a:cubicBezTo>
                        <a:cubicBezTo>
                          <a:pt x="166" y="107"/>
                          <a:pt x="166" y="107"/>
                          <a:pt x="166" y="107"/>
                        </a:cubicBezTo>
                        <a:cubicBezTo>
                          <a:pt x="297" y="107"/>
                          <a:pt x="297" y="107"/>
                          <a:pt x="297" y="107"/>
                        </a:cubicBezTo>
                        <a:cubicBezTo>
                          <a:pt x="299" y="107"/>
                          <a:pt x="300" y="106"/>
                          <a:pt x="301" y="106"/>
                        </a:cubicBezTo>
                        <a:cubicBezTo>
                          <a:pt x="307" y="105"/>
                          <a:pt x="312" y="99"/>
                          <a:pt x="312" y="93"/>
                        </a:cubicBezTo>
                        <a:cubicBezTo>
                          <a:pt x="312" y="85"/>
                          <a:pt x="305" y="79"/>
                          <a:pt x="298" y="79"/>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8" name="Freeform 210"/>
                  <p:cNvSpPr>
                    <a:spLocks/>
                  </p:cNvSpPr>
                  <p:nvPr/>
                </p:nvSpPr>
                <p:spPr bwMode="auto">
                  <a:xfrm>
                    <a:off x="1846263" y="3929063"/>
                    <a:ext cx="41275" cy="41275"/>
                  </a:xfrm>
                  <a:custGeom>
                    <a:avLst/>
                    <a:gdLst>
                      <a:gd name="T0" fmla="*/ 22 w 22"/>
                      <a:gd name="T1" fmla="*/ 0 h 22"/>
                      <a:gd name="T2" fmla="*/ 11 w 22"/>
                      <a:gd name="T3" fmla="*/ 0 h 22"/>
                      <a:gd name="T4" fmla="*/ 0 w 22"/>
                      <a:gd name="T5" fmla="*/ 11 h 22"/>
                      <a:gd name="T6" fmla="*/ 11 w 22"/>
                      <a:gd name="T7" fmla="*/ 22 h 22"/>
                      <a:gd name="T8" fmla="*/ 22 w 22"/>
                      <a:gd name="T9" fmla="*/ 22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cubicBezTo>
                          <a:pt x="11" y="0"/>
                          <a:pt x="11" y="0"/>
                          <a:pt x="11" y="0"/>
                        </a:cubicBezTo>
                        <a:cubicBezTo>
                          <a:pt x="5" y="0"/>
                          <a:pt x="0" y="4"/>
                          <a:pt x="0" y="11"/>
                        </a:cubicBezTo>
                        <a:cubicBezTo>
                          <a:pt x="0" y="17"/>
                          <a:pt x="5" y="22"/>
                          <a:pt x="11" y="22"/>
                        </a:cubicBezTo>
                        <a:cubicBezTo>
                          <a:pt x="22" y="22"/>
                          <a:pt x="22" y="22"/>
                          <a:pt x="22" y="22"/>
                        </a:cubicBezTo>
                        <a:lnTo>
                          <a:pt x="22"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9" name="Freeform 211"/>
                  <p:cNvSpPr>
                    <a:spLocks/>
                  </p:cNvSpPr>
                  <p:nvPr/>
                </p:nvSpPr>
                <p:spPr bwMode="auto">
                  <a:xfrm>
                    <a:off x="1804988" y="3992563"/>
                    <a:ext cx="41275" cy="44450"/>
                  </a:xfrm>
                  <a:custGeom>
                    <a:avLst/>
                    <a:gdLst>
                      <a:gd name="T0" fmla="*/ 23 w 23"/>
                      <a:gd name="T1" fmla="*/ 0 h 23"/>
                      <a:gd name="T2" fmla="*/ 11 w 23"/>
                      <a:gd name="T3" fmla="*/ 0 h 23"/>
                      <a:gd name="T4" fmla="*/ 0 w 23"/>
                      <a:gd name="T5" fmla="*/ 11 h 23"/>
                      <a:gd name="T6" fmla="*/ 11 w 23"/>
                      <a:gd name="T7" fmla="*/ 23 h 23"/>
                      <a:gd name="T8" fmla="*/ 23 w 23"/>
                      <a:gd name="T9" fmla="*/ 23 h 23"/>
                      <a:gd name="T10" fmla="*/ 23 w 23"/>
                      <a:gd name="T11" fmla="*/ 0 h 23"/>
                    </a:gdLst>
                    <a:ahLst/>
                    <a:cxnLst>
                      <a:cxn ang="0">
                        <a:pos x="T0" y="T1"/>
                      </a:cxn>
                      <a:cxn ang="0">
                        <a:pos x="T2" y="T3"/>
                      </a:cxn>
                      <a:cxn ang="0">
                        <a:pos x="T4" y="T5"/>
                      </a:cxn>
                      <a:cxn ang="0">
                        <a:pos x="T6" y="T7"/>
                      </a:cxn>
                      <a:cxn ang="0">
                        <a:pos x="T8" y="T9"/>
                      </a:cxn>
                      <a:cxn ang="0">
                        <a:pos x="T10" y="T11"/>
                      </a:cxn>
                    </a:cxnLst>
                    <a:rect l="0" t="0" r="r" b="b"/>
                    <a:pathLst>
                      <a:path w="23" h="23">
                        <a:moveTo>
                          <a:pt x="23" y="0"/>
                        </a:moveTo>
                        <a:cubicBezTo>
                          <a:pt x="11" y="0"/>
                          <a:pt x="11" y="0"/>
                          <a:pt x="11" y="0"/>
                        </a:cubicBezTo>
                        <a:cubicBezTo>
                          <a:pt x="5" y="0"/>
                          <a:pt x="0" y="5"/>
                          <a:pt x="0" y="11"/>
                        </a:cubicBezTo>
                        <a:cubicBezTo>
                          <a:pt x="0" y="18"/>
                          <a:pt x="5" y="23"/>
                          <a:pt x="11" y="23"/>
                        </a:cubicBezTo>
                        <a:cubicBezTo>
                          <a:pt x="23" y="23"/>
                          <a:pt x="23" y="23"/>
                          <a:pt x="23" y="23"/>
                        </a:cubicBezTo>
                        <a:lnTo>
                          <a:pt x="23"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0" name="Freeform 212"/>
                  <p:cNvSpPr>
                    <a:spLocks/>
                  </p:cNvSpPr>
                  <p:nvPr/>
                </p:nvSpPr>
                <p:spPr bwMode="auto">
                  <a:xfrm>
                    <a:off x="1887538" y="3863975"/>
                    <a:ext cx="42863" cy="41275"/>
                  </a:xfrm>
                  <a:custGeom>
                    <a:avLst/>
                    <a:gdLst>
                      <a:gd name="T0" fmla="*/ 23 w 23"/>
                      <a:gd name="T1" fmla="*/ 0 h 22"/>
                      <a:gd name="T2" fmla="*/ 12 w 23"/>
                      <a:gd name="T3" fmla="*/ 0 h 22"/>
                      <a:gd name="T4" fmla="*/ 0 w 23"/>
                      <a:gd name="T5" fmla="*/ 11 h 22"/>
                      <a:gd name="T6" fmla="*/ 12 w 23"/>
                      <a:gd name="T7" fmla="*/ 22 h 22"/>
                      <a:gd name="T8" fmla="*/ 23 w 23"/>
                      <a:gd name="T9" fmla="*/ 22 h 22"/>
                      <a:gd name="T10" fmla="*/ 23 w 23"/>
                      <a:gd name="T11" fmla="*/ 0 h 22"/>
                    </a:gdLst>
                    <a:ahLst/>
                    <a:cxnLst>
                      <a:cxn ang="0">
                        <a:pos x="T0" y="T1"/>
                      </a:cxn>
                      <a:cxn ang="0">
                        <a:pos x="T2" y="T3"/>
                      </a:cxn>
                      <a:cxn ang="0">
                        <a:pos x="T4" y="T5"/>
                      </a:cxn>
                      <a:cxn ang="0">
                        <a:pos x="T6" y="T7"/>
                      </a:cxn>
                      <a:cxn ang="0">
                        <a:pos x="T8" y="T9"/>
                      </a:cxn>
                      <a:cxn ang="0">
                        <a:pos x="T10" y="T11"/>
                      </a:cxn>
                    </a:cxnLst>
                    <a:rect l="0" t="0" r="r" b="b"/>
                    <a:pathLst>
                      <a:path w="23" h="22">
                        <a:moveTo>
                          <a:pt x="23" y="0"/>
                        </a:moveTo>
                        <a:cubicBezTo>
                          <a:pt x="12" y="0"/>
                          <a:pt x="12" y="0"/>
                          <a:pt x="12" y="0"/>
                        </a:cubicBezTo>
                        <a:cubicBezTo>
                          <a:pt x="5" y="0"/>
                          <a:pt x="0" y="5"/>
                          <a:pt x="0" y="11"/>
                        </a:cubicBezTo>
                        <a:cubicBezTo>
                          <a:pt x="0" y="17"/>
                          <a:pt x="5" y="22"/>
                          <a:pt x="12" y="22"/>
                        </a:cubicBezTo>
                        <a:cubicBezTo>
                          <a:pt x="23" y="22"/>
                          <a:pt x="23" y="22"/>
                          <a:pt x="23" y="22"/>
                        </a:cubicBezTo>
                        <a:lnTo>
                          <a:pt x="23"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1" name="Freeform 213"/>
                  <p:cNvSpPr>
                    <a:spLocks/>
                  </p:cNvSpPr>
                  <p:nvPr/>
                </p:nvSpPr>
                <p:spPr bwMode="auto">
                  <a:xfrm>
                    <a:off x="1843088" y="3798888"/>
                    <a:ext cx="42863" cy="41275"/>
                  </a:xfrm>
                  <a:custGeom>
                    <a:avLst/>
                    <a:gdLst>
                      <a:gd name="T0" fmla="*/ 23 w 23"/>
                      <a:gd name="T1" fmla="*/ 0 h 22"/>
                      <a:gd name="T2" fmla="*/ 11 w 23"/>
                      <a:gd name="T3" fmla="*/ 0 h 22"/>
                      <a:gd name="T4" fmla="*/ 0 w 23"/>
                      <a:gd name="T5" fmla="*/ 11 h 22"/>
                      <a:gd name="T6" fmla="*/ 11 w 23"/>
                      <a:gd name="T7" fmla="*/ 22 h 22"/>
                      <a:gd name="T8" fmla="*/ 23 w 23"/>
                      <a:gd name="T9" fmla="*/ 22 h 22"/>
                      <a:gd name="T10" fmla="*/ 23 w 23"/>
                      <a:gd name="T11" fmla="*/ 0 h 22"/>
                    </a:gdLst>
                    <a:ahLst/>
                    <a:cxnLst>
                      <a:cxn ang="0">
                        <a:pos x="T0" y="T1"/>
                      </a:cxn>
                      <a:cxn ang="0">
                        <a:pos x="T2" y="T3"/>
                      </a:cxn>
                      <a:cxn ang="0">
                        <a:pos x="T4" y="T5"/>
                      </a:cxn>
                      <a:cxn ang="0">
                        <a:pos x="T6" y="T7"/>
                      </a:cxn>
                      <a:cxn ang="0">
                        <a:pos x="T8" y="T9"/>
                      </a:cxn>
                      <a:cxn ang="0">
                        <a:pos x="T10" y="T11"/>
                      </a:cxn>
                    </a:cxnLst>
                    <a:rect l="0" t="0" r="r" b="b"/>
                    <a:pathLst>
                      <a:path w="23" h="22">
                        <a:moveTo>
                          <a:pt x="23" y="0"/>
                        </a:moveTo>
                        <a:cubicBezTo>
                          <a:pt x="11" y="0"/>
                          <a:pt x="11" y="0"/>
                          <a:pt x="11" y="0"/>
                        </a:cubicBezTo>
                        <a:cubicBezTo>
                          <a:pt x="5" y="0"/>
                          <a:pt x="0" y="5"/>
                          <a:pt x="0" y="11"/>
                        </a:cubicBezTo>
                        <a:cubicBezTo>
                          <a:pt x="0" y="17"/>
                          <a:pt x="5" y="22"/>
                          <a:pt x="11" y="22"/>
                        </a:cubicBezTo>
                        <a:cubicBezTo>
                          <a:pt x="23" y="22"/>
                          <a:pt x="23" y="22"/>
                          <a:pt x="23" y="22"/>
                        </a:cubicBezTo>
                        <a:lnTo>
                          <a:pt x="23"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2" name="Freeform 214"/>
                  <p:cNvSpPr>
                    <a:spLocks/>
                  </p:cNvSpPr>
                  <p:nvPr/>
                </p:nvSpPr>
                <p:spPr bwMode="auto">
                  <a:xfrm>
                    <a:off x="1695451" y="3709988"/>
                    <a:ext cx="57150" cy="28575"/>
                  </a:xfrm>
                  <a:custGeom>
                    <a:avLst/>
                    <a:gdLst>
                      <a:gd name="T0" fmla="*/ 0 w 31"/>
                      <a:gd name="T1" fmla="*/ 0 h 15"/>
                      <a:gd name="T2" fmla="*/ 15 w 31"/>
                      <a:gd name="T3" fmla="*/ 15 h 15"/>
                      <a:gd name="T4" fmla="*/ 31 w 31"/>
                      <a:gd name="T5" fmla="*/ 15 h 15"/>
                      <a:gd name="T6" fmla="*/ 31 w 31"/>
                      <a:gd name="T7" fmla="*/ 0 h 15"/>
                      <a:gd name="T8" fmla="*/ 0 w 31"/>
                      <a:gd name="T9" fmla="*/ 0 h 15"/>
                    </a:gdLst>
                    <a:ahLst/>
                    <a:cxnLst>
                      <a:cxn ang="0">
                        <a:pos x="T0" y="T1"/>
                      </a:cxn>
                      <a:cxn ang="0">
                        <a:pos x="T2" y="T3"/>
                      </a:cxn>
                      <a:cxn ang="0">
                        <a:pos x="T4" y="T5"/>
                      </a:cxn>
                      <a:cxn ang="0">
                        <a:pos x="T6" y="T7"/>
                      </a:cxn>
                      <a:cxn ang="0">
                        <a:pos x="T8" y="T9"/>
                      </a:cxn>
                    </a:cxnLst>
                    <a:rect l="0" t="0" r="r" b="b"/>
                    <a:pathLst>
                      <a:path w="31" h="15">
                        <a:moveTo>
                          <a:pt x="0" y="0"/>
                        </a:moveTo>
                        <a:cubicBezTo>
                          <a:pt x="0" y="8"/>
                          <a:pt x="7" y="15"/>
                          <a:pt x="15" y="15"/>
                        </a:cubicBezTo>
                        <a:cubicBezTo>
                          <a:pt x="31" y="15"/>
                          <a:pt x="31" y="15"/>
                          <a:pt x="31" y="15"/>
                        </a:cubicBezTo>
                        <a:cubicBezTo>
                          <a:pt x="31" y="0"/>
                          <a:pt x="31" y="0"/>
                          <a:pt x="31" y="0"/>
                        </a:cubicBezTo>
                        <a:lnTo>
                          <a:pt x="0"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458" name="Group 457"/>
                <p:cNvGrpSpPr/>
                <p:nvPr/>
              </p:nvGrpSpPr>
              <p:grpSpPr>
                <a:xfrm>
                  <a:off x="5064126" y="1655763"/>
                  <a:ext cx="236538" cy="311150"/>
                  <a:chOff x="5064126" y="1655763"/>
                  <a:chExt cx="236538" cy="311150"/>
                </a:xfrm>
              </p:grpSpPr>
              <p:sp>
                <p:nvSpPr>
                  <p:cNvPr id="460" name="Freeform 5"/>
                  <p:cNvSpPr>
                    <a:spLocks/>
                  </p:cNvSpPr>
                  <p:nvPr/>
                </p:nvSpPr>
                <p:spPr bwMode="auto">
                  <a:xfrm>
                    <a:off x="5064126" y="1655763"/>
                    <a:ext cx="236538" cy="311150"/>
                  </a:xfrm>
                  <a:custGeom>
                    <a:avLst/>
                    <a:gdLst>
                      <a:gd name="T0" fmla="*/ 149 w 149"/>
                      <a:gd name="T1" fmla="*/ 196 h 196"/>
                      <a:gd name="T2" fmla="*/ 0 w 149"/>
                      <a:gd name="T3" fmla="*/ 196 h 196"/>
                      <a:gd name="T4" fmla="*/ 0 w 149"/>
                      <a:gd name="T5" fmla="*/ 44 h 196"/>
                      <a:gd name="T6" fmla="*/ 47 w 149"/>
                      <a:gd name="T7" fmla="*/ 0 h 196"/>
                      <a:gd name="T8" fmla="*/ 149 w 149"/>
                      <a:gd name="T9" fmla="*/ 0 h 196"/>
                      <a:gd name="T10" fmla="*/ 149 w 149"/>
                      <a:gd name="T11" fmla="*/ 196 h 196"/>
                    </a:gdLst>
                    <a:ahLst/>
                    <a:cxnLst>
                      <a:cxn ang="0">
                        <a:pos x="T0" y="T1"/>
                      </a:cxn>
                      <a:cxn ang="0">
                        <a:pos x="T2" y="T3"/>
                      </a:cxn>
                      <a:cxn ang="0">
                        <a:pos x="T4" y="T5"/>
                      </a:cxn>
                      <a:cxn ang="0">
                        <a:pos x="T6" y="T7"/>
                      </a:cxn>
                      <a:cxn ang="0">
                        <a:pos x="T8" y="T9"/>
                      </a:cxn>
                      <a:cxn ang="0">
                        <a:pos x="T10" y="T11"/>
                      </a:cxn>
                    </a:cxnLst>
                    <a:rect l="0" t="0" r="r" b="b"/>
                    <a:pathLst>
                      <a:path w="149" h="196">
                        <a:moveTo>
                          <a:pt x="149" y="196"/>
                        </a:moveTo>
                        <a:lnTo>
                          <a:pt x="0" y="196"/>
                        </a:lnTo>
                        <a:lnTo>
                          <a:pt x="0" y="44"/>
                        </a:lnTo>
                        <a:lnTo>
                          <a:pt x="47" y="0"/>
                        </a:lnTo>
                        <a:lnTo>
                          <a:pt x="149" y="0"/>
                        </a:lnTo>
                        <a:lnTo>
                          <a:pt x="149" y="19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1" name="Freeform 383"/>
                  <p:cNvSpPr>
                    <a:spLocks noEditPoints="1"/>
                  </p:cNvSpPr>
                  <p:nvPr/>
                </p:nvSpPr>
                <p:spPr bwMode="auto">
                  <a:xfrm rot="5400000">
                    <a:off x="5063653" y="1751234"/>
                    <a:ext cx="237485" cy="120209"/>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6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6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6"/>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6"/>
                        </a:cubicBezTo>
                        <a:cubicBezTo>
                          <a:pt x="139" y="190"/>
                          <a:pt x="142" y="191"/>
                          <a:pt x="144" y="191"/>
                        </a:cubicBezTo>
                        <a:cubicBezTo>
                          <a:pt x="182" y="191"/>
                          <a:pt x="182" y="191"/>
                          <a:pt x="182" y="191"/>
                        </a:cubicBezTo>
                        <a:cubicBezTo>
                          <a:pt x="185" y="191"/>
                          <a:pt x="187" y="190"/>
                          <a:pt x="187" y="186"/>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6"/>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6"/>
                        </a:cubicBezTo>
                        <a:cubicBezTo>
                          <a:pt x="279" y="190"/>
                          <a:pt x="281" y="191"/>
                          <a:pt x="284" y="191"/>
                        </a:cubicBezTo>
                        <a:cubicBezTo>
                          <a:pt x="322" y="191"/>
                          <a:pt x="322" y="191"/>
                          <a:pt x="322" y="191"/>
                        </a:cubicBezTo>
                        <a:cubicBezTo>
                          <a:pt x="324" y="191"/>
                          <a:pt x="327" y="190"/>
                          <a:pt x="327" y="186"/>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6"/>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6"/>
                        </a:cubicBezTo>
                        <a:cubicBezTo>
                          <a:pt x="419" y="190"/>
                          <a:pt x="421" y="191"/>
                          <a:pt x="423" y="191"/>
                        </a:cubicBezTo>
                        <a:cubicBezTo>
                          <a:pt x="462" y="191"/>
                          <a:pt x="462" y="191"/>
                          <a:pt x="462" y="191"/>
                        </a:cubicBezTo>
                        <a:cubicBezTo>
                          <a:pt x="464" y="191"/>
                          <a:pt x="466" y="190"/>
                          <a:pt x="466" y="186"/>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6"/>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6"/>
                        </a:cubicBezTo>
                        <a:cubicBezTo>
                          <a:pt x="558" y="190"/>
                          <a:pt x="560" y="191"/>
                          <a:pt x="563" y="191"/>
                        </a:cubicBezTo>
                        <a:cubicBezTo>
                          <a:pt x="601" y="191"/>
                          <a:pt x="601" y="191"/>
                          <a:pt x="601" y="191"/>
                        </a:cubicBezTo>
                        <a:cubicBezTo>
                          <a:pt x="604" y="191"/>
                          <a:pt x="606" y="190"/>
                          <a:pt x="606" y="186"/>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462" name="Freeform 6"/>
                  <p:cNvSpPr>
                    <a:spLocks/>
                  </p:cNvSpPr>
                  <p:nvPr/>
                </p:nvSpPr>
                <p:spPr bwMode="auto">
                  <a:xfrm>
                    <a:off x="5064126" y="1655763"/>
                    <a:ext cx="74613" cy="69850"/>
                  </a:xfrm>
                  <a:custGeom>
                    <a:avLst/>
                    <a:gdLst>
                      <a:gd name="T0" fmla="*/ 47 w 47"/>
                      <a:gd name="T1" fmla="*/ 44 h 44"/>
                      <a:gd name="T2" fmla="*/ 0 w 47"/>
                      <a:gd name="T3" fmla="*/ 44 h 44"/>
                      <a:gd name="T4" fmla="*/ 47 w 47"/>
                      <a:gd name="T5" fmla="*/ 0 h 44"/>
                      <a:gd name="T6" fmla="*/ 47 w 47"/>
                      <a:gd name="T7" fmla="*/ 44 h 44"/>
                    </a:gdLst>
                    <a:ahLst/>
                    <a:cxnLst>
                      <a:cxn ang="0">
                        <a:pos x="T0" y="T1"/>
                      </a:cxn>
                      <a:cxn ang="0">
                        <a:pos x="T2" y="T3"/>
                      </a:cxn>
                      <a:cxn ang="0">
                        <a:pos x="T4" y="T5"/>
                      </a:cxn>
                      <a:cxn ang="0">
                        <a:pos x="T6" y="T7"/>
                      </a:cxn>
                    </a:cxnLst>
                    <a:rect l="0" t="0" r="r" b="b"/>
                    <a:pathLst>
                      <a:path w="47" h="44">
                        <a:moveTo>
                          <a:pt x="47" y="44"/>
                        </a:moveTo>
                        <a:lnTo>
                          <a:pt x="0" y="44"/>
                        </a:lnTo>
                        <a:lnTo>
                          <a:pt x="47" y="0"/>
                        </a:lnTo>
                        <a:lnTo>
                          <a:pt x="47" y="4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459" name="Freeform 209"/>
                <p:cNvSpPr>
                  <a:spLocks/>
                </p:cNvSpPr>
                <p:nvPr/>
              </p:nvSpPr>
              <p:spPr bwMode="auto">
                <a:xfrm rot="5400000">
                  <a:off x="5087259" y="1598198"/>
                  <a:ext cx="187786" cy="45547"/>
                </a:xfrm>
                <a:custGeom>
                  <a:avLst/>
                  <a:gdLst>
                    <a:gd name="T0" fmla="*/ 298 w 312"/>
                    <a:gd name="T1" fmla="*/ 79 h 176"/>
                    <a:gd name="T2" fmla="*/ 298 w 312"/>
                    <a:gd name="T3" fmla="*/ 79 h 176"/>
                    <a:gd name="T4" fmla="*/ 297 w 312"/>
                    <a:gd name="T5" fmla="*/ 79 h 176"/>
                    <a:gd name="T6" fmla="*/ 166 w 312"/>
                    <a:gd name="T7" fmla="*/ 79 h 176"/>
                    <a:gd name="T8" fmla="*/ 166 w 312"/>
                    <a:gd name="T9" fmla="*/ 72 h 176"/>
                    <a:gd name="T10" fmla="*/ 273 w 312"/>
                    <a:gd name="T11" fmla="*/ 72 h 176"/>
                    <a:gd name="T12" fmla="*/ 277 w 312"/>
                    <a:gd name="T13" fmla="*/ 71 h 176"/>
                    <a:gd name="T14" fmla="*/ 287 w 312"/>
                    <a:gd name="T15" fmla="*/ 58 h 176"/>
                    <a:gd name="T16" fmla="*/ 273 w 312"/>
                    <a:gd name="T17" fmla="*/ 44 h 176"/>
                    <a:gd name="T18" fmla="*/ 272 w 312"/>
                    <a:gd name="T19" fmla="*/ 44 h 176"/>
                    <a:gd name="T20" fmla="*/ 143 w 312"/>
                    <a:gd name="T21" fmla="*/ 44 h 176"/>
                    <a:gd name="T22" fmla="*/ 143 w 312"/>
                    <a:gd name="T23" fmla="*/ 34 h 176"/>
                    <a:gd name="T24" fmla="*/ 194 w 312"/>
                    <a:gd name="T25" fmla="*/ 34 h 176"/>
                    <a:gd name="T26" fmla="*/ 194 w 312"/>
                    <a:gd name="T27" fmla="*/ 34 h 176"/>
                    <a:gd name="T28" fmla="*/ 210 w 312"/>
                    <a:gd name="T29" fmla="*/ 17 h 176"/>
                    <a:gd name="T30" fmla="*/ 210 w 312"/>
                    <a:gd name="T31" fmla="*/ 0 h 176"/>
                    <a:gd name="T32" fmla="*/ 192 w 312"/>
                    <a:gd name="T33" fmla="*/ 0 h 176"/>
                    <a:gd name="T34" fmla="*/ 50 w 312"/>
                    <a:gd name="T35" fmla="*/ 0 h 176"/>
                    <a:gd name="T36" fmla="*/ 0 w 312"/>
                    <a:gd name="T37" fmla="*/ 50 h 176"/>
                    <a:gd name="T38" fmla="*/ 0 w 312"/>
                    <a:gd name="T39" fmla="*/ 176 h 176"/>
                    <a:gd name="T40" fmla="*/ 253 w 312"/>
                    <a:gd name="T41" fmla="*/ 176 h 176"/>
                    <a:gd name="T42" fmla="*/ 267 w 312"/>
                    <a:gd name="T43" fmla="*/ 163 h 176"/>
                    <a:gd name="T44" fmla="*/ 253 w 312"/>
                    <a:gd name="T45" fmla="*/ 149 h 176"/>
                    <a:gd name="T46" fmla="*/ 166 w 312"/>
                    <a:gd name="T47" fmla="*/ 149 h 176"/>
                    <a:gd name="T48" fmla="*/ 166 w 312"/>
                    <a:gd name="T49" fmla="*/ 142 h 176"/>
                    <a:gd name="T50" fmla="*/ 273 w 312"/>
                    <a:gd name="T51" fmla="*/ 142 h 176"/>
                    <a:gd name="T52" fmla="*/ 276 w 312"/>
                    <a:gd name="T53" fmla="*/ 141 h 176"/>
                    <a:gd name="T54" fmla="*/ 287 w 312"/>
                    <a:gd name="T55" fmla="*/ 128 h 176"/>
                    <a:gd name="T56" fmla="*/ 273 w 312"/>
                    <a:gd name="T57" fmla="*/ 114 h 176"/>
                    <a:gd name="T58" fmla="*/ 273 w 312"/>
                    <a:gd name="T59" fmla="*/ 114 h 176"/>
                    <a:gd name="T60" fmla="*/ 273 w 312"/>
                    <a:gd name="T61" fmla="*/ 114 h 176"/>
                    <a:gd name="T62" fmla="*/ 166 w 312"/>
                    <a:gd name="T63" fmla="*/ 114 h 176"/>
                    <a:gd name="T64" fmla="*/ 166 w 312"/>
                    <a:gd name="T65" fmla="*/ 107 h 176"/>
                    <a:gd name="T66" fmla="*/ 297 w 312"/>
                    <a:gd name="T67" fmla="*/ 107 h 176"/>
                    <a:gd name="T68" fmla="*/ 301 w 312"/>
                    <a:gd name="T69" fmla="*/ 106 h 176"/>
                    <a:gd name="T70" fmla="*/ 312 w 312"/>
                    <a:gd name="T71" fmla="*/ 93 h 176"/>
                    <a:gd name="T72" fmla="*/ 298 w 312"/>
                    <a:gd name="T73" fmla="*/ 79 h 176"/>
                    <a:gd name="connsiteX0" fmla="*/ 10000 w 10000"/>
                    <a:gd name="connsiteY0" fmla="*/ 5284 h 10000"/>
                    <a:gd name="connsiteX1" fmla="*/ 9551 w 10000"/>
                    <a:gd name="connsiteY1" fmla="*/ 4489 h 10000"/>
                    <a:gd name="connsiteX2" fmla="*/ 9519 w 10000"/>
                    <a:gd name="connsiteY2" fmla="*/ 4489 h 10000"/>
                    <a:gd name="connsiteX3" fmla="*/ 5321 w 10000"/>
                    <a:gd name="connsiteY3" fmla="*/ 4489 h 10000"/>
                    <a:gd name="connsiteX4" fmla="*/ 5321 w 10000"/>
                    <a:gd name="connsiteY4" fmla="*/ 4091 h 10000"/>
                    <a:gd name="connsiteX5" fmla="*/ 8750 w 10000"/>
                    <a:gd name="connsiteY5" fmla="*/ 4091 h 10000"/>
                    <a:gd name="connsiteX6" fmla="*/ 8878 w 10000"/>
                    <a:gd name="connsiteY6" fmla="*/ 4034 h 10000"/>
                    <a:gd name="connsiteX7" fmla="*/ 9199 w 10000"/>
                    <a:gd name="connsiteY7" fmla="*/ 3295 h 10000"/>
                    <a:gd name="connsiteX8" fmla="*/ 8750 w 10000"/>
                    <a:gd name="connsiteY8" fmla="*/ 2500 h 10000"/>
                    <a:gd name="connsiteX9" fmla="*/ 8718 w 10000"/>
                    <a:gd name="connsiteY9" fmla="*/ 2500 h 10000"/>
                    <a:gd name="connsiteX10" fmla="*/ 4583 w 10000"/>
                    <a:gd name="connsiteY10" fmla="*/ 2500 h 10000"/>
                    <a:gd name="connsiteX11" fmla="*/ 4583 w 10000"/>
                    <a:gd name="connsiteY11" fmla="*/ 1932 h 10000"/>
                    <a:gd name="connsiteX12" fmla="*/ 6218 w 10000"/>
                    <a:gd name="connsiteY12" fmla="*/ 1932 h 10000"/>
                    <a:gd name="connsiteX13" fmla="*/ 6218 w 10000"/>
                    <a:gd name="connsiteY13" fmla="*/ 1932 h 10000"/>
                    <a:gd name="connsiteX14" fmla="*/ 6731 w 10000"/>
                    <a:gd name="connsiteY14" fmla="*/ 966 h 10000"/>
                    <a:gd name="connsiteX15" fmla="*/ 6731 w 10000"/>
                    <a:gd name="connsiteY15" fmla="*/ 0 h 10000"/>
                    <a:gd name="connsiteX16" fmla="*/ 6154 w 10000"/>
                    <a:gd name="connsiteY16" fmla="*/ 0 h 10000"/>
                    <a:gd name="connsiteX17" fmla="*/ 1603 w 10000"/>
                    <a:gd name="connsiteY17" fmla="*/ 0 h 10000"/>
                    <a:gd name="connsiteX18" fmla="*/ 0 w 10000"/>
                    <a:gd name="connsiteY18" fmla="*/ 2841 h 10000"/>
                    <a:gd name="connsiteX19" fmla="*/ 0 w 10000"/>
                    <a:gd name="connsiteY19" fmla="*/ 10000 h 10000"/>
                    <a:gd name="connsiteX20" fmla="*/ 8109 w 10000"/>
                    <a:gd name="connsiteY20" fmla="*/ 10000 h 10000"/>
                    <a:gd name="connsiteX21" fmla="*/ 8558 w 10000"/>
                    <a:gd name="connsiteY21" fmla="*/ 9261 h 10000"/>
                    <a:gd name="connsiteX22" fmla="*/ 8109 w 10000"/>
                    <a:gd name="connsiteY22" fmla="*/ 8466 h 10000"/>
                    <a:gd name="connsiteX23" fmla="*/ 5321 w 10000"/>
                    <a:gd name="connsiteY23" fmla="*/ 8466 h 10000"/>
                    <a:gd name="connsiteX24" fmla="*/ 5321 w 10000"/>
                    <a:gd name="connsiteY24" fmla="*/ 8068 h 10000"/>
                    <a:gd name="connsiteX25" fmla="*/ 8750 w 10000"/>
                    <a:gd name="connsiteY25" fmla="*/ 8068 h 10000"/>
                    <a:gd name="connsiteX26" fmla="*/ 8846 w 10000"/>
                    <a:gd name="connsiteY26" fmla="*/ 8011 h 10000"/>
                    <a:gd name="connsiteX27" fmla="*/ 9199 w 10000"/>
                    <a:gd name="connsiteY27" fmla="*/ 7273 h 10000"/>
                    <a:gd name="connsiteX28" fmla="*/ 8750 w 10000"/>
                    <a:gd name="connsiteY28" fmla="*/ 6477 h 10000"/>
                    <a:gd name="connsiteX29" fmla="*/ 8750 w 10000"/>
                    <a:gd name="connsiteY29" fmla="*/ 6477 h 10000"/>
                    <a:gd name="connsiteX30" fmla="*/ 8750 w 10000"/>
                    <a:gd name="connsiteY30" fmla="*/ 6477 h 10000"/>
                    <a:gd name="connsiteX31" fmla="*/ 5321 w 10000"/>
                    <a:gd name="connsiteY31" fmla="*/ 6477 h 10000"/>
                    <a:gd name="connsiteX32" fmla="*/ 5321 w 10000"/>
                    <a:gd name="connsiteY32" fmla="*/ 6080 h 10000"/>
                    <a:gd name="connsiteX33" fmla="*/ 9519 w 10000"/>
                    <a:gd name="connsiteY33" fmla="*/ 6080 h 10000"/>
                    <a:gd name="connsiteX34" fmla="*/ 9647 w 10000"/>
                    <a:gd name="connsiteY34" fmla="*/ 6023 h 10000"/>
                    <a:gd name="connsiteX35" fmla="*/ 10000 w 10000"/>
                    <a:gd name="connsiteY35" fmla="*/ 5284 h 10000"/>
                    <a:gd name="connsiteX0" fmla="*/ 9647 w 9647"/>
                    <a:gd name="connsiteY0" fmla="*/ 6023 h 10000"/>
                    <a:gd name="connsiteX1" fmla="*/ 9551 w 9647"/>
                    <a:gd name="connsiteY1" fmla="*/ 4489 h 10000"/>
                    <a:gd name="connsiteX2" fmla="*/ 9519 w 9647"/>
                    <a:gd name="connsiteY2" fmla="*/ 4489 h 10000"/>
                    <a:gd name="connsiteX3" fmla="*/ 5321 w 9647"/>
                    <a:gd name="connsiteY3" fmla="*/ 4489 h 10000"/>
                    <a:gd name="connsiteX4" fmla="*/ 5321 w 9647"/>
                    <a:gd name="connsiteY4" fmla="*/ 4091 h 10000"/>
                    <a:gd name="connsiteX5" fmla="*/ 8750 w 9647"/>
                    <a:gd name="connsiteY5" fmla="*/ 4091 h 10000"/>
                    <a:gd name="connsiteX6" fmla="*/ 8878 w 9647"/>
                    <a:gd name="connsiteY6" fmla="*/ 4034 h 10000"/>
                    <a:gd name="connsiteX7" fmla="*/ 9199 w 9647"/>
                    <a:gd name="connsiteY7" fmla="*/ 3295 h 10000"/>
                    <a:gd name="connsiteX8" fmla="*/ 8750 w 9647"/>
                    <a:gd name="connsiteY8" fmla="*/ 2500 h 10000"/>
                    <a:gd name="connsiteX9" fmla="*/ 8718 w 9647"/>
                    <a:gd name="connsiteY9" fmla="*/ 2500 h 10000"/>
                    <a:gd name="connsiteX10" fmla="*/ 4583 w 9647"/>
                    <a:gd name="connsiteY10" fmla="*/ 2500 h 10000"/>
                    <a:gd name="connsiteX11" fmla="*/ 4583 w 9647"/>
                    <a:gd name="connsiteY11" fmla="*/ 1932 h 10000"/>
                    <a:gd name="connsiteX12" fmla="*/ 6218 w 9647"/>
                    <a:gd name="connsiteY12" fmla="*/ 1932 h 10000"/>
                    <a:gd name="connsiteX13" fmla="*/ 6218 w 9647"/>
                    <a:gd name="connsiteY13" fmla="*/ 1932 h 10000"/>
                    <a:gd name="connsiteX14" fmla="*/ 6731 w 9647"/>
                    <a:gd name="connsiteY14" fmla="*/ 966 h 10000"/>
                    <a:gd name="connsiteX15" fmla="*/ 6731 w 9647"/>
                    <a:gd name="connsiteY15" fmla="*/ 0 h 10000"/>
                    <a:gd name="connsiteX16" fmla="*/ 6154 w 9647"/>
                    <a:gd name="connsiteY16" fmla="*/ 0 h 10000"/>
                    <a:gd name="connsiteX17" fmla="*/ 1603 w 9647"/>
                    <a:gd name="connsiteY17" fmla="*/ 0 h 10000"/>
                    <a:gd name="connsiteX18" fmla="*/ 0 w 9647"/>
                    <a:gd name="connsiteY18" fmla="*/ 2841 h 10000"/>
                    <a:gd name="connsiteX19" fmla="*/ 0 w 9647"/>
                    <a:gd name="connsiteY19" fmla="*/ 10000 h 10000"/>
                    <a:gd name="connsiteX20" fmla="*/ 8109 w 9647"/>
                    <a:gd name="connsiteY20" fmla="*/ 10000 h 10000"/>
                    <a:gd name="connsiteX21" fmla="*/ 8558 w 9647"/>
                    <a:gd name="connsiteY21" fmla="*/ 9261 h 10000"/>
                    <a:gd name="connsiteX22" fmla="*/ 8109 w 9647"/>
                    <a:gd name="connsiteY22" fmla="*/ 8466 h 10000"/>
                    <a:gd name="connsiteX23" fmla="*/ 5321 w 9647"/>
                    <a:gd name="connsiteY23" fmla="*/ 8466 h 10000"/>
                    <a:gd name="connsiteX24" fmla="*/ 5321 w 9647"/>
                    <a:gd name="connsiteY24" fmla="*/ 8068 h 10000"/>
                    <a:gd name="connsiteX25" fmla="*/ 8750 w 9647"/>
                    <a:gd name="connsiteY25" fmla="*/ 8068 h 10000"/>
                    <a:gd name="connsiteX26" fmla="*/ 8846 w 9647"/>
                    <a:gd name="connsiteY26" fmla="*/ 8011 h 10000"/>
                    <a:gd name="connsiteX27" fmla="*/ 9199 w 9647"/>
                    <a:gd name="connsiteY27" fmla="*/ 7273 h 10000"/>
                    <a:gd name="connsiteX28" fmla="*/ 8750 w 9647"/>
                    <a:gd name="connsiteY28" fmla="*/ 6477 h 10000"/>
                    <a:gd name="connsiteX29" fmla="*/ 8750 w 9647"/>
                    <a:gd name="connsiteY29" fmla="*/ 6477 h 10000"/>
                    <a:gd name="connsiteX30" fmla="*/ 8750 w 9647"/>
                    <a:gd name="connsiteY30" fmla="*/ 6477 h 10000"/>
                    <a:gd name="connsiteX31" fmla="*/ 5321 w 9647"/>
                    <a:gd name="connsiteY31" fmla="*/ 6477 h 10000"/>
                    <a:gd name="connsiteX32" fmla="*/ 5321 w 9647"/>
                    <a:gd name="connsiteY32" fmla="*/ 6080 h 10000"/>
                    <a:gd name="connsiteX33" fmla="*/ 9519 w 9647"/>
                    <a:gd name="connsiteY33" fmla="*/ 6080 h 10000"/>
                    <a:gd name="connsiteX34" fmla="*/ 9647 w 9647"/>
                    <a:gd name="connsiteY34" fmla="*/ 6023 h 10000"/>
                    <a:gd name="connsiteX0" fmla="*/ 9867 w 10200"/>
                    <a:gd name="connsiteY0" fmla="*/ 6080 h 10000"/>
                    <a:gd name="connsiteX1" fmla="*/ 9900 w 10200"/>
                    <a:gd name="connsiteY1" fmla="*/ 4489 h 10000"/>
                    <a:gd name="connsiteX2" fmla="*/ 9867 w 10200"/>
                    <a:gd name="connsiteY2" fmla="*/ 4489 h 10000"/>
                    <a:gd name="connsiteX3" fmla="*/ 5516 w 10200"/>
                    <a:gd name="connsiteY3" fmla="*/ 4489 h 10000"/>
                    <a:gd name="connsiteX4" fmla="*/ 5516 w 10200"/>
                    <a:gd name="connsiteY4" fmla="*/ 4091 h 10000"/>
                    <a:gd name="connsiteX5" fmla="*/ 9070 w 10200"/>
                    <a:gd name="connsiteY5" fmla="*/ 4091 h 10000"/>
                    <a:gd name="connsiteX6" fmla="*/ 9203 w 10200"/>
                    <a:gd name="connsiteY6" fmla="*/ 4034 h 10000"/>
                    <a:gd name="connsiteX7" fmla="*/ 9536 w 10200"/>
                    <a:gd name="connsiteY7" fmla="*/ 3295 h 10000"/>
                    <a:gd name="connsiteX8" fmla="*/ 9070 w 10200"/>
                    <a:gd name="connsiteY8" fmla="*/ 2500 h 10000"/>
                    <a:gd name="connsiteX9" fmla="*/ 9037 w 10200"/>
                    <a:gd name="connsiteY9" fmla="*/ 2500 h 10000"/>
                    <a:gd name="connsiteX10" fmla="*/ 4751 w 10200"/>
                    <a:gd name="connsiteY10" fmla="*/ 2500 h 10000"/>
                    <a:gd name="connsiteX11" fmla="*/ 4751 w 10200"/>
                    <a:gd name="connsiteY11" fmla="*/ 1932 h 10000"/>
                    <a:gd name="connsiteX12" fmla="*/ 6446 w 10200"/>
                    <a:gd name="connsiteY12" fmla="*/ 1932 h 10000"/>
                    <a:gd name="connsiteX13" fmla="*/ 6446 w 10200"/>
                    <a:gd name="connsiteY13" fmla="*/ 1932 h 10000"/>
                    <a:gd name="connsiteX14" fmla="*/ 6977 w 10200"/>
                    <a:gd name="connsiteY14" fmla="*/ 966 h 10000"/>
                    <a:gd name="connsiteX15" fmla="*/ 6977 w 10200"/>
                    <a:gd name="connsiteY15" fmla="*/ 0 h 10000"/>
                    <a:gd name="connsiteX16" fmla="*/ 6379 w 10200"/>
                    <a:gd name="connsiteY16" fmla="*/ 0 h 10000"/>
                    <a:gd name="connsiteX17" fmla="*/ 1662 w 10200"/>
                    <a:gd name="connsiteY17" fmla="*/ 0 h 10000"/>
                    <a:gd name="connsiteX18" fmla="*/ 0 w 10200"/>
                    <a:gd name="connsiteY18" fmla="*/ 2841 h 10000"/>
                    <a:gd name="connsiteX19" fmla="*/ 0 w 10200"/>
                    <a:gd name="connsiteY19" fmla="*/ 10000 h 10000"/>
                    <a:gd name="connsiteX20" fmla="*/ 8406 w 10200"/>
                    <a:gd name="connsiteY20" fmla="*/ 10000 h 10000"/>
                    <a:gd name="connsiteX21" fmla="*/ 8871 w 10200"/>
                    <a:gd name="connsiteY21" fmla="*/ 9261 h 10000"/>
                    <a:gd name="connsiteX22" fmla="*/ 8406 w 10200"/>
                    <a:gd name="connsiteY22" fmla="*/ 8466 h 10000"/>
                    <a:gd name="connsiteX23" fmla="*/ 5516 w 10200"/>
                    <a:gd name="connsiteY23" fmla="*/ 8466 h 10000"/>
                    <a:gd name="connsiteX24" fmla="*/ 5516 w 10200"/>
                    <a:gd name="connsiteY24" fmla="*/ 8068 h 10000"/>
                    <a:gd name="connsiteX25" fmla="*/ 9070 w 10200"/>
                    <a:gd name="connsiteY25" fmla="*/ 8068 h 10000"/>
                    <a:gd name="connsiteX26" fmla="*/ 9170 w 10200"/>
                    <a:gd name="connsiteY26" fmla="*/ 8011 h 10000"/>
                    <a:gd name="connsiteX27" fmla="*/ 9536 w 10200"/>
                    <a:gd name="connsiteY27" fmla="*/ 7273 h 10000"/>
                    <a:gd name="connsiteX28" fmla="*/ 9070 w 10200"/>
                    <a:gd name="connsiteY28" fmla="*/ 6477 h 10000"/>
                    <a:gd name="connsiteX29" fmla="*/ 9070 w 10200"/>
                    <a:gd name="connsiteY29" fmla="*/ 6477 h 10000"/>
                    <a:gd name="connsiteX30" fmla="*/ 9070 w 10200"/>
                    <a:gd name="connsiteY30" fmla="*/ 6477 h 10000"/>
                    <a:gd name="connsiteX31" fmla="*/ 5516 w 10200"/>
                    <a:gd name="connsiteY31" fmla="*/ 6477 h 10000"/>
                    <a:gd name="connsiteX32" fmla="*/ 5516 w 10200"/>
                    <a:gd name="connsiteY32" fmla="*/ 6080 h 10000"/>
                    <a:gd name="connsiteX33" fmla="*/ 9867 w 10200"/>
                    <a:gd name="connsiteY33" fmla="*/ 6080 h 10000"/>
                    <a:gd name="connsiteX0" fmla="*/ 5516 w 9900"/>
                    <a:gd name="connsiteY0" fmla="*/ 6080 h 10000"/>
                    <a:gd name="connsiteX1" fmla="*/ 9900 w 9900"/>
                    <a:gd name="connsiteY1" fmla="*/ 4489 h 10000"/>
                    <a:gd name="connsiteX2" fmla="*/ 9867 w 9900"/>
                    <a:gd name="connsiteY2" fmla="*/ 4489 h 10000"/>
                    <a:gd name="connsiteX3" fmla="*/ 5516 w 9900"/>
                    <a:gd name="connsiteY3" fmla="*/ 4489 h 10000"/>
                    <a:gd name="connsiteX4" fmla="*/ 5516 w 9900"/>
                    <a:gd name="connsiteY4" fmla="*/ 4091 h 10000"/>
                    <a:gd name="connsiteX5" fmla="*/ 9070 w 9900"/>
                    <a:gd name="connsiteY5" fmla="*/ 4091 h 10000"/>
                    <a:gd name="connsiteX6" fmla="*/ 9203 w 9900"/>
                    <a:gd name="connsiteY6" fmla="*/ 4034 h 10000"/>
                    <a:gd name="connsiteX7" fmla="*/ 9536 w 9900"/>
                    <a:gd name="connsiteY7" fmla="*/ 3295 h 10000"/>
                    <a:gd name="connsiteX8" fmla="*/ 9070 w 9900"/>
                    <a:gd name="connsiteY8" fmla="*/ 2500 h 10000"/>
                    <a:gd name="connsiteX9" fmla="*/ 9037 w 9900"/>
                    <a:gd name="connsiteY9" fmla="*/ 2500 h 10000"/>
                    <a:gd name="connsiteX10" fmla="*/ 4751 w 9900"/>
                    <a:gd name="connsiteY10" fmla="*/ 2500 h 10000"/>
                    <a:gd name="connsiteX11" fmla="*/ 4751 w 9900"/>
                    <a:gd name="connsiteY11" fmla="*/ 1932 h 10000"/>
                    <a:gd name="connsiteX12" fmla="*/ 6446 w 9900"/>
                    <a:gd name="connsiteY12" fmla="*/ 1932 h 10000"/>
                    <a:gd name="connsiteX13" fmla="*/ 6446 w 9900"/>
                    <a:gd name="connsiteY13" fmla="*/ 1932 h 10000"/>
                    <a:gd name="connsiteX14" fmla="*/ 6977 w 9900"/>
                    <a:gd name="connsiteY14" fmla="*/ 966 h 10000"/>
                    <a:gd name="connsiteX15" fmla="*/ 6977 w 9900"/>
                    <a:gd name="connsiteY15" fmla="*/ 0 h 10000"/>
                    <a:gd name="connsiteX16" fmla="*/ 6379 w 9900"/>
                    <a:gd name="connsiteY16" fmla="*/ 0 h 10000"/>
                    <a:gd name="connsiteX17" fmla="*/ 1662 w 9900"/>
                    <a:gd name="connsiteY17" fmla="*/ 0 h 10000"/>
                    <a:gd name="connsiteX18" fmla="*/ 0 w 9900"/>
                    <a:gd name="connsiteY18" fmla="*/ 2841 h 10000"/>
                    <a:gd name="connsiteX19" fmla="*/ 0 w 9900"/>
                    <a:gd name="connsiteY19" fmla="*/ 10000 h 10000"/>
                    <a:gd name="connsiteX20" fmla="*/ 8406 w 9900"/>
                    <a:gd name="connsiteY20" fmla="*/ 10000 h 10000"/>
                    <a:gd name="connsiteX21" fmla="*/ 8871 w 9900"/>
                    <a:gd name="connsiteY21" fmla="*/ 9261 h 10000"/>
                    <a:gd name="connsiteX22" fmla="*/ 8406 w 9900"/>
                    <a:gd name="connsiteY22" fmla="*/ 8466 h 10000"/>
                    <a:gd name="connsiteX23" fmla="*/ 5516 w 9900"/>
                    <a:gd name="connsiteY23" fmla="*/ 8466 h 10000"/>
                    <a:gd name="connsiteX24" fmla="*/ 5516 w 9900"/>
                    <a:gd name="connsiteY24" fmla="*/ 8068 h 10000"/>
                    <a:gd name="connsiteX25" fmla="*/ 9070 w 9900"/>
                    <a:gd name="connsiteY25" fmla="*/ 8068 h 10000"/>
                    <a:gd name="connsiteX26" fmla="*/ 9170 w 9900"/>
                    <a:gd name="connsiteY26" fmla="*/ 8011 h 10000"/>
                    <a:gd name="connsiteX27" fmla="*/ 9536 w 9900"/>
                    <a:gd name="connsiteY27" fmla="*/ 7273 h 10000"/>
                    <a:gd name="connsiteX28" fmla="*/ 9070 w 9900"/>
                    <a:gd name="connsiteY28" fmla="*/ 6477 h 10000"/>
                    <a:gd name="connsiteX29" fmla="*/ 9070 w 9900"/>
                    <a:gd name="connsiteY29" fmla="*/ 6477 h 10000"/>
                    <a:gd name="connsiteX30" fmla="*/ 9070 w 9900"/>
                    <a:gd name="connsiteY30" fmla="*/ 6477 h 10000"/>
                    <a:gd name="connsiteX31" fmla="*/ 5516 w 9900"/>
                    <a:gd name="connsiteY31" fmla="*/ 6477 h 10000"/>
                    <a:gd name="connsiteX32" fmla="*/ 5516 w 9900"/>
                    <a:gd name="connsiteY32"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491 w 10000"/>
                    <a:gd name="connsiteY20" fmla="*/ 10000 h 10000"/>
                    <a:gd name="connsiteX21" fmla="*/ 8961 w 10000"/>
                    <a:gd name="connsiteY21" fmla="*/ 9261 h 10000"/>
                    <a:gd name="connsiteX22" fmla="*/ 8491 w 10000"/>
                    <a:gd name="connsiteY22" fmla="*/ 8466 h 10000"/>
                    <a:gd name="connsiteX23" fmla="*/ 5572 w 10000"/>
                    <a:gd name="connsiteY23" fmla="*/ 8466 h 10000"/>
                    <a:gd name="connsiteX24" fmla="*/ 5572 w 10000"/>
                    <a:gd name="connsiteY24" fmla="*/ 8068 h 10000"/>
                    <a:gd name="connsiteX25" fmla="*/ 9162 w 10000"/>
                    <a:gd name="connsiteY25" fmla="*/ 8068 h 10000"/>
                    <a:gd name="connsiteX26" fmla="*/ 9263 w 10000"/>
                    <a:gd name="connsiteY26" fmla="*/ 8011 h 10000"/>
                    <a:gd name="connsiteX27" fmla="*/ 9632 w 10000"/>
                    <a:gd name="connsiteY27" fmla="*/ 7273 h 10000"/>
                    <a:gd name="connsiteX28" fmla="*/ 9162 w 10000"/>
                    <a:gd name="connsiteY28" fmla="*/ 6477 h 10000"/>
                    <a:gd name="connsiteX29" fmla="*/ 9162 w 10000"/>
                    <a:gd name="connsiteY29" fmla="*/ 6477 h 10000"/>
                    <a:gd name="connsiteX30" fmla="*/ 5572 w 10000"/>
                    <a:gd name="connsiteY30" fmla="*/ 6477 h 10000"/>
                    <a:gd name="connsiteX31" fmla="*/ 5572 w 10000"/>
                    <a:gd name="connsiteY31"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491 w 10000"/>
                    <a:gd name="connsiteY20" fmla="*/ 10000 h 10000"/>
                    <a:gd name="connsiteX21" fmla="*/ 8961 w 10000"/>
                    <a:gd name="connsiteY21" fmla="*/ 9261 h 10000"/>
                    <a:gd name="connsiteX22" fmla="*/ 8491 w 10000"/>
                    <a:gd name="connsiteY22" fmla="*/ 8466 h 10000"/>
                    <a:gd name="connsiteX23" fmla="*/ 5572 w 10000"/>
                    <a:gd name="connsiteY23" fmla="*/ 8466 h 10000"/>
                    <a:gd name="connsiteX24" fmla="*/ 5572 w 10000"/>
                    <a:gd name="connsiteY24" fmla="*/ 8068 h 10000"/>
                    <a:gd name="connsiteX25" fmla="*/ 9162 w 10000"/>
                    <a:gd name="connsiteY25" fmla="*/ 8068 h 10000"/>
                    <a:gd name="connsiteX26" fmla="*/ 9263 w 10000"/>
                    <a:gd name="connsiteY26" fmla="*/ 8011 h 10000"/>
                    <a:gd name="connsiteX27" fmla="*/ 9632 w 10000"/>
                    <a:gd name="connsiteY27" fmla="*/ 7273 h 10000"/>
                    <a:gd name="connsiteX28" fmla="*/ 9162 w 10000"/>
                    <a:gd name="connsiteY28" fmla="*/ 6477 h 10000"/>
                    <a:gd name="connsiteX29" fmla="*/ 5572 w 10000"/>
                    <a:gd name="connsiteY29" fmla="*/ 6477 h 10000"/>
                    <a:gd name="connsiteX30" fmla="*/ 5572 w 10000"/>
                    <a:gd name="connsiteY30"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491 w 10000"/>
                    <a:gd name="connsiteY20" fmla="*/ 10000 h 10000"/>
                    <a:gd name="connsiteX21" fmla="*/ 8961 w 10000"/>
                    <a:gd name="connsiteY21" fmla="*/ 9261 h 10000"/>
                    <a:gd name="connsiteX22" fmla="*/ 8491 w 10000"/>
                    <a:gd name="connsiteY22" fmla="*/ 8466 h 10000"/>
                    <a:gd name="connsiteX23" fmla="*/ 5572 w 10000"/>
                    <a:gd name="connsiteY23" fmla="*/ 8466 h 10000"/>
                    <a:gd name="connsiteX24" fmla="*/ 5572 w 10000"/>
                    <a:gd name="connsiteY24" fmla="*/ 8068 h 10000"/>
                    <a:gd name="connsiteX25" fmla="*/ 9162 w 10000"/>
                    <a:gd name="connsiteY25" fmla="*/ 8068 h 10000"/>
                    <a:gd name="connsiteX26" fmla="*/ 9263 w 10000"/>
                    <a:gd name="connsiteY26" fmla="*/ 8011 h 10000"/>
                    <a:gd name="connsiteX27" fmla="*/ 9162 w 10000"/>
                    <a:gd name="connsiteY27" fmla="*/ 6477 h 10000"/>
                    <a:gd name="connsiteX28" fmla="*/ 5572 w 10000"/>
                    <a:gd name="connsiteY28" fmla="*/ 6477 h 10000"/>
                    <a:gd name="connsiteX29" fmla="*/ 5572 w 10000"/>
                    <a:gd name="connsiteY29"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491 w 10000"/>
                    <a:gd name="connsiteY20" fmla="*/ 10000 h 10000"/>
                    <a:gd name="connsiteX21" fmla="*/ 8961 w 10000"/>
                    <a:gd name="connsiteY21" fmla="*/ 9261 h 10000"/>
                    <a:gd name="connsiteX22" fmla="*/ 5572 w 10000"/>
                    <a:gd name="connsiteY22" fmla="*/ 8466 h 10000"/>
                    <a:gd name="connsiteX23" fmla="*/ 5572 w 10000"/>
                    <a:gd name="connsiteY23" fmla="*/ 8068 h 10000"/>
                    <a:gd name="connsiteX24" fmla="*/ 9162 w 10000"/>
                    <a:gd name="connsiteY24" fmla="*/ 8068 h 10000"/>
                    <a:gd name="connsiteX25" fmla="*/ 9263 w 10000"/>
                    <a:gd name="connsiteY25" fmla="*/ 8011 h 10000"/>
                    <a:gd name="connsiteX26" fmla="*/ 9162 w 10000"/>
                    <a:gd name="connsiteY26" fmla="*/ 6477 h 10000"/>
                    <a:gd name="connsiteX27" fmla="*/ 5572 w 10000"/>
                    <a:gd name="connsiteY27" fmla="*/ 6477 h 10000"/>
                    <a:gd name="connsiteX28" fmla="*/ 5572 w 10000"/>
                    <a:gd name="connsiteY28"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961 w 10000"/>
                    <a:gd name="connsiteY20" fmla="*/ 9261 h 10000"/>
                    <a:gd name="connsiteX21" fmla="*/ 5572 w 10000"/>
                    <a:gd name="connsiteY21" fmla="*/ 8466 h 10000"/>
                    <a:gd name="connsiteX22" fmla="*/ 5572 w 10000"/>
                    <a:gd name="connsiteY22" fmla="*/ 8068 h 10000"/>
                    <a:gd name="connsiteX23" fmla="*/ 9162 w 10000"/>
                    <a:gd name="connsiteY23" fmla="*/ 8068 h 10000"/>
                    <a:gd name="connsiteX24" fmla="*/ 9263 w 10000"/>
                    <a:gd name="connsiteY24" fmla="*/ 8011 h 10000"/>
                    <a:gd name="connsiteX25" fmla="*/ 9162 w 10000"/>
                    <a:gd name="connsiteY25" fmla="*/ 6477 h 10000"/>
                    <a:gd name="connsiteX26" fmla="*/ 5572 w 10000"/>
                    <a:gd name="connsiteY26" fmla="*/ 6477 h 10000"/>
                    <a:gd name="connsiteX27" fmla="*/ 5572 w 10000"/>
                    <a:gd name="connsiteY27"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8068 h 10000"/>
                    <a:gd name="connsiteX22" fmla="*/ 9162 w 10000"/>
                    <a:gd name="connsiteY22" fmla="*/ 8068 h 10000"/>
                    <a:gd name="connsiteX23" fmla="*/ 9263 w 10000"/>
                    <a:gd name="connsiteY23" fmla="*/ 8011 h 10000"/>
                    <a:gd name="connsiteX24" fmla="*/ 9162 w 10000"/>
                    <a:gd name="connsiteY24" fmla="*/ 6477 h 10000"/>
                    <a:gd name="connsiteX25" fmla="*/ 5572 w 10000"/>
                    <a:gd name="connsiteY25" fmla="*/ 6477 h 10000"/>
                    <a:gd name="connsiteX26" fmla="*/ 5572 w 10000"/>
                    <a:gd name="connsiteY26"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8068 h 10000"/>
                    <a:gd name="connsiteX22" fmla="*/ 9162 w 10000"/>
                    <a:gd name="connsiteY22" fmla="*/ 8068 h 10000"/>
                    <a:gd name="connsiteX23" fmla="*/ 9263 w 10000"/>
                    <a:gd name="connsiteY23" fmla="*/ 8011 h 10000"/>
                    <a:gd name="connsiteX24" fmla="*/ 5572 w 10000"/>
                    <a:gd name="connsiteY24" fmla="*/ 6477 h 10000"/>
                    <a:gd name="connsiteX25" fmla="*/ 5572 w 10000"/>
                    <a:gd name="connsiteY25"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8068 h 10000"/>
                    <a:gd name="connsiteX22" fmla="*/ 9162 w 10000"/>
                    <a:gd name="connsiteY22" fmla="*/ 8068 h 10000"/>
                    <a:gd name="connsiteX23" fmla="*/ 5572 w 10000"/>
                    <a:gd name="connsiteY23" fmla="*/ 6477 h 10000"/>
                    <a:gd name="connsiteX24" fmla="*/ 5572 w 10000"/>
                    <a:gd name="connsiteY24"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8068 h 10000"/>
                    <a:gd name="connsiteX22" fmla="*/ 5572 w 10000"/>
                    <a:gd name="connsiteY22" fmla="*/ 6477 h 10000"/>
                    <a:gd name="connsiteX23" fmla="*/ 5572 w 10000"/>
                    <a:gd name="connsiteY23"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6477 h 10000"/>
                    <a:gd name="connsiteX22" fmla="*/ 5572 w 10000"/>
                    <a:gd name="connsiteY22"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9296 w 10000"/>
                    <a:gd name="connsiteY5" fmla="*/ 4034 h 10000"/>
                    <a:gd name="connsiteX6" fmla="*/ 9632 w 10000"/>
                    <a:gd name="connsiteY6" fmla="*/ 3295 h 10000"/>
                    <a:gd name="connsiteX7" fmla="*/ 9162 w 10000"/>
                    <a:gd name="connsiteY7" fmla="*/ 2500 h 10000"/>
                    <a:gd name="connsiteX8" fmla="*/ 9128 w 10000"/>
                    <a:gd name="connsiteY8" fmla="*/ 2500 h 10000"/>
                    <a:gd name="connsiteX9" fmla="*/ 4799 w 10000"/>
                    <a:gd name="connsiteY9" fmla="*/ 2500 h 10000"/>
                    <a:gd name="connsiteX10" fmla="*/ 4799 w 10000"/>
                    <a:gd name="connsiteY10" fmla="*/ 1932 h 10000"/>
                    <a:gd name="connsiteX11" fmla="*/ 6511 w 10000"/>
                    <a:gd name="connsiteY11" fmla="*/ 1932 h 10000"/>
                    <a:gd name="connsiteX12" fmla="*/ 6511 w 10000"/>
                    <a:gd name="connsiteY12" fmla="*/ 1932 h 10000"/>
                    <a:gd name="connsiteX13" fmla="*/ 7047 w 10000"/>
                    <a:gd name="connsiteY13" fmla="*/ 966 h 10000"/>
                    <a:gd name="connsiteX14" fmla="*/ 7047 w 10000"/>
                    <a:gd name="connsiteY14" fmla="*/ 0 h 10000"/>
                    <a:gd name="connsiteX15" fmla="*/ 6443 w 10000"/>
                    <a:gd name="connsiteY15" fmla="*/ 0 h 10000"/>
                    <a:gd name="connsiteX16" fmla="*/ 1679 w 10000"/>
                    <a:gd name="connsiteY16" fmla="*/ 0 h 10000"/>
                    <a:gd name="connsiteX17" fmla="*/ 0 w 10000"/>
                    <a:gd name="connsiteY17" fmla="*/ 2841 h 10000"/>
                    <a:gd name="connsiteX18" fmla="*/ 0 w 10000"/>
                    <a:gd name="connsiteY18" fmla="*/ 10000 h 10000"/>
                    <a:gd name="connsiteX19" fmla="*/ 5572 w 10000"/>
                    <a:gd name="connsiteY19" fmla="*/ 8466 h 10000"/>
                    <a:gd name="connsiteX20" fmla="*/ 5572 w 10000"/>
                    <a:gd name="connsiteY20" fmla="*/ 6477 h 10000"/>
                    <a:gd name="connsiteX21" fmla="*/ 5572 w 10000"/>
                    <a:gd name="connsiteY21"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9296 w 10000"/>
                    <a:gd name="connsiteY5" fmla="*/ 4034 h 10000"/>
                    <a:gd name="connsiteX6" fmla="*/ 9632 w 10000"/>
                    <a:gd name="connsiteY6" fmla="*/ 3295 h 10000"/>
                    <a:gd name="connsiteX7" fmla="*/ 9162 w 10000"/>
                    <a:gd name="connsiteY7" fmla="*/ 2500 h 10000"/>
                    <a:gd name="connsiteX8" fmla="*/ 4799 w 10000"/>
                    <a:gd name="connsiteY8" fmla="*/ 2500 h 10000"/>
                    <a:gd name="connsiteX9" fmla="*/ 4799 w 10000"/>
                    <a:gd name="connsiteY9" fmla="*/ 1932 h 10000"/>
                    <a:gd name="connsiteX10" fmla="*/ 6511 w 10000"/>
                    <a:gd name="connsiteY10" fmla="*/ 1932 h 10000"/>
                    <a:gd name="connsiteX11" fmla="*/ 6511 w 10000"/>
                    <a:gd name="connsiteY11" fmla="*/ 1932 h 10000"/>
                    <a:gd name="connsiteX12" fmla="*/ 7047 w 10000"/>
                    <a:gd name="connsiteY12" fmla="*/ 966 h 10000"/>
                    <a:gd name="connsiteX13" fmla="*/ 7047 w 10000"/>
                    <a:gd name="connsiteY13" fmla="*/ 0 h 10000"/>
                    <a:gd name="connsiteX14" fmla="*/ 6443 w 10000"/>
                    <a:gd name="connsiteY14" fmla="*/ 0 h 10000"/>
                    <a:gd name="connsiteX15" fmla="*/ 1679 w 10000"/>
                    <a:gd name="connsiteY15" fmla="*/ 0 h 10000"/>
                    <a:gd name="connsiteX16" fmla="*/ 0 w 10000"/>
                    <a:gd name="connsiteY16" fmla="*/ 2841 h 10000"/>
                    <a:gd name="connsiteX17" fmla="*/ 0 w 10000"/>
                    <a:gd name="connsiteY17" fmla="*/ 10000 h 10000"/>
                    <a:gd name="connsiteX18" fmla="*/ 5572 w 10000"/>
                    <a:gd name="connsiteY18" fmla="*/ 8466 h 10000"/>
                    <a:gd name="connsiteX19" fmla="*/ 5572 w 10000"/>
                    <a:gd name="connsiteY19" fmla="*/ 6477 h 10000"/>
                    <a:gd name="connsiteX20" fmla="*/ 5572 w 10000"/>
                    <a:gd name="connsiteY20"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9296 w 10000"/>
                    <a:gd name="connsiteY5" fmla="*/ 4034 h 10000"/>
                    <a:gd name="connsiteX6" fmla="*/ 9632 w 10000"/>
                    <a:gd name="connsiteY6" fmla="*/ 3295 h 10000"/>
                    <a:gd name="connsiteX7" fmla="*/ 4799 w 10000"/>
                    <a:gd name="connsiteY7" fmla="*/ 2500 h 10000"/>
                    <a:gd name="connsiteX8" fmla="*/ 4799 w 10000"/>
                    <a:gd name="connsiteY8" fmla="*/ 1932 h 10000"/>
                    <a:gd name="connsiteX9" fmla="*/ 6511 w 10000"/>
                    <a:gd name="connsiteY9" fmla="*/ 1932 h 10000"/>
                    <a:gd name="connsiteX10" fmla="*/ 6511 w 10000"/>
                    <a:gd name="connsiteY10" fmla="*/ 1932 h 10000"/>
                    <a:gd name="connsiteX11" fmla="*/ 7047 w 10000"/>
                    <a:gd name="connsiteY11" fmla="*/ 966 h 10000"/>
                    <a:gd name="connsiteX12" fmla="*/ 7047 w 10000"/>
                    <a:gd name="connsiteY12" fmla="*/ 0 h 10000"/>
                    <a:gd name="connsiteX13" fmla="*/ 6443 w 10000"/>
                    <a:gd name="connsiteY13" fmla="*/ 0 h 10000"/>
                    <a:gd name="connsiteX14" fmla="*/ 1679 w 10000"/>
                    <a:gd name="connsiteY14" fmla="*/ 0 h 10000"/>
                    <a:gd name="connsiteX15" fmla="*/ 0 w 10000"/>
                    <a:gd name="connsiteY15" fmla="*/ 2841 h 10000"/>
                    <a:gd name="connsiteX16" fmla="*/ 0 w 10000"/>
                    <a:gd name="connsiteY16" fmla="*/ 10000 h 10000"/>
                    <a:gd name="connsiteX17" fmla="*/ 5572 w 10000"/>
                    <a:gd name="connsiteY17" fmla="*/ 8466 h 10000"/>
                    <a:gd name="connsiteX18" fmla="*/ 5572 w 10000"/>
                    <a:gd name="connsiteY18" fmla="*/ 6477 h 10000"/>
                    <a:gd name="connsiteX19" fmla="*/ 5572 w 10000"/>
                    <a:gd name="connsiteY19"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9296 w 10000"/>
                    <a:gd name="connsiteY5" fmla="*/ 4034 h 10000"/>
                    <a:gd name="connsiteX6" fmla="*/ 4799 w 10000"/>
                    <a:gd name="connsiteY6" fmla="*/ 2500 h 10000"/>
                    <a:gd name="connsiteX7" fmla="*/ 4799 w 10000"/>
                    <a:gd name="connsiteY7" fmla="*/ 1932 h 10000"/>
                    <a:gd name="connsiteX8" fmla="*/ 6511 w 10000"/>
                    <a:gd name="connsiteY8" fmla="*/ 1932 h 10000"/>
                    <a:gd name="connsiteX9" fmla="*/ 6511 w 10000"/>
                    <a:gd name="connsiteY9" fmla="*/ 1932 h 10000"/>
                    <a:gd name="connsiteX10" fmla="*/ 7047 w 10000"/>
                    <a:gd name="connsiteY10" fmla="*/ 966 h 10000"/>
                    <a:gd name="connsiteX11" fmla="*/ 7047 w 10000"/>
                    <a:gd name="connsiteY11" fmla="*/ 0 h 10000"/>
                    <a:gd name="connsiteX12" fmla="*/ 6443 w 10000"/>
                    <a:gd name="connsiteY12" fmla="*/ 0 h 10000"/>
                    <a:gd name="connsiteX13" fmla="*/ 1679 w 10000"/>
                    <a:gd name="connsiteY13" fmla="*/ 0 h 10000"/>
                    <a:gd name="connsiteX14" fmla="*/ 0 w 10000"/>
                    <a:gd name="connsiteY14" fmla="*/ 2841 h 10000"/>
                    <a:gd name="connsiteX15" fmla="*/ 0 w 10000"/>
                    <a:gd name="connsiteY15" fmla="*/ 10000 h 10000"/>
                    <a:gd name="connsiteX16" fmla="*/ 5572 w 10000"/>
                    <a:gd name="connsiteY16" fmla="*/ 8466 h 10000"/>
                    <a:gd name="connsiteX17" fmla="*/ 5572 w 10000"/>
                    <a:gd name="connsiteY17" fmla="*/ 6477 h 10000"/>
                    <a:gd name="connsiteX18" fmla="*/ 5572 w 10000"/>
                    <a:gd name="connsiteY18"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4799 w 10000"/>
                    <a:gd name="connsiteY5" fmla="*/ 2500 h 10000"/>
                    <a:gd name="connsiteX6" fmla="*/ 4799 w 10000"/>
                    <a:gd name="connsiteY6" fmla="*/ 1932 h 10000"/>
                    <a:gd name="connsiteX7" fmla="*/ 6511 w 10000"/>
                    <a:gd name="connsiteY7" fmla="*/ 1932 h 10000"/>
                    <a:gd name="connsiteX8" fmla="*/ 6511 w 10000"/>
                    <a:gd name="connsiteY8" fmla="*/ 1932 h 10000"/>
                    <a:gd name="connsiteX9" fmla="*/ 7047 w 10000"/>
                    <a:gd name="connsiteY9" fmla="*/ 966 h 10000"/>
                    <a:gd name="connsiteX10" fmla="*/ 7047 w 10000"/>
                    <a:gd name="connsiteY10" fmla="*/ 0 h 10000"/>
                    <a:gd name="connsiteX11" fmla="*/ 6443 w 10000"/>
                    <a:gd name="connsiteY11" fmla="*/ 0 h 10000"/>
                    <a:gd name="connsiteX12" fmla="*/ 1679 w 10000"/>
                    <a:gd name="connsiteY12" fmla="*/ 0 h 10000"/>
                    <a:gd name="connsiteX13" fmla="*/ 0 w 10000"/>
                    <a:gd name="connsiteY13" fmla="*/ 2841 h 10000"/>
                    <a:gd name="connsiteX14" fmla="*/ 0 w 10000"/>
                    <a:gd name="connsiteY14" fmla="*/ 10000 h 10000"/>
                    <a:gd name="connsiteX15" fmla="*/ 5572 w 10000"/>
                    <a:gd name="connsiteY15" fmla="*/ 8466 h 10000"/>
                    <a:gd name="connsiteX16" fmla="*/ 5572 w 10000"/>
                    <a:gd name="connsiteY16" fmla="*/ 6477 h 10000"/>
                    <a:gd name="connsiteX17" fmla="*/ 5572 w 10000"/>
                    <a:gd name="connsiteY17"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4799 w 10000"/>
                    <a:gd name="connsiteY4" fmla="*/ 2500 h 10000"/>
                    <a:gd name="connsiteX5" fmla="*/ 4799 w 10000"/>
                    <a:gd name="connsiteY5" fmla="*/ 1932 h 10000"/>
                    <a:gd name="connsiteX6" fmla="*/ 6511 w 10000"/>
                    <a:gd name="connsiteY6" fmla="*/ 1932 h 10000"/>
                    <a:gd name="connsiteX7" fmla="*/ 6511 w 10000"/>
                    <a:gd name="connsiteY7" fmla="*/ 1932 h 10000"/>
                    <a:gd name="connsiteX8" fmla="*/ 7047 w 10000"/>
                    <a:gd name="connsiteY8" fmla="*/ 966 h 10000"/>
                    <a:gd name="connsiteX9" fmla="*/ 7047 w 10000"/>
                    <a:gd name="connsiteY9" fmla="*/ 0 h 10000"/>
                    <a:gd name="connsiteX10" fmla="*/ 6443 w 10000"/>
                    <a:gd name="connsiteY10" fmla="*/ 0 h 10000"/>
                    <a:gd name="connsiteX11" fmla="*/ 1679 w 10000"/>
                    <a:gd name="connsiteY11" fmla="*/ 0 h 10000"/>
                    <a:gd name="connsiteX12" fmla="*/ 0 w 10000"/>
                    <a:gd name="connsiteY12" fmla="*/ 2841 h 10000"/>
                    <a:gd name="connsiteX13" fmla="*/ 0 w 10000"/>
                    <a:gd name="connsiteY13" fmla="*/ 10000 h 10000"/>
                    <a:gd name="connsiteX14" fmla="*/ 5572 w 10000"/>
                    <a:gd name="connsiteY14" fmla="*/ 8466 h 10000"/>
                    <a:gd name="connsiteX15" fmla="*/ 5572 w 10000"/>
                    <a:gd name="connsiteY15" fmla="*/ 6477 h 10000"/>
                    <a:gd name="connsiteX16" fmla="*/ 5572 w 10000"/>
                    <a:gd name="connsiteY16" fmla="*/ 6080 h 10000"/>
                    <a:gd name="connsiteX0" fmla="*/ 5572 w 7047"/>
                    <a:gd name="connsiteY0" fmla="*/ 6080 h 10000"/>
                    <a:gd name="connsiteX1" fmla="*/ 5572 w 7047"/>
                    <a:gd name="connsiteY1" fmla="*/ 4489 h 10000"/>
                    <a:gd name="connsiteX2" fmla="*/ 5572 w 7047"/>
                    <a:gd name="connsiteY2" fmla="*/ 4091 h 10000"/>
                    <a:gd name="connsiteX3" fmla="*/ 4799 w 7047"/>
                    <a:gd name="connsiteY3" fmla="*/ 2500 h 10000"/>
                    <a:gd name="connsiteX4" fmla="*/ 4799 w 7047"/>
                    <a:gd name="connsiteY4" fmla="*/ 1932 h 10000"/>
                    <a:gd name="connsiteX5" fmla="*/ 6511 w 7047"/>
                    <a:gd name="connsiteY5" fmla="*/ 1932 h 10000"/>
                    <a:gd name="connsiteX6" fmla="*/ 6511 w 7047"/>
                    <a:gd name="connsiteY6" fmla="*/ 1932 h 10000"/>
                    <a:gd name="connsiteX7" fmla="*/ 7047 w 7047"/>
                    <a:gd name="connsiteY7" fmla="*/ 966 h 10000"/>
                    <a:gd name="connsiteX8" fmla="*/ 7047 w 7047"/>
                    <a:gd name="connsiteY8" fmla="*/ 0 h 10000"/>
                    <a:gd name="connsiteX9" fmla="*/ 6443 w 7047"/>
                    <a:gd name="connsiteY9" fmla="*/ 0 h 10000"/>
                    <a:gd name="connsiteX10" fmla="*/ 1679 w 7047"/>
                    <a:gd name="connsiteY10" fmla="*/ 0 h 10000"/>
                    <a:gd name="connsiteX11" fmla="*/ 0 w 7047"/>
                    <a:gd name="connsiteY11" fmla="*/ 2841 h 10000"/>
                    <a:gd name="connsiteX12" fmla="*/ 0 w 7047"/>
                    <a:gd name="connsiteY12" fmla="*/ 10000 h 10000"/>
                    <a:gd name="connsiteX13" fmla="*/ 5572 w 7047"/>
                    <a:gd name="connsiteY13" fmla="*/ 8466 h 10000"/>
                    <a:gd name="connsiteX14" fmla="*/ 5572 w 7047"/>
                    <a:gd name="connsiteY14" fmla="*/ 6477 h 10000"/>
                    <a:gd name="connsiteX15" fmla="*/ 5572 w 7047"/>
                    <a:gd name="connsiteY15" fmla="*/ 6080 h 10000"/>
                    <a:gd name="connsiteX0" fmla="*/ 7907 w 10000"/>
                    <a:gd name="connsiteY0" fmla="*/ 6080 h 10000"/>
                    <a:gd name="connsiteX1" fmla="*/ 7907 w 10000"/>
                    <a:gd name="connsiteY1" fmla="*/ 4489 h 10000"/>
                    <a:gd name="connsiteX2" fmla="*/ 6810 w 10000"/>
                    <a:gd name="connsiteY2" fmla="*/ 2500 h 10000"/>
                    <a:gd name="connsiteX3" fmla="*/ 6810 w 10000"/>
                    <a:gd name="connsiteY3" fmla="*/ 1932 h 10000"/>
                    <a:gd name="connsiteX4" fmla="*/ 9239 w 10000"/>
                    <a:gd name="connsiteY4" fmla="*/ 1932 h 10000"/>
                    <a:gd name="connsiteX5" fmla="*/ 9239 w 10000"/>
                    <a:gd name="connsiteY5" fmla="*/ 1932 h 10000"/>
                    <a:gd name="connsiteX6" fmla="*/ 10000 w 10000"/>
                    <a:gd name="connsiteY6" fmla="*/ 966 h 10000"/>
                    <a:gd name="connsiteX7" fmla="*/ 10000 w 10000"/>
                    <a:gd name="connsiteY7" fmla="*/ 0 h 10000"/>
                    <a:gd name="connsiteX8" fmla="*/ 9143 w 10000"/>
                    <a:gd name="connsiteY8" fmla="*/ 0 h 10000"/>
                    <a:gd name="connsiteX9" fmla="*/ 2383 w 10000"/>
                    <a:gd name="connsiteY9" fmla="*/ 0 h 10000"/>
                    <a:gd name="connsiteX10" fmla="*/ 0 w 10000"/>
                    <a:gd name="connsiteY10" fmla="*/ 2841 h 10000"/>
                    <a:gd name="connsiteX11" fmla="*/ 0 w 10000"/>
                    <a:gd name="connsiteY11" fmla="*/ 10000 h 10000"/>
                    <a:gd name="connsiteX12" fmla="*/ 7907 w 10000"/>
                    <a:gd name="connsiteY12" fmla="*/ 8466 h 10000"/>
                    <a:gd name="connsiteX13" fmla="*/ 7907 w 10000"/>
                    <a:gd name="connsiteY13" fmla="*/ 6477 h 10000"/>
                    <a:gd name="connsiteX14" fmla="*/ 7907 w 10000"/>
                    <a:gd name="connsiteY14" fmla="*/ 6080 h 10000"/>
                    <a:gd name="connsiteX0" fmla="*/ 7907 w 10000"/>
                    <a:gd name="connsiteY0" fmla="*/ 6080 h 10000"/>
                    <a:gd name="connsiteX1" fmla="*/ 6810 w 10000"/>
                    <a:gd name="connsiteY1" fmla="*/ 2500 h 10000"/>
                    <a:gd name="connsiteX2" fmla="*/ 6810 w 10000"/>
                    <a:gd name="connsiteY2" fmla="*/ 1932 h 10000"/>
                    <a:gd name="connsiteX3" fmla="*/ 9239 w 10000"/>
                    <a:gd name="connsiteY3" fmla="*/ 1932 h 10000"/>
                    <a:gd name="connsiteX4" fmla="*/ 9239 w 10000"/>
                    <a:gd name="connsiteY4" fmla="*/ 1932 h 10000"/>
                    <a:gd name="connsiteX5" fmla="*/ 10000 w 10000"/>
                    <a:gd name="connsiteY5" fmla="*/ 966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2841 h 10000"/>
                    <a:gd name="connsiteX10" fmla="*/ 0 w 10000"/>
                    <a:gd name="connsiteY10" fmla="*/ 10000 h 10000"/>
                    <a:gd name="connsiteX11" fmla="*/ 7907 w 10000"/>
                    <a:gd name="connsiteY11" fmla="*/ 8466 h 10000"/>
                    <a:gd name="connsiteX12" fmla="*/ 7907 w 10000"/>
                    <a:gd name="connsiteY12" fmla="*/ 6477 h 10000"/>
                    <a:gd name="connsiteX13" fmla="*/ 7907 w 10000"/>
                    <a:gd name="connsiteY13" fmla="*/ 6080 h 10000"/>
                    <a:gd name="connsiteX0" fmla="*/ 7907 w 10000"/>
                    <a:gd name="connsiteY0" fmla="*/ 6477 h 10000"/>
                    <a:gd name="connsiteX1" fmla="*/ 6810 w 10000"/>
                    <a:gd name="connsiteY1" fmla="*/ 2500 h 10000"/>
                    <a:gd name="connsiteX2" fmla="*/ 6810 w 10000"/>
                    <a:gd name="connsiteY2" fmla="*/ 1932 h 10000"/>
                    <a:gd name="connsiteX3" fmla="*/ 9239 w 10000"/>
                    <a:gd name="connsiteY3" fmla="*/ 1932 h 10000"/>
                    <a:gd name="connsiteX4" fmla="*/ 9239 w 10000"/>
                    <a:gd name="connsiteY4" fmla="*/ 1932 h 10000"/>
                    <a:gd name="connsiteX5" fmla="*/ 10000 w 10000"/>
                    <a:gd name="connsiteY5" fmla="*/ 966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2841 h 10000"/>
                    <a:gd name="connsiteX10" fmla="*/ 0 w 10000"/>
                    <a:gd name="connsiteY10" fmla="*/ 10000 h 10000"/>
                    <a:gd name="connsiteX11" fmla="*/ 7907 w 10000"/>
                    <a:gd name="connsiteY11" fmla="*/ 8466 h 10000"/>
                    <a:gd name="connsiteX12" fmla="*/ 7907 w 10000"/>
                    <a:gd name="connsiteY12" fmla="*/ 6477 h 10000"/>
                    <a:gd name="connsiteX0" fmla="*/ 7907 w 10000"/>
                    <a:gd name="connsiteY0" fmla="*/ 8466 h 10000"/>
                    <a:gd name="connsiteX1" fmla="*/ 6810 w 10000"/>
                    <a:gd name="connsiteY1" fmla="*/ 2500 h 10000"/>
                    <a:gd name="connsiteX2" fmla="*/ 6810 w 10000"/>
                    <a:gd name="connsiteY2" fmla="*/ 1932 h 10000"/>
                    <a:gd name="connsiteX3" fmla="*/ 9239 w 10000"/>
                    <a:gd name="connsiteY3" fmla="*/ 1932 h 10000"/>
                    <a:gd name="connsiteX4" fmla="*/ 9239 w 10000"/>
                    <a:gd name="connsiteY4" fmla="*/ 1932 h 10000"/>
                    <a:gd name="connsiteX5" fmla="*/ 10000 w 10000"/>
                    <a:gd name="connsiteY5" fmla="*/ 966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2841 h 10000"/>
                    <a:gd name="connsiteX10" fmla="*/ 0 w 10000"/>
                    <a:gd name="connsiteY10" fmla="*/ 10000 h 10000"/>
                    <a:gd name="connsiteX11" fmla="*/ 7907 w 10000"/>
                    <a:gd name="connsiteY11" fmla="*/ 8466 h 10000"/>
                    <a:gd name="connsiteX0" fmla="*/ 0 w 10000"/>
                    <a:gd name="connsiteY0" fmla="*/ 10000 h 10000"/>
                    <a:gd name="connsiteX1" fmla="*/ 6810 w 10000"/>
                    <a:gd name="connsiteY1" fmla="*/ 2500 h 10000"/>
                    <a:gd name="connsiteX2" fmla="*/ 6810 w 10000"/>
                    <a:gd name="connsiteY2" fmla="*/ 1932 h 10000"/>
                    <a:gd name="connsiteX3" fmla="*/ 9239 w 10000"/>
                    <a:gd name="connsiteY3" fmla="*/ 1932 h 10000"/>
                    <a:gd name="connsiteX4" fmla="*/ 9239 w 10000"/>
                    <a:gd name="connsiteY4" fmla="*/ 1932 h 10000"/>
                    <a:gd name="connsiteX5" fmla="*/ 10000 w 10000"/>
                    <a:gd name="connsiteY5" fmla="*/ 966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2841 h 10000"/>
                    <a:gd name="connsiteX10" fmla="*/ 0 w 10000"/>
                    <a:gd name="connsiteY10" fmla="*/ 10000 h 10000"/>
                    <a:gd name="connsiteX0" fmla="*/ 0 w 10000"/>
                    <a:gd name="connsiteY0" fmla="*/ 2841 h 2841"/>
                    <a:gd name="connsiteX1" fmla="*/ 6810 w 10000"/>
                    <a:gd name="connsiteY1" fmla="*/ 2500 h 2841"/>
                    <a:gd name="connsiteX2" fmla="*/ 6810 w 10000"/>
                    <a:gd name="connsiteY2" fmla="*/ 1932 h 2841"/>
                    <a:gd name="connsiteX3" fmla="*/ 9239 w 10000"/>
                    <a:gd name="connsiteY3" fmla="*/ 1932 h 2841"/>
                    <a:gd name="connsiteX4" fmla="*/ 9239 w 10000"/>
                    <a:gd name="connsiteY4" fmla="*/ 1932 h 2841"/>
                    <a:gd name="connsiteX5" fmla="*/ 10000 w 10000"/>
                    <a:gd name="connsiteY5" fmla="*/ 966 h 2841"/>
                    <a:gd name="connsiteX6" fmla="*/ 10000 w 10000"/>
                    <a:gd name="connsiteY6" fmla="*/ 0 h 2841"/>
                    <a:gd name="connsiteX7" fmla="*/ 9143 w 10000"/>
                    <a:gd name="connsiteY7" fmla="*/ 0 h 2841"/>
                    <a:gd name="connsiteX8" fmla="*/ 2383 w 10000"/>
                    <a:gd name="connsiteY8" fmla="*/ 0 h 2841"/>
                    <a:gd name="connsiteX9" fmla="*/ 0 w 10000"/>
                    <a:gd name="connsiteY9" fmla="*/ 2841 h 2841"/>
                    <a:gd name="connsiteX0" fmla="*/ 0 w 10000"/>
                    <a:gd name="connsiteY0" fmla="*/ 10000 h 10000"/>
                    <a:gd name="connsiteX1" fmla="*/ 6810 w 10000"/>
                    <a:gd name="connsiteY1" fmla="*/ 8800 h 10000"/>
                    <a:gd name="connsiteX2" fmla="*/ 3221 w 10000"/>
                    <a:gd name="connsiteY2" fmla="*/ 6290 h 10000"/>
                    <a:gd name="connsiteX3" fmla="*/ 9239 w 10000"/>
                    <a:gd name="connsiteY3" fmla="*/ 6800 h 10000"/>
                    <a:gd name="connsiteX4" fmla="*/ 9239 w 10000"/>
                    <a:gd name="connsiteY4" fmla="*/ 6800 h 10000"/>
                    <a:gd name="connsiteX5" fmla="*/ 10000 w 10000"/>
                    <a:gd name="connsiteY5" fmla="*/ 3400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0" y="10000"/>
                      </a:moveTo>
                      <a:cubicBezTo>
                        <a:pt x="2270" y="9600"/>
                        <a:pt x="6273" y="9418"/>
                        <a:pt x="6810" y="8800"/>
                      </a:cubicBezTo>
                      <a:cubicBezTo>
                        <a:pt x="7347" y="8182"/>
                        <a:pt x="3221" y="6956"/>
                        <a:pt x="3221" y="6290"/>
                      </a:cubicBezTo>
                      <a:lnTo>
                        <a:pt x="9239" y="6800"/>
                      </a:lnTo>
                      <a:lnTo>
                        <a:pt x="9239" y="6800"/>
                      </a:lnTo>
                      <a:cubicBezTo>
                        <a:pt x="9667" y="6800"/>
                        <a:pt x="10000" y="5199"/>
                        <a:pt x="10000" y="3400"/>
                      </a:cubicBezTo>
                      <a:lnTo>
                        <a:pt x="10000" y="0"/>
                      </a:lnTo>
                      <a:lnTo>
                        <a:pt x="9143" y="0"/>
                      </a:lnTo>
                      <a:lnTo>
                        <a:pt x="2383" y="0"/>
                      </a:lnTo>
                      <a:cubicBezTo>
                        <a:pt x="1047" y="0"/>
                        <a:pt x="0" y="4400"/>
                        <a:pt x="0" y="10000"/>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446" name="Group 445"/>
              <p:cNvGrpSpPr/>
              <p:nvPr/>
            </p:nvGrpSpPr>
            <p:grpSpPr>
              <a:xfrm>
                <a:off x="5034942" y="2345080"/>
                <a:ext cx="309848" cy="368426"/>
                <a:chOff x="19889788" y="6580188"/>
                <a:chExt cx="638175" cy="758825"/>
              </a:xfrm>
            </p:grpSpPr>
            <p:sp>
              <p:nvSpPr>
                <p:cNvPr id="447" name="Freeform 63"/>
                <p:cNvSpPr>
                  <a:spLocks/>
                </p:cNvSpPr>
                <p:nvPr/>
              </p:nvSpPr>
              <p:spPr bwMode="auto">
                <a:xfrm>
                  <a:off x="19967575" y="6888163"/>
                  <a:ext cx="166688" cy="127000"/>
                </a:xfrm>
                <a:custGeom>
                  <a:avLst/>
                  <a:gdLst>
                    <a:gd name="T0" fmla="*/ 0 w 105"/>
                    <a:gd name="T1" fmla="*/ 55 h 80"/>
                    <a:gd name="T2" fmla="*/ 77 w 105"/>
                    <a:gd name="T3" fmla="*/ 80 h 80"/>
                    <a:gd name="T4" fmla="*/ 105 w 105"/>
                    <a:gd name="T5" fmla="*/ 55 h 80"/>
                    <a:gd name="T6" fmla="*/ 99 w 105"/>
                    <a:gd name="T7" fmla="*/ 30 h 80"/>
                    <a:gd name="T8" fmla="*/ 52 w 105"/>
                    <a:gd name="T9" fmla="*/ 0 h 80"/>
                    <a:gd name="T10" fmla="*/ 17 w 105"/>
                    <a:gd name="T11" fmla="*/ 22 h 80"/>
                    <a:gd name="T12" fmla="*/ 0 w 105"/>
                    <a:gd name="T13" fmla="*/ 55 h 80"/>
                  </a:gdLst>
                  <a:ahLst/>
                  <a:cxnLst>
                    <a:cxn ang="0">
                      <a:pos x="T0" y="T1"/>
                    </a:cxn>
                    <a:cxn ang="0">
                      <a:pos x="T2" y="T3"/>
                    </a:cxn>
                    <a:cxn ang="0">
                      <a:pos x="T4" y="T5"/>
                    </a:cxn>
                    <a:cxn ang="0">
                      <a:pos x="T6" y="T7"/>
                    </a:cxn>
                    <a:cxn ang="0">
                      <a:pos x="T8" y="T9"/>
                    </a:cxn>
                    <a:cxn ang="0">
                      <a:pos x="T10" y="T11"/>
                    </a:cxn>
                    <a:cxn ang="0">
                      <a:pos x="T12" y="T13"/>
                    </a:cxn>
                  </a:cxnLst>
                  <a:rect l="0" t="0" r="r" b="b"/>
                  <a:pathLst>
                    <a:path w="105" h="80">
                      <a:moveTo>
                        <a:pt x="0" y="55"/>
                      </a:moveTo>
                      <a:lnTo>
                        <a:pt x="77" y="80"/>
                      </a:lnTo>
                      <a:lnTo>
                        <a:pt x="105" y="55"/>
                      </a:lnTo>
                      <a:lnTo>
                        <a:pt x="99" y="30"/>
                      </a:lnTo>
                      <a:lnTo>
                        <a:pt x="52" y="0"/>
                      </a:lnTo>
                      <a:lnTo>
                        <a:pt x="17" y="22"/>
                      </a:lnTo>
                      <a:lnTo>
                        <a:pt x="0" y="5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8" name="Freeform 64"/>
                <p:cNvSpPr>
                  <a:spLocks/>
                </p:cNvSpPr>
                <p:nvPr/>
              </p:nvSpPr>
              <p:spPr bwMode="auto">
                <a:xfrm>
                  <a:off x="20273963" y="6838951"/>
                  <a:ext cx="174625" cy="136525"/>
                </a:xfrm>
                <a:custGeom>
                  <a:avLst/>
                  <a:gdLst>
                    <a:gd name="T0" fmla="*/ 38 w 110"/>
                    <a:gd name="T1" fmla="*/ 86 h 86"/>
                    <a:gd name="T2" fmla="*/ 8 w 110"/>
                    <a:gd name="T3" fmla="*/ 80 h 86"/>
                    <a:gd name="T4" fmla="*/ 0 w 110"/>
                    <a:gd name="T5" fmla="*/ 22 h 86"/>
                    <a:gd name="T6" fmla="*/ 30 w 110"/>
                    <a:gd name="T7" fmla="*/ 0 h 86"/>
                    <a:gd name="T8" fmla="*/ 99 w 110"/>
                    <a:gd name="T9" fmla="*/ 11 h 86"/>
                    <a:gd name="T10" fmla="*/ 110 w 110"/>
                    <a:gd name="T11" fmla="*/ 66 h 86"/>
                    <a:gd name="T12" fmla="*/ 85 w 110"/>
                    <a:gd name="T13" fmla="*/ 86 h 86"/>
                    <a:gd name="T14" fmla="*/ 38 w 110"/>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6">
                      <a:moveTo>
                        <a:pt x="38" y="86"/>
                      </a:moveTo>
                      <a:lnTo>
                        <a:pt x="8" y="80"/>
                      </a:lnTo>
                      <a:lnTo>
                        <a:pt x="0" y="22"/>
                      </a:lnTo>
                      <a:lnTo>
                        <a:pt x="30" y="0"/>
                      </a:lnTo>
                      <a:lnTo>
                        <a:pt x="99" y="11"/>
                      </a:lnTo>
                      <a:lnTo>
                        <a:pt x="110" y="66"/>
                      </a:lnTo>
                      <a:lnTo>
                        <a:pt x="85" y="86"/>
                      </a:lnTo>
                      <a:lnTo>
                        <a:pt x="38" y="8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9" name="Freeform 65"/>
                <p:cNvSpPr>
                  <a:spLocks/>
                </p:cNvSpPr>
                <p:nvPr/>
              </p:nvSpPr>
              <p:spPr bwMode="auto">
                <a:xfrm>
                  <a:off x="19945350" y="6729413"/>
                  <a:ext cx="144463" cy="179388"/>
                </a:xfrm>
                <a:custGeom>
                  <a:avLst/>
                  <a:gdLst>
                    <a:gd name="T0" fmla="*/ 8 w 33"/>
                    <a:gd name="T1" fmla="*/ 41 h 41"/>
                    <a:gd name="T2" fmla="*/ 33 w 33"/>
                    <a:gd name="T3" fmla="*/ 29 h 41"/>
                    <a:gd name="T4" fmla="*/ 20 w 33"/>
                    <a:gd name="T5" fmla="*/ 0 h 41"/>
                    <a:gd name="T6" fmla="*/ 5 w 33"/>
                    <a:gd name="T7" fmla="*/ 4 h 41"/>
                    <a:gd name="T8" fmla="*/ 0 w 33"/>
                    <a:gd name="T9" fmla="*/ 21 h 41"/>
                    <a:gd name="T10" fmla="*/ 4 w 33"/>
                    <a:gd name="T11" fmla="*/ 35 h 41"/>
                    <a:gd name="T12" fmla="*/ 8 w 33"/>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3" h="41">
                      <a:moveTo>
                        <a:pt x="8" y="41"/>
                      </a:moveTo>
                      <a:cubicBezTo>
                        <a:pt x="33" y="29"/>
                        <a:pt x="33" y="29"/>
                        <a:pt x="33" y="29"/>
                      </a:cubicBezTo>
                      <a:cubicBezTo>
                        <a:pt x="20" y="0"/>
                        <a:pt x="20" y="0"/>
                        <a:pt x="20" y="0"/>
                      </a:cubicBezTo>
                      <a:cubicBezTo>
                        <a:pt x="20" y="0"/>
                        <a:pt x="10" y="4"/>
                        <a:pt x="5" y="4"/>
                      </a:cubicBezTo>
                      <a:cubicBezTo>
                        <a:pt x="1" y="4"/>
                        <a:pt x="0" y="21"/>
                        <a:pt x="0" y="21"/>
                      </a:cubicBezTo>
                      <a:cubicBezTo>
                        <a:pt x="4" y="35"/>
                        <a:pt x="4" y="35"/>
                        <a:pt x="4" y="35"/>
                      </a:cubicBezTo>
                      <a:lnTo>
                        <a:pt x="8" y="41"/>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0" name="Freeform 66"/>
                <p:cNvSpPr>
                  <a:spLocks/>
                </p:cNvSpPr>
                <p:nvPr/>
              </p:nvSpPr>
              <p:spPr bwMode="auto">
                <a:xfrm>
                  <a:off x="20015200" y="7159626"/>
                  <a:ext cx="188913" cy="161925"/>
                </a:xfrm>
                <a:custGeom>
                  <a:avLst/>
                  <a:gdLst>
                    <a:gd name="T0" fmla="*/ 21 w 43"/>
                    <a:gd name="T1" fmla="*/ 37 h 37"/>
                    <a:gd name="T2" fmla="*/ 0 w 43"/>
                    <a:gd name="T3" fmla="*/ 31 h 37"/>
                    <a:gd name="T4" fmla="*/ 6 w 43"/>
                    <a:gd name="T5" fmla="*/ 12 h 37"/>
                    <a:gd name="T6" fmla="*/ 16 w 43"/>
                    <a:gd name="T7" fmla="*/ 4 h 37"/>
                    <a:gd name="T8" fmla="*/ 36 w 43"/>
                    <a:gd name="T9" fmla="*/ 0 h 37"/>
                    <a:gd name="T10" fmla="*/ 43 w 43"/>
                    <a:gd name="T11" fmla="*/ 19 h 37"/>
                    <a:gd name="T12" fmla="*/ 34 w 43"/>
                    <a:gd name="T13" fmla="*/ 31 h 37"/>
                    <a:gd name="T14" fmla="*/ 24 w 43"/>
                    <a:gd name="T15" fmla="*/ 23 h 37"/>
                    <a:gd name="T16" fmla="*/ 21 w 43"/>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7">
                      <a:moveTo>
                        <a:pt x="21" y="37"/>
                      </a:moveTo>
                      <a:cubicBezTo>
                        <a:pt x="0" y="31"/>
                        <a:pt x="0" y="31"/>
                        <a:pt x="0" y="31"/>
                      </a:cubicBezTo>
                      <a:cubicBezTo>
                        <a:pt x="6" y="12"/>
                        <a:pt x="6" y="12"/>
                        <a:pt x="6" y="12"/>
                      </a:cubicBezTo>
                      <a:cubicBezTo>
                        <a:pt x="6" y="12"/>
                        <a:pt x="12" y="4"/>
                        <a:pt x="16" y="4"/>
                      </a:cubicBezTo>
                      <a:cubicBezTo>
                        <a:pt x="19" y="5"/>
                        <a:pt x="36" y="0"/>
                        <a:pt x="36" y="0"/>
                      </a:cubicBezTo>
                      <a:cubicBezTo>
                        <a:pt x="43" y="19"/>
                        <a:pt x="43" y="19"/>
                        <a:pt x="43" y="19"/>
                      </a:cubicBezTo>
                      <a:cubicBezTo>
                        <a:pt x="43" y="19"/>
                        <a:pt x="36" y="33"/>
                        <a:pt x="34" y="31"/>
                      </a:cubicBezTo>
                      <a:cubicBezTo>
                        <a:pt x="31" y="30"/>
                        <a:pt x="24" y="23"/>
                        <a:pt x="24" y="23"/>
                      </a:cubicBezTo>
                      <a:lnTo>
                        <a:pt x="21" y="3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1" name="Freeform 67"/>
                <p:cNvSpPr>
                  <a:spLocks/>
                </p:cNvSpPr>
                <p:nvPr/>
              </p:nvSpPr>
              <p:spPr bwMode="auto">
                <a:xfrm>
                  <a:off x="20221575" y="7137401"/>
                  <a:ext cx="196850" cy="158750"/>
                </a:xfrm>
                <a:custGeom>
                  <a:avLst/>
                  <a:gdLst>
                    <a:gd name="T0" fmla="*/ 0 w 124"/>
                    <a:gd name="T1" fmla="*/ 83 h 100"/>
                    <a:gd name="T2" fmla="*/ 74 w 124"/>
                    <a:gd name="T3" fmla="*/ 100 h 100"/>
                    <a:gd name="T4" fmla="*/ 124 w 124"/>
                    <a:gd name="T5" fmla="*/ 39 h 100"/>
                    <a:gd name="T6" fmla="*/ 102 w 124"/>
                    <a:gd name="T7" fmla="*/ 0 h 100"/>
                    <a:gd name="T8" fmla="*/ 49 w 124"/>
                    <a:gd name="T9" fmla="*/ 0 h 100"/>
                    <a:gd name="T10" fmla="*/ 3 w 124"/>
                    <a:gd name="T11" fmla="*/ 44 h 100"/>
                    <a:gd name="T12" fmla="*/ 0 w 124"/>
                    <a:gd name="T13" fmla="*/ 83 h 100"/>
                  </a:gdLst>
                  <a:ahLst/>
                  <a:cxnLst>
                    <a:cxn ang="0">
                      <a:pos x="T0" y="T1"/>
                    </a:cxn>
                    <a:cxn ang="0">
                      <a:pos x="T2" y="T3"/>
                    </a:cxn>
                    <a:cxn ang="0">
                      <a:pos x="T4" y="T5"/>
                    </a:cxn>
                    <a:cxn ang="0">
                      <a:pos x="T6" y="T7"/>
                    </a:cxn>
                    <a:cxn ang="0">
                      <a:pos x="T8" y="T9"/>
                    </a:cxn>
                    <a:cxn ang="0">
                      <a:pos x="T10" y="T11"/>
                    </a:cxn>
                    <a:cxn ang="0">
                      <a:pos x="T12" y="T13"/>
                    </a:cxn>
                  </a:cxnLst>
                  <a:rect l="0" t="0" r="r" b="b"/>
                  <a:pathLst>
                    <a:path w="124" h="100">
                      <a:moveTo>
                        <a:pt x="0" y="83"/>
                      </a:moveTo>
                      <a:lnTo>
                        <a:pt x="74" y="100"/>
                      </a:lnTo>
                      <a:lnTo>
                        <a:pt x="124" y="39"/>
                      </a:lnTo>
                      <a:lnTo>
                        <a:pt x="102" y="0"/>
                      </a:lnTo>
                      <a:lnTo>
                        <a:pt x="49" y="0"/>
                      </a:lnTo>
                      <a:lnTo>
                        <a:pt x="3" y="44"/>
                      </a:lnTo>
                      <a:lnTo>
                        <a:pt x="0" y="8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2" name="Freeform 68"/>
                <p:cNvSpPr>
                  <a:spLocks/>
                </p:cNvSpPr>
                <p:nvPr/>
              </p:nvSpPr>
              <p:spPr bwMode="auto">
                <a:xfrm>
                  <a:off x="20089813" y="7027863"/>
                  <a:ext cx="227013" cy="153988"/>
                </a:xfrm>
                <a:custGeom>
                  <a:avLst/>
                  <a:gdLst>
                    <a:gd name="T0" fmla="*/ 75 w 143"/>
                    <a:gd name="T1" fmla="*/ 94 h 97"/>
                    <a:gd name="T2" fmla="*/ 0 w 143"/>
                    <a:gd name="T3" fmla="*/ 69 h 97"/>
                    <a:gd name="T4" fmla="*/ 20 w 143"/>
                    <a:gd name="T5" fmla="*/ 30 h 97"/>
                    <a:gd name="T6" fmla="*/ 55 w 143"/>
                    <a:gd name="T7" fmla="*/ 0 h 97"/>
                    <a:gd name="T8" fmla="*/ 83 w 143"/>
                    <a:gd name="T9" fmla="*/ 55 h 97"/>
                    <a:gd name="T10" fmla="*/ 143 w 143"/>
                    <a:gd name="T11" fmla="*/ 19 h 97"/>
                    <a:gd name="T12" fmla="*/ 135 w 143"/>
                    <a:gd name="T13" fmla="*/ 64 h 97"/>
                    <a:gd name="T14" fmla="*/ 102 w 143"/>
                    <a:gd name="T15" fmla="*/ 97 h 97"/>
                    <a:gd name="T16" fmla="*/ 75 w 143"/>
                    <a:gd name="T17"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7">
                      <a:moveTo>
                        <a:pt x="75" y="94"/>
                      </a:moveTo>
                      <a:lnTo>
                        <a:pt x="0" y="69"/>
                      </a:lnTo>
                      <a:lnTo>
                        <a:pt x="20" y="30"/>
                      </a:lnTo>
                      <a:lnTo>
                        <a:pt x="55" y="0"/>
                      </a:lnTo>
                      <a:lnTo>
                        <a:pt x="83" y="55"/>
                      </a:lnTo>
                      <a:lnTo>
                        <a:pt x="143" y="19"/>
                      </a:lnTo>
                      <a:lnTo>
                        <a:pt x="135" y="64"/>
                      </a:lnTo>
                      <a:lnTo>
                        <a:pt x="102" y="97"/>
                      </a:lnTo>
                      <a:lnTo>
                        <a:pt x="75" y="9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3" name="Freeform 69"/>
                <p:cNvSpPr>
                  <a:spLocks/>
                </p:cNvSpPr>
                <p:nvPr/>
              </p:nvSpPr>
              <p:spPr bwMode="auto">
                <a:xfrm>
                  <a:off x="19972338" y="7010401"/>
                  <a:ext cx="134938" cy="193675"/>
                </a:xfrm>
                <a:custGeom>
                  <a:avLst/>
                  <a:gdLst>
                    <a:gd name="T0" fmla="*/ 1 w 31"/>
                    <a:gd name="T1" fmla="*/ 44 h 44"/>
                    <a:gd name="T2" fmla="*/ 16 w 31"/>
                    <a:gd name="T3" fmla="*/ 36 h 44"/>
                    <a:gd name="T4" fmla="*/ 31 w 31"/>
                    <a:gd name="T5" fmla="*/ 22 h 44"/>
                    <a:gd name="T6" fmla="*/ 24 w 31"/>
                    <a:gd name="T7" fmla="*/ 4 h 44"/>
                    <a:gd name="T8" fmla="*/ 10 w 31"/>
                    <a:gd name="T9" fmla="*/ 1 h 44"/>
                    <a:gd name="T10" fmla="*/ 0 w 31"/>
                    <a:gd name="T11" fmla="*/ 22 h 44"/>
                    <a:gd name="T12" fmla="*/ 1 w 31"/>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1" h="44">
                      <a:moveTo>
                        <a:pt x="1" y="44"/>
                      </a:moveTo>
                      <a:cubicBezTo>
                        <a:pt x="16" y="36"/>
                        <a:pt x="16" y="36"/>
                        <a:pt x="16" y="36"/>
                      </a:cubicBezTo>
                      <a:cubicBezTo>
                        <a:pt x="31" y="22"/>
                        <a:pt x="31" y="22"/>
                        <a:pt x="31" y="22"/>
                      </a:cubicBezTo>
                      <a:cubicBezTo>
                        <a:pt x="24" y="4"/>
                        <a:pt x="24" y="4"/>
                        <a:pt x="24" y="4"/>
                      </a:cubicBezTo>
                      <a:cubicBezTo>
                        <a:pt x="24" y="4"/>
                        <a:pt x="13" y="1"/>
                        <a:pt x="10" y="1"/>
                      </a:cubicBezTo>
                      <a:cubicBezTo>
                        <a:pt x="7" y="0"/>
                        <a:pt x="0" y="22"/>
                        <a:pt x="0" y="22"/>
                      </a:cubicBezTo>
                      <a:lnTo>
                        <a:pt x="1" y="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4" name="Freeform 70"/>
                <p:cNvSpPr>
                  <a:spLocks/>
                </p:cNvSpPr>
                <p:nvPr/>
              </p:nvSpPr>
              <p:spPr bwMode="auto">
                <a:xfrm>
                  <a:off x="20286663" y="6988176"/>
                  <a:ext cx="161925" cy="149225"/>
                </a:xfrm>
                <a:custGeom>
                  <a:avLst/>
                  <a:gdLst>
                    <a:gd name="T0" fmla="*/ 91 w 102"/>
                    <a:gd name="T1" fmla="*/ 75 h 94"/>
                    <a:gd name="T2" fmla="*/ 88 w 102"/>
                    <a:gd name="T3" fmla="*/ 78 h 94"/>
                    <a:gd name="T4" fmla="*/ 50 w 102"/>
                    <a:gd name="T5" fmla="*/ 94 h 94"/>
                    <a:gd name="T6" fmla="*/ 25 w 102"/>
                    <a:gd name="T7" fmla="*/ 75 h 94"/>
                    <a:gd name="T8" fmla="*/ 0 w 102"/>
                    <a:gd name="T9" fmla="*/ 44 h 94"/>
                    <a:gd name="T10" fmla="*/ 11 w 102"/>
                    <a:gd name="T11" fmla="*/ 0 h 94"/>
                    <a:gd name="T12" fmla="*/ 83 w 102"/>
                    <a:gd name="T13" fmla="*/ 0 h 94"/>
                    <a:gd name="T14" fmla="*/ 97 w 102"/>
                    <a:gd name="T15" fmla="*/ 36 h 94"/>
                    <a:gd name="T16" fmla="*/ 102 w 102"/>
                    <a:gd name="T17" fmla="*/ 58 h 94"/>
                    <a:gd name="T18" fmla="*/ 91 w 102"/>
                    <a:gd name="T19" fmla="*/ 7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94">
                      <a:moveTo>
                        <a:pt x="91" y="75"/>
                      </a:moveTo>
                      <a:lnTo>
                        <a:pt x="88" y="78"/>
                      </a:lnTo>
                      <a:lnTo>
                        <a:pt x="50" y="94"/>
                      </a:lnTo>
                      <a:lnTo>
                        <a:pt x="25" y="75"/>
                      </a:lnTo>
                      <a:lnTo>
                        <a:pt x="0" y="44"/>
                      </a:lnTo>
                      <a:lnTo>
                        <a:pt x="11" y="0"/>
                      </a:lnTo>
                      <a:lnTo>
                        <a:pt x="83" y="0"/>
                      </a:lnTo>
                      <a:lnTo>
                        <a:pt x="97" y="36"/>
                      </a:lnTo>
                      <a:lnTo>
                        <a:pt x="102" y="58"/>
                      </a:lnTo>
                      <a:lnTo>
                        <a:pt x="91" y="7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5" name="Freeform 71"/>
                <p:cNvSpPr>
                  <a:spLocks/>
                </p:cNvSpPr>
                <p:nvPr/>
              </p:nvSpPr>
              <p:spPr bwMode="auto">
                <a:xfrm>
                  <a:off x="20142200" y="6896101"/>
                  <a:ext cx="144463" cy="153988"/>
                </a:xfrm>
                <a:custGeom>
                  <a:avLst/>
                  <a:gdLst>
                    <a:gd name="T0" fmla="*/ 22 w 33"/>
                    <a:gd name="T1" fmla="*/ 35 h 35"/>
                    <a:gd name="T2" fmla="*/ 0 w 33"/>
                    <a:gd name="T3" fmla="*/ 28 h 35"/>
                    <a:gd name="T4" fmla="*/ 3 w 33"/>
                    <a:gd name="T5" fmla="*/ 7 h 35"/>
                    <a:gd name="T6" fmla="*/ 19 w 33"/>
                    <a:gd name="T7" fmla="*/ 1 h 35"/>
                    <a:gd name="T8" fmla="*/ 33 w 33"/>
                    <a:gd name="T9" fmla="*/ 13 h 35"/>
                    <a:gd name="T10" fmla="*/ 33 w 33"/>
                    <a:gd name="T11" fmla="*/ 27 h 35"/>
                    <a:gd name="T12" fmla="*/ 22 w 3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22" y="35"/>
                      </a:moveTo>
                      <a:cubicBezTo>
                        <a:pt x="0" y="28"/>
                        <a:pt x="0" y="28"/>
                        <a:pt x="0" y="28"/>
                      </a:cubicBezTo>
                      <a:cubicBezTo>
                        <a:pt x="3" y="7"/>
                        <a:pt x="3" y="7"/>
                        <a:pt x="3" y="7"/>
                      </a:cubicBezTo>
                      <a:cubicBezTo>
                        <a:pt x="3" y="7"/>
                        <a:pt x="17" y="0"/>
                        <a:pt x="19" y="1"/>
                      </a:cubicBezTo>
                      <a:cubicBezTo>
                        <a:pt x="21" y="2"/>
                        <a:pt x="33" y="13"/>
                        <a:pt x="33" y="13"/>
                      </a:cubicBezTo>
                      <a:cubicBezTo>
                        <a:pt x="33" y="27"/>
                        <a:pt x="33" y="27"/>
                        <a:pt x="33" y="27"/>
                      </a:cubicBezTo>
                      <a:lnTo>
                        <a:pt x="22" y="35"/>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6" name="Freeform 72"/>
                <p:cNvSpPr>
                  <a:spLocks noEditPoints="1"/>
                </p:cNvSpPr>
                <p:nvPr/>
              </p:nvSpPr>
              <p:spPr bwMode="auto">
                <a:xfrm>
                  <a:off x="19889788" y="6580188"/>
                  <a:ext cx="638175" cy="758825"/>
                </a:xfrm>
                <a:custGeom>
                  <a:avLst/>
                  <a:gdLst>
                    <a:gd name="T0" fmla="*/ 325 w 402"/>
                    <a:gd name="T1" fmla="*/ 0 h 478"/>
                    <a:gd name="T2" fmla="*/ 151 w 402"/>
                    <a:gd name="T3" fmla="*/ 0 h 478"/>
                    <a:gd name="T4" fmla="*/ 44 w 402"/>
                    <a:gd name="T5" fmla="*/ 0 h 478"/>
                    <a:gd name="T6" fmla="*/ 13 w 402"/>
                    <a:gd name="T7" fmla="*/ 158 h 478"/>
                    <a:gd name="T8" fmla="*/ 22 w 402"/>
                    <a:gd name="T9" fmla="*/ 268 h 478"/>
                    <a:gd name="T10" fmla="*/ 33 w 402"/>
                    <a:gd name="T11" fmla="*/ 376 h 478"/>
                    <a:gd name="T12" fmla="*/ 41 w 402"/>
                    <a:gd name="T13" fmla="*/ 467 h 478"/>
                    <a:gd name="T14" fmla="*/ 225 w 402"/>
                    <a:gd name="T15" fmla="*/ 478 h 478"/>
                    <a:gd name="T16" fmla="*/ 355 w 402"/>
                    <a:gd name="T17" fmla="*/ 453 h 478"/>
                    <a:gd name="T18" fmla="*/ 369 w 402"/>
                    <a:gd name="T19" fmla="*/ 332 h 478"/>
                    <a:gd name="T20" fmla="*/ 377 w 402"/>
                    <a:gd name="T21" fmla="*/ 229 h 478"/>
                    <a:gd name="T22" fmla="*/ 388 w 402"/>
                    <a:gd name="T23" fmla="*/ 124 h 478"/>
                    <a:gd name="T24" fmla="*/ 396 w 402"/>
                    <a:gd name="T25" fmla="*/ 3 h 478"/>
                    <a:gd name="T26" fmla="*/ 393 w 402"/>
                    <a:gd name="T27" fmla="*/ 39 h 478"/>
                    <a:gd name="T28" fmla="*/ 286 w 402"/>
                    <a:gd name="T29" fmla="*/ 335 h 478"/>
                    <a:gd name="T30" fmla="*/ 333 w 402"/>
                    <a:gd name="T31" fmla="*/ 382 h 478"/>
                    <a:gd name="T32" fmla="*/ 44 w 402"/>
                    <a:gd name="T33" fmla="*/ 94 h 478"/>
                    <a:gd name="T34" fmla="*/ 90 w 402"/>
                    <a:gd name="T35" fmla="*/ 61 h 478"/>
                    <a:gd name="T36" fmla="*/ 184 w 402"/>
                    <a:gd name="T37" fmla="*/ 249 h 478"/>
                    <a:gd name="T38" fmla="*/ 96 w 402"/>
                    <a:gd name="T39" fmla="*/ 335 h 478"/>
                    <a:gd name="T40" fmla="*/ 231 w 402"/>
                    <a:gd name="T41" fmla="*/ 282 h 478"/>
                    <a:gd name="T42" fmla="*/ 192 w 402"/>
                    <a:gd name="T43" fmla="*/ 147 h 478"/>
                    <a:gd name="T44" fmla="*/ 137 w 402"/>
                    <a:gd name="T45" fmla="*/ 188 h 478"/>
                    <a:gd name="T46" fmla="*/ 137 w 402"/>
                    <a:gd name="T47" fmla="*/ 282 h 478"/>
                    <a:gd name="T48" fmla="*/ 49 w 402"/>
                    <a:gd name="T49" fmla="*/ 288 h 478"/>
                    <a:gd name="T50" fmla="*/ 90 w 402"/>
                    <a:gd name="T51" fmla="*/ 343 h 478"/>
                    <a:gd name="T52" fmla="*/ 137 w 402"/>
                    <a:gd name="T53" fmla="*/ 390 h 478"/>
                    <a:gd name="T54" fmla="*/ 231 w 402"/>
                    <a:gd name="T55" fmla="*/ 390 h 478"/>
                    <a:gd name="T56" fmla="*/ 231 w 402"/>
                    <a:gd name="T57" fmla="*/ 296 h 478"/>
                    <a:gd name="T58" fmla="*/ 319 w 402"/>
                    <a:gd name="T59" fmla="*/ 288 h 478"/>
                    <a:gd name="T60" fmla="*/ 278 w 402"/>
                    <a:gd name="T61" fmla="*/ 235 h 478"/>
                    <a:gd name="T62" fmla="*/ 239 w 402"/>
                    <a:gd name="T63" fmla="*/ 100 h 478"/>
                    <a:gd name="T64" fmla="*/ 225 w 402"/>
                    <a:gd name="T65" fmla="*/ 100 h 478"/>
                    <a:gd name="T66" fmla="*/ 96 w 402"/>
                    <a:gd name="T67" fmla="*/ 53 h 478"/>
                    <a:gd name="T68" fmla="*/ 49 w 402"/>
                    <a:gd name="T69" fmla="*/ 194 h 478"/>
                    <a:gd name="T70" fmla="*/ 24 w 402"/>
                    <a:gd name="T71" fmla="*/ 221 h 478"/>
                    <a:gd name="T72" fmla="*/ 30 w 402"/>
                    <a:gd name="T73" fmla="*/ 307 h 478"/>
                    <a:gd name="T74" fmla="*/ 38 w 402"/>
                    <a:gd name="T75" fmla="*/ 395 h 478"/>
                    <a:gd name="T76" fmla="*/ 184 w 402"/>
                    <a:gd name="T77" fmla="*/ 437 h 478"/>
                    <a:gd name="T78" fmla="*/ 242 w 402"/>
                    <a:gd name="T79" fmla="*/ 473 h 478"/>
                    <a:gd name="T80" fmla="*/ 239 w 402"/>
                    <a:gd name="T81" fmla="*/ 382 h 478"/>
                    <a:gd name="T82" fmla="*/ 286 w 402"/>
                    <a:gd name="T83" fmla="*/ 147 h 478"/>
                    <a:gd name="T84" fmla="*/ 325 w 402"/>
                    <a:gd name="T85" fmla="*/ 14 h 478"/>
                    <a:gd name="T86" fmla="*/ 278 w 402"/>
                    <a:gd name="T87" fmla="*/ 47 h 478"/>
                    <a:gd name="T88" fmla="*/ 184 w 402"/>
                    <a:gd name="T89" fmla="*/ 47 h 478"/>
                    <a:gd name="T90" fmla="*/ 90 w 402"/>
                    <a:gd name="T91" fmla="*/ 47 h 478"/>
                    <a:gd name="T92" fmla="*/ 38 w 402"/>
                    <a:gd name="T93" fmla="*/ 6 h 478"/>
                    <a:gd name="T94" fmla="*/ 44 w 402"/>
                    <a:gd name="T95" fmla="*/ 188 h 478"/>
                    <a:gd name="T96" fmla="*/ 19 w 402"/>
                    <a:gd name="T97" fmla="*/ 177 h 478"/>
                    <a:gd name="T98" fmla="*/ 336 w 402"/>
                    <a:gd name="T99" fmla="*/ 473 h 478"/>
                    <a:gd name="T100" fmla="*/ 325 w 402"/>
                    <a:gd name="T101" fmla="*/ 390 h 478"/>
                    <a:gd name="T102" fmla="*/ 333 w 402"/>
                    <a:gd name="T103" fmla="*/ 288 h 478"/>
                    <a:gd name="T104" fmla="*/ 371 w 402"/>
                    <a:gd name="T105" fmla="*/ 235 h 478"/>
                    <a:gd name="T106" fmla="*/ 371 w 402"/>
                    <a:gd name="T107" fmla="*/ 14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478">
                      <a:moveTo>
                        <a:pt x="399" y="19"/>
                      </a:moveTo>
                      <a:lnTo>
                        <a:pt x="399" y="19"/>
                      </a:lnTo>
                      <a:lnTo>
                        <a:pt x="402" y="0"/>
                      </a:lnTo>
                      <a:lnTo>
                        <a:pt x="338" y="0"/>
                      </a:lnTo>
                      <a:lnTo>
                        <a:pt x="325" y="0"/>
                      </a:lnTo>
                      <a:lnTo>
                        <a:pt x="325" y="0"/>
                      </a:lnTo>
                      <a:lnTo>
                        <a:pt x="311" y="0"/>
                      </a:lnTo>
                      <a:lnTo>
                        <a:pt x="245" y="0"/>
                      </a:lnTo>
                      <a:lnTo>
                        <a:pt x="231" y="0"/>
                      </a:lnTo>
                      <a:lnTo>
                        <a:pt x="231" y="0"/>
                      </a:lnTo>
                      <a:lnTo>
                        <a:pt x="217" y="0"/>
                      </a:lnTo>
                      <a:lnTo>
                        <a:pt x="151" y="0"/>
                      </a:lnTo>
                      <a:lnTo>
                        <a:pt x="137" y="0"/>
                      </a:lnTo>
                      <a:lnTo>
                        <a:pt x="137" y="0"/>
                      </a:lnTo>
                      <a:lnTo>
                        <a:pt x="124" y="0"/>
                      </a:lnTo>
                      <a:lnTo>
                        <a:pt x="57" y="0"/>
                      </a:lnTo>
                      <a:lnTo>
                        <a:pt x="44" y="0"/>
                      </a:lnTo>
                      <a:lnTo>
                        <a:pt x="44" y="0"/>
                      </a:lnTo>
                      <a:lnTo>
                        <a:pt x="30" y="0"/>
                      </a:lnTo>
                      <a:lnTo>
                        <a:pt x="0" y="0"/>
                      </a:lnTo>
                      <a:lnTo>
                        <a:pt x="2" y="42"/>
                      </a:lnTo>
                      <a:lnTo>
                        <a:pt x="2" y="42"/>
                      </a:lnTo>
                      <a:lnTo>
                        <a:pt x="5" y="64"/>
                      </a:lnTo>
                      <a:lnTo>
                        <a:pt x="13" y="158"/>
                      </a:lnTo>
                      <a:lnTo>
                        <a:pt x="13" y="158"/>
                      </a:lnTo>
                      <a:lnTo>
                        <a:pt x="13" y="160"/>
                      </a:lnTo>
                      <a:lnTo>
                        <a:pt x="19" y="213"/>
                      </a:lnTo>
                      <a:lnTo>
                        <a:pt x="19" y="213"/>
                      </a:lnTo>
                      <a:lnTo>
                        <a:pt x="19" y="221"/>
                      </a:lnTo>
                      <a:lnTo>
                        <a:pt x="22" y="268"/>
                      </a:lnTo>
                      <a:lnTo>
                        <a:pt x="24" y="274"/>
                      </a:lnTo>
                      <a:lnTo>
                        <a:pt x="24" y="274"/>
                      </a:lnTo>
                      <a:lnTo>
                        <a:pt x="24" y="301"/>
                      </a:lnTo>
                      <a:lnTo>
                        <a:pt x="24" y="301"/>
                      </a:lnTo>
                      <a:lnTo>
                        <a:pt x="27" y="307"/>
                      </a:lnTo>
                      <a:lnTo>
                        <a:pt x="33" y="376"/>
                      </a:lnTo>
                      <a:lnTo>
                        <a:pt x="33" y="379"/>
                      </a:lnTo>
                      <a:lnTo>
                        <a:pt x="33" y="379"/>
                      </a:lnTo>
                      <a:lnTo>
                        <a:pt x="33" y="387"/>
                      </a:lnTo>
                      <a:lnTo>
                        <a:pt x="33" y="387"/>
                      </a:lnTo>
                      <a:lnTo>
                        <a:pt x="35" y="393"/>
                      </a:lnTo>
                      <a:lnTo>
                        <a:pt x="41" y="467"/>
                      </a:lnTo>
                      <a:lnTo>
                        <a:pt x="41" y="467"/>
                      </a:lnTo>
                      <a:lnTo>
                        <a:pt x="41" y="478"/>
                      </a:lnTo>
                      <a:lnTo>
                        <a:pt x="52" y="478"/>
                      </a:lnTo>
                      <a:lnTo>
                        <a:pt x="132" y="478"/>
                      </a:lnTo>
                      <a:lnTo>
                        <a:pt x="146" y="478"/>
                      </a:lnTo>
                      <a:lnTo>
                        <a:pt x="225" y="478"/>
                      </a:lnTo>
                      <a:lnTo>
                        <a:pt x="239" y="478"/>
                      </a:lnTo>
                      <a:lnTo>
                        <a:pt x="319" y="478"/>
                      </a:lnTo>
                      <a:lnTo>
                        <a:pt x="333" y="478"/>
                      </a:lnTo>
                      <a:lnTo>
                        <a:pt x="352" y="478"/>
                      </a:lnTo>
                      <a:lnTo>
                        <a:pt x="355" y="453"/>
                      </a:lnTo>
                      <a:lnTo>
                        <a:pt x="355" y="453"/>
                      </a:lnTo>
                      <a:lnTo>
                        <a:pt x="358" y="440"/>
                      </a:lnTo>
                      <a:lnTo>
                        <a:pt x="358" y="440"/>
                      </a:lnTo>
                      <a:lnTo>
                        <a:pt x="358" y="423"/>
                      </a:lnTo>
                      <a:lnTo>
                        <a:pt x="358" y="423"/>
                      </a:lnTo>
                      <a:lnTo>
                        <a:pt x="358" y="423"/>
                      </a:lnTo>
                      <a:lnTo>
                        <a:pt x="369" y="332"/>
                      </a:lnTo>
                      <a:lnTo>
                        <a:pt x="369" y="326"/>
                      </a:lnTo>
                      <a:lnTo>
                        <a:pt x="369" y="326"/>
                      </a:lnTo>
                      <a:lnTo>
                        <a:pt x="377" y="252"/>
                      </a:lnTo>
                      <a:lnTo>
                        <a:pt x="377" y="252"/>
                      </a:lnTo>
                      <a:lnTo>
                        <a:pt x="377" y="229"/>
                      </a:lnTo>
                      <a:lnTo>
                        <a:pt x="377" y="229"/>
                      </a:lnTo>
                      <a:lnTo>
                        <a:pt x="385" y="163"/>
                      </a:lnTo>
                      <a:lnTo>
                        <a:pt x="385" y="155"/>
                      </a:lnTo>
                      <a:lnTo>
                        <a:pt x="385" y="155"/>
                      </a:lnTo>
                      <a:lnTo>
                        <a:pt x="388" y="124"/>
                      </a:lnTo>
                      <a:lnTo>
                        <a:pt x="388" y="124"/>
                      </a:lnTo>
                      <a:lnTo>
                        <a:pt x="388" y="124"/>
                      </a:lnTo>
                      <a:lnTo>
                        <a:pt x="393" y="80"/>
                      </a:lnTo>
                      <a:lnTo>
                        <a:pt x="393" y="80"/>
                      </a:lnTo>
                      <a:lnTo>
                        <a:pt x="393" y="75"/>
                      </a:lnTo>
                      <a:lnTo>
                        <a:pt x="399" y="28"/>
                      </a:lnTo>
                      <a:lnTo>
                        <a:pt x="399" y="19"/>
                      </a:lnTo>
                      <a:close/>
                      <a:moveTo>
                        <a:pt x="396" y="3"/>
                      </a:moveTo>
                      <a:lnTo>
                        <a:pt x="393" y="25"/>
                      </a:lnTo>
                      <a:lnTo>
                        <a:pt x="371" y="47"/>
                      </a:lnTo>
                      <a:lnTo>
                        <a:pt x="333" y="6"/>
                      </a:lnTo>
                      <a:lnTo>
                        <a:pt x="333" y="3"/>
                      </a:lnTo>
                      <a:lnTo>
                        <a:pt x="396" y="3"/>
                      </a:lnTo>
                      <a:close/>
                      <a:moveTo>
                        <a:pt x="393" y="39"/>
                      </a:moveTo>
                      <a:lnTo>
                        <a:pt x="391" y="64"/>
                      </a:lnTo>
                      <a:lnTo>
                        <a:pt x="380" y="53"/>
                      </a:lnTo>
                      <a:lnTo>
                        <a:pt x="393" y="39"/>
                      </a:lnTo>
                      <a:close/>
                      <a:moveTo>
                        <a:pt x="363" y="340"/>
                      </a:moveTo>
                      <a:lnTo>
                        <a:pt x="325" y="376"/>
                      </a:lnTo>
                      <a:lnTo>
                        <a:pt x="286" y="335"/>
                      </a:lnTo>
                      <a:lnTo>
                        <a:pt x="325" y="296"/>
                      </a:lnTo>
                      <a:lnTo>
                        <a:pt x="363" y="332"/>
                      </a:lnTo>
                      <a:lnTo>
                        <a:pt x="363" y="340"/>
                      </a:lnTo>
                      <a:close/>
                      <a:moveTo>
                        <a:pt x="360" y="354"/>
                      </a:moveTo>
                      <a:lnTo>
                        <a:pt x="355" y="406"/>
                      </a:lnTo>
                      <a:lnTo>
                        <a:pt x="333" y="382"/>
                      </a:lnTo>
                      <a:lnTo>
                        <a:pt x="360" y="354"/>
                      </a:lnTo>
                      <a:close/>
                      <a:moveTo>
                        <a:pt x="8" y="58"/>
                      </a:moveTo>
                      <a:lnTo>
                        <a:pt x="8" y="50"/>
                      </a:lnTo>
                      <a:lnTo>
                        <a:pt x="44" y="14"/>
                      </a:lnTo>
                      <a:lnTo>
                        <a:pt x="85" y="53"/>
                      </a:lnTo>
                      <a:lnTo>
                        <a:pt x="44" y="94"/>
                      </a:lnTo>
                      <a:lnTo>
                        <a:pt x="8" y="58"/>
                      </a:lnTo>
                      <a:close/>
                      <a:moveTo>
                        <a:pt x="38" y="100"/>
                      </a:moveTo>
                      <a:lnTo>
                        <a:pt x="13" y="124"/>
                      </a:lnTo>
                      <a:lnTo>
                        <a:pt x="11" y="72"/>
                      </a:lnTo>
                      <a:lnTo>
                        <a:pt x="38" y="100"/>
                      </a:lnTo>
                      <a:close/>
                      <a:moveTo>
                        <a:pt x="90" y="61"/>
                      </a:moveTo>
                      <a:lnTo>
                        <a:pt x="132" y="100"/>
                      </a:lnTo>
                      <a:lnTo>
                        <a:pt x="90" y="141"/>
                      </a:lnTo>
                      <a:lnTo>
                        <a:pt x="49" y="100"/>
                      </a:lnTo>
                      <a:lnTo>
                        <a:pt x="90" y="61"/>
                      </a:lnTo>
                      <a:close/>
                      <a:moveTo>
                        <a:pt x="146" y="288"/>
                      </a:moveTo>
                      <a:lnTo>
                        <a:pt x="184" y="249"/>
                      </a:lnTo>
                      <a:lnTo>
                        <a:pt x="225" y="288"/>
                      </a:lnTo>
                      <a:lnTo>
                        <a:pt x="184" y="329"/>
                      </a:lnTo>
                      <a:lnTo>
                        <a:pt x="146" y="288"/>
                      </a:lnTo>
                      <a:close/>
                      <a:moveTo>
                        <a:pt x="179" y="335"/>
                      </a:moveTo>
                      <a:lnTo>
                        <a:pt x="137" y="376"/>
                      </a:lnTo>
                      <a:lnTo>
                        <a:pt x="96" y="335"/>
                      </a:lnTo>
                      <a:lnTo>
                        <a:pt x="137" y="296"/>
                      </a:lnTo>
                      <a:lnTo>
                        <a:pt x="179" y="335"/>
                      </a:lnTo>
                      <a:close/>
                      <a:moveTo>
                        <a:pt x="192" y="241"/>
                      </a:moveTo>
                      <a:lnTo>
                        <a:pt x="231" y="202"/>
                      </a:lnTo>
                      <a:lnTo>
                        <a:pt x="272" y="241"/>
                      </a:lnTo>
                      <a:lnTo>
                        <a:pt x="231" y="282"/>
                      </a:lnTo>
                      <a:lnTo>
                        <a:pt x="192" y="241"/>
                      </a:lnTo>
                      <a:close/>
                      <a:moveTo>
                        <a:pt x="192" y="147"/>
                      </a:moveTo>
                      <a:lnTo>
                        <a:pt x="231" y="108"/>
                      </a:lnTo>
                      <a:lnTo>
                        <a:pt x="272" y="147"/>
                      </a:lnTo>
                      <a:lnTo>
                        <a:pt x="231" y="188"/>
                      </a:lnTo>
                      <a:lnTo>
                        <a:pt x="192" y="147"/>
                      </a:lnTo>
                      <a:close/>
                      <a:moveTo>
                        <a:pt x="225" y="194"/>
                      </a:moveTo>
                      <a:lnTo>
                        <a:pt x="184" y="235"/>
                      </a:lnTo>
                      <a:lnTo>
                        <a:pt x="146" y="194"/>
                      </a:lnTo>
                      <a:lnTo>
                        <a:pt x="184" y="155"/>
                      </a:lnTo>
                      <a:lnTo>
                        <a:pt x="225" y="194"/>
                      </a:lnTo>
                      <a:close/>
                      <a:moveTo>
                        <a:pt x="137" y="188"/>
                      </a:moveTo>
                      <a:lnTo>
                        <a:pt x="96" y="147"/>
                      </a:lnTo>
                      <a:lnTo>
                        <a:pt x="137" y="108"/>
                      </a:lnTo>
                      <a:lnTo>
                        <a:pt x="179" y="147"/>
                      </a:lnTo>
                      <a:lnTo>
                        <a:pt x="137" y="188"/>
                      </a:lnTo>
                      <a:close/>
                      <a:moveTo>
                        <a:pt x="179" y="241"/>
                      </a:moveTo>
                      <a:lnTo>
                        <a:pt x="137" y="282"/>
                      </a:lnTo>
                      <a:lnTo>
                        <a:pt x="96" y="241"/>
                      </a:lnTo>
                      <a:lnTo>
                        <a:pt x="137" y="202"/>
                      </a:lnTo>
                      <a:lnTo>
                        <a:pt x="179" y="241"/>
                      </a:lnTo>
                      <a:close/>
                      <a:moveTo>
                        <a:pt x="132" y="288"/>
                      </a:moveTo>
                      <a:lnTo>
                        <a:pt x="90" y="329"/>
                      </a:lnTo>
                      <a:lnTo>
                        <a:pt x="49" y="288"/>
                      </a:lnTo>
                      <a:lnTo>
                        <a:pt x="90" y="249"/>
                      </a:lnTo>
                      <a:lnTo>
                        <a:pt x="132" y="288"/>
                      </a:lnTo>
                      <a:close/>
                      <a:moveTo>
                        <a:pt x="132" y="382"/>
                      </a:moveTo>
                      <a:lnTo>
                        <a:pt x="90" y="423"/>
                      </a:lnTo>
                      <a:lnTo>
                        <a:pt x="49" y="382"/>
                      </a:lnTo>
                      <a:lnTo>
                        <a:pt x="90" y="343"/>
                      </a:lnTo>
                      <a:lnTo>
                        <a:pt x="132" y="382"/>
                      </a:lnTo>
                      <a:close/>
                      <a:moveTo>
                        <a:pt x="137" y="390"/>
                      </a:moveTo>
                      <a:lnTo>
                        <a:pt x="179" y="429"/>
                      </a:lnTo>
                      <a:lnTo>
                        <a:pt x="137" y="470"/>
                      </a:lnTo>
                      <a:lnTo>
                        <a:pt x="96" y="429"/>
                      </a:lnTo>
                      <a:lnTo>
                        <a:pt x="137" y="390"/>
                      </a:lnTo>
                      <a:close/>
                      <a:moveTo>
                        <a:pt x="146" y="382"/>
                      </a:moveTo>
                      <a:lnTo>
                        <a:pt x="184" y="343"/>
                      </a:lnTo>
                      <a:lnTo>
                        <a:pt x="225" y="382"/>
                      </a:lnTo>
                      <a:lnTo>
                        <a:pt x="184" y="423"/>
                      </a:lnTo>
                      <a:lnTo>
                        <a:pt x="146" y="382"/>
                      </a:lnTo>
                      <a:close/>
                      <a:moveTo>
                        <a:pt x="231" y="390"/>
                      </a:moveTo>
                      <a:lnTo>
                        <a:pt x="272" y="429"/>
                      </a:lnTo>
                      <a:lnTo>
                        <a:pt x="231" y="470"/>
                      </a:lnTo>
                      <a:lnTo>
                        <a:pt x="192" y="429"/>
                      </a:lnTo>
                      <a:lnTo>
                        <a:pt x="231" y="390"/>
                      </a:lnTo>
                      <a:close/>
                      <a:moveTo>
                        <a:pt x="192" y="335"/>
                      </a:moveTo>
                      <a:lnTo>
                        <a:pt x="231" y="296"/>
                      </a:lnTo>
                      <a:lnTo>
                        <a:pt x="272" y="335"/>
                      </a:lnTo>
                      <a:lnTo>
                        <a:pt x="231" y="376"/>
                      </a:lnTo>
                      <a:lnTo>
                        <a:pt x="192" y="335"/>
                      </a:lnTo>
                      <a:close/>
                      <a:moveTo>
                        <a:pt x="239" y="288"/>
                      </a:moveTo>
                      <a:lnTo>
                        <a:pt x="278" y="249"/>
                      </a:lnTo>
                      <a:lnTo>
                        <a:pt x="319" y="288"/>
                      </a:lnTo>
                      <a:lnTo>
                        <a:pt x="278" y="329"/>
                      </a:lnTo>
                      <a:lnTo>
                        <a:pt x="239" y="288"/>
                      </a:lnTo>
                      <a:close/>
                      <a:moveTo>
                        <a:pt x="239" y="194"/>
                      </a:moveTo>
                      <a:lnTo>
                        <a:pt x="278" y="155"/>
                      </a:lnTo>
                      <a:lnTo>
                        <a:pt x="319" y="194"/>
                      </a:lnTo>
                      <a:lnTo>
                        <a:pt x="278" y="235"/>
                      </a:lnTo>
                      <a:lnTo>
                        <a:pt x="239" y="194"/>
                      </a:lnTo>
                      <a:close/>
                      <a:moveTo>
                        <a:pt x="239" y="100"/>
                      </a:moveTo>
                      <a:lnTo>
                        <a:pt x="278" y="61"/>
                      </a:lnTo>
                      <a:lnTo>
                        <a:pt x="319" y="100"/>
                      </a:lnTo>
                      <a:lnTo>
                        <a:pt x="278" y="141"/>
                      </a:lnTo>
                      <a:lnTo>
                        <a:pt x="239" y="100"/>
                      </a:lnTo>
                      <a:close/>
                      <a:moveTo>
                        <a:pt x="231" y="94"/>
                      </a:moveTo>
                      <a:lnTo>
                        <a:pt x="192" y="53"/>
                      </a:lnTo>
                      <a:lnTo>
                        <a:pt x="231" y="14"/>
                      </a:lnTo>
                      <a:lnTo>
                        <a:pt x="272" y="53"/>
                      </a:lnTo>
                      <a:lnTo>
                        <a:pt x="231" y="94"/>
                      </a:lnTo>
                      <a:close/>
                      <a:moveTo>
                        <a:pt x="225" y="100"/>
                      </a:moveTo>
                      <a:lnTo>
                        <a:pt x="184" y="141"/>
                      </a:lnTo>
                      <a:lnTo>
                        <a:pt x="146" y="100"/>
                      </a:lnTo>
                      <a:lnTo>
                        <a:pt x="184" y="61"/>
                      </a:lnTo>
                      <a:lnTo>
                        <a:pt x="225" y="100"/>
                      </a:lnTo>
                      <a:close/>
                      <a:moveTo>
                        <a:pt x="137" y="94"/>
                      </a:moveTo>
                      <a:lnTo>
                        <a:pt x="96" y="53"/>
                      </a:lnTo>
                      <a:lnTo>
                        <a:pt x="137" y="14"/>
                      </a:lnTo>
                      <a:lnTo>
                        <a:pt x="179" y="53"/>
                      </a:lnTo>
                      <a:lnTo>
                        <a:pt x="137" y="94"/>
                      </a:lnTo>
                      <a:close/>
                      <a:moveTo>
                        <a:pt x="132" y="194"/>
                      </a:moveTo>
                      <a:lnTo>
                        <a:pt x="90" y="235"/>
                      </a:lnTo>
                      <a:lnTo>
                        <a:pt x="49" y="194"/>
                      </a:lnTo>
                      <a:lnTo>
                        <a:pt x="90" y="155"/>
                      </a:lnTo>
                      <a:lnTo>
                        <a:pt x="132" y="194"/>
                      </a:lnTo>
                      <a:close/>
                      <a:moveTo>
                        <a:pt x="85" y="241"/>
                      </a:moveTo>
                      <a:lnTo>
                        <a:pt x="44" y="282"/>
                      </a:lnTo>
                      <a:lnTo>
                        <a:pt x="27" y="265"/>
                      </a:lnTo>
                      <a:lnTo>
                        <a:pt x="24" y="221"/>
                      </a:lnTo>
                      <a:lnTo>
                        <a:pt x="44" y="202"/>
                      </a:lnTo>
                      <a:lnTo>
                        <a:pt x="85" y="241"/>
                      </a:lnTo>
                      <a:close/>
                      <a:moveTo>
                        <a:pt x="85" y="335"/>
                      </a:moveTo>
                      <a:lnTo>
                        <a:pt x="44" y="376"/>
                      </a:lnTo>
                      <a:lnTo>
                        <a:pt x="35" y="368"/>
                      </a:lnTo>
                      <a:lnTo>
                        <a:pt x="30" y="307"/>
                      </a:lnTo>
                      <a:lnTo>
                        <a:pt x="44" y="296"/>
                      </a:lnTo>
                      <a:lnTo>
                        <a:pt x="85" y="335"/>
                      </a:lnTo>
                      <a:close/>
                      <a:moveTo>
                        <a:pt x="44" y="390"/>
                      </a:moveTo>
                      <a:lnTo>
                        <a:pt x="85" y="429"/>
                      </a:lnTo>
                      <a:lnTo>
                        <a:pt x="46" y="467"/>
                      </a:lnTo>
                      <a:lnTo>
                        <a:pt x="38" y="395"/>
                      </a:lnTo>
                      <a:lnTo>
                        <a:pt x="44" y="390"/>
                      </a:lnTo>
                      <a:close/>
                      <a:moveTo>
                        <a:pt x="90" y="437"/>
                      </a:moveTo>
                      <a:lnTo>
                        <a:pt x="126" y="473"/>
                      </a:lnTo>
                      <a:lnTo>
                        <a:pt x="55" y="473"/>
                      </a:lnTo>
                      <a:lnTo>
                        <a:pt x="90" y="437"/>
                      </a:lnTo>
                      <a:close/>
                      <a:moveTo>
                        <a:pt x="184" y="437"/>
                      </a:moveTo>
                      <a:lnTo>
                        <a:pt x="220" y="473"/>
                      </a:lnTo>
                      <a:lnTo>
                        <a:pt x="148" y="473"/>
                      </a:lnTo>
                      <a:lnTo>
                        <a:pt x="184" y="437"/>
                      </a:lnTo>
                      <a:close/>
                      <a:moveTo>
                        <a:pt x="278" y="437"/>
                      </a:moveTo>
                      <a:lnTo>
                        <a:pt x="314" y="473"/>
                      </a:lnTo>
                      <a:lnTo>
                        <a:pt x="242" y="473"/>
                      </a:lnTo>
                      <a:lnTo>
                        <a:pt x="278" y="437"/>
                      </a:lnTo>
                      <a:close/>
                      <a:moveTo>
                        <a:pt x="239" y="382"/>
                      </a:moveTo>
                      <a:lnTo>
                        <a:pt x="278" y="343"/>
                      </a:lnTo>
                      <a:lnTo>
                        <a:pt x="319" y="382"/>
                      </a:lnTo>
                      <a:lnTo>
                        <a:pt x="278" y="423"/>
                      </a:lnTo>
                      <a:lnTo>
                        <a:pt x="239" y="382"/>
                      </a:lnTo>
                      <a:close/>
                      <a:moveTo>
                        <a:pt x="286" y="241"/>
                      </a:moveTo>
                      <a:lnTo>
                        <a:pt x="325" y="202"/>
                      </a:lnTo>
                      <a:lnTo>
                        <a:pt x="366" y="241"/>
                      </a:lnTo>
                      <a:lnTo>
                        <a:pt x="325" y="282"/>
                      </a:lnTo>
                      <a:lnTo>
                        <a:pt x="286" y="241"/>
                      </a:lnTo>
                      <a:close/>
                      <a:moveTo>
                        <a:pt x="286" y="147"/>
                      </a:moveTo>
                      <a:lnTo>
                        <a:pt x="325" y="108"/>
                      </a:lnTo>
                      <a:lnTo>
                        <a:pt x="366" y="147"/>
                      </a:lnTo>
                      <a:lnTo>
                        <a:pt x="325" y="188"/>
                      </a:lnTo>
                      <a:lnTo>
                        <a:pt x="286" y="147"/>
                      </a:lnTo>
                      <a:close/>
                      <a:moveTo>
                        <a:pt x="286" y="53"/>
                      </a:moveTo>
                      <a:lnTo>
                        <a:pt x="325" y="14"/>
                      </a:lnTo>
                      <a:lnTo>
                        <a:pt x="366" y="53"/>
                      </a:lnTo>
                      <a:lnTo>
                        <a:pt x="325" y="94"/>
                      </a:lnTo>
                      <a:lnTo>
                        <a:pt x="286" y="53"/>
                      </a:lnTo>
                      <a:close/>
                      <a:moveTo>
                        <a:pt x="316" y="3"/>
                      </a:moveTo>
                      <a:lnTo>
                        <a:pt x="319" y="6"/>
                      </a:lnTo>
                      <a:lnTo>
                        <a:pt x="278" y="47"/>
                      </a:lnTo>
                      <a:lnTo>
                        <a:pt x="239" y="6"/>
                      </a:lnTo>
                      <a:lnTo>
                        <a:pt x="239" y="3"/>
                      </a:lnTo>
                      <a:lnTo>
                        <a:pt x="316" y="3"/>
                      </a:lnTo>
                      <a:close/>
                      <a:moveTo>
                        <a:pt x="223" y="3"/>
                      </a:moveTo>
                      <a:lnTo>
                        <a:pt x="225" y="6"/>
                      </a:lnTo>
                      <a:lnTo>
                        <a:pt x="184" y="47"/>
                      </a:lnTo>
                      <a:lnTo>
                        <a:pt x="146" y="6"/>
                      </a:lnTo>
                      <a:lnTo>
                        <a:pt x="146" y="3"/>
                      </a:lnTo>
                      <a:lnTo>
                        <a:pt x="223" y="3"/>
                      </a:lnTo>
                      <a:close/>
                      <a:moveTo>
                        <a:pt x="129" y="3"/>
                      </a:moveTo>
                      <a:lnTo>
                        <a:pt x="132" y="6"/>
                      </a:lnTo>
                      <a:lnTo>
                        <a:pt x="90" y="47"/>
                      </a:lnTo>
                      <a:lnTo>
                        <a:pt x="49" y="6"/>
                      </a:lnTo>
                      <a:lnTo>
                        <a:pt x="52" y="3"/>
                      </a:lnTo>
                      <a:lnTo>
                        <a:pt x="129" y="3"/>
                      </a:lnTo>
                      <a:close/>
                      <a:moveTo>
                        <a:pt x="5" y="3"/>
                      </a:moveTo>
                      <a:lnTo>
                        <a:pt x="35" y="3"/>
                      </a:lnTo>
                      <a:lnTo>
                        <a:pt x="38" y="6"/>
                      </a:lnTo>
                      <a:lnTo>
                        <a:pt x="8" y="36"/>
                      </a:lnTo>
                      <a:lnTo>
                        <a:pt x="5" y="3"/>
                      </a:lnTo>
                      <a:close/>
                      <a:moveTo>
                        <a:pt x="16" y="135"/>
                      </a:moveTo>
                      <a:lnTo>
                        <a:pt x="44" y="108"/>
                      </a:lnTo>
                      <a:lnTo>
                        <a:pt x="85" y="147"/>
                      </a:lnTo>
                      <a:lnTo>
                        <a:pt x="44" y="188"/>
                      </a:lnTo>
                      <a:lnTo>
                        <a:pt x="19" y="163"/>
                      </a:lnTo>
                      <a:lnTo>
                        <a:pt x="16" y="135"/>
                      </a:lnTo>
                      <a:close/>
                      <a:moveTo>
                        <a:pt x="19" y="177"/>
                      </a:moveTo>
                      <a:lnTo>
                        <a:pt x="38" y="194"/>
                      </a:lnTo>
                      <a:lnTo>
                        <a:pt x="22" y="210"/>
                      </a:lnTo>
                      <a:lnTo>
                        <a:pt x="19" y="177"/>
                      </a:lnTo>
                      <a:close/>
                      <a:moveTo>
                        <a:pt x="30" y="279"/>
                      </a:moveTo>
                      <a:lnTo>
                        <a:pt x="38" y="288"/>
                      </a:lnTo>
                      <a:lnTo>
                        <a:pt x="30" y="296"/>
                      </a:lnTo>
                      <a:lnTo>
                        <a:pt x="30" y="279"/>
                      </a:lnTo>
                      <a:close/>
                      <a:moveTo>
                        <a:pt x="349" y="473"/>
                      </a:moveTo>
                      <a:lnTo>
                        <a:pt x="336" y="473"/>
                      </a:lnTo>
                      <a:lnTo>
                        <a:pt x="349" y="459"/>
                      </a:lnTo>
                      <a:lnTo>
                        <a:pt x="349" y="473"/>
                      </a:lnTo>
                      <a:close/>
                      <a:moveTo>
                        <a:pt x="352" y="442"/>
                      </a:moveTo>
                      <a:lnTo>
                        <a:pt x="325" y="470"/>
                      </a:lnTo>
                      <a:lnTo>
                        <a:pt x="286" y="429"/>
                      </a:lnTo>
                      <a:lnTo>
                        <a:pt x="325" y="390"/>
                      </a:lnTo>
                      <a:lnTo>
                        <a:pt x="355" y="417"/>
                      </a:lnTo>
                      <a:lnTo>
                        <a:pt x="352" y="442"/>
                      </a:lnTo>
                      <a:close/>
                      <a:moveTo>
                        <a:pt x="333" y="288"/>
                      </a:moveTo>
                      <a:lnTo>
                        <a:pt x="371" y="249"/>
                      </a:lnTo>
                      <a:lnTo>
                        <a:pt x="363" y="321"/>
                      </a:lnTo>
                      <a:lnTo>
                        <a:pt x="333" y="288"/>
                      </a:lnTo>
                      <a:close/>
                      <a:moveTo>
                        <a:pt x="371" y="235"/>
                      </a:moveTo>
                      <a:lnTo>
                        <a:pt x="333" y="194"/>
                      </a:lnTo>
                      <a:lnTo>
                        <a:pt x="371" y="155"/>
                      </a:lnTo>
                      <a:lnTo>
                        <a:pt x="380" y="163"/>
                      </a:lnTo>
                      <a:lnTo>
                        <a:pt x="371" y="235"/>
                      </a:lnTo>
                      <a:lnTo>
                        <a:pt x="371" y="235"/>
                      </a:lnTo>
                      <a:close/>
                      <a:moveTo>
                        <a:pt x="380" y="147"/>
                      </a:moveTo>
                      <a:lnTo>
                        <a:pt x="382" y="144"/>
                      </a:lnTo>
                      <a:lnTo>
                        <a:pt x="382" y="149"/>
                      </a:lnTo>
                      <a:lnTo>
                        <a:pt x="380" y="147"/>
                      </a:lnTo>
                      <a:close/>
                      <a:moveTo>
                        <a:pt x="382" y="130"/>
                      </a:moveTo>
                      <a:lnTo>
                        <a:pt x="371" y="141"/>
                      </a:lnTo>
                      <a:lnTo>
                        <a:pt x="333" y="100"/>
                      </a:lnTo>
                      <a:lnTo>
                        <a:pt x="371" y="61"/>
                      </a:lnTo>
                      <a:lnTo>
                        <a:pt x="388" y="77"/>
                      </a:lnTo>
                      <a:lnTo>
                        <a:pt x="382" y="130"/>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pic>
        <p:nvPicPr>
          <p:cNvPr id="502" name="Picture 501"/>
          <p:cNvPicPr>
            <a:picLocks noChangeAspect="1"/>
          </p:cNvPicPr>
          <p:nvPr/>
        </p:nvPicPr>
        <p:blipFill>
          <a:blip r:embed="rId3"/>
          <a:stretch>
            <a:fillRect/>
          </a:stretch>
        </p:blipFill>
        <p:spPr>
          <a:xfrm>
            <a:off x="8372667" y="1805249"/>
            <a:ext cx="2218474" cy="2218472"/>
          </a:xfrm>
          <a:prstGeom prst="rect">
            <a:avLst/>
          </a:prstGeom>
        </p:spPr>
      </p:pic>
    </p:spTree>
    <p:extLst>
      <p:ext uri="{BB962C8B-B14F-4D97-AF65-F5344CB8AC3E}">
        <p14:creationId xmlns:p14="http://schemas.microsoft.com/office/powerpoint/2010/main" val="1478013683"/>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3539" y="1558232"/>
            <a:ext cx="6287009" cy="4542782"/>
          </a:xfrm>
        </p:spPr>
        <p:txBody>
          <a:bodyPr lIns="91440"/>
          <a:lstStyle/>
          <a:p>
            <a:pPr marL="339725" indent="-339725" defTabSz="914400" fontAlgn="auto">
              <a:spcBef>
                <a:spcPts val="600"/>
              </a:spcBef>
              <a:spcAft>
                <a:spcPts val="1200"/>
              </a:spcAft>
              <a:buClr>
                <a:schemeClr val="accent2"/>
              </a:buClr>
              <a:buSzPct val="100000"/>
              <a:buBlip>
                <a:blip r:embed="rId8"/>
              </a:buBlip>
            </a:pP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Automatic</a:t>
            </a:r>
            <a:r>
              <a:rPr lang="en-US" sz="2400" dirty="0">
                <a:latin typeface="+mn-lt"/>
                <a:ea typeface="+mn-ea"/>
                <a:cs typeface="+mn-cs"/>
              </a:rPr>
              <a:t> "in-lining" of U-SQL expressions – whole script leads to a single execution model</a:t>
            </a: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Execution plan that is </a:t>
            </a: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optimized out-of-the-box</a:t>
            </a:r>
            <a:r>
              <a:rPr lang="en-US" sz="2400" dirty="0">
                <a:latin typeface="+mn-lt"/>
                <a:ea typeface="+mn-ea"/>
                <a:cs typeface="+mn-cs"/>
              </a:rPr>
              <a:t> and w/o user intervention</a:t>
            </a: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Per-job and </a:t>
            </a: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user-driven</a:t>
            </a:r>
            <a:r>
              <a:rPr lang="en-US" sz="2400" dirty="0">
                <a:latin typeface="+mn-lt"/>
                <a:ea typeface="+mn-ea"/>
                <a:cs typeface="+mn-cs"/>
              </a:rPr>
              <a:t> parallelization</a:t>
            </a: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Detail </a:t>
            </a: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visibility</a:t>
            </a:r>
            <a:r>
              <a:rPr lang="en-US" sz="2400" dirty="0">
                <a:latin typeface="+mn-lt"/>
                <a:ea typeface="+mn-ea"/>
                <a:cs typeface="+mn-cs"/>
              </a:rPr>
              <a:t> into execution steps, for debugging</a:t>
            </a:r>
          </a:p>
          <a:p>
            <a:pPr marL="339725" indent="-339725" defTabSz="914400" fontAlgn="auto">
              <a:spcBef>
                <a:spcPts val="600"/>
              </a:spcBef>
              <a:spcAft>
                <a:spcPts val="1200"/>
              </a:spcAft>
              <a:buClr>
                <a:schemeClr val="accent2"/>
              </a:buClr>
              <a:buSzPct val="100000"/>
              <a:buBlip>
                <a:blip r:embed="rId8"/>
              </a:buBlip>
            </a:pP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Heat map </a:t>
            </a:r>
            <a:r>
              <a:rPr lang="en-US" sz="2400" dirty="0">
                <a:latin typeface="+mn-lt"/>
                <a:ea typeface="+mn-ea"/>
                <a:cs typeface="+mn-cs"/>
              </a:rPr>
              <a:t>functionality to identify performance bottlenecks</a:t>
            </a:r>
          </a:p>
        </p:txBody>
      </p:sp>
      <p:sp>
        <p:nvSpPr>
          <p:cNvPr id="12" name="Title 1"/>
          <p:cNvSpPr>
            <a:spLocks noGrp="1"/>
          </p:cNvSpPr>
          <p:nvPr>
            <p:ph type="title"/>
          </p:nvPr>
        </p:nvSpPr>
        <p:spPr/>
        <p:txBody>
          <a:bodyPr/>
          <a:lstStyle/>
          <a:p>
            <a:r>
              <a:rPr lang="en-US" dirty="0"/>
              <a:t>Expression-flow programming style</a:t>
            </a:r>
          </a:p>
        </p:txBody>
      </p:sp>
      <p:sp>
        <p:nvSpPr>
          <p:cNvPr id="5" name="Slide Number Placeholder 4"/>
          <p:cNvSpPr>
            <a:spLocks noGrp="1"/>
          </p:cNvSpPr>
          <p:nvPr>
            <p:ph type="sldNum" sz="quarter" idx="4"/>
          </p:nvPr>
        </p:nvSpPr>
        <p:spPr/>
        <p:txBody>
          <a:bodyPr/>
          <a:lstStyle/>
          <a:p>
            <a:pPr>
              <a:defRPr/>
            </a:pPr>
            <a:fld id="{75FAD755-3BD0-2447-A9DF-109DAABEFD99}" type="slidenum">
              <a:rPr smtClean="0"/>
              <a:pPr>
                <a:defRPr/>
              </a:pPr>
              <a:t>77</a:t>
            </a:fld>
            <a:endParaRPr dirty="0"/>
          </a:p>
        </p:txBody>
      </p:sp>
      <p:grpSp>
        <p:nvGrpSpPr>
          <p:cNvPr id="246" name="Group 245"/>
          <p:cNvGrpSpPr/>
          <p:nvPr/>
        </p:nvGrpSpPr>
        <p:grpSpPr>
          <a:xfrm>
            <a:off x="7833640" y="2466917"/>
            <a:ext cx="4089122" cy="4162418"/>
            <a:chOff x="7862062" y="2947245"/>
            <a:chExt cx="1445670" cy="1471583"/>
          </a:xfrm>
        </p:grpSpPr>
        <p:sp>
          <p:nvSpPr>
            <p:cNvPr id="239" name="Rectangle 153"/>
            <p:cNvSpPr/>
            <p:nvPr/>
          </p:nvSpPr>
          <p:spPr>
            <a:xfrm>
              <a:off x="8197652" y="3207089"/>
              <a:ext cx="753979" cy="891114"/>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00129"/>
                <a:gd name="connsiteY0" fmla="*/ 0 h 384583"/>
                <a:gd name="connsiteX1" fmla="*/ 300129 w 300129"/>
                <a:gd name="connsiteY1" fmla="*/ 0 h 384583"/>
                <a:gd name="connsiteX2" fmla="*/ 0 w 300129"/>
                <a:gd name="connsiteY2" fmla="*/ 384583 h 384583"/>
                <a:gd name="connsiteX3" fmla="*/ 0 w 300129"/>
                <a:gd name="connsiteY3" fmla="*/ 0 h 384583"/>
                <a:gd name="connsiteX0" fmla="*/ 0 w 302713"/>
                <a:gd name="connsiteY0" fmla="*/ 0 h 384583"/>
                <a:gd name="connsiteX1" fmla="*/ 300129 w 302713"/>
                <a:gd name="connsiteY1" fmla="*/ 0 h 384583"/>
                <a:gd name="connsiteX2" fmla="*/ 0 w 302713"/>
                <a:gd name="connsiteY2" fmla="*/ 384583 h 384583"/>
                <a:gd name="connsiteX3" fmla="*/ 0 w 302713"/>
                <a:gd name="connsiteY3" fmla="*/ 0 h 384583"/>
                <a:gd name="connsiteX0" fmla="*/ 0 w 302915"/>
                <a:gd name="connsiteY0" fmla="*/ 0 h 384688"/>
                <a:gd name="connsiteX1" fmla="*/ 300129 w 302915"/>
                <a:gd name="connsiteY1" fmla="*/ 0 h 384688"/>
                <a:gd name="connsiteX2" fmla="*/ 0 w 302915"/>
                <a:gd name="connsiteY2" fmla="*/ 384583 h 384688"/>
                <a:gd name="connsiteX3" fmla="*/ 0 w 302915"/>
                <a:gd name="connsiteY3" fmla="*/ 0 h 384688"/>
                <a:gd name="connsiteX0" fmla="*/ 0 w 303865"/>
                <a:gd name="connsiteY0" fmla="*/ 0 h 384688"/>
                <a:gd name="connsiteX1" fmla="*/ 300129 w 303865"/>
                <a:gd name="connsiteY1" fmla="*/ 0 h 384688"/>
                <a:gd name="connsiteX2" fmla="*/ 0 w 303865"/>
                <a:gd name="connsiteY2" fmla="*/ 384583 h 384688"/>
                <a:gd name="connsiteX3" fmla="*/ 0 w 303865"/>
                <a:gd name="connsiteY3" fmla="*/ 0 h 384688"/>
                <a:gd name="connsiteX0" fmla="*/ 0 w 303865"/>
                <a:gd name="connsiteY0" fmla="*/ 0 h 384700"/>
                <a:gd name="connsiteX1" fmla="*/ 300129 w 303865"/>
                <a:gd name="connsiteY1" fmla="*/ 0 h 384700"/>
                <a:gd name="connsiteX2" fmla="*/ 0 w 303865"/>
                <a:gd name="connsiteY2" fmla="*/ 384583 h 384700"/>
                <a:gd name="connsiteX3" fmla="*/ 0 w 303865"/>
                <a:gd name="connsiteY3" fmla="*/ 0 h 384700"/>
                <a:gd name="connsiteX0" fmla="*/ 0 w 304322"/>
                <a:gd name="connsiteY0" fmla="*/ 0 h 384583"/>
                <a:gd name="connsiteX1" fmla="*/ 300129 w 304322"/>
                <a:gd name="connsiteY1" fmla="*/ 0 h 384583"/>
                <a:gd name="connsiteX2" fmla="*/ 0 w 304322"/>
                <a:gd name="connsiteY2" fmla="*/ 384583 h 384583"/>
                <a:gd name="connsiteX3" fmla="*/ 0 w 304322"/>
                <a:gd name="connsiteY3" fmla="*/ 0 h 384583"/>
                <a:gd name="connsiteX0" fmla="*/ 0 w 301605"/>
                <a:gd name="connsiteY0" fmla="*/ 0 h 384583"/>
                <a:gd name="connsiteX1" fmla="*/ 300129 w 301605"/>
                <a:gd name="connsiteY1" fmla="*/ 0 h 384583"/>
                <a:gd name="connsiteX2" fmla="*/ 0 w 301605"/>
                <a:gd name="connsiteY2" fmla="*/ 384583 h 384583"/>
                <a:gd name="connsiteX3" fmla="*/ 0 w 301605"/>
                <a:gd name="connsiteY3" fmla="*/ 0 h 384583"/>
                <a:gd name="connsiteX0" fmla="*/ 0 w 301447"/>
                <a:gd name="connsiteY0" fmla="*/ 0 h 402570"/>
                <a:gd name="connsiteX1" fmla="*/ 300129 w 301447"/>
                <a:gd name="connsiteY1" fmla="*/ 0 h 402570"/>
                <a:gd name="connsiteX2" fmla="*/ 0 w 301447"/>
                <a:gd name="connsiteY2" fmla="*/ 384583 h 402570"/>
                <a:gd name="connsiteX3" fmla="*/ 0 w 301447"/>
                <a:gd name="connsiteY3" fmla="*/ 0 h 402570"/>
                <a:gd name="connsiteX0" fmla="*/ 2234 w 303665"/>
                <a:gd name="connsiteY0" fmla="*/ 0 h 410060"/>
                <a:gd name="connsiteX1" fmla="*/ 302363 w 303665"/>
                <a:gd name="connsiteY1" fmla="*/ 0 h 410060"/>
                <a:gd name="connsiteX2" fmla="*/ 0 w 303665"/>
                <a:gd name="connsiteY2" fmla="*/ 392382 h 410060"/>
                <a:gd name="connsiteX3" fmla="*/ 2234 w 303665"/>
                <a:gd name="connsiteY3" fmla="*/ 0 h 410060"/>
                <a:gd name="connsiteX0" fmla="*/ 2234 w 303680"/>
                <a:gd name="connsiteY0" fmla="*/ 0 h 403956"/>
                <a:gd name="connsiteX1" fmla="*/ 302363 w 303680"/>
                <a:gd name="connsiteY1" fmla="*/ 0 h 403956"/>
                <a:gd name="connsiteX2" fmla="*/ 0 w 303680"/>
                <a:gd name="connsiteY2" fmla="*/ 392382 h 403956"/>
                <a:gd name="connsiteX3" fmla="*/ 2234 w 303680"/>
                <a:gd name="connsiteY3" fmla="*/ 0 h 403956"/>
                <a:gd name="connsiteX0" fmla="*/ 2234 w 303782"/>
                <a:gd name="connsiteY0" fmla="*/ 0 h 392382"/>
                <a:gd name="connsiteX1" fmla="*/ 302363 w 303782"/>
                <a:gd name="connsiteY1" fmla="*/ 0 h 392382"/>
                <a:gd name="connsiteX2" fmla="*/ 0 w 303782"/>
                <a:gd name="connsiteY2" fmla="*/ 392382 h 392382"/>
                <a:gd name="connsiteX3" fmla="*/ 2234 w 303782"/>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 name="connsiteX0" fmla="*/ 2234 w 318339"/>
                <a:gd name="connsiteY0" fmla="*/ 0 h 392382"/>
                <a:gd name="connsiteX1" fmla="*/ 318339 w 318339"/>
                <a:gd name="connsiteY1" fmla="*/ 2889 h 392382"/>
                <a:gd name="connsiteX2" fmla="*/ 0 w 318339"/>
                <a:gd name="connsiteY2" fmla="*/ 392382 h 392382"/>
                <a:gd name="connsiteX3" fmla="*/ 2234 w 318339"/>
                <a:gd name="connsiteY3" fmla="*/ 0 h 392382"/>
                <a:gd name="connsiteX0" fmla="*/ 54 w 316159"/>
                <a:gd name="connsiteY0" fmla="*/ 0 h 405381"/>
                <a:gd name="connsiteX1" fmla="*/ 316159 w 316159"/>
                <a:gd name="connsiteY1" fmla="*/ 2889 h 405381"/>
                <a:gd name="connsiteX2" fmla="*/ 5808 w 316159"/>
                <a:gd name="connsiteY2" fmla="*/ 405381 h 405381"/>
                <a:gd name="connsiteX3" fmla="*/ 54 w 316159"/>
                <a:gd name="connsiteY3" fmla="*/ 0 h 405381"/>
                <a:gd name="connsiteX0" fmla="*/ 54 w 316159"/>
                <a:gd name="connsiteY0" fmla="*/ 0 h 405381"/>
                <a:gd name="connsiteX1" fmla="*/ 316159 w 316159"/>
                <a:gd name="connsiteY1" fmla="*/ 2889 h 405381"/>
                <a:gd name="connsiteX2" fmla="*/ 5808 w 316159"/>
                <a:gd name="connsiteY2" fmla="*/ 405381 h 405381"/>
                <a:gd name="connsiteX3" fmla="*/ 54 w 316159"/>
                <a:gd name="connsiteY3" fmla="*/ 0 h 405381"/>
              </a:gdLst>
              <a:ahLst/>
              <a:cxnLst>
                <a:cxn ang="0">
                  <a:pos x="connsiteX0" y="connsiteY0"/>
                </a:cxn>
                <a:cxn ang="0">
                  <a:pos x="connsiteX1" y="connsiteY1"/>
                </a:cxn>
                <a:cxn ang="0">
                  <a:pos x="connsiteX2" y="connsiteY2"/>
                </a:cxn>
                <a:cxn ang="0">
                  <a:pos x="connsiteX3" y="connsiteY3"/>
                </a:cxn>
              </a:cxnLst>
              <a:rect l="l" t="t" r="r" b="b"/>
              <a:pathLst>
                <a:path w="316159" h="405381">
                  <a:moveTo>
                    <a:pt x="54" y="0"/>
                  </a:moveTo>
                  <a:lnTo>
                    <a:pt x="316159" y="2889"/>
                  </a:lnTo>
                  <a:cubicBezTo>
                    <a:pt x="306468" y="280728"/>
                    <a:pt x="211576" y="401081"/>
                    <a:pt x="5808" y="405381"/>
                  </a:cubicBezTo>
                  <a:cubicBezTo>
                    <a:pt x="6553" y="274587"/>
                    <a:pt x="-691" y="130794"/>
                    <a:pt x="54" y="0"/>
                  </a:cubicBezTo>
                  <a:close/>
                </a:path>
              </a:pathLst>
            </a:custGeom>
            <a:solidFill>
              <a:sysClr val="window" lastClr="FFFFFF"/>
            </a:solidFill>
            <a:ln w="12700" cap="flat" cmpd="sng" algn="ctr">
              <a:noFill/>
              <a:prstDash val="solid"/>
              <a:miter lim="800000"/>
            </a:ln>
            <a:effectLst/>
          </p:spPr>
          <p:txBody>
            <a:bodyPr lIns="18277" tIns="18277" rIns="18277" bIns="18277" rtlCol="0" anchor="t"/>
            <a:lstStyle/>
            <a:p>
              <a:pPr algn="ctr" defTabSz="913698">
                <a:defRPr/>
              </a:pPr>
              <a:endParaRPr lang="en-US" sz="600" kern="0" dirty="0">
                <a:solidFill>
                  <a:srgbClr val="FF8C00"/>
                </a:solidFill>
                <a:latin typeface="Segoe UI Semibold" panose="020B0702040204020203" pitchFamily="34" charset="0"/>
                <a:cs typeface="Segoe UI Semibold" panose="020B0702040204020203" pitchFamily="34" charset="0"/>
              </a:endParaRPr>
            </a:p>
          </p:txBody>
        </p:sp>
        <p:sp>
          <p:nvSpPr>
            <p:cNvPr id="240" name="Freeform 239"/>
            <p:cNvSpPr/>
            <p:nvPr>
              <p:custDataLst>
                <p:tags r:id="rId1"/>
              </p:custDataLst>
            </p:nvPr>
          </p:nvSpPr>
          <p:spPr bwMode="auto">
            <a:xfrm rot="10800000">
              <a:off x="8171904" y="3187245"/>
              <a:ext cx="826881" cy="944349"/>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algn="ctr" defTabSz="913698">
                <a:defRPr/>
              </a:pPr>
              <a:endParaRPr lang="en-US" sz="700" kern="0" dirty="0">
                <a:solidFill>
                  <a:prstClr val="white"/>
                </a:solidFill>
                <a:latin typeface="Calibri" panose="020F0502020204030204"/>
              </a:endParaRPr>
            </a:p>
          </p:txBody>
        </p:sp>
        <p:grpSp>
          <p:nvGrpSpPr>
            <p:cNvPr id="13" name="Group 12"/>
            <p:cNvGrpSpPr/>
            <p:nvPr/>
          </p:nvGrpSpPr>
          <p:grpSpPr>
            <a:xfrm>
              <a:off x="8324293" y="3297199"/>
              <a:ext cx="983439" cy="1121629"/>
              <a:chOff x="8324293" y="3297199"/>
              <a:chExt cx="983439" cy="1121629"/>
            </a:xfrm>
          </p:grpSpPr>
          <p:sp>
            <p:nvSpPr>
              <p:cNvPr id="241" name="Rectangle 153"/>
              <p:cNvSpPr>
                <a:spLocks noChangeAspect="1"/>
              </p:cNvSpPr>
              <p:nvPr/>
            </p:nvSpPr>
            <p:spPr>
              <a:xfrm>
                <a:off x="8358282" y="3339910"/>
                <a:ext cx="922937" cy="1037447"/>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18844"/>
                  <a:gd name="connsiteY0" fmla="*/ 0 h 386044"/>
                  <a:gd name="connsiteX1" fmla="*/ 300129 w 318844"/>
                  <a:gd name="connsiteY1" fmla="*/ 0 h 386044"/>
                  <a:gd name="connsiteX2" fmla="*/ 260211 w 318844"/>
                  <a:gd name="connsiteY2" fmla="*/ 354698 h 386044"/>
                  <a:gd name="connsiteX3" fmla="*/ 0 w 318844"/>
                  <a:gd name="connsiteY3" fmla="*/ 384583 h 386044"/>
                  <a:gd name="connsiteX4" fmla="*/ 0 w 318844"/>
                  <a:gd name="connsiteY4" fmla="*/ 0 h 386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44" h="386044">
                    <a:moveTo>
                      <a:pt x="0" y="0"/>
                    </a:moveTo>
                    <a:lnTo>
                      <a:pt x="300129" y="0"/>
                    </a:lnTo>
                    <a:cubicBezTo>
                      <a:pt x="319973" y="53582"/>
                      <a:pt x="342760" y="291592"/>
                      <a:pt x="260211" y="354698"/>
                    </a:cubicBezTo>
                    <a:cubicBezTo>
                      <a:pt x="197474" y="412641"/>
                      <a:pt x="88931" y="369502"/>
                      <a:pt x="0" y="384583"/>
                    </a:cubicBezTo>
                    <a:lnTo>
                      <a:pt x="0" y="0"/>
                    </a:lnTo>
                    <a:close/>
                  </a:path>
                </a:pathLst>
              </a:custGeom>
              <a:solidFill>
                <a:sysClr val="window" lastClr="FFFFFF"/>
              </a:solidFill>
              <a:ln w="12700" cap="flat" cmpd="sng" algn="ctr">
                <a:noFill/>
                <a:prstDash val="solid"/>
                <a:miter lim="800000"/>
              </a:ln>
              <a:effectLst/>
            </p:spPr>
            <p:txBody>
              <a:bodyPr lIns="18277" tIns="18277" rIns="18277" bIns="18277" rtlCol="0" anchor="t"/>
              <a:lstStyle/>
              <a:p>
                <a:pPr algn="ctr" defTabSz="913698">
                  <a:defRPr/>
                </a:pPr>
                <a:r>
                  <a:rPr lang="en-US" sz="6000" kern="0" dirty="0">
                    <a:solidFill>
                      <a:schemeClr val="bg2"/>
                    </a:solidFill>
                    <a:latin typeface="Segoe UI Semibold" panose="020B0702040204020203" pitchFamily="34" charset="0"/>
                    <a:cs typeface="Segoe UI Semibold" panose="020B0702040204020203" pitchFamily="34" charset="0"/>
                  </a:rPr>
                  <a:t>010010</a:t>
                </a:r>
              </a:p>
              <a:p>
                <a:pPr algn="ctr" defTabSz="913698">
                  <a:defRPr/>
                </a:pPr>
                <a:r>
                  <a:rPr lang="en-US" sz="6000" kern="0" dirty="0">
                    <a:solidFill>
                      <a:schemeClr val="bg2"/>
                    </a:solidFill>
                    <a:latin typeface="Segoe UI Semibold" panose="020B0702040204020203" pitchFamily="34" charset="0"/>
                    <a:cs typeface="Segoe UI Semibold" panose="020B0702040204020203" pitchFamily="34" charset="0"/>
                  </a:rPr>
                  <a:t>100100</a:t>
                </a:r>
              </a:p>
              <a:p>
                <a:pPr algn="ctr" defTabSz="913698">
                  <a:defRPr/>
                </a:pPr>
                <a:r>
                  <a:rPr lang="en-US" sz="6000" kern="0" dirty="0">
                    <a:solidFill>
                      <a:schemeClr val="bg2"/>
                    </a:solidFill>
                    <a:latin typeface="Segoe UI Semibold" panose="020B0702040204020203" pitchFamily="34" charset="0"/>
                    <a:cs typeface="Segoe UI Semibold" panose="020B0702040204020203" pitchFamily="34" charset="0"/>
                  </a:rPr>
                  <a:t>010101</a:t>
                </a:r>
              </a:p>
            </p:txBody>
          </p:sp>
          <p:sp>
            <p:nvSpPr>
              <p:cNvPr id="242" name="Freeform 241"/>
              <p:cNvSpPr/>
              <p:nvPr>
                <p:custDataLst>
                  <p:tags r:id="rId5"/>
                </p:custDataLst>
              </p:nvPr>
            </p:nvSpPr>
            <p:spPr bwMode="auto">
              <a:xfrm rot="10800000">
                <a:off x="8324293" y="3297199"/>
                <a:ext cx="983439" cy="1121629"/>
              </a:xfrm>
              <a:custGeom>
                <a:avLst/>
                <a:gdLst>
                  <a:gd name="connsiteX0" fmla="*/ 304539 w 847199"/>
                  <a:gd name="connsiteY0" fmla="*/ 57538 h 966241"/>
                  <a:gd name="connsiteX1" fmla="*/ 302555 w 847199"/>
                  <a:gd name="connsiteY1" fmla="*/ 230813 h 966241"/>
                  <a:gd name="connsiteX2" fmla="*/ 239727 w 847199"/>
                  <a:gd name="connsiteY2" fmla="*/ 276447 h 966241"/>
                  <a:gd name="connsiteX3" fmla="*/ 62813 w 847199"/>
                  <a:gd name="connsiteY3" fmla="*/ 276116 h 966241"/>
                  <a:gd name="connsiteX4" fmla="*/ 60499 w 847199"/>
                  <a:gd name="connsiteY4" fmla="*/ 849181 h 966241"/>
                  <a:gd name="connsiteX5" fmla="*/ 110100 w 847199"/>
                  <a:gd name="connsiteY5" fmla="*/ 908703 h 966241"/>
                  <a:gd name="connsiteX6" fmla="*/ 786669 w 847199"/>
                  <a:gd name="connsiteY6" fmla="*/ 904735 h 966241"/>
                  <a:gd name="connsiteX7" fmla="*/ 786669 w 847199"/>
                  <a:gd name="connsiteY7" fmla="*/ 126980 h 966241"/>
                  <a:gd name="connsiteX8" fmla="*/ 727147 w 847199"/>
                  <a:gd name="connsiteY8" fmla="*/ 59522 h 966241"/>
                  <a:gd name="connsiteX9" fmla="*/ 279755 w 847199"/>
                  <a:gd name="connsiteY9" fmla="*/ 0 h 966241"/>
                  <a:gd name="connsiteX10" fmla="*/ 763472 w 847199"/>
                  <a:gd name="connsiteY10" fmla="*/ 794 h 966241"/>
                  <a:gd name="connsiteX11" fmla="*/ 847199 w 847199"/>
                  <a:gd name="connsiteY11" fmla="*/ 95235 h 966241"/>
                  <a:gd name="connsiteX12" fmla="*/ 845215 w 847199"/>
                  <a:gd name="connsiteY12" fmla="*/ 966241 h 966241"/>
                  <a:gd name="connsiteX13" fmla="*/ 75395 w 847199"/>
                  <a:gd name="connsiteY13" fmla="*/ 966241 h 966241"/>
                  <a:gd name="connsiteX14" fmla="*/ 1984 w 847199"/>
                  <a:gd name="connsiteY14" fmla="*/ 892830 h 966241"/>
                  <a:gd name="connsiteX15" fmla="*/ 0 w 847199"/>
                  <a:gd name="connsiteY15" fmla="*/ 248008 h 9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199" h="966241">
                    <a:moveTo>
                      <a:pt x="304539" y="57538"/>
                    </a:moveTo>
                    <a:cubicBezTo>
                      <a:pt x="303878" y="115738"/>
                      <a:pt x="305862" y="171291"/>
                      <a:pt x="302555" y="230813"/>
                    </a:cubicBezTo>
                    <a:cubicBezTo>
                      <a:pt x="295942" y="265865"/>
                      <a:pt x="283376" y="273140"/>
                      <a:pt x="239727" y="276447"/>
                    </a:cubicBezTo>
                    <a:lnTo>
                      <a:pt x="62813" y="276116"/>
                    </a:lnTo>
                    <a:cubicBezTo>
                      <a:pt x="62373" y="466807"/>
                      <a:pt x="60940" y="658490"/>
                      <a:pt x="60499" y="849181"/>
                    </a:cubicBezTo>
                    <a:cubicBezTo>
                      <a:pt x="67112" y="872990"/>
                      <a:pt x="67773" y="898783"/>
                      <a:pt x="110100" y="908703"/>
                    </a:cubicBezTo>
                    <a:lnTo>
                      <a:pt x="786669" y="904735"/>
                    </a:lnTo>
                    <a:lnTo>
                      <a:pt x="786669" y="126980"/>
                    </a:lnTo>
                    <a:cubicBezTo>
                      <a:pt x="787330" y="100526"/>
                      <a:pt x="778072" y="58199"/>
                      <a:pt x="727147" y="59522"/>
                    </a:cubicBezTo>
                    <a:close/>
                    <a:moveTo>
                      <a:pt x="279755" y="0"/>
                    </a:moveTo>
                    <a:lnTo>
                      <a:pt x="763472" y="794"/>
                    </a:lnTo>
                    <a:cubicBezTo>
                      <a:pt x="833575" y="9391"/>
                      <a:pt x="845215" y="58199"/>
                      <a:pt x="847199" y="95235"/>
                    </a:cubicBezTo>
                    <a:lnTo>
                      <a:pt x="845215" y="966241"/>
                    </a:lnTo>
                    <a:lnTo>
                      <a:pt x="75395" y="966241"/>
                    </a:lnTo>
                    <a:cubicBezTo>
                      <a:pt x="29100" y="963596"/>
                      <a:pt x="8598" y="929205"/>
                      <a:pt x="1984" y="892830"/>
                    </a:cubicBezTo>
                    <a:lnTo>
                      <a:pt x="0" y="248008"/>
                    </a:lnTo>
                    <a:close/>
                  </a:path>
                </a:pathLst>
              </a:custGeom>
              <a:solidFill>
                <a:srgbClr val="737373"/>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algn="ctr" defTabSz="913698">
                  <a:defRPr/>
                </a:pPr>
                <a:endParaRPr lang="en-US" sz="700" kern="0" dirty="0">
                  <a:solidFill>
                    <a:prstClr val="white"/>
                  </a:solidFill>
                  <a:latin typeface="Calibri" panose="020F0502020204030204"/>
                </a:endParaRPr>
              </a:p>
            </p:txBody>
          </p:sp>
        </p:grpSp>
        <p:sp>
          <p:nvSpPr>
            <p:cNvPr id="243" name="Freeform 242"/>
            <p:cNvSpPr/>
            <p:nvPr>
              <p:custDataLst>
                <p:tags r:id="rId2"/>
              </p:custDataLst>
            </p:nvPr>
          </p:nvSpPr>
          <p:spPr bwMode="auto">
            <a:xfrm rot="10800000">
              <a:off x="8046881" y="3088618"/>
              <a:ext cx="694222" cy="792844"/>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algn="ctr" defTabSz="913698">
                <a:defRPr/>
              </a:pPr>
              <a:endParaRPr lang="en-US" sz="700" kern="0" dirty="0">
                <a:solidFill>
                  <a:prstClr val="white"/>
                </a:solidFill>
                <a:latin typeface="Calibri" panose="020F0502020204030204"/>
              </a:endParaRPr>
            </a:p>
          </p:txBody>
        </p:sp>
        <p:sp>
          <p:nvSpPr>
            <p:cNvPr id="244" name="Freeform 243"/>
            <p:cNvSpPr/>
            <p:nvPr>
              <p:custDataLst>
                <p:tags r:id="rId3"/>
              </p:custDataLst>
            </p:nvPr>
          </p:nvSpPr>
          <p:spPr bwMode="auto">
            <a:xfrm rot="10800000">
              <a:off x="7948514" y="3010162"/>
              <a:ext cx="525449" cy="600096"/>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algn="ctr" defTabSz="913698">
                <a:defRPr/>
              </a:pPr>
              <a:endParaRPr lang="en-US" sz="700" kern="0" dirty="0">
                <a:solidFill>
                  <a:prstClr val="white"/>
                </a:solidFill>
                <a:latin typeface="Calibri" panose="020F0502020204030204"/>
              </a:endParaRPr>
            </a:p>
          </p:txBody>
        </p:sp>
        <p:sp>
          <p:nvSpPr>
            <p:cNvPr id="245" name="Freeform 244"/>
            <p:cNvSpPr/>
            <p:nvPr>
              <p:custDataLst>
                <p:tags r:id="rId4"/>
              </p:custDataLst>
            </p:nvPr>
          </p:nvSpPr>
          <p:spPr bwMode="auto">
            <a:xfrm rot="10800000">
              <a:off x="7862062" y="2947245"/>
              <a:ext cx="444154" cy="507251"/>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algn="ctr" defTabSz="913698">
                <a:defRPr/>
              </a:pPr>
              <a:endParaRPr lang="en-US" sz="700" kern="0" dirty="0">
                <a:solidFill>
                  <a:prstClr val="white"/>
                </a:solidFill>
                <a:latin typeface="Calibri" panose="020F0502020204030204"/>
              </a:endParaRPr>
            </a:p>
          </p:txBody>
        </p:sp>
      </p:grpSp>
    </p:spTree>
    <p:extLst>
      <p:ext uri="{BB962C8B-B14F-4D97-AF65-F5344CB8AC3E}">
        <p14:creationId xmlns:p14="http://schemas.microsoft.com/office/powerpoint/2010/main" val="355203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5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750"/>
                                        <p:tgtEl>
                                          <p:spTgt spid="6">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750"/>
                                        <p:tgtEl>
                                          <p:spTgt spid="6">
                                            <p:txEl>
                                              <p:pRg st="2" end="2"/>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750"/>
                                        <p:tgtEl>
                                          <p:spTgt spid="6">
                                            <p:txEl>
                                              <p:pRg st="3" end="3"/>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7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hevron 58"/>
          <p:cNvSpPr/>
          <p:nvPr/>
        </p:nvSpPr>
        <p:spPr bwMode="auto">
          <a:xfrm>
            <a:off x="8036250" y="1217987"/>
            <a:ext cx="3886200" cy="604239"/>
          </a:xfrm>
          <a:prstGeom prst="chevron">
            <a:avLst>
              <a:gd name="adj" fmla="val 318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fontAlgn="base">
              <a:spcBef>
                <a:spcPct val="0"/>
              </a:spcBef>
              <a:buClr>
                <a:prstClr val="white"/>
              </a:buClr>
              <a:buSzPct val="100000"/>
            </a:pPr>
            <a:endParaRPr lang="en-US" sz="2400" dirty="0">
              <a:solidFill>
                <a:schemeClr val="tx1"/>
              </a:solidFill>
              <a:ea typeface="Segoe UI" panose="020B0502040204020203" pitchFamily="34" charset="0"/>
              <a:cs typeface="Segoe UI" panose="020B0502040204020203" pitchFamily="34" charset="0"/>
            </a:endParaRPr>
          </a:p>
        </p:txBody>
      </p:sp>
      <p:sp>
        <p:nvSpPr>
          <p:cNvPr id="58" name="Chevron 57"/>
          <p:cNvSpPr/>
          <p:nvPr/>
        </p:nvSpPr>
        <p:spPr bwMode="auto">
          <a:xfrm>
            <a:off x="4246421" y="1217987"/>
            <a:ext cx="3886200" cy="604239"/>
          </a:xfrm>
          <a:prstGeom prst="chevron">
            <a:avLst>
              <a:gd name="adj" fmla="val 31878"/>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fontAlgn="base">
              <a:spcBef>
                <a:spcPct val="0"/>
              </a:spcBef>
              <a:buClr>
                <a:prstClr val="white"/>
              </a:buClr>
              <a:buSzPct val="100000"/>
            </a:pPr>
            <a:endParaRPr lang="en-US" sz="2400" dirty="0">
              <a:solidFill>
                <a:schemeClr val="tx1"/>
              </a:solidFill>
              <a:ea typeface="Segoe UI" panose="020B0502040204020203" pitchFamily="34" charset="0"/>
              <a:cs typeface="Segoe UI" panose="020B0502040204020203" pitchFamily="34" charset="0"/>
            </a:endParaRPr>
          </a:p>
        </p:txBody>
      </p:sp>
      <p:sp>
        <p:nvSpPr>
          <p:cNvPr id="57" name="Pentagon 56"/>
          <p:cNvSpPr/>
          <p:nvPr/>
        </p:nvSpPr>
        <p:spPr bwMode="auto">
          <a:xfrm>
            <a:off x="434974" y="1214321"/>
            <a:ext cx="3886200" cy="604239"/>
          </a:xfrm>
          <a:prstGeom prst="homePlate">
            <a:avLst>
              <a:gd name="adj" fmla="val 327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graphicFrame>
        <p:nvGraphicFramePr>
          <p:cNvPr id="38" name="Object 3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0" name="think-cell Slide" r:id="rId5" imgW="377" imgH="377" progId="TCLayout.ActiveDocument.1">
                  <p:embed/>
                </p:oleObj>
              </mc:Choice>
              <mc:Fallback>
                <p:oleObj name="think-cell Slide" r:id="rId5" imgW="377" imgH="377" progId="TCLayout.ActiveDocument.1">
                  <p:embed/>
                  <p:pic>
                    <p:nvPicPr>
                      <p:cNvPr id="38" name="Object 37"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U-SQL Queries: </a:t>
            </a:r>
            <a:r>
              <a:rPr lang="en-US" dirty="0">
                <a:solidFill>
                  <a:srgbClr val="50B347"/>
                </a:solidFill>
              </a:rPr>
              <a:t>General pattern</a:t>
            </a:r>
          </a:p>
        </p:txBody>
      </p:sp>
      <p:sp>
        <p:nvSpPr>
          <p:cNvPr id="23" name="TextBox 22"/>
          <p:cNvSpPr txBox="1"/>
          <p:nvPr/>
        </p:nvSpPr>
        <p:spPr>
          <a:xfrm>
            <a:off x="5503683" y="1352552"/>
            <a:ext cx="1329531" cy="307777"/>
          </a:xfrm>
          <a:prstGeom prst="rect">
            <a:avLst/>
          </a:prstGeom>
          <a:noFill/>
        </p:spPr>
        <p:txBody>
          <a:bodyPr wrap="none" lIns="182880" tIns="0" rIns="182880" bIns="0" rtlCol="0">
            <a:spAutoFit/>
          </a:bodyPr>
          <a:lstStyle/>
          <a:p>
            <a:pPr>
              <a:spcAft>
                <a:spcPts val="600"/>
              </a:spcAft>
            </a:pPr>
            <a:r>
              <a:rPr lang="en-US" sz="2000" dirty="0">
                <a:latin typeface="Segoe UI Black" panose="020B0A02040204020203" pitchFamily="34" charset="0"/>
                <a:ea typeface="Segoe UI Black" panose="020B0A02040204020203" pitchFamily="34" charset="0"/>
                <a:cs typeface="Segoe UI Black" panose="020B0A02040204020203" pitchFamily="34" charset="0"/>
              </a:rPr>
              <a:t>Process</a:t>
            </a:r>
          </a:p>
        </p:txBody>
      </p:sp>
      <p:sp>
        <p:nvSpPr>
          <p:cNvPr id="24" name="TextBox 23"/>
          <p:cNvSpPr txBox="1"/>
          <p:nvPr/>
        </p:nvSpPr>
        <p:spPr>
          <a:xfrm>
            <a:off x="434974" y="1352552"/>
            <a:ext cx="997709" cy="307777"/>
          </a:xfrm>
          <a:prstGeom prst="rect">
            <a:avLst/>
          </a:prstGeom>
          <a:noFill/>
        </p:spPr>
        <p:txBody>
          <a:bodyPr wrap="none" lIns="182880" tIns="0" rIns="182880" bIns="0" rtlCol="0">
            <a:spAutoFit/>
          </a:bodyPr>
          <a:lstStyle/>
          <a:p>
            <a:pPr>
              <a:spcAft>
                <a:spcPts val="600"/>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25" name="TextBox 24"/>
          <p:cNvSpPr txBox="1"/>
          <p:nvPr/>
        </p:nvSpPr>
        <p:spPr>
          <a:xfrm>
            <a:off x="8920711" y="1352552"/>
            <a:ext cx="1040991" cy="307777"/>
          </a:xfrm>
          <a:prstGeom prst="rect">
            <a:avLst/>
          </a:prstGeom>
          <a:noFill/>
        </p:spPr>
        <p:txBody>
          <a:bodyPr wrap="none" lIns="182880" tIns="0" rIns="182880" bIns="0" rtlCol="0">
            <a:spAutoFit/>
          </a:bodyPr>
          <a:lstStyle/>
          <a:p>
            <a:pPr>
              <a:spcAft>
                <a:spcPts val="600"/>
              </a:spcAft>
            </a:pPr>
            <a:r>
              <a:rPr lang="en-US"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Store</a:t>
            </a:r>
          </a:p>
        </p:txBody>
      </p:sp>
      <p:sp>
        <p:nvSpPr>
          <p:cNvPr id="110" name="TextBox 109"/>
          <p:cNvSpPr txBox="1"/>
          <p:nvPr/>
        </p:nvSpPr>
        <p:spPr>
          <a:xfrm>
            <a:off x="8977434" y="5839984"/>
            <a:ext cx="773546" cy="307777"/>
          </a:xfrm>
          <a:prstGeom prst="rect">
            <a:avLst/>
          </a:prstGeom>
          <a:noFill/>
        </p:spPr>
        <p:txBody>
          <a:bodyPr wrap="none" lIns="91440" tIns="45720" rIns="91440" bIns="45720" rtlCol="0">
            <a:spAutoFit/>
          </a:bodyPr>
          <a:lstStyle/>
          <a:p>
            <a:pPr algn="ct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INSERT</a:t>
            </a:r>
          </a:p>
        </p:txBody>
      </p:sp>
      <p:sp>
        <p:nvSpPr>
          <p:cNvPr id="111" name="TextBox 110"/>
          <p:cNvSpPr txBox="1"/>
          <p:nvPr/>
        </p:nvSpPr>
        <p:spPr>
          <a:xfrm>
            <a:off x="8958736" y="5288785"/>
            <a:ext cx="877163" cy="307777"/>
          </a:xfrm>
          <a:prstGeom prst="rect">
            <a:avLst/>
          </a:prstGeom>
          <a:noFill/>
        </p:spPr>
        <p:txBody>
          <a:bodyPr wrap="none" lIns="91440" tIns="45720" rIns="91440" bIns="45720" rtlCol="0">
            <a:spAutoFit/>
          </a:bodyPr>
          <a:lstStyle/>
          <a:p>
            <a:pPr algn="ct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OUTPUT</a:t>
            </a:r>
          </a:p>
        </p:txBody>
      </p:sp>
      <p:sp>
        <p:nvSpPr>
          <p:cNvPr id="112" name="TextBox 111"/>
          <p:cNvSpPr txBox="1"/>
          <p:nvPr/>
        </p:nvSpPr>
        <p:spPr>
          <a:xfrm>
            <a:off x="9002626" y="2576447"/>
            <a:ext cx="877163" cy="307777"/>
          </a:xfrm>
          <a:prstGeom prst="rect">
            <a:avLst/>
          </a:prstGeom>
          <a:noFill/>
        </p:spPr>
        <p:txBody>
          <a:bodyPr wrap="none" lIns="91440" tIns="45720" rIns="91440" bIns="45720" rtlCol="0">
            <a:spAutoFit/>
          </a:bodyPr>
          <a:lstStyle/>
          <a:p>
            <a:pPr algn="ct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OUTPUT</a:t>
            </a:r>
          </a:p>
        </p:txBody>
      </p:sp>
      <p:sp>
        <p:nvSpPr>
          <p:cNvPr id="32" name="TextBox 31"/>
          <p:cNvSpPr txBox="1"/>
          <p:nvPr/>
        </p:nvSpPr>
        <p:spPr>
          <a:xfrm>
            <a:off x="7415376" y="3817086"/>
            <a:ext cx="609141" cy="215444"/>
          </a:xfrm>
          <a:prstGeom prst="rect">
            <a:avLst/>
          </a:prstGeom>
          <a:noFill/>
        </p:spPr>
        <p:txBody>
          <a:bodyPr wrap="none" lIns="0" tIns="0" rIns="0" bIns="0" rtlCol="0" anchor="ctr">
            <a:spAutoFit/>
          </a:bodyPr>
          <a:lstStyle/>
          <a:p>
            <a:pPr algn="ctr">
              <a:spcAft>
                <a:spcPts val="600"/>
              </a:spcAft>
            </a:pPr>
            <a:r>
              <a:rPr lang="en-US" sz="1400" dirty="0" err="1">
                <a:solidFill>
                  <a:srgbClr val="505050"/>
                </a:solidFill>
                <a:latin typeface="Segoe UI Semibold" panose="020B0702040204020203" pitchFamily="34" charset="0"/>
                <a:cs typeface="Segoe UI Semibold" panose="020B0702040204020203" pitchFamily="34" charset="0"/>
              </a:rPr>
              <a:t>RowSet</a:t>
            </a:r>
            <a:endParaRPr lang="en-US" sz="1400" dirty="0">
              <a:solidFill>
                <a:srgbClr val="505050"/>
              </a:solidFill>
              <a:latin typeface="Segoe UI Semibold" panose="020B0702040204020203" pitchFamily="34" charset="0"/>
              <a:cs typeface="Segoe UI Semibold" panose="020B0702040204020203" pitchFamily="34" charset="0"/>
            </a:endParaRPr>
          </a:p>
        </p:txBody>
      </p:sp>
      <p:sp>
        <p:nvSpPr>
          <p:cNvPr id="6" name="Right Arrow 5"/>
          <p:cNvSpPr/>
          <p:nvPr/>
        </p:nvSpPr>
        <p:spPr bwMode="auto">
          <a:xfrm>
            <a:off x="5076521" y="3390930"/>
            <a:ext cx="2273358" cy="1542325"/>
          </a:xfrm>
          <a:prstGeom prst="rightArrow">
            <a:avLst>
              <a:gd name="adj1" fmla="val 72989"/>
              <a:gd name="adj2" fmla="val 3963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600"/>
              </a:spcAft>
            </a:pPr>
            <a:r>
              <a:rPr lang="en-US" sz="1400" dirty="0">
                <a:solidFill>
                  <a:schemeClr val="bg1"/>
                </a:solidFill>
                <a:latin typeface="Segoe UI Semibold" panose="020B0702040204020203" pitchFamily="34" charset="0"/>
                <a:cs typeface="Segoe UI Semibold" panose="020B0702040204020203" pitchFamily="34" charset="0"/>
              </a:rPr>
              <a:t>SELECT… </a:t>
            </a:r>
            <a:br>
              <a:rPr lang="en-US" sz="1400" dirty="0">
                <a:solidFill>
                  <a:schemeClr val="bg1"/>
                </a:solidFill>
                <a:latin typeface="Segoe UI Semibold" panose="020B0702040204020203" pitchFamily="34" charset="0"/>
                <a:cs typeface="Segoe UI Semibold" panose="020B0702040204020203" pitchFamily="34" charset="0"/>
              </a:rPr>
            </a:br>
            <a:r>
              <a:rPr lang="en-US" sz="1400" dirty="0">
                <a:solidFill>
                  <a:schemeClr val="bg1"/>
                </a:solidFill>
                <a:latin typeface="Segoe UI Semibold" panose="020B0702040204020203" pitchFamily="34" charset="0"/>
                <a:cs typeface="Segoe UI Semibold" panose="020B0702040204020203" pitchFamily="34" charset="0"/>
              </a:rPr>
              <a:t>FROM… </a:t>
            </a:r>
            <a:br>
              <a:rPr lang="en-US" sz="1400" dirty="0">
                <a:solidFill>
                  <a:schemeClr val="bg1"/>
                </a:solidFill>
                <a:latin typeface="Segoe UI Semibold" panose="020B0702040204020203" pitchFamily="34" charset="0"/>
                <a:cs typeface="Segoe UI Semibold" panose="020B0702040204020203" pitchFamily="34" charset="0"/>
              </a:rPr>
            </a:br>
            <a:r>
              <a:rPr lang="en-US" sz="1400" dirty="0">
                <a:solidFill>
                  <a:schemeClr val="bg1"/>
                </a:solidFill>
                <a:latin typeface="Segoe UI Semibold" panose="020B0702040204020203" pitchFamily="34" charset="0"/>
                <a:cs typeface="Segoe UI Semibold" panose="020B0702040204020203" pitchFamily="34" charset="0"/>
              </a:rPr>
              <a:t>WHERE…</a:t>
            </a:r>
          </a:p>
        </p:txBody>
      </p:sp>
      <p:grpSp>
        <p:nvGrpSpPr>
          <p:cNvPr id="34" name="Group 33"/>
          <p:cNvGrpSpPr/>
          <p:nvPr/>
        </p:nvGrpSpPr>
        <p:grpSpPr>
          <a:xfrm>
            <a:off x="2374575" y="2557938"/>
            <a:ext cx="936039" cy="3695331"/>
            <a:chOff x="2630018" y="2557938"/>
            <a:chExt cx="936039" cy="3695331"/>
          </a:xfrm>
        </p:grpSpPr>
        <p:sp>
          <p:nvSpPr>
            <p:cNvPr id="101" name="TextBox 100"/>
            <p:cNvSpPr txBox="1"/>
            <p:nvPr/>
          </p:nvSpPr>
          <p:spPr>
            <a:xfrm>
              <a:off x="2631699" y="2557938"/>
              <a:ext cx="934358" cy="307777"/>
            </a:xfrm>
            <a:prstGeom prst="rect">
              <a:avLst/>
            </a:prstGeom>
            <a:noFill/>
          </p:spPr>
          <p:txBody>
            <a:bodyPr wrap="none" lIns="91440" tIns="45720" rIns="91440" bIns="45720" rtlCol="0">
              <a:spAutoFit/>
            </a:bodyPr>
            <a:lstStyle/>
            <a:p>
              <a:pP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EXTRACT</a:t>
              </a:r>
            </a:p>
          </p:txBody>
        </p:sp>
        <p:sp>
          <p:nvSpPr>
            <p:cNvPr id="107" name="TextBox 106"/>
            <p:cNvSpPr txBox="1"/>
            <p:nvPr/>
          </p:nvSpPr>
          <p:spPr>
            <a:xfrm>
              <a:off x="2630018" y="5288786"/>
              <a:ext cx="934358" cy="307777"/>
            </a:xfrm>
            <a:prstGeom prst="rect">
              <a:avLst/>
            </a:prstGeom>
            <a:noFill/>
          </p:spPr>
          <p:txBody>
            <a:bodyPr wrap="none" lIns="91440" tIns="45720" rIns="91440" bIns="45720" rtlCol="0">
              <a:spAutoFit/>
            </a:bodyPr>
            <a:lstStyle/>
            <a:p>
              <a:pP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EXTRACT</a:t>
              </a:r>
            </a:p>
          </p:txBody>
        </p:sp>
        <p:sp>
          <p:nvSpPr>
            <p:cNvPr id="108" name="TextBox 107"/>
            <p:cNvSpPr txBox="1"/>
            <p:nvPr/>
          </p:nvSpPr>
          <p:spPr>
            <a:xfrm>
              <a:off x="2630018" y="3996482"/>
              <a:ext cx="768159" cy="307777"/>
            </a:xfrm>
            <a:prstGeom prst="rect">
              <a:avLst/>
            </a:prstGeom>
            <a:noFill/>
          </p:spPr>
          <p:txBody>
            <a:bodyPr wrap="none" lIns="91440" tIns="45720" rIns="91440" bIns="45720" rtlCol="0">
              <a:spAutoFit/>
            </a:bodyPr>
            <a:lstStyle/>
            <a:p>
              <a:pP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SELECT</a:t>
              </a:r>
            </a:p>
          </p:txBody>
        </p:sp>
        <p:sp>
          <p:nvSpPr>
            <p:cNvPr id="109" name="TextBox 108"/>
            <p:cNvSpPr txBox="1"/>
            <p:nvPr/>
          </p:nvSpPr>
          <p:spPr>
            <a:xfrm>
              <a:off x="2630018" y="5945492"/>
              <a:ext cx="768159" cy="307777"/>
            </a:xfrm>
            <a:prstGeom prst="rect">
              <a:avLst/>
            </a:prstGeom>
            <a:noFill/>
          </p:spPr>
          <p:txBody>
            <a:bodyPr wrap="none" lIns="91440" tIns="45720" rIns="91440" bIns="45720" rtlCol="0">
              <a:spAutoFit/>
            </a:bodyPr>
            <a:lstStyle/>
            <a:p>
              <a:pP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SELECT</a:t>
              </a:r>
            </a:p>
          </p:txBody>
        </p:sp>
      </p:grpSp>
      <p:grpSp>
        <p:nvGrpSpPr>
          <p:cNvPr id="27" name="Group 26"/>
          <p:cNvGrpSpPr/>
          <p:nvPr/>
        </p:nvGrpSpPr>
        <p:grpSpPr>
          <a:xfrm>
            <a:off x="547162" y="5185066"/>
            <a:ext cx="1505498" cy="1093435"/>
            <a:chOff x="813862" y="5185066"/>
            <a:chExt cx="1505498" cy="1093435"/>
          </a:xfrm>
        </p:grpSpPr>
        <p:sp>
          <p:nvSpPr>
            <p:cNvPr id="100" name="TextBox 99"/>
            <p:cNvSpPr txBox="1"/>
            <p:nvPr/>
          </p:nvSpPr>
          <p:spPr>
            <a:xfrm>
              <a:off x="813862" y="5363077"/>
              <a:ext cx="1505498" cy="738664"/>
            </a:xfrm>
            <a:prstGeom prst="rect">
              <a:avLst/>
            </a:prstGeom>
            <a:noFill/>
          </p:spPr>
          <p:txBody>
            <a:bodyPr wrap="square" lIns="91440" tIns="45720" rIns="91440" bIns="45720" rtlCol="0">
              <a:spAutoFit/>
            </a:bodyPr>
            <a:lstStyle/>
            <a:p>
              <a:pP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Azure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Data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Lake</a:t>
              </a:r>
            </a:p>
          </p:txBody>
        </p:sp>
        <p:grpSp>
          <p:nvGrpSpPr>
            <p:cNvPr id="15" name="Group 14"/>
            <p:cNvGrpSpPr/>
            <p:nvPr/>
          </p:nvGrpSpPr>
          <p:grpSpPr>
            <a:xfrm>
              <a:off x="1638447" y="5185066"/>
              <a:ext cx="527334" cy="1093435"/>
              <a:chOff x="1745464" y="4691255"/>
              <a:chExt cx="527334" cy="1093435"/>
            </a:xfrm>
          </p:grpSpPr>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5464" y="4691255"/>
                <a:ext cx="527334" cy="52733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79572" y="5307267"/>
                <a:ext cx="477423" cy="477423"/>
              </a:xfrm>
              <a:prstGeom prst="rect">
                <a:avLst/>
              </a:prstGeom>
            </p:spPr>
          </p:pic>
        </p:grpSp>
      </p:grpSp>
      <p:sp>
        <p:nvSpPr>
          <p:cNvPr id="84" name="TextBox 83"/>
          <p:cNvSpPr txBox="1"/>
          <p:nvPr/>
        </p:nvSpPr>
        <p:spPr>
          <a:xfrm>
            <a:off x="10803304" y="5363077"/>
            <a:ext cx="1505498" cy="738664"/>
          </a:xfrm>
          <a:prstGeom prst="rect">
            <a:avLst/>
          </a:prstGeom>
          <a:noFill/>
        </p:spPr>
        <p:txBody>
          <a:bodyPr wrap="square" lIns="91440" tIns="45720" rIns="91440" bIns="45720" rtlCol="0">
            <a:spAutoFit/>
          </a:bodyPr>
          <a:lstStyle/>
          <a:p>
            <a:pP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Azure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Data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Lake</a:t>
            </a:r>
          </a:p>
        </p:txBody>
      </p:sp>
      <p:grpSp>
        <p:nvGrpSpPr>
          <p:cNvPr id="12" name="Group 11"/>
          <p:cNvGrpSpPr/>
          <p:nvPr/>
        </p:nvGrpSpPr>
        <p:grpSpPr>
          <a:xfrm>
            <a:off x="534750" y="3725592"/>
            <a:ext cx="1533550" cy="758899"/>
            <a:chOff x="826905" y="3446192"/>
            <a:chExt cx="1533550" cy="758899"/>
          </a:xfrm>
        </p:grpSpPr>
        <p:sp>
          <p:nvSpPr>
            <p:cNvPr id="99" name="TextBox 98"/>
            <p:cNvSpPr txBox="1"/>
            <p:nvPr/>
          </p:nvSpPr>
          <p:spPr>
            <a:xfrm>
              <a:off x="826905" y="3446192"/>
              <a:ext cx="1533550" cy="738664"/>
            </a:xfrm>
            <a:prstGeom prst="rect">
              <a:avLst/>
            </a:prstGeom>
            <a:noFill/>
          </p:spPr>
          <p:txBody>
            <a:bodyPr wrap="square" lIns="91440" tIns="45720" rIns="91440" bIns="45720" rtlCol="0">
              <a:spAutoFit/>
            </a:bodyPr>
            <a:lstStyle/>
            <a:p>
              <a:pP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Azure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SQL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DB</a:t>
              </a:r>
            </a:p>
          </p:txBody>
        </p:sp>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6399" y="3541352"/>
              <a:ext cx="663739" cy="663739"/>
            </a:xfrm>
            <a:prstGeom prst="rect">
              <a:avLst/>
            </a:prstGeom>
          </p:spPr>
        </p:pic>
      </p:grpSp>
      <p:grpSp>
        <p:nvGrpSpPr>
          <p:cNvPr id="74" name="Group 73"/>
          <p:cNvGrpSpPr/>
          <p:nvPr/>
        </p:nvGrpSpPr>
        <p:grpSpPr>
          <a:xfrm>
            <a:off x="10228366" y="5177558"/>
            <a:ext cx="527334" cy="1065864"/>
            <a:chOff x="1171367" y="4793831"/>
            <a:chExt cx="527334" cy="1065864"/>
          </a:xfrm>
        </p:grpSpPr>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1367" y="4793831"/>
              <a:ext cx="527334" cy="527334"/>
            </a:xfrm>
            <a:prstGeom prst="rect">
              <a:avLst/>
            </a:prstGeom>
          </p:spPr>
        </p:pic>
        <p:pic>
          <p:nvPicPr>
            <p:cNvPr id="76" name="Picture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323" y="5382272"/>
              <a:ext cx="477423" cy="477423"/>
            </a:xfrm>
            <a:prstGeom prst="rect">
              <a:avLst/>
            </a:prstGeom>
          </p:spPr>
        </p:pic>
      </p:grpSp>
      <p:grpSp>
        <p:nvGrpSpPr>
          <p:cNvPr id="26" name="Group 25"/>
          <p:cNvGrpSpPr/>
          <p:nvPr/>
        </p:nvGrpSpPr>
        <p:grpSpPr>
          <a:xfrm>
            <a:off x="530897" y="2317567"/>
            <a:ext cx="1491335" cy="738664"/>
            <a:chOff x="797597" y="2317567"/>
            <a:chExt cx="1491335" cy="738664"/>
          </a:xfrm>
        </p:grpSpPr>
        <p:sp>
          <p:nvSpPr>
            <p:cNvPr id="97" name="TextBox 96"/>
            <p:cNvSpPr txBox="1"/>
            <p:nvPr/>
          </p:nvSpPr>
          <p:spPr>
            <a:xfrm>
              <a:off x="797597" y="2317567"/>
              <a:ext cx="859723" cy="738664"/>
            </a:xfrm>
            <a:prstGeom prst="rect">
              <a:avLst/>
            </a:prstGeom>
            <a:noFill/>
          </p:spPr>
          <p:txBody>
            <a:bodyPr wrap="none" lIns="91440" tIns="45720" rIns="91440" bIns="45720" rtlCol="0">
              <a:spAutoFit/>
            </a:bodyPr>
            <a:lstStyle/>
            <a:p>
              <a:pP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Azure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Storage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Blobs</a:t>
              </a:r>
            </a:p>
          </p:txBody>
        </p:sp>
        <p:pic>
          <p:nvPicPr>
            <p:cNvPr id="153" name="Picture 1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6390" y="2404061"/>
              <a:ext cx="622542" cy="622542"/>
            </a:xfrm>
            <a:prstGeom prst="rect">
              <a:avLst/>
            </a:prstGeom>
          </p:spPr>
        </p:pic>
      </p:grpSp>
      <p:sp>
        <p:nvSpPr>
          <p:cNvPr id="83" name="TextBox 82"/>
          <p:cNvSpPr txBox="1"/>
          <p:nvPr/>
        </p:nvSpPr>
        <p:spPr>
          <a:xfrm>
            <a:off x="10876416" y="2317567"/>
            <a:ext cx="859723" cy="738664"/>
          </a:xfrm>
          <a:prstGeom prst="rect">
            <a:avLst/>
          </a:prstGeom>
          <a:noFill/>
        </p:spPr>
        <p:txBody>
          <a:bodyPr wrap="none" lIns="91440" tIns="45720" rIns="91440" bIns="45720" rtlCol="0">
            <a:spAutoFit/>
          </a:bodyPr>
          <a:lstStyle/>
          <a:p>
            <a:pPr>
              <a:spcAft>
                <a:spcPts val="600"/>
              </a:spcAft>
            </a:pPr>
            <a:r>
              <a:rPr lang="en-US" sz="1400" dirty="0">
                <a:solidFill>
                  <a:srgbClr val="505050"/>
                </a:solidFill>
                <a:latin typeface="Segoe UI Semibold" panose="020B0702040204020203" pitchFamily="34" charset="0"/>
                <a:cs typeface="Segoe UI Semibold" panose="020B0702040204020203" pitchFamily="34" charset="0"/>
              </a:rPr>
              <a:t>Azure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Storage </a:t>
            </a:r>
            <a:br>
              <a:rPr lang="en-US" sz="1400" dirty="0">
                <a:solidFill>
                  <a:srgbClr val="505050"/>
                </a:solidFill>
                <a:latin typeface="Segoe UI Semibold" panose="020B0702040204020203" pitchFamily="34" charset="0"/>
                <a:cs typeface="Segoe UI Semibold" panose="020B0702040204020203" pitchFamily="34" charset="0"/>
              </a:rPr>
            </a:br>
            <a:r>
              <a:rPr lang="en-US" sz="1400" dirty="0">
                <a:solidFill>
                  <a:srgbClr val="505050"/>
                </a:solidFill>
                <a:latin typeface="Segoe UI Semibold" panose="020B0702040204020203" pitchFamily="34" charset="0"/>
                <a:cs typeface="Segoe UI Semibold" panose="020B0702040204020203" pitchFamily="34" charset="0"/>
              </a:rPr>
              <a:t>Blobs</a:t>
            </a:r>
          </a:p>
        </p:txBody>
      </p:sp>
      <p:pic>
        <p:nvPicPr>
          <p:cNvPr id="156" name="Picture 1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80762" y="2402423"/>
            <a:ext cx="622542" cy="622542"/>
          </a:xfrm>
          <a:prstGeom prst="rect">
            <a:avLst/>
          </a:prstGeom>
        </p:spPr>
      </p:pic>
      <p:sp>
        <p:nvSpPr>
          <p:cNvPr id="56" name="Slide Number Placeholder 8"/>
          <p:cNvSpPr>
            <a:spLocks noGrp="1"/>
          </p:cNvSpPr>
          <p:nvPr>
            <p:ph type="sldNum" sz="quarter" idx="4"/>
          </p:nvPr>
        </p:nvSpPr>
        <p:spPr>
          <a:xfrm>
            <a:off x="11367165" y="6629335"/>
            <a:ext cx="555597" cy="133860"/>
          </a:xfrm>
        </p:spPr>
        <p:txBody>
          <a:bodyPr/>
          <a:lstStyle/>
          <a:p>
            <a:pPr>
              <a:defRPr/>
            </a:pPr>
            <a:r>
              <a:rPr lang="en-US" dirty="0"/>
              <a:t>15</a:t>
            </a:r>
            <a:endParaRPr dirty="0"/>
          </a:p>
        </p:txBody>
      </p:sp>
      <p:cxnSp>
        <p:nvCxnSpPr>
          <p:cNvPr id="63" name="Straight Connector 62"/>
          <p:cNvCxnSpPr>
            <a:endCxn id="101" idx="1"/>
          </p:cNvCxnSpPr>
          <p:nvPr/>
        </p:nvCxnSpPr>
        <p:spPr>
          <a:xfrm>
            <a:off x="2070130" y="2711826"/>
            <a:ext cx="296699" cy="1"/>
          </a:xfrm>
          <a:prstGeom prst="line">
            <a:avLst/>
          </a:prstGeom>
          <a:ln w="76200">
            <a:solidFill>
              <a:srgbClr val="50B34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079557" y="5442674"/>
            <a:ext cx="295018" cy="0"/>
          </a:xfrm>
          <a:prstGeom prst="line">
            <a:avLst/>
          </a:prstGeom>
          <a:ln w="76200">
            <a:solidFill>
              <a:srgbClr val="50B34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080397" y="6094731"/>
            <a:ext cx="295018" cy="0"/>
          </a:xfrm>
          <a:prstGeom prst="line">
            <a:avLst/>
          </a:prstGeom>
          <a:ln w="76200">
            <a:solidFill>
              <a:srgbClr val="50B34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049240" y="4150370"/>
            <a:ext cx="295018" cy="0"/>
          </a:xfrm>
          <a:prstGeom prst="line">
            <a:avLst/>
          </a:prstGeom>
          <a:ln w="76200">
            <a:solidFill>
              <a:srgbClr val="50B34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3142734" y="2730336"/>
            <a:ext cx="1886466" cy="3371404"/>
            <a:chOff x="3142734" y="2730336"/>
            <a:chExt cx="1886466" cy="3371404"/>
          </a:xfrm>
        </p:grpSpPr>
        <p:sp>
          <p:nvSpPr>
            <p:cNvPr id="14" name="TextBox 13"/>
            <p:cNvSpPr txBox="1"/>
            <p:nvPr/>
          </p:nvSpPr>
          <p:spPr>
            <a:xfrm>
              <a:off x="4053465" y="3857981"/>
              <a:ext cx="609141" cy="215444"/>
            </a:xfrm>
            <a:prstGeom prst="rect">
              <a:avLst/>
            </a:prstGeom>
            <a:noFill/>
          </p:spPr>
          <p:txBody>
            <a:bodyPr wrap="none" lIns="0" tIns="0" rIns="0" bIns="0" rtlCol="0" anchor="ctr">
              <a:spAutoFit/>
            </a:bodyPr>
            <a:lstStyle/>
            <a:p>
              <a:pPr algn="ctr">
                <a:spcAft>
                  <a:spcPts val="600"/>
                </a:spcAft>
              </a:pPr>
              <a:r>
                <a:rPr lang="en-US" sz="1400" dirty="0" err="1">
                  <a:solidFill>
                    <a:srgbClr val="505050"/>
                  </a:solidFill>
                  <a:latin typeface="Segoe UI Semibold" panose="020B0702040204020203" pitchFamily="34" charset="0"/>
                  <a:cs typeface="Segoe UI Semibold" panose="020B0702040204020203" pitchFamily="34" charset="0"/>
                </a:rPr>
                <a:t>RowSet</a:t>
              </a:r>
              <a:endParaRPr lang="en-US" sz="1400" dirty="0">
                <a:solidFill>
                  <a:srgbClr val="505050"/>
                </a:solidFill>
                <a:latin typeface="Segoe UI Semibold" panose="020B0702040204020203" pitchFamily="34" charset="0"/>
                <a:cs typeface="Segoe UI Semibold" panose="020B0702040204020203" pitchFamily="34" charset="0"/>
              </a:endParaRPr>
            </a:p>
          </p:txBody>
        </p:sp>
        <p:sp>
          <p:nvSpPr>
            <p:cNvPr id="70" name="Freeform 69"/>
            <p:cNvSpPr/>
            <p:nvPr/>
          </p:nvSpPr>
          <p:spPr bwMode="auto">
            <a:xfrm flipH="1" flipV="1">
              <a:off x="3279005" y="2730336"/>
              <a:ext cx="962600" cy="1420034"/>
            </a:xfrm>
            <a:custGeom>
              <a:avLst/>
              <a:gdLst>
                <a:gd name="connsiteX0" fmla="*/ 2200275 w 2200275"/>
                <a:gd name="connsiteY0" fmla="*/ 1495425 h 1495425"/>
                <a:gd name="connsiteX1" fmla="*/ 1400175 w 2200275"/>
                <a:gd name="connsiteY1" fmla="*/ 1457325 h 1495425"/>
                <a:gd name="connsiteX2" fmla="*/ 1257300 w 2200275"/>
                <a:gd name="connsiteY2" fmla="*/ 0 h 1495425"/>
                <a:gd name="connsiteX3" fmla="*/ 0 w 2200275"/>
                <a:gd name="connsiteY3" fmla="*/ 66675 h 1495425"/>
                <a:gd name="connsiteX0" fmla="*/ 2200275 w 2200275"/>
                <a:gd name="connsiteY0" fmla="*/ 1428750 h 1428750"/>
                <a:gd name="connsiteX1" fmla="*/ 1400175 w 2200275"/>
                <a:gd name="connsiteY1" fmla="*/ 1390650 h 1428750"/>
                <a:gd name="connsiteX2" fmla="*/ 1190625 w 2200275"/>
                <a:gd name="connsiteY2" fmla="*/ 9525 h 1428750"/>
                <a:gd name="connsiteX3" fmla="*/ 0 w 2200275"/>
                <a:gd name="connsiteY3" fmla="*/ 0 h 1428750"/>
                <a:gd name="connsiteX0" fmla="*/ 2200275 w 2200275"/>
                <a:gd name="connsiteY0" fmla="*/ 1428750 h 1447800"/>
                <a:gd name="connsiteX1" fmla="*/ 1247775 w 2200275"/>
                <a:gd name="connsiteY1" fmla="*/ 1447800 h 1447800"/>
                <a:gd name="connsiteX2" fmla="*/ 1190625 w 2200275"/>
                <a:gd name="connsiteY2" fmla="*/ 9525 h 1447800"/>
                <a:gd name="connsiteX3" fmla="*/ 0 w 2200275"/>
                <a:gd name="connsiteY3" fmla="*/ 0 h 144780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63173"/>
                <a:gd name="connsiteX1" fmla="*/ 1219200 w 2200275"/>
                <a:gd name="connsiteY1" fmla="*/ 1019175 h 1463173"/>
                <a:gd name="connsiteX2" fmla="*/ 1200150 w 2200275"/>
                <a:gd name="connsiteY2" fmla="*/ 361950 h 1463173"/>
                <a:gd name="connsiteX3" fmla="*/ 0 w 2200275"/>
                <a:gd name="connsiteY3" fmla="*/ 0 h 1463173"/>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Lst>
              <a:ahLst/>
              <a:cxnLst>
                <a:cxn ang="0">
                  <a:pos x="connsiteX0" y="connsiteY0"/>
                </a:cxn>
                <a:cxn ang="0">
                  <a:pos x="connsiteX1" y="connsiteY1"/>
                </a:cxn>
                <a:cxn ang="0">
                  <a:pos x="connsiteX2" y="connsiteY2"/>
                </a:cxn>
                <a:cxn ang="0">
                  <a:pos x="connsiteX3" y="connsiteY3"/>
                </a:cxn>
              </a:cxnLst>
              <a:rect l="l" t="t" r="r" b="b"/>
              <a:pathLst>
                <a:path w="2200275" h="1428750">
                  <a:moveTo>
                    <a:pt x="2200275" y="1428750"/>
                  </a:moveTo>
                  <a:cubicBezTo>
                    <a:pt x="1549400" y="1406525"/>
                    <a:pt x="1222375" y="1450975"/>
                    <a:pt x="1219200" y="1019175"/>
                  </a:cubicBezTo>
                  <a:lnTo>
                    <a:pt x="1200150" y="361950"/>
                  </a:lnTo>
                  <a:cubicBezTo>
                    <a:pt x="1190625" y="-53975"/>
                    <a:pt x="752475" y="6350"/>
                    <a:pt x="0" y="0"/>
                  </a:cubicBezTo>
                </a:path>
              </a:pathLst>
            </a:custGeom>
            <a:noFill/>
            <a:ln w="762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7" name="Freeform 76"/>
            <p:cNvSpPr/>
            <p:nvPr/>
          </p:nvSpPr>
          <p:spPr bwMode="auto">
            <a:xfrm flipH="1">
              <a:off x="3246361" y="4150370"/>
              <a:ext cx="993672" cy="1292304"/>
            </a:xfrm>
            <a:custGeom>
              <a:avLst/>
              <a:gdLst>
                <a:gd name="connsiteX0" fmla="*/ 2200275 w 2200275"/>
                <a:gd name="connsiteY0" fmla="*/ 1495425 h 1495425"/>
                <a:gd name="connsiteX1" fmla="*/ 1400175 w 2200275"/>
                <a:gd name="connsiteY1" fmla="*/ 1457325 h 1495425"/>
                <a:gd name="connsiteX2" fmla="*/ 1257300 w 2200275"/>
                <a:gd name="connsiteY2" fmla="*/ 0 h 1495425"/>
                <a:gd name="connsiteX3" fmla="*/ 0 w 2200275"/>
                <a:gd name="connsiteY3" fmla="*/ 66675 h 1495425"/>
                <a:gd name="connsiteX0" fmla="*/ 2200275 w 2200275"/>
                <a:gd name="connsiteY0" fmla="*/ 1428750 h 1428750"/>
                <a:gd name="connsiteX1" fmla="*/ 1400175 w 2200275"/>
                <a:gd name="connsiteY1" fmla="*/ 1390650 h 1428750"/>
                <a:gd name="connsiteX2" fmla="*/ 1190625 w 2200275"/>
                <a:gd name="connsiteY2" fmla="*/ 9525 h 1428750"/>
                <a:gd name="connsiteX3" fmla="*/ 0 w 2200275"/>
                <a:gd name="connsiteY3" fmla="*/ 0 h 1428750"/>
                <a:gd name="connsiteX0" fmla="*/ 2200275 w 2200275"/>
                <a:gd name="connsiteY0" fmla="*/ 1428750 h 1447800"/>
                <a:gd name="connsiteX1" fmla="*/ 1247775 w 2200275"/>
                <a:gd name="connsiteY1" fmla="*/ 1447800 h 1447800"/>
                <a:gd name="connsiteX2" fmla="*/ 1190625 w 2200275"/>
                <a:gd name="connsiteY2" fmla="*/ 9525 h 1447800"/>
                <a:gd name="connsiteX3" fmla="*/ 0 w 2200275"/>
                <a:gd name="connsiteY3" fmla="*/ 0 h 144780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63173"/>
                <a:gd name="connsiteX1" fmla="*/ 1219200 w 2200275"/>
                <a:gd name="connsiteY1" fmla="*/ 1019175 h 1463173"/>
                <a:gd name="connsiteX2" fmla="*/ 1200150 w 2200275"/>
                <a:gd name="connsiteY2" fmla="*/ 361950 h 1463173"/>
                <a:gd name="connsiteX3" fmla="*/ 0 w 2200275"/>
                <a:gd name="connsiteY3" fmla="*/ 0 h 1463173"/>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Lst>
              <a:ahLst/>
              <a:cxnLst>
                <a:cxn ang="0">
                  <a:pos x="connsiteX0" y="connsiteY0"/>
                </a:cxn>
                <a:cxn ang="0">
                  <a:pos x="connsiteX1" y="connsiteY1"/>
                </a:cxn>
                <a:cxn ang="0">
                  <a:pos x="connsiteX2" y="connsiteY2"/>
                </a:cxn>
                <a:cxn ang="0">
                  <a:pos x="connsiteX3" y="connsiteY3"/>
                </a:cxn>
              </a:cxnLst>
              <a:rect l="l" t="t" r="r" b="b"/>
              <a:pathLst>
                <a:path w="2200275" h="1428750">
                  <a:moveTo>
                    <a:pt x="2200275" y="1428750"/>
                  </a:moveTo>
                  <a:cubicBezTo>
                    <a:pt x="1549400" y="1406525"/>
                    <a:pt x="1222375" y="1450975"/>
                    <a:pt x="1219200" y="1019175"/>
                  </a:cubicBezTo>
                  <a:lnTo>
                    <a:pt x="1200150" y="361950"/>
                  </a:lnTo>
                  <a:cubicBezTo>
                    <a:pt x="1190625" y="-53975"/>
                    <a:pt x="752475" y="6350"/>
                    <a:pt x="0" y="0"/>
                  </a:cubicBezTo>
                </a:path>
              </a:pathLst>
            </a:custGeom>
            <a:noFill/>
            <a:ln w="762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80" name="Straight Arrow Connector 79"/>
            <p:cNvCxnSpPr>
              <a:stCxn id="108" idx="3"/>
            </p:cNvCxnSpPr>
            <p:nvPr/>
          </p:nvCxnSpPr>
          <p:spPr>
            <a:xfrm>
              <a:off x="3142734" y="4150371"/>
              <a:ext cx="1886466"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81" name="Freeform 80"/>
            <p:cNvSpPr/>
            <p:nvPr/>
          </p:nvSpPr>
          <p:spPr bwMode="auto">
            <a:xfrm flipH="1">
              <a:off x="3231683" y="4150369"/>
              <a:ext cx="1014683" cy="1951371"/>
            </a:xfrm>
            <a:custGeom>
              <a:avLst/>
              <a:gdLst>
                <a:gd name="connsiteX0" fmla="*/ 2200275 w 2200275"/>
                <a:gd name="connsiteY0" fmla="*/ 1495425 h 1495425"/>
                <a:gd name="connsiteX1" fmla="*/ 1400175 w 2200275"/>
                <a:gd name="connsiteY1" fmla="*/ 1457325 h 1495425"/>
                <a:gd name="connsiteX2" fmla="*/ 1257300 w 2200275"/>
                <a:gd name="connsiteY2" fmla="*/ 0 h 1495425"/>
                <a:gd name="connsiteX3" fmla="*/ 0 w 2200275"/>
                <a:gd name="connsiteY3" fmla="*/ 66675 h 1495425"/>
                <a:gd name="connsiteX0" fmla="*/ 2200275 w 2200275"/>
                <a:gd name="connsiteY0" fmla="*/ 1428750 h 1428750"/>
                <a:gd name="connsiteX1" fmla="*/ 1400175 w 2200275"/>
                <a:gd name="connsiteY1" fmla="*/ 1390650 h 1428750"/>
                <a:gd name="connsiteX2" fmla="*/ 1190625 w 2200275"/>
                <a:gd name="connsiteY2" fmla="*/ 9525 h 1428750"/>
                <a:gd name="connsiteX3" fmla="*/ 0 w 2200275"/>
                <a:gd name="connsiteY3" fmla="*/ 0 h 1428750"/>
                <a:gd name="connsiteX0" fmla="*/ 2200275 w 2200275"/>
                <a:gd name="connsiteY0" fmla="*/ 1428750 h 1447800"/>
                <a:gd name="connsiteX1" fmla="*/ 1247775 w 2200275"/>
                <a:gd name="connsiteY1" fmla="*/ 1447800 h 1447800"/>
                <a:gd name="connsiteX2" fmla="*/ 1190625 w 2200275"/>
                <a:gd name="connsiteY2" fmla="*/ 9525 h 1447800"/>
                <a:gd name="connsiteX3" fmla="*/ 0 w 2200275"/>
                <a:gd name="connsiteY3" fmla="*/ 0 h 144780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63173"/>
                <a:gd name="connsiteX1" fmla="*/ 1219200 w 2200275"/>
                <a:gd name="connsiteY1" fmla="*/ 1019175 h 1463173"/>
                <a:gd name="connsiteX2" fmla="*/ 1200150 w 2200275"/>
                <a:gd name="connsiteY2" fmla="*/ 361950 h 1463173"/>
                <a:gd name="connsiteX3" fmla="*/ 0 w 2200275"/>
                <a:gd name="connsiteY3" fmla="*/ 0 h 1463173"/>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Lst>
              <a:ahLst/>
              <a:cxnLst>
                <a:cxn ang="0">
                  <a:pos x="connsiteX0" y="connsiteY0"/>
                </a:cxn>
                <a:cxn ang="0">
                  <a:pos x="connsiteX1" y="connsiteY1"/>
                </a:cxn>
                <a:cxn ang="0">
                  <a:pos x="connsiteX2" y="connsiteY2"/>
                </a:cxn>
                <a:cxn ang="0">
                  <a:pos x="connsiteX3" y="connsiteY3"/>
                </a:cxn>
              </a:cxnLst>
              <a:rect l="l" t="t" r="r" b="b"/>
              <a:pathLst>
                <a:path w="2200275" h="1428750">
                  <a:moveTo>
                    <a:pt x="2200275" y="1428750"/>
                  </a:moveTo>
                  <a:cubicBezTo>
                    <a:pt x="1549400" y="1406525"/>
                    <a:pt x="1222375" y="1450975"/>
                    <a:pt x="1219200" y="1019175"/>
                  </a:cubicBezTo>
                  <a:lnTo>
                    <a:pt x="1200150" y="361950"/>
                  </a:lnTo>
                  <a:cubicBezTo>
                    <a:pt x="1190625" y="-53975"/>
                    <a:pt x="752475" y="6350"/>
                    <a:pt x="0" y="0"/>
                  </a:cubicBezTo>
                </a:path>
              </a:pathLst>
            </a:custGeom>
            <a:noFill/>
            <a:ln w="762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cxnSp>
        <p:nvCxnSpPr>
          <p:cNvPr id="98" name="Straight Arrow Connector 97"/>
          <p:cNvCxnSpPr/>
          <p:nvPr/>
        </p:nvCxnSpPr>
        <p:spPr>
          <a:xfrm>
            <a:off x="7429770" y="4150372"/>
            <a:ext cx="818880"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86" name="Freeform 85"/>
          <p:cNvSpPr/>
          <p:nvPr/>
        </p:nvSpPr>
        <p:spPr bwMode="auto">
          <a:xfrm flipH="1" flipV="1">
            <a:off x="8043837" y="4170012"/>
            <a:ext cx="962600" cy="1272662"/>
          </a:xfrm>
          <a:custGeom>
            <a:avLst/>
            <a:gdLst>
              <a:gd name="connsiteX0" fmla="*/ 2200275 w 2200275"/>
              <a:gd name="connsiteY0" fmla="*/ 1495425 h 1495425"/>
              <a:gd name="connsiteX1" fmla="*/ 1400175 w 2200275"/>
              <a:gd name="connsiteY1" fmla="*/ 1457325 h 1495425"/>
              <a:gd name="connsiteX2" fmla="*/ 1257300 w 2200275"/>
              <a:gd name="connsiteY2" fmla="*/ 0 h 1495425"/>
              <a:gd name="connsiteX3" fmla="*/ 0 w 2200275"/>
              <a:gd name="connsiteY3" fmla="*/ 66675 h 1495425"/>
              <a:gd name="connsiteX0" fmla="*/ 2200275 w 2200275"/>
              <a:gd name="connsiteY0" fmla="*/ 1428750 h 1428750"/>
              <a:gd name="connsiteX1" fmla="*/ 1400175 w 2200275"/>
              <a:gd name="connsiteY1" fmla="*/ 1390650 h 1428750"/>
              <a:gd name="connsiteX2" fmla="*/ 1190625 w 2200275"/>
              <a:gd name="connsiteY2" fmla="*/ 9525 h 1428750"/>
              <a:gd name="connsiteX3" fmla="*/ 0 w 2200275"/>
              <a:gd name="connsiteY3" fmla="*/ 0 h 1428750"/>
              <a:gd name="connsiteX0" fmla="*/ 2200275 w 2200275"/>
              <a:gd name="connsiteY0" fmla="*/ 1428750 h 1447800"/>
              <a:gd name="connsiteX1" fmla="*/ 1247775 w 2200275"/>
              <a:gd name="connsiteY1" fmla="*/ 1447800 h 1447800"/>
              <a:gd name="connsiteX2" fmla="*/ 1190625 w 2200275"/>
              <a:gd name="connsiteY2" fmla="*/ 9525 h 1447800"/>
              <a:gd name="connsiteX3" fmla="*/ 0 w 2200275"/>
              <a:gd name="connsiteY3" fmla="*/ 0 h 144780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63173"/>
              <a:gd name="connsiteX1" fmla="*/ 1219200 w 2200275"/>
              <a:gd name="connsiteY1" fmla="*/ 1019175 h 1463173"/>
              <a:gd name="connsiteX2" fmla="*/ 1200150 w 2200275"/>
              <a:gd name="connsiteY2" fmla="*/ 361950 h 1463173"/>
              <a:gd name="connsiteX3" fmla="*/ 0 w 2200275"/>
              <a:gd name="connsiteY3" fmla="*/ 0 h 1463173"/>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Lst>
            <a:ahLst/>
            <a:cxnLst>
              <a:cxn ang="0">
                <a:pos x="connsiteX0" y="connsiteY0"/>
              </a:cxn>
              <a:cxn ang="0">
                <a:pos x="connsiteX1" y="connsiteY1"/>
              </a:cxn>
              <a:cxn ang="0">
                <a:pos x="connsiteX2" y="connsiteY2"/>
              </a:cxn>
              <a:cxn ang="0">
                <a:pos x="connsiteX3" y="connsiteY3"/>
              </a:cxn>
            </a:cxnLst>
            <a:rect l="l" t="t" r="r" b="b"/>
            <a:pathLst>
              <a:path w="2200275" h="1428750">
                <a:moveTo>
                  <a:pt x="2200275" y="1428750"/>
                </a:moveTo>
                <a:cubicBezTo>
                  <a:pt x="1549400" y="1406525"/>
                  <a:pt x="1222375" y="1450975"/>
                  <a:pt x="1219200" y="1019175"/>
                </a:cubicBezTo>
                <a:lnTo>
                  <a:pt x="1200150" y="361950"/>
                </a:lnTo>
                <a:cubicBezTo>
                  <a:pt x="1190625" y="-53975"/>
                  <a:pt x="752475" y="6350"/>
                  <a:pt x="0" y="0"/>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9" name="Freeform 88"/>
          <p:cNvSpPr/>
          <p:nvPr/>
        </p:nvSpPr>
        <p:spPr bwMode="auto">
          <a:xfrm flipH="1" flipV="1">
            <a:off x="8059862" y="4168563"/>
            <a:ext cx="962600" cy="1832384"/>
          </a:xfrm>
          <a:custGeom>
            <a:avLst/>
            <a:gdLst>
              <a:gd name="connsiteX0" fmla="*/ 2200275 w 2200275"/>
              <a:gd name="connsiteY0" fmla="*/ 1495425 h 1495425"/>
              <a:gd name="connsiteX1" fmla="*/ 1400175 w 2200275"/>
              <a:gd name="connsiteY1" fmla="*/ 1457325 h 1495425"/>
              <a:gd name="connsiteX2" fmla="*/ 1257300 w 2200275"/>
              <a:gd name="connsiteY2" fmla="*/ 0 h 1495425"/>
              <a:gd name="connsiteX3" fmla="*/ 0 w 2200275"/>
              <a:gd name="connsiteY3" fmla="*/ 66675 h 1495425"/>
              <a:gd name="connsiteX0" fmla="*/ 2200275 w 2200275"/>
              <a:gd name="connsiteY0" fmla="*/ 1428750 h 1428750"/>
              <a:gd name="connsiteX1" fmla="*/ 1400175 w 2200275"/>
              <a:gd name="connsiteY1" fmla="*/ 1390650 h 1428750"/>
              <a:gd name="connsiteX2" fmla="*/ 1190625 w 2200275"/>
              <a:gd name="connsiteY2" fmla="*/ 9525 h 1428750"/>
              <a:gd name="connsiteX3" fmla="*/ 0 w 2200275"/>
              <a:gd name="connsiteY3" fmla="*/ 0 h 1428750"/>
              <a:gd name="connsiteX0" fmla="*/ 2200275 w 2200275"/>
              <a:gd name="connsiteY0" fmla="*/ 1428750 h 1447800"/>
              <a:gd name="connsiteX1" fmla="*/ 1247775 w 2200275"/>
              <a:gd name="connsiteY1" fmla="*/ 1447800 h 1447800"/>
              <a:gd name="connsiteX2" fmla="*/ 1190625 w 2200275"/>
              <a:gd name="connsiteY2" fmla="*/ 9525 h 1447800"/>
              <a:gd name="connsiteX3" fmla="*/ 0 w 2200275"/>
              <a:gd name="connsiteY3" fmla="*/ 0 h 144780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63173"/>
              <a:gd name="connsiteX1" fmla="*/ 1219200 w 2200275"/>
              <a:gd name="connsiteY1" fmla="*/ 1019175 h 1463173"/>
              <a:gd name="connsiteX2" fmla="*/ 1200150 w 2200275"/>
              <a:gd name="connsiteY2" fmla="*/ 361950 h 1463173"/>
              <a:gd name="connsiteX3" fmla="*/ 0 w 2200275"/>
              <a:gd name="connsiteY3" fmla="*/ 0 h 1463173"/>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Lst>
            <a:ahLst/>
            <a:cxnLst>
              <a:cxn ang="0">
                <a:pos x="connsiteX0" y="connsiteY0"/>
              </a:cxn>
              <a:cxn ang="0">
                <a:pos x="connsiteX1" y="connsiteY1"/>
              </a:cxn>
              <a:cxn ang="0">
                <a:pos x="connsiteX2" y="connsiteY2"/>
              </a:cxn>
              <a:cxn ang="0">
                <a:pos x="connsiteX3" y="connsiteY3"/>
              </a:cxn>
            </a:cxnLst>
            <a:rect l="l" t="t" r="r" b="b"/>
            <a:pathLst>
              <a:path w="2200275" h="1428750">
                <a:moveTo>
                  <a:pt x="2200275" y="1428750"/>
                </a:moveTo>
                <a:cubicBezTo>
                  <a:pt x="1549400" y="1406525"/>
                  <a:pt x="1222375" y="1450975"/>
                  <a:pt x="1219200" y="1019175"/>
                </a:cubicBezTo>
                <a:lnTo>
                  <a:pt x="1200150" y="361950"/>
                </a:lnTo>
                <a:cubicBezTo>
                  <a:pt x="1190625" y="-53975"/>
                  <a:pt x="752475" y="6350"/>
                  <a:pt x="0" y="0"/>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0" name="Freeform 89"/>
          <p:cNvSpPr/>
          <p:nvPr/>
        </p:nvSpPr>
        <p:spPr bwMode="auto">
          <a:xfrm flipH="1">
            <a:off x="8043836" y="2730335"/>
            <a:ext cx="1014683" cy="1437503"/>
          </a:xfrm>
          <a:custGeom>
            <a:avLst/>
            <a:gdLst>
              <a:gd name="connsiteX0" fmla="*/ 2200275 w 2200275"/>
              <a:gd name="connsiteY0" fmla="*/ 1495425 h 1495425"/>
              <a:gd name="connsiteX1" fmla="*/ 1400175 w 2200275"/>
              <a:gd name="connsiteY1" fmla="*/ 1457325 h 1495425"/>
              <a:gd name="connsiteX2" fmla="*/ 1257300 w 2200275"/>
              <a:gd name="connsiteY2" fmla="*/ 0 h 1495425"/>
              <a:gd name="connsiteX3" fmla="*/ 0 w 2200275"/>
              <a:gd name="connsiteY3" fmla="*/ 66675 h 1495425"/>
              <a:gd name="connsiteX0" fmla="*/ 2200275 w 2200275"/>
              <a:gd name="connsiteY0" fmla="*/ 1428750 h 1428750"/>
              <a:gd name="connsiteX1" fmla="*/ 1400175 w 2200275"/>
              <a:gd name="connsiteY1" fmla="*/ 1390650 h 1428750"/>
              <a:gd name="connsiteX2" fmla="*/ 1190625 w 2200275"/>
              <a:gd name="connsiteY2" fmla="*/ 9525 h 1428750"/>
              <a:gd name="connsiteX3" fmla="*/ 0 w 2200275"/>
              <a:gd name="connsiteY3" fmla="*/ 0 h 1428750"/>
              <a:gd name="connsiteX0" fmla="*/ 2200275 w 2200275"/>
              <a:gd name="connsiteY0" fmla="*/ 1428750 h 1447800"/>
              <a:gd name="connsiteX1" fmla="*/ 1247775 w 2200275"/>
              <a:gd name="connsiteY1" fmla="*/ 1447800 h 1447800"/>
              <a:gd name="connsiteX2" fmla="*/ 1190625 w 2200275"/>
              <a:gd name="connsiteY2" fmla="*/ 9525 h 1447800"/>
              <a:gd name="connsiteX3" fmla="*/ 0 w 2200275"/>
              <a:gd name="connsiteY3" fmla="*/ 0 h 144780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63173"/>
              <a:gd name="connsiteX1" fmla="*/ 1219200 w 2200275"/>
              <a:gd name="connsiteY1" fmla="*/ 1019175 h 1463173"/>
              <a:gd name="connsiteX2" fmla="*/ 1200150 w 2200275"/>
              <a:gd name="connsiteY2" fmla="*/ 361950 h 1463173"/>
              <a:gd name="connsiteX3" fmla="*/ 0 w 2200275"/>
              <a:gd name="connsiteY3" fmla="*/ 0 h 1463173"/>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Lst>
            <a:ahLst/>
            <a:cxnLst>
              <a:cxn ang="0">
                <a:pos x="connsiteX0" y="connsiteY0"/>
              </a:cxn>
              <a:cxn ang="0">
                <a:pos x="connsiteX1" y="connsiteY1"/>
              </a:cxn>
              <a:cxn ang="0">
                <a:pos x="connsiteX2" y="connsiteY2"/>
              </a:cxn>
              <a:cxn ang="0">
                <a:pos x="connsiteX3" y="connsiteY3"/>
              </a:cxn>
            </a:cxnLst>
            <a:rect l="l" t="t" r="r" b="b"/>
            <a:pathLst>
              <a:path w="2200275" h="1428750">
                <a:moveTo>
                  <a:pt x="2200275" y="1428750"/>
                </a:moveTo>
                <a:cubicBezTo>
                  <a:pt x="1549400" y="1406525"/>
                  <a:pt x="1222375" y="1450975"/>
                  <a:pt x="1219200" y="1019175"/>
                </a:cubicBezTo>
                <a:lnTo>
                  <a:pt x="1200150" y="361950"/>
                </a:lnTo>
                <a:cubicBezTo>
                  <a:pt x="1190625" y="-53975"/>
                  <a:pt x="752475" y="6350"/>
                  <a:pt x="0" y="0"/>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91" name="Group 90"/>
          <p:cNvGrpSpPr/>
          <p:nvPr/>
        </p:nvGrpSpPr>
        <p:grpSpPr>
          <a:xfrm>
            <a:off x="9832972" y="2711826"/>
            <a:ext cx="296699" cy="3289121"/>
            <a:chOff x="2225225" y="2724526"/>
            <a:chExt cx="296699" cy="3289121"/>
          </a:xfrm>
        </p:grpSpPr>
        <p:cxnSp>
          <p:nvCxnSpPr>
            <p:cNvPr id="92" name="Straight Connector 91"/>
            <p:cNvCxnSpPr/>
            <p:nvPr/>
          </p:nvCxnSpPr>
          <p:spPr>
            <a:xfrm>
              <a:off x="2225225" y="2724526"/>
              <a:ext cx="296699" cy="1"/>
            </a:xfrm>
            <a:prstGeom prst="line">
              <a:avLst/>
            </a:prstGeom>
            <a:ln w="76200">
              <a:solidFill>
                <a:srgbClr val="50B34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225225" y="5455374"/>
              <a:ext cx="295018" cy="0"/>
            </a:xfrm>
            <a:prstGeom prst="line">
              <a:avLst/>
            </a:prstGeom>
            <a:ln w="76200">
              <a:solidFill>
                <a:srgbClr val="50B34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226065" y="6013647"/>
              <a:ext cx="295018" cy="0"/>
            </a:xfrm>
            <a:prstGeom prst="line">
              <a:avLst/>
            </a:prstGeom>
            <a:ln w="76200">
              <a:solidFill>
                <a:srgbClr val="50B34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8024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par>
                                <p:cTn id="20" presetID="22" presetClass="entr" presetSubtype="8"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par>
                                <p:cTn id="23" presetID="22" presetClass="entr" presetSubtype="8"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left)">
                                      <p:cBhvr>
                                        <p:cTn id="25" dur="500"/>
                                        <p:tgtEl>
                                          <p:spTgt spid="64"/>
                                        </p:tgtEl>
                                      </p:cBhvr>
                                    </p:animEffect>
                                  </p:childTnLst>
                                </p:cTn>
                              </p:par>
                              <p:par>
                                <p:cTn id="26" presetID="22" presetClass="entr" presetSubtype="8"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wipe(left)">
                                      <p:cBhvr>
                                        <p:cTn id="28" dur="500"/>
                                        <p:tgtEl>
                                          <p:spTgt spid="67"/>
                                        </p:tgtEl>
                                      </p:cBhvr>
                                    </p:animEffect>
                                  </p:childTnLst>
                                </p:cTn>
                              </p:par>
                              <p:par>
                                <p:cTn id="29" presetID="22" presetClass="entr" presetSubtype="8"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22" presetClass="entr" presetSubtype="8"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wipe(left)">
                                      <p:cBhvr>
                                        <p:cTn id="45" dur="500"/>
                                        <p:tgtEl>
                                          <p:spTgt spid="9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wipe(left)">
                                      <p:cBhvr>
                                        <p:cTn id="50" dur="500"/>
                                        <p:tgtEl>
                                          <p:spTgt spid="8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wipe(left)">
                                      <p:cBhvr>
                                        <p:cTn id="53" dur="500"/>
                                        <p:tgtEl>
                                          <p:spTgt spid="8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wipe(left)">
                                      <p:cBhvr>
                                        <p:cTn id="56" dur="500"/>
                                        <p:tgtEl>
                                          <p:spTgt spid="9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wipe(left)">
                                      <p:cBhvr>
                                        <p:cTn id="59" dur="500"/>
                                        <p:tgtEl>
                                          <p:spTgt spid="11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11"/>
                                        </p:tgtEl>
                                        <p:attrNameLst>
                                          <p:attrName>style.visibility</p:attrName>
                                        </p:attrNameLst>
                                      </p:cBhvr>
                                      <p:to>
                                        <p:strVal val="visible"/>
                                      </p:to>
                                    </p:set>
                                    <p:animEffect transition="in" filter="wipe(left)">
                                      <p:cBhvr>
                                        <p:cTn id="62" dur="500"/>
                                        <p:tgtEl>
                                          <p:spTgt spid="11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wipe(left)">
                                      <p:cBhvr>
                                        <p:cTn id="65" dur="500"/>
                                        <p:tgtEl>
                                          <p:spTgt spid="110"/>
                                        </p:tgtEl>
                                      </p:cBhvr>
                                    </p:animEffect>
                                  </p:childTnLst>
                                </p:cTn>
                              </p:par>
                              <p:par>
                                <p:cTn id="66" presetID="22" presetClass="entr" presetSubtype="8" fill="hold"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wipe(left)">
                                      <p:cBhvr>
                                        <p:cTn id="68" dur="500"/>
                                        <p:tgtEl>
                                          <p:spTgt spid="91"/>
                                        </p:tgtEl>
                                      </p:cBhvr>
                                    </p:animEffect>
                                  </p:childTnLst>
                                </p:cTn>
                              </p:par>
                              <p:par>
                                <p:cTn id="69" presetID="22" presetClass="entr" presetSubtype="8" fill="hold" nodeType="withEffect">
                                  <p:stCondLst>
                                    <p:cond delay="0"/>
                                  </p:stCondLst>
                                  <p:childTnLst>
                                    <p:set>
                                      <p:cBhvr>
                                        <p:cTn id="70" dur="1" fill="hold">
                                          <p:stCondLst>
                                            <p:cond delay="0"/>
                                          </p:stCondLst>
                                        </p:cTn>
                                        <p:tgtEl>
                                          <p:spTgt spid="156"/>
                                        </p:tgtEl>
                                        <p:attrNameLst>
                                          <p:attrName>style.visibility</p:attrName>
                                        </p:attrNameLst>
                                      </p:cBhvr>
                                      <p:to>
                                        <p:strVal val="visible"/>
                                      </p:to>
                                    </p:set>
                                    <p:animEffect transition="in" filter="wipe(left)">
                                      <p:cBhvr>
                                        <p:cTn id="71" dur="500"/>
                                        <p:tgtEl>
                                          <p:spTgt spid="156"/>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left)">
                                      <p:cBhvr>
                                        <p:cTn id="74" dur="500"/>
                                        <p:tgtEl>
                                          <p:spTgt spid="83"/>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wipe(left)">
                                      <p:cBhvr>
                                        <p:cTn id="77" dur="500"/>
                                        <p:tgtEl>
                                          <p:spTgt spid="84"/>
                                        </p:tgtEl>
                                      </p:cBhvr>
                                    </p:animEffect>
                                  </p:childTnLst>
                                </p:cTn>
                              </p:par>
                              <p:par>
                                <p:cTn id="78" presetID="22" presetClass="entr" presetSubtype="8" fill="hold"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left)">
                                      <p:cBhvr>
                                        <p:cTn id="8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P spid="32" grpId="0"/>
      <p:bldP spid="6" grpId="0" animBg="1"/>
      <p:bldP spid="84" grpId="0"/>
      <p:bldP spid="83" grpId="0"/>
      <p:bldP spid="86" grpId="0" animBg="1"/>
      <p:bldP spid="89" grpId="0" animBg="1"/>
      <p:bldP spid="9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4" name="think-cell Slide" r:id="rId5" imgW="378" imgH="377" progId="TCLayout.ActiveDocument.1">
                  <p:embed/>
                </p:oleObj>
              </mc:Choice>
              <mc:Fallback>
                <p:oleObj name="think-cell Slide" r:id="rId5" imgW="378" imgH="377" progId="TCLayout.ActiveDocument.1">
                  <p:embed/>
                  <p:pic>
                    <p:nvPicPr>
                      <p:cNvPr id="18" name="Object 17"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Anatomy of a U-SQL query</a:t>
            </a:r>
          </a:p>
        </p:txBody>
      </p:sp>
      <p:grpSp>
        <p:nvGrpSpPr>
          <p:cNvPr id="54" name="Group 53"/>
          <p:cNvGrpSpPr/>
          <p:nvPr/>
        </p:nvGrpSpPr>
        <p:grpSpPr>
          <a:xfrm>
            <a:off x="3341987" y="1948240"/>
            <a:ext cx="5171407" cy="4405907"/>
            <a:chOff x="3460749" y="1618287"/>
            <a:chExt cx="5171407" cy="4405907"/>
          </a:xfrm>
        </p:grpSpPr>
        <p:pic>
          <p:nvPicPr>
            <p:cNvPr id="34" name="Picture 33"/>
            <p:cNvPicPr>
              <a:picLocks noChangeAspect="1"/>
            </p:cNvPicPr>
            <p:nvPr/>
          </p:nvPicPr>
          <p:blipFill rotWithShape="1">
            <a:blip r:embed="rId7"/>
            <a:srcRect b="15576"/>
            <a:stretch/>
          </p:blipFill>
          <p:spPr>
            <a:xfrm>
              <a:off x="3460749" y="1618287"/>
              <a:ext cx="5171407" cy="4237966"/>
            </a:xfrm>
            <a:prstGeom prst="rect">
              <a:avLst/>
            </a:prstGeom>
            <a:noFill/>
            <a:ln>
              <a:noFill/>
            </a:ln>
          </p:spPr>
        </p:pic>
        <p:sp>
          <p:nvSpPr>
            <p:cNvPr id="55" name="Rectangle 54"/>
            <p:cNvSpPr/>
            <p:nvPr/>
          </p:nvSpPr>
          <p:spPr>
            <a:xfrm>
              <a:off x="3695663" y="2304617"/>
              <a:ext cx="4935950" cy="3719577"/>
            </a:xfrm>
            <a:prstGeom prst="rect">
              <a:avLst/>
            </a:prstGeom>
            <a:solidFill>
              <a:schemeClr val="bg1"/>
            </a:solidFill>
            <a:ln w="3175">
              <a:noFill/>
            </a:ln>
          </p:spPr>
          <p:txBody>
            <a:bodyPr wrap="square">
              <a:noAutofit/>
            </a:bodyPr>
            <a:lstStyle/>
            <a:p>
              <a:pPr>
                <a:spcAft>
                  <a:spcPts val="600"/>
                </a:spcAft>
              </a:pPr>
              <a:r>
                <a:rPr lang="en-US" sz="1200" dirty="0">
                  <a:solidFill>
                    <a:srgbClr val="0000FF"/>
                  </a:solidFill>
                  <a:highlight>
                    <a:srgbClr val="FFFFFF"/>
                  </a:highlight>
                  <a:latin typeface="Consolas" panose="020B0609020204030204" pitchFamily="49" charset="0"/>
                  <a:cs typeface="Consolas" panose="020B0609020204030204" pitchFamily="49" charset="0"/>
                </a:rPr>
                <a:t>REFERENCE ASSEMBLY </a:t>
              </a:r>
              <a:r>
                <a:rPr lang="en-US" sz="1200" dirty="0" err="1">
                  <a:solidFill>
                    <a:srgbClr val="505050"/>
                  </a:solidFill>
                  <a:highlight>
                    <a:srgbClr val="FFFFFF"/>
                  </a:highlight>
                  <a:latin typeface="Consolas" panose="020B0609020204030204" pitchFamily="49" charset="0"/>
                  <a:cs typeface="Consolas" panose="020B0609020204030204" pitchFamily="49" charset="0"/>
                </a:rPr>
                <a:t>WebLogExtASM</a:t>
              </a:r>
              <a:r>
                <a:rPr lang="en-US" sz="1200" dirty="0">
                  <a:solidFill>
                    <a:srgbClr val="505050"/>
                  </a:solidFill>
                  <a:highlight>
                    <a:srgbClr val="FFFFFF"/>
                  </a:highlight>
                  <a:latin typeface="Consolas" panose="020B0609020204030204" pitchFamily="49" charset="0"/>
                  <a:cs typeface="Consolas" panose="020B0609020204030204" pitchFamily="49" charset="0"/>
                </a:rPr>
                <a:t>;</a:t>
              </a:r>
            </a:p>
            <a:p>
              <a:pPr>
                <a:spcBef>
                  <a:spcPts val="600"/>
                </a:spcBef>
              </a:pPr>
              <a:r>
                <a:rPr lang="en-US" sz="1200" dirty="0">
                  <a:solidFill>
                    <a:srgbClr val="A52A2A"/>
                  </a:solidFill>
                  <a:highlight>
                    <a:srgbClr val="FFFFFF"/>
                  </a:highlight>
                  <a:latin typeface="Consolas" panose="020B0609020204030204" pitchFamily="49" charset="0"/>
                  <a:cs typeface="Consolas" panose="020B0609020204030204" pitchFamily="49" charset="0"/>
                </a:rPr>
                <a:t>@</a:t>
              </a:r>
              <a:r>
                <a:rPr lang="en-US" sz="1200" dirty="0" err="1">
                  <a:solidFill>
                    <a:srgbClr val="A52A2A"/>
                  </a:solidFill>
                  <a:highlight>
                    <a:srgbClr val="FFFFFF"/>
                  </a:highlight>
                  <a:latin typeface="Consolas" panose="020B0609020204030204" pitchFamily="49" charset="0"/>
                  <a:cs typeface="Consolas" panose="020B0609020204030204" pitchFamily="49" charset="0"/>
                </a:rPr>
                <a:t>rs</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505050"/>
                  </a:solidFill>
                  <a:highlight>
                    <a:srgbClr val="FFFFFF"/>
                  </a:highlight>
                  <a:latin typeface="Consolas" panose="020B0609020204030204" pitchFamily="49" charset="0"/>
                  <a:cs typeface="Consolas" panose="020B0609020204030204" pitchFamily="49" charset="0"/>
                </a:rPr>
                <a:t>= </a:t>
              </a:r>
            </a:p>
            <a:p>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EXTRACT</a:t>
              </a:r>
              <a:r>
                <a:rPr lang="en-US" sz="1200" dirty="0">
                  <a:solidFill>
                    <a:srgbClr val="000000"/>
                  </a:solidFill>
                  <a:highlight>
                    <a:srgbClr val="FFFFFF"/>
                  </a:highlight>
                  <a:latin typeface="Consolas" panose="020B0609020204030204" pitchFamily="49" charset="0"/>
                  <a:cs typeface="Consolas" panose="020B0609020204030204" pitchFamily="49" charset="0"/>
                </a:rPr>
                <a:t> </a:t>
              </a:r>
            </a:p>
            <a:p>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00">
                      <a:lumMod val="85000"/>
                      <a:lumOff val="15000"/>
                    </a:srgbClr>
                  </a:solidFill>
                  <a:highlight>
                    <a:srgbClr val="FFFFFF"/>
                  </a:highlight>
                  <a:latin typeface="Consolas" panose="020B0609020204030204" pitchFamily="49" charset="0"/>
                  <a:cs typeface="Consolas" panose="020B0609020204030204" pitchFamily="49" charset="0"/>
                </a:rPr>
                <a:t> </a:t>
              </a:r>
              <a:r>
                <a:rPr lang="en-US" sz="1200" dirty="0" err="1">
                  <a:solidFill>
                    <a:srgbClr val="505050"/>
                  </a:solidFill>
                  <a:highlight>
                    <a:srgbClr val="FFFFFF"/>
                  </a:highlight>
                  <a:latin typeface="Consolas" panose="020B0609020204030204" pitchFamily="49" charset="0"/>
                  <a:cs typeface="Consolas" panose="020B0609020204030204" pitchFamily="49" charset="0"/>
                </a:rPr>
                <a:t>UserID</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string</a:t>
              </a:r>
              <a:r>
                <a:rPr lang="en-US" sz="1200" dirty="0">
                  <a:solidFill>
                    <a:srgbClr val="505050"/>
                  </a:solidFill>
                  <a:highlight>
                    <a:srgbClr val="FFFFFF"/>
                  </a:highlight>
                  <a:latin typeface="Consolas" panose="020B0609020204030204" pitchFamily="49" charset="0"/>
                  <a:cs typeface="Consolas" panose="020B0609020204030204" pitchFamily="49" charset="0"/>
                </a:rPr>
                <a:t>,</a:t>
              </a:r>
              <a:r>
                <a:rPr lang="en-US" sz="1200" dirty="0">
                  <a:solidFill>
                    <a:srgbClr val="000000"/>
                  </a:solidFill>
                  <a:highlight>
                    <a:srgbClr val="FFFFFF"/>
                  </a:highlight>
                  <a:latin typeface="Consolas" panose="020B0609020204030204" pitchFamily="49" charset="0"/>
                  <a:cs typeface="Consolas" panose="020B0609020204030204" pitchFamily="49" charset="0"/>
                </a:rPr>
                <a:t> </a:t>
              </a:r>
            </a:p>
            <a:p>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505050"/>
                  </a:solidFill>
                  <a:highlight>
                    <a:srgbClr val="FFFFFF"/>
                  </a:highlight>
                  <a:latin typeface="Consolas" panose="020B0609020204030204" pitchFamily="49" charset="0"/>
                  <a:cs typeface="Consolas" panose="020B0609020204030204" pitchFamily="49" charset="0"/>
                </a:rPr>
                <a:t>Start</a:t>
              </a:r>
              <a:r>
                <a:rPr lang="en-US" sz="1200" dirty="0">
                  <a:solidFill>
                    <a:srgbClr val="000000">
                      <a:lumMod val="85000"/>
                      <a:lumOff val="15000"/>
                    </a:srgbClr>
                  </a:solidFill>
                  <a:highlight>
                    <a:srgbClr val="FFFFFF"/>
                  </a:highlight>
                  <a:latin typeface="Consolas" panose="020B0609020204030204" pitchFamily="49" charset="0"/>
                  <a:cs typeface="Consolas" panose="020B0609020204030204" pitchFamily="49" charset="0"/>
                </a:rPr>
                <a:t>	</a:t>
              </a:r>
              <a:r>
                <a:rPr lang="en-US" sz="1200" dirty="0" err="1">
                  <a:solidFill>
                    <a:srgbClr val="0000FF"/>
                  </a:solidFill>
                  <a:highlight>
                    <a:srgbClr val="FFFFFF"/>
                  </a:highlight>
                  <a:latin typeface="Consolas" panose="020B0609020204030204" pitchFamily="49" charset="0"/>
                  <a:cs typeface="Consolas" panose="020B0609020204030204" pitchFamily="49" charset="0"/>
                </a:rPr>
                <a:t>DateTime</a:t>
              </a:r>
              <a:r>
                <a:rPr lang="en-US" sz="1200" dirty="0">
                  <a:solidFill>
                    <a:srgbClr val="505050"/>
                  </a:solidFill>
                  <a:highlight>
                    <a:srgbClr val="FFFFFF"/>
                  </a:highlight>
                  <a:latin typeface="Consolas" panose="020B0609020204030204" pitchFamily="49" charset="0"/>
                  <a:cs typeface="Consolas" panose="020B0609020204030204" pitchFamily="49" charset="0"/>
                </a:rPr>
                <a:t>, </a:t>
              </a:r>
            </a:p>
            <a:p>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505050"/>
                  </a:solidFill>
                  <a:highlight>
                    <a:srgbClr val="FFFFFF"/>
                  </a:highlight>
                  <a:latin typeface="Consolas" panose="020B0609020204030204" pitchFamily="49" charset="0"/>
                  <a:cs typeface="Consolas" panose="020B0609020204030204" pitchFamily="49" charset="0"/>
                </a:rPr>
                <a:t>End	</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err="1">
                  <a:solidFill>
                    <a:srgbClr val="0000FF"/>
                  </a:solidFill>
                  <a:highlight>
                    <a:srgbClr val="FFFFFF"/>
                  </a:highlight>
                  <a:latin typeface="Consolas" panose="020B0609020204030204" pitchFamily="49" charset="0"/>
                  <a:cs typeface="Consolas" panose="020B0609020204030204" pitchFamily="49" charset="0"/>
                </a:rPr>
                <a:t>DatetTime</a:t>
              </a:r>
              <a:r>
                <a:rPr lang="en-US" sz="1200" dirty="0">
                  <a:solidFill>
                    <a:srgbClr val="505050"/>
                  </a:solidFill>
                  <a:highlight>
                    <a:srgbClr val="FFFFFF"/>
                  </a:highlight>
                  <a:latin typeface="Consolas" panose="020B0609020204030204" pitchFamily="49" charset="0"/>
                  <a:cs typeface="Consolas" panose="020B0609020204030204" pitchFamily="49" charset="0"/>
                </a:rPr>
                <a:t>,</a:t>
              </a:r>
            </a:p>
            <a:p>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505050"/>
                  </a:solidFill>
                  <a:highlight>
                    <a:srgbClr val="FFFFFF"/>
                  </a:highlight>
                  <a:latin typeface="Consolas" panose="020B0609020204030204" pitchFamily="49" charset="0"/>
                  <a:cs typeface="Consolas" panose="020B0609020204030204" pitchFamily="49" charset="0"/>
                </a:rPr>
                <a:t> Region</a:t>
              </a:r>
              <a:r>
                <a:rPr lang="en-US" sz="1200" dirty="0">
                  <a:solidFill>
                    <a:srgbClr val="000000">
                      <a:lumMod val="85000"/>
                      <a:lumOff val="15000"/>
                    </a:srgbClr>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string</a:t>
              </a:r>
              <a:r>
                <a:rPr lang="en-US" sz="1200" dirty="0">
                  <a:solidFill>
                    <a:srgbClr val="505050"/>
                  </a:solidFill>
                  <a:highlight>
                    <a:srgbClr val="FFFFFF"/>
                  </a:highlight>
                  <a:latin typeface="Consolas" panose="020B0609020204030204" pitchFamily="49" charset="0"/>
                  <a:cs typeface="Consolas" panose="020B0609020204030204" pitchFamily="49" charset="0"/>
                </a:rPr>
                <a:t>,</a:t>
              </a:r>
            </a:p>
            <a:p>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err="1">
                  <a:solidFill>
                    <a:srgbClr val="505050"/>
                  </a:solidFill>
                  <a:highlight>
                    <a:srgbClr val="FFFFFF"/>
                  </a:highlight>
                  <a:latin typeface="Consolas" panose="020B0609020204030204" pitchFamily="49" charset="0"/>
                  <a:cs typeface="Consolas" panose="020B0609020204030204" pitchFamily="49" charset="0"/>
                </a:rPr>
                <a:t>SitesVisited</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string</a:t>
              </a:r>
              <a:r>
                <a:rPr lang="en-US" sz="1200" dirty="0">
                  <a:solidFill>
                    <a:srgbClr val="505050"/>
                  </a:solidFill>
                  <a:highlight>
                    <a:srgbClr val="FFFFFF"/>
                  </a:highlight>
                  <a:latin typeface="Consolas" panose="020B0609020204030204" pitchFamily="49" charset="0"/>
                  <a:cs typeface="Consolas" panose="020B0609020204030204" pitchFamily="49" charset="0"/>
                </a:rPr>
                <a:t>,</a:t>
              </a:r>
            </a:p>
            <a:p>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err="1">
                  <a:solidFill>
                    <a:srgbClr val="505050"/>
                  </a:solidFill>
                  <a:highlight>
                    <a:srgbClr val="FFFFFF"/>
                  </a:highlight>
                  <a:latin typeface="Consolas" panose="020B0609020204030204" pitchFamily="49" charset="0"/>
                  <a:cs typeface="Consolas" panose="020B0609020204030204" pitchFamily="49" charset="0"/>
                </a:rPr>
                <a:t>PagesVisited</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string</a:t>
              </a:r>
              <a:endParaRPr lang="en-US" sz="1200" dirty="0">
                <a:solidFill>
                  <a:srgbClr val="000000"/>
                </a:solidFill>
                <a:highlight>
                  <a:srgbClr val="FFFFFF"/>
                </a:highlight>
                <a:latin typeface="Consolas" panose="020B0609020204030204" pitchFamily="49" charset="0"/>
                <a:cs typeface="Consolas" panose="020B0609020204030204" pitchFamily="49" charset="0"/>
              </a:endParaRPr>
            </a:p>
            <a:p>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FROM</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A31515"/>
                  </a:solidFill>
                  <a:highlight>
                    <a:srgbClr val="FFFFFF"/>
                  </a:highlight>
                  <a:latin typeface="Consolas" panose="020B0609020204030204" pitchFamily="49" charset="0"/>
                  <a:cs typeface="Consolas" panose="020B0609020204030204" pitchFamily="49" charset="0"/>
                </a:rPr>
                <a:t>“</a:t>
              </a:r>
              <a:r>
                <a:rPr lang="en-US" sz="1200" dirty="0" err="1">
                  <a:solidFill>
                    <a:srgbClr val="A31515"/>
                  </a:solidFill>
                  <a:highlight>
                    <a:srgbClr val="FFFFFF"/>
                  </a:highlight>
                  <a:latin typeface="Consolas" panose="020B0609020204030204" pitchFamily="49" charset="0"/>
                  <a:cs typeface="Consolas" panose="020B0609020204030204" pitchFamily="49" charset="0"/>
                </a:rPr>
                <a:t>adls</a:t>
              </a:r>
              <a:r>
                <a:rPr lang="en-US" sz="1200" dirty="0">
                  <a:solidFill>
                    <a:srgbClr val="A31515"/>
                  </a:solidFill>
                  <a:highlight>
                    <a:srgbClr val="FFFFFF"/>
                  </a:highlight>
                  <a:latin typeface="Consolas" panose="020B0609020204030204" pitchFamily="49" charset="0"/>
                  <a:cs typeface="Consolas" panose="020B0609020204030204" pitchFamily="49" charset="0"/>
                </a:rPr>
                <a:t>://Logs/WebLogRecords.txt"</a:t>
              </a:r>
              <a:endParaRPr lang="en-US" sz="1200" dirty="0">
                <a:solidFill>
                  <a:srgbClr val="000000"/>
                </a:solidFill>
                <a:highlight>
                  <a:srgbClr val="FFFFFF"/>
                </a:highlight>
                <a:latin typeface="Consolas" panose="020B0609020204030204" pitchFamily="49" charset="0"/>
                <a:cs typeface="Consolas" panose="020B0609020204030204" pitchFamily="49" charset="0"/>
              </a:endParaRPr>
            </a:p>
            <a:p>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USING</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err="1">
                  <a:solidFill>
                    <a:srgbClr val="505050"/>
                  </a:solidFill>
                  <a:highlight>
                    <a:srgbClr val="FFFFFF"/>
                  </a:highlight>
                  <a:latin typeface="Consolas" panose="020B0609020204030204" pitchFamily="49" charset="0"/>
                  <a:cs typeface="Consolas" panose="020B0609020204030204" pitchFamily="49" charset="0"/>
                </a:rPr>
                <a:t>WebLogExtractor</a:t>
              </a:r>
              <a:r>
                <a:rPr lang="en-US" sz="1200" dirty="0">
                  <a:solidFill>
                    <a:srgbClr val="505050"/>
                  </a:solidFill>
                  <a:highlight>
                    <a:srgbClr val="FFFFFF"/>
                  </a:highlight>
                  <a:latin typeface="Consolas" panose="020B0609020204030204" pitchFamily="49" charset="0"/>
                  <a:cs typeface="Consolas" panose="020B0609020204030204" pitchFamily="49" charset="0"/>
                </a:rPr>
                <a:t>();</a:t>
              </a:r>
            </a:p>
            <a:p>
              <a:pPr>
                <a:spcBef>
                  <a:spcPts val="600"/>
                </a:spcBef>
              </a:pPr>
              <a:r>
                <a:rPr lang="en-US" sz="1200" dirty="0">
                  <a:solidFill>
                    <a:srgbClr val="A52A2A"/>
                  </a:solidFill>
                  <a:highlight>
                    <a:srgbClr val="FFFFFF"/>
                  </a:highlight>
                  <a:latin typeface="Consolas" panose="020B0609020204030204" pitchFamily="49" charset="0"/>
                  <a:cs typeface="Consolas" panose="020B0609020204030204" pitchFamily="49" charset="0"/>
                </a:rPr>
                <a:t>@result</a:t>
              </a:r>
              <a:r>
                <a:rPr lang="en-US" sz="1200" dirty="0">
                  <a:solidFill>
                    <a:srgbClr val="000000"/>
                  </a:solidFill>
                  <a:highlight>
                    <a:srgbClr val="FFFFFF"/>
                  </a:highlight>
                  <a:latin typeface="Consolas" panose="020B0609020204030204" pitchFamily="49" charset="0"/>
                  <a:cs typeface="Consolas" panose="020B0609020204030204" pitchFamily="49" charset="0"/>
                </a:rPr>
                <a:t> = </a:t>
              </a:r>
              <a:r>
                <a:rPr lang="en-US" sz="1200" dirty="0">
                  <a:solidFill>
                    <a:srgbClr val="0000FF"/>
                  </a:solidFill>
                  <a:highlight>
                    <a:srgbClr val="FFFFFF"/>
                  </a:highlight>
                  <a:latin typeface="Consolas" panose="020B0609020204030204" pitchFamily="49" charset="0"/>
                  <a:cs typeface="Consolas" panose="020B0609020204030204" pitchFamily="49" charset="0"/>
                </a:rPr>
                <a:t>SELECT</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err="1">
                  <a:solidFill>
                    <a:srgbClr val="505050"/>
                  </a:solidFill>
                  <a:highlight>
                    <a:srgbClr val="FFFFFF"/>
                  </a:highlight>
                  <a:latin typeface="Consolas" panose="020B0609020204030204" pitchFamily="49" charset="0"/>
                  <a:cs typeface="Consolas" panose="020B0609020204030204" pitchFamily="49" charset="0"/>
                </a:rPr>
                <a:t>UserID</a:t>
              </a:r>
              <a:r>
                <a:rPr lang="en-US" sz="1200" dirty="0">
                  <a:solidFill>
                    <a:srgbClr val="505050"/>
                  </a:solidFill>
                  <a:highlight>
                    <a:srgbClr val="FFFFFF"/>
                  </a:highlight>
                  <a:latin typeface="Consolas" panose="020B0609020204030204" pitchFamily="49" charset="0"/>
                  <a:cs typeface="Consolas" panose="020B0609020204030204" pitchFamily="49" charset="0"/>
                </a:rPr>
                <a:t>,</a:t>
              </a:r>
              <a:r>
                <a:rPr lang="en-US" sz="1200" dirty="0">
                  <a:solidFill>
                    <a:srgbClr val="000000">
                      <a:lumMod val="85000"/>
                      <a:lumOff val="15000"/>
                    </a:srgbClr>
                  </a:solidFill>
                  <a:highlight>
                    <a:srgbClr val="FFFFFF"/>
                  </a:highlight>
                  <a:latin typeface="Consolas" panose="020B0609020204030204" pitchFamily="49" charset="0"/>
                  <a:cs typeface="Consolas" panose="020B0609020204030204" pitchFamily="49" charset="0"/>
                </a:rPr>
                <a:t> </a:t>
              </a:r>
            </a:p>
            <a:p>
              <a:r>
                <a:rPr lang="en-US" sz="1200" dirty="0">
                  <a:solidFill>
                    <a:srgbClr val="505050"/>
                  </a:solidFill>
                  <a:highlight>
                    <a:srgbClr val="FFFFFF"/>
                  </a:highlight>
                  <a:latin typeface="Consolas" panose="020B0609020204030204" pitchFamily="49" charset="0"/>
                  <a:cs typeface="Consolas" panose="020B0609020204030204" pitchFamily="49" charset="0"/>
                </a:rPr>
                <a:t>          (</a:t>
              </a:r>
              <a:r>
                <a:rPr lang="en-US" sz="1200" dirty="0" err="1">
                  <a:solidFill>
                    <a:srgbClr val="505050"/>
                  </a:solidFill>
                  <a:highlight>
                    <a:srgbClr val="FFFFFF"/>
                  </a:highlight>
                  <a:latin typeface="Consolas" panose="020B0609020204030204" pitchFamily="49" charset="0"/>
                  <a:cs typeface="Consolas" panose="020B0609020204030204" pitchFamily="49" charset="0"/>
                </a:rPr>
                <a:t>End.Subtract</a:t>
              </a:r>
              <a:r>
                <a:rPr lang="en-US" sz="1200" dirty="0">
                  <a:solidFill>
                    <a:srgbClr val="505050"/>
                  </a:solidFill>
                  <a:highlight>
                    <a:srgbClr val="FFFFFF"/>
                  </a:highlight>
                  <a:latin typeface="Consolas" panose="020B0609020204030204" pitchFamily="49" charset="0"/>
                  <a:cs typeface="Consolas" panose="020B0609020204030204" pitchFamily="49" charset="0"/>
                </a:rPr>
                <a:t>(Start)).</a:t>
              </a:r>
              <a:r>
                <a:rPr lang="en-US" sz="1200" dirty="0" err="1">
                  <a:solidFill>
                    <a:srgbClr val="505050"/>
                  </a:solidFill>
                  <a:highlight>
                    <a:srgbClr val="FFFFFF"/>
                  </a:highlight>
                  <a:latin typeface="Consolas" panose="020B0609020204030204" pitchFamily="49" charset="0"/>
                  <a:cs typeface="Consolas" panose="020B0609020204030204" pitchFamily="49" charset="0"/>
                </a:rPr>
                <a:t>TotalSeconds</a:t>
              </a:r>
              <a:r>
                <a:rPr lang="en-US" sz="1200" dirty="0">
                  <a:solidFill>
                    <a:srgbClr val="50505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AS</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505050"/>
                  </a:solidFill>
                  <a:highlight>
                    <a:srgbClr val="FFFFFF"/>
                  </a:highlight>
                  <a:latin typeface="Consolas" panose="020B0609020204030204" pitchFamily="49" charset="0"/>
                  <a:cs typeface="Consolas" panose="020B0609020204030204" pitchFamily="49" charset="0"/>
                </a:rPr>
                <a:t>Duration</a:t>
              </a:r>
              <a:r>
                <a:rPr lang="en-US" sz="1200" dirty="0">
                  <a:solidFill>
                    <a:srgbClr val="000000"/>
                  </a:solidFill>
                  <a:highlight>
                    <a:srgbClr val="FFFFFF"/>
                  </a:highlight>
                  <a:latin typeface="Consolas" panose="020B0609020204030204" pitchFamily="49" charset="0"/>
                  <a:cs typeface="Consolas" panose="020B0609020204030204" pitchFamily="49" charset="0"/>
                </a:rPr>
                <a:t> </a:t>
              </a:r>
            </a:p>
            <a:p>
              <a:r>
                <a:rPr lang="en-US" sz="1200" dirty="0">
                  <a:solidFill>
                    <a:srgbClr val="0000FF"/>
                  </a:solidFill>
                  <a:highlight>
                    <a:srgbClr val="FFFFFF"/>
                  </a:highlight>
                  <a:latin typeface="Consolas" panose="020B0609020204030204" pitchFamily="49" charset="0"/>
                  <a:cs typeface="Consolas" panose="020B0609020204030204" pitchFamily="49" charset="0"/>
                </a:rPr>
                <a:t>          FROM</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A52A2A"/>
                  </a:solidFill>
                  <a:highlight>
                    <a:srgbClr val="FFFFFF"/>
                  </a:highlight>
                  <a:latin typeface="Consolas" panose="020B0609020204030204" pitchFamily="49" charset="0"/>
                  <a:cs typeface="Consolas" panose="020B0609020204030204" pitchFamily="49" charset="0"/>
                </a:rPr>
                <a:t>@</a:t>
              </a:r>
              <a:r>
                <a:rPr lang="en-US" sz="1200" dirty="0" err="1">
                  <a:solidFill>
                    <a:srgbClr val="A52A2A"/>
                  </a:solidFill>
                  <a:highlight>
                    <a:srgbClr val="FFFFFF"/>
                  </a:highlight>
                  <a:latin typeface="Consolas" panose="020B0609020204030204" pitchFamily="49" charset="0"/>
                  <a:cs typeface="Consolas" panose="020B0609020204030204" pitchFamily="49" charset="0"/>
                </a:rPr>
                <a:t>rs</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ORDER</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BY</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505050"/>
                  </a:solidFill>
                  <a:highlight>
                    <a:srgbClr val="FFFFFF"/>
                  </a:highlight>
                  <a:latin typeface="Consolas" panose="020B0609020204030204" pitchFamily="49" charset="0"/>
                  <a:cs typeface="Consolas" panose="020B0609020204030204" pitchFamily="49" charset="0"/>
                </a:rPr>
                <a:t>Duration DESC </a:t>
              </a:r>
              <a:r>
                <a:rPr lang="en-US" sz="1200" dirty="0">
                  <a:solidFill>
                    <a:srgbClr val="0000FF"/>
                  </a:solidFill>
                  <a:highlight>
                    <a:srgbClr val="FFFFFF"/>
                  </a:highlight>
                  <a:latin typeface="Consolas" panose="020B0609020204030204" pitchFamily="49" charset="0"/>
                  <a:cs typeface="Consolas" panose="020B0609020204030204" pitchFamily="49" charset="0"/>
                </a:rPr>
                <a:t>FETCH</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505050"/>
                  </a:solidFill>
                  <a:highlight>
                    <a:srgbClr val="FFFFFF"/>
                  </a:highlight>
                  <a:latin typeface="Consolas" panose="020B0609020204030204" pitchFamily="49" charset="0"/>
                  <a:cs typeface="Consolas" panose="020B0609020204030204" pitchFamily="49" charset="0"/>
                </a:rPr>
                <a:t>10;</a:t>
              </a:r>
            </a:p>
            <a:p>
              <a:pPr>
                <a:spcBef>
                  <a:spcPts val="600"/>
                </a:spcBef>
              </a:pPr>
              <a:r>
                <a:rPr lang="en-US" sz="1200" dirty="0">
                  <a:solidFill>
                    <a:srgbClr val="0000FF"/>
                  </a:solidFill>
                  <a:highlight>
                    <a:srgbClr val="FFFFFF"/>
                  </a:highlight>
                  <a:latin typeface="Consolas" panose="020B0609020204030204" pitchFamily="49" charset="0"/>
                  <a:cs typeface="Consolas" panose="020B0609020204030204" pitchFamily="49" charset="0"/>
                </a:rPr>
                <a:t>OUTPUT</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A52A2A"/>
                  </a:solidFill>
                  <a:highlight>
                    <a:srgbClr val="FFFFFF"/>
                  </a:highlight>
                  <a:latin typeface="Consolas" panose="020B0609020204030204" pitchFamily="49" charset="0"/>
                  <a:cs typeface="Consolas" panose="020B0609020204030204" pitchFamily="49" charset="0"/>
                </a:rPr>
                <a:t>@result</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cs typeface="Consolas" panose="020B0609020204030204" pitchFamily="49" charset="0"/>
                </a:rPr>
                <a:t>TO</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a:solidFill>
                    <a:srgbClr val="A31515"/>
                  </a:solidFill>
                  <a:highlight>
                    <a:srgbClr val="FFFFFF"/>
                  </a:highlight>
                  <a:latin typeface="Consolas" panose="020B0609020204030204" pitchFamily="49" charset="0"/>
                  <a:cs typeface="Consolas" panose="020B0609020204030204" pitchFamily="49" charset="0"/>
                </a:rPr>
                <a:t>“</a:t>
              </a:r>
              <a:r>
                <a:rPr lang="en-US" sz="1200" dirty="0" err="1">
                  <a:solidFill>
                    <a:srgbClr val="A31515"/>
                  </a:solidFill>
                  <a:highlight>
                    <a:srgbClr val="FFFFFF"/>
                  </a:highlight>
                  <a:latin typeface="Consolas" panose="020B0609020204030204" pitchFamily="49" charset="0"/>
                  <a:cs typeface="Consolas" panose="020B0609020204030204" pitchFamily="49" charset="0"/>
                </a:rPr>
                <a:t>adls</a:t>
              </a:r>
              <a:r>
                <a:rPr lang="en-US" sz="1200" dirty="0">
                  <a:solidFill>
                    <a:srgbClr val="A31515"/>
                  </a:solidFill>
                  <a:highlight>
                    <a:srgbClr val="FFFFFF"/>
                  </a:highlight>
                  <a:latin typeface="Consolas" panose="020B0609020204030204" pitchFamily="49" charset="0"/>
                  <a:cs typeface="Consolas" panose="020B0609020204030204" pitchFamily="49" charset="0"/>
                </a:rPr>
                <a:t>://Logs/Results/top10.txt"</a:t>
              </a:r>
              <a:endParaRPr lang="en-US" sz="1200" dirty="0">
                <a:solidFill>
                  <a:srgbClr val="000000"/>
                </a:solidFill>
                <a:highlight>
                  <a:srgbClr val="FFFFFF"/>
                </a:highlight>
                <a:latin typeface="Consolas" panose="020B0609020204030204" pitchFamily="49" charset="0"/>
                <a:cs typeface="Consolas" panose="020B0609020204030204" pitchFamily="49" charset="0"/>
              </a:endParaRPr>
            </a:p>
            <a:p>
              <a:r>
                <a:rPr lang="en-US" sz="1200" dirty="0">
                  <a:solidFill>
                    <a:srgbClr val="0000FF"/>
                  </a:solidFill>
                  <a:highlight>
                    <a:srgbClr val="FFFFFF"/>
                  </a:highlight>
                  <a:latin typeface="Consolas" panose="020B0609020204030204" pitchFamily="49" charset="0"/>
                  <a:cs typeface="Consolas" panose="020B0609020204030204" pitchFamily="49" charset="0"/>
                </a:rPr>
                <a:t>USING</a:t>
              </a:r>
              <a:r>
                <a:rPr lang="en-US" sz="1200" dirty="0">
                  <a:solidFill>
                    <a:srgbClr val="000000"/>
                  </a:solidFill>
                  <a:highlight>
                    <a:srgbClr val="FFFFFF"/>
                  </a:highlight>
                  <a:latin typeface="Consolas" panose="020B0609020204030204" pitchFamily="49" charset="0"/>
                  <a:cs typeface="Consolas" panose="020B0609020204030204" pitchFamily="49" charset="0"/>
                </a:rPr>
                <a:t> </a:t>
              </a:r>
              <a:r>
                <a:rPr lang="en-US" sz="1200" dirty="0" err="1">
                  <a:solidFill>
                    <a:srgbClr val="505050"/>
                  </a:solidFill>
                  <a:highlight>
                    <a:srgbClr val="FFFFFF"/>
                  </a:highlight>
                  <a:latin typeface="Consolas" panose="020B0609020204030204" pitchFamily="49" charset="0"/>
                  <a:cs typeface="Consolas" panose="020B0609020204030204" pitchFamily="49" charset="0"/>
                </a:rPr>
                <a:t>Outputter.Tsv</a:t>
              </a:r>
              <a:r>
                <a:rPr lang="en-US" sz="1200" dirty="0">
                  <a:solidFill>
                    <a:srgbClr val="505050"/>
                  </a:solidFill>
                  <a:highlight>
                    <a:srgbClr val="FFFFFF"/>
                  </a:highlight>
                  <a:latin typeface="Consolas" panose="020B0609020204030204" pitchFamily="49" charset="0"/>
                  <a:cs typeface="Consolas" panose="020B0609020204030204" pitchFamily="49" charset="0"/>
                </a:rPr>
                <a:t>();</a:t>
              </a:r>
              <a:endParaRPr lang="en-US" sz="1200" dirty="0">
                <a:solidFill>
                  <a:srgbClr val="505050"/>
                </a:solidFill>
                <a:latin typeface="Consolas" panose="020B0609020204030204" pitchFamily="49" charset="0"/>
                <a:ea typeface="Segoe UI Historic" panose="020B0502040204020203" pitchFamily="34" charset="0"/>
                <a:cs typeface="Consolas" panose="020B0609020204030204" pitchFamily="49" charset="0"/>
              </a:endParaRPr>
            </a:p>
          </p:txBody>
        </p:sp>
      </p:grpSp>
      <p:grpSp>
        <p:nvGrpSpPr>
          <p:cNvPr id="76" name="Group 75"/>
          <p:cNvGrpSpPr/>
          <p:nvPr/>
        </p:nvGrpSpPr>
        <p:grpSpPr>
          <a:xfrm>
            <a:off x="8573609" y="2649949"/>
            <a:ext cx="2909437" cy="1736130"/>
            <a:chOff x="8573609" y="2649949"/>
            <a:chExt cx="2909437" cy="1736130"/>
          </a:xfrm>
        </p:grpSpPr>
        <p:sp>
          <p:nvSpPr>
            <p:cNvPr id="8" name="Right Brace 7"/>
            <p:cNvSpPr/>
            <p:nvPr/>
          </p:nvSpPr>
          <p:spPr>
            <a:xfrm>
              <a:off x="8573609" y="3328218"/>
              <a:ext cx="209527" cy="1057861"/>
            </a:xfrm>
            <a:prstGeom prst="rightBrace">
              <a:avLst>
                <a:gd name="adj1" fmla="val 28643"/>
                <a:gd name="adj2" fmla="val 39706"/>
              </a:avLst>
            </a:prstGeom>
            <a:ln w="28575">
              <a:solidFill>
                <a:srgbClr val="50B347"/>
              </a:solidFill>
              <a:headEnd type="none"/>
              <a:tailEnd type="none" w="med" len="sm"/>
            </a:ln>
          </p:spPr>
          <p:style>
            <a:lnRef idx="1">
              <a:schemeClr val="accent1"/>
            </a:lnRef>
            <a:fillRef idx="0">
              <a:schemeClr val="accent1"/>
            </a:fillRef>
            <a:effectRef idx="0">
              <a:schemeClr val="accent1"/>
            </a:effectRef>
            <a:fontRef idx="minor">
              <a:schemeClr val="tx1"/>
            </a:fontRef>
          </p:style>
          <p:txBody>
            <a:bodyPr wrap="square" tIns="0" rIns="0" bIns="0" rtlCol="0" anchor="ctr">
              <a:noAutofit/>
            </a:bodyPr>
            <a:lstStyle/>
            <a:p>
              <a:pPr algn="ctr"/>
              <a:endParaRPr lang="en-US" sz="1200">
                <a:solidFill>
                  <a:srgbClr val="505050"/>
                </a:solidFill>
              </a:endParaRPr>
            </a:p>
          </p:txBody>
        </p:sp>
        <p:sp>
          <p:nvSpPr>
            <p:cNvPr id="10" name="TextBox 9"/>
            <p:cNvSpPr txBox="1"/>
            <p:nvPr/>
          </p:nvSpPr>
          <p:spPr>
            <a:xfrm>
              <a:off x="8876729" y="2649949"/>
              <a:ext cx="2606317" cy="1634410"/>
            </a:xfrm>
            <a:prstGeom prst="rect">
              <a:avLst/>
            </a:prstGeom>
            <a:noFill/>
          </p:spPr>
          <p:txBody>
            <a:bodyPr wrap="square" lIns="0" tIns="0" rIns="0" bIns="0" rtlCol="0" anchor="ctr">
              <a:noAutofit/>
            </a:bodyPr>
            <a:lstStyle/>
            <a:p>
              <a:pPr marL="177800" indent="-177800">
                <a:spcAft>
                  <a:spcPts val="600"/>
                </a:spcAft>
                <a:buFont typeface="Arial" panose="020B0604020202020204" pitchFamily="34" charset="0"/>
                <a:buChar char="•"/>
              </a:pPr>
              <a:r>
                <a:rPr lang="en-US" sz="1400" dirty="0">
                  <a:solidFill>
                    <a:srgbClr val="505050"/>
                  </a:solidFill>
                </a:rPr>
                <a:t>U-SQL types are the same as C# types</a:t>
              </a:r>
            </a:p>
            <a:p>
              <a:pPr marL="177800" indent="-177800">
                <a:spcAft>
                  <a:spcPts val="600"/>
                </a:spcAft>
                <a:buFont typeface="Arial" panose="020B0604020202020204" pitchFamily="34" charset="0"/>
                <a:buChar char="•"/>
              </a:pPr>
              <a:r>
                <a:rPr lang="en-US" sz="1400" dirty="0">
                  <a:solidFill>
                    <a:srgbClr val="505050"/>
                  </a:solidFill>
                </a:rPr>
                <a:t>The structure (schema) is first imposed when the data is first extracted/read from the file (schema-on-read)</a:t>
              </a:r>
            </a:p>
          </p:txBody>
        </p:sp>
      </p:grpSp>
      <p:grpSp>
        <p:nvGrpSpPr>
          <p:cNvPr id="7" name="Group 6"/>
          <p:cNvGrpSpPr/>
          <p:nvPr/>
        </p:nvGrpSpPr>
        <p:grpSpPr>
          <a:xfrm>
            <a:off x="0" y="1028878"/>
            <a:ext cx="12192000" cy="804223"/>
            <a:chOff x="0" y="1028878"/>
            <a:chExt cx="12192000" cy="804223"/>
          </a:xfrm>
        </p:grpSpPr>
        <p:sp>
          <p:nvSpPr>
            <p:cNvPr id="3" name="Rectangle 2"/>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a:spcAft>
                  <a:spcPts val="600"/>
                </a:spcAft>
              </a:pPr>
              <a:r>
                <a:rPr lang="en-US" sz="1600" dirty="0">
                  <a:solidFill>
                    <a:srgbClr val="FFFFFF"/>
                  </a:solidFill>
                  <a:latin typeface="Segoe UI Semibold" panose="020B0702040204020203" pitchFamily="34" charset="0"/>
                  <a:cs typeface="Segoe UI Semibold" panose="020B0702040204020203" pitchFamily="34" charset="0"/>
                </a:rPr>
                <a:t>10 log records by Duration (End time minus Start time). Sort rows in descending order of Duration.</a:t>
              </a:r>
            </a:p>
          </p:txBody>
        </p:sp>
        <p:sp>
          <p:nvSpPr>
            <p:cNvPr id="6" name="Rounded Rectangle 5"/>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Query 1</a:t>
              </a:r>
            </a:p>
          </p:txBody>
        </p:sp>
      </p:grpSp>
      <p:sp>
        <p:nvSpPr>
          <p:cNvPr id="9" name="Slide Number Placeholder 8"/>
          <p:cNvSpPr>
            <a:spLocks noGrp="1"/>
          </p:cNvSpPr>
          <p:nvPr>
            <p:ph type="sldNum" sz="quarter" idx="4"/>
          </p:nvPr>
        </p:nvSpPr>
        <p:spPr/>
        <p:txBody>
          <a:bodyPr/>
          <a:lstStyle/>
          <a:p>
            <a:pPr>
              <a:defRPr/>
            </a:pPr>
            <a:fld id="{75FAD755-3BD0-2447-A9DF-109DAABEFD99}" type="slidenum">
              <a:rPr smtClean="0"/>
              <a:pPr>
                <a:defRPr/>
              </a:pPr>
              <a:t>79</a:t>
            </a:fld>
            <a:endParaRPr dirty="0"/>
          </a:p>
        </p:txBody>
      </p:sp>
      <p:grpSp>
        <p:nvGrpSpPr>
          <p:cNvPr id="77" name="Group 76"/>
          <p:cNvGrpSpPr/>
          <p:nvPr/>
        </p:nvGrpSpPr>
        <p:grpSpPr>
          <a:xfrm>
            <a:off x="7564582" y="4474576"/>
            <a:ext cx="4173741" cy="215444"/>
            <a:chOff x="7564582" y="4474576"/>
            <a:chExt cx="4173741" cy="215444"/>
          </a:xfrm>
        </p:grpSpPr>
        <p:sp>
          <p:nvSpPr>
            <p:cNvPr id="27" name="TextBox 26"/>
            <p:cNvSpPr txBox="1"/>
            <p:nvPr/>
          </p:nvSpPr>
          <p:spPr>
            <a:xfrm>
              <a:off x="8876729" y="4474576"/>
              <a:ext cx="2861594" cy="215444"/>
            </a:xfrm>
            <a:prstGeom prst="rect">
              <a:avLst/>
            </a:prstGeom>
            <a:noFill/>
          </p:spPr>
          <p:txBody>
            <a:bodyPr wrap="square" lIns="0" tIns="0" rIns="0" bIns="0" rtlCol="0" anchor="ctr">
              <a:spAutoFit/>
            </a:bodyPr>
            <a:lstStyle/>
            <a:p>
              <a:pPr>
                <a:spcAft>
                  <a:spcPts val="600"/>
                </a:spcAft>
              </a:pPr>
              <a:r>
                <a:rPr lang="en-US" sz="1400" i="1" dirty="0">
                  <a:solidFill>
                    <a:srgbClr val="505050"/>
                  </a:solidFill>
                </a:rPr>
                <a:t> </a:t>
              </a:r>
              <a:r>
                <a:rPr lang="en-US" sz="1400" dirty="0">
                  <a:solidFill>
                    <a:srgbClr val="505050"/>
                  </a:solidFill>
                </a:rPr>
                <a:t>Input is read from this file in ADL</a:t>
              </a:r>
            </a:p>
          </p:txBody>
        </p:sp>
        <p:cxnSp>
          <p:nvCxnSpPr>
            <p:cNvPr id="35" name="Straight Arrow Connector 34"/>
            <p:cNvCxnSpPr/>
            <p:nvPr/>
          </p:nvCxnSpPr>
          <p:spPr>
            <a:xfrm flipH="1">
              <a:off x="7564582" y="4581317"/>
              <a:ext cx="1218554"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6275994" y="4684679"/>
            <a:ext cx="5049971" cy="430887"/>
            <a:chOff x="6275994" y="4684679"/>
            <a:chExt cx="5049971" cy="430887"/>
          </a:xfrm>
        </p:grpSpPr>
        <p:sp>
          <p:nvSpPr>
            <p:cNvPr id="28" name="TextBox 27"/>
            <p:cNvSpPr txBox="1"/>
            <p:nvPr/>
          </p:nvSpPr>
          <p:spPr>
            <a:xfrm>
              <a:off x="8910107" y="4684679"/>
              <a:ext cx="2415858" cy="430887"/>
            </a:xfrm>
            <a:prstGeom prst="rect">
              <a:avLst/>
            </a:prstGeom>
            <a:noFill/>
          </p:spPr>
          <p:txBody>
            <a:bodyPr wrap="square" lIns="0" tIns="0" rIns="0" bIns="0" rtlCol="0" anchor="ctr">
              <a:spAutoFit/>
            </a:bodyPr>
            <a:lstStyle/>
            <a:p>
              <a:pPr>
                <a:spcAft>
                  <a:spcPts val="600"/>
                </a:spcAft>
              </a:pPr>
              <a:r>
                <a:rPr lang="en-US" sz="1400" dirty="0">
                  <a:solidFill>
                    <a:srgbClr val="505050"/>
                  </a:solidFill>
                </a:rPr>
                <a:t>Custom function to read from input file</a:t>
              </a:r>
            </a:p>
          </p:txBody>
        </p:sp>
        <p:cxnSp>
          <p:nvCxnSpPr>
            <p:cNvPr id="39" name="Straight Arrow Connector 38"/>
            <p:cNvCxnSpPr/>
            <p:nvPr/>
          </p:nvCxnSpPr>
          <p:spPr>
            <a:xfrm flipH="1">
              <a:off x="6275994" y="4765161"/>
              <a:ext cx="2507142"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8335311" y="5221518"/>
            <a:ext cx="1844576" cy="215444"/>
            <a:chOff x="8335311" y="5221518"/>
            <a:chExt cx="1844576" cy="215444"/>
          </a:xfrm>
        </p:grpSpPr>
        <p:sp>
          <p:nvSpPr>
            <p:cNvPr id="53" name="TextBox 52"/>
            <p:cNvSpPr txBox="1"/>
            <p:nvPr/>
          </p:nvSpPr>
          <p:spPr>
            <a:xfrm>
              <a:off x="8910107" y="5221518"/>
              <a:ext cx="1269780" cy="215444"/>
            </a:xfrm>
            <a:prstGeom prst="rect">
              <a:avLst/>
            </a:prstGeom>
            <a:noFill/>
          </p:spPr>
          <p:txBody>
            <a:bodyPr wrap="square" lIns="0" tIns="0" rIns="0" bIns="0" rtlCol="0" anchor="ctr">
              <a:spAutoFit/>
            </a:bodyPr>
            <a:lstStyle/>
            <a:p>
              <a:pPr>
                <a:spcAft>
                  <a:spcPts val="600"/>
                </a:spcAft>
              </a:pPr>
              <a:r>
                <a:rPr lang="en-US" sz="1400" dirty="0">
                  <a:solidFill>
                    <a:srgbClr val="505050"/>
                  </a:solidFill>
                </a:rPr>
                <a:t>C# Expression</a:t>
              </a:r>
            </a:p>
          </p:txBody>
        </p:sp>
        <p:cxnSp>
          <p:nvCxnSpPr>
            <p:cNvPr id="45" name="Straight Arrow Connector 44"/>
            <p:cNvCxnSpPr/>
            <p:nvPr/>
          </p:nvCxnSpPr>
          <p:spPr>
            <a:xfrm flipH="1">
              <a:off x="8335311" y="5329240"/>
              <a:ext cx="447825"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8203966" y="5545481"/>
            <a:ext cx="2964592" cy="166199"/>
            <a:chOff x="8203966" y="5545481"/>
            <a:chExt cx="2964592" cy="166199"/>
          </a:xfrm>
        </p:grpSpPr>
        <p:sp>
          <p:nvSpPr>
            <p:cNvPr id="11" name="TextBox 10"/>
            <p:cNvSpPr txBox="1"/>
            <p:nvPr/>
          </p:nvSpPr>
          <p:spPr>
            <a:xfrm>
              <a:off x="8910107" y="5545481"/>
              <a:ext cx="2258451" cy="166199"/>
            </a:xfrm>
            <a:prstGeom prst="rect">
              <a:avLst/>
            </a:prstGeom>
            <a:noFill/>
          </p:spPr>
          <p:txBody>
            <a:bodyPr wrap="none" lIns="0" tIns="0" rIns="0" bIns="0" rtlCol="0" anchor="ctr">
              <a:noAutofit/>
            </a:bodyPr>
            <a:lstStyle/>
            <a:p>
              <a:pPr>
                <a:spcAft>
                  <a:spcPts val="600"/>
                </a:spcAft>
              </a:pPr>
              <a:r>
                <a:rPr lang="en-US" sz="1400" dirty="0">
                  <a:solidFill>
                    <a:srgbClr val="505050"/>
                  </a:solidFill>
                </a:rPr>
                <a:t>Output is stored in this file in ADL</a:t>
              </a:r>
            </a:p>
          </p:txBody>
        </p:sp>
        <p:cxnSp>
          <p:nvCxnSpPr>
            <p:cNvPr id="46" name="Straight Arrow Connector 45"/>
            <p:cNvCxnSpPr/>
            <p:nvPr/>
          </p:nvCxnSpPr>
          <p:spPr>
            <a:xfrm flipH="1">
              <a:off x="8203966" y="5635939"/>
              <a:ext cx="579170"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5627716" y="5824166"/>
            <a:ext cx="6411883" cy="532872"/>
            <a:chOff x="5627716" y="5824166"/>
            <a:chExt cx="6411883" cy="532872"/>
          </a:xfrm>
        </p:grpSpPr>
        <p:sp>
          <p:nvSpPr>
            <p:cNvPr id="14" name="TextBox 13"/>
            <p:cNvSpPr txBox="1"/>
            <p:nvPr/>
          </p:nvSpPr>
          <p:spPr>
            <a:xfrm>
              <a:off x="8910108" y="5926151"/>
              <a:ext cx="3129491" cy="430887"/>
            </a:xfrm>
            <a:prstGeom prst="rect">
              <a:avLst/>
            </a:prstGeom>
            <a:noFill/>
          </p:spPr>
          <p:txBody>
            <a:bodyPr wrap="square" lIns="0" tIns="0" rIns="0" bIns="0" rtlCol="0" anchor="ctr">
              <a:spAutoFit/>
            </a:bodyPr>
            <a:lstStyle/>
            <a:p>
              <a:pPr>
                <a:spcAft>
                  <a:spcPts val="600"/>
                </a:spcAft>
              </a:pPr>
              <a:r>
                <a:rPr lang="en-US" sz="1400" dirty="0">
                  <a:solidFill>
                    <a:srgbClr val="505050"/>
                  </a:solidFill>
                </a:rPr>
                <a:t>Built-in function that writes the output in TSV format</a:t>
              </a:r>
            </a:p>
          </p:txBody>
        </p:sp>
        <p:cxnSp>
          <p:nvCxnSpPr>
            <p:cNvPr id="50" name="Elbow Connector 49"/>
            <p:cNvCxnSpPr/>
            <p:nvPr/>
          </p:nvCxnSpPr>
          <p:spPr>
            <a:xfrm rot="10800000">
              <a:off x="5627716" y="5824166"/>
              <a:ext cx="3155420" cy="317429"/>
            </a:xfrm>
            <a:prstGeom prst="bentConnector3">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268927" y="3117273"/>
            <a:ext cx="3388674" cy="1923793"/>
            <a:chOff x="268927" y="3117273"/>
            <a:chExt cx="3388674" cy="1923793"/>
          </a:xfrm>
        </p:grpSpPr>
        <p:sp>
          <p:nvSpPr>
            <p:cNvPr id="31" name="TextBox 30"/>
            <p:cNvSpPr txBox="1"/>
            <p:nvPr/>
          </p:nvSpPr>
          <p:spPr>
            <a:xfrm>
              <a:off x="268927" y="3636336"/>
              <a:ext cx="2309953" cy="861774"/>
            </a:xfrm>
            <a:prstGeom prst="rect">
              <a:avLst/>
            </a:prstGeom>
            <a:noFill/>
          </p:spPr>
          <p:txBody>
            <a:bodyPr wrap="square" lIns="0" tIns="0" rIns="0" bIns="0" rtlCol="0" anchor="ctr" anchorCtr="0">
              <a:spAutoFit/>
            </a:bodyPr>
            <a:lstStyle/>
            <a:p>
              <a:pPr>
                <a:spcAft>
                  <a:spcPts val="600"/>
                </a:spcAft>
              </a:pPr>
              <a:r>
                <a:rPr lang="en-US" sz="1400" dirty="0" err="1">
                  <a:solidFill>
                    <a:srgbClr val="505050"/>
                  </a:solidFill>
                  <a:latin typeface="Segoe UI Semibold" panose="020B0702040204020203" pitchFamily="34" charset="0"/>
                  <a:cs typeface="Segoe UI Semibold" panose="020B0702040204020203" pitchFamily="34" charset="0"/>
                </a:rPr>
                <a:t>Rowset</a:t>
              </a:r>
              <a:r>
                <a:rPr lang="en-US" sz="1400" dirty="0">
                  <a:solidFill>
                    <a:srgbClr val="505050"/>
                  </a:solidFill>
                  <a:latin typeface="Segoe UI Semibold" panose="020B0702040204020203" pitchFamily="34" charset="0"/>
                  <a:cs typeface="Segoe UI Semibold" panose="020B0702040204020203" pitchFamily="34" charset="0"/>
                </a:rPr>
                <a:t>:</a:t>
              </a:r>
              <a:r>
                <a:rPr lang="en-US" sz="1400" b="1"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505050"/>
                  </a:solidFill>
                </a:rPr>
                <a:t>Conceptually is like an intermediate table…</a:t>
              </a:r>
              <a:br>
                <a:rPr lang="en-US" sz="1400" dirty="0">
                  <a:solidFill>
                    <a:srgbClr val="505050"/>
                  </a:solidFill>
                </a:rPr>
              </a:br>
              <a:r>
                <a:rPr lang="en-US" sz="1400" dirty="0">
                  <a:solidFill>
                    <a:srgbClr val="505050"/>
                  </a:solidFill>
                </a:rPr>
                <a:t>is how U-SQL passes data between statements</a:t>
              </a:r>
            </a:p>
          </p:txBody>
        </p:sp>
        <p:grpSp>
          <p:nvGrpSpPr>
            <p:cNvPr id="74" name="Group 73"/>
            <p:cNvGrpSpPr/>
            <p:nvPr/>
          </p:nvGrpSpPr>
          <p:grpSpPr>
            <a:xfrm>
              <a:off x="2554383" y="3117273"/>
              <a:ext cx="1103218" cy="1923793"/>
              <a:chOff x="2529444" y="3156046"/>
              <a:chExt cx="621496" cy="1885020"/>
            </a:xfrm>
          </p:grpSpPr>
          <p:cxnSp>
            <p:nvCxnSpPr>
              <p:cNvPr id="64" name="Straight Arrow Connector 63"/>
              <p:cNvCxnSpPr/>
              <p:nvPr/>
            </p:nvCxnSpPr>
            <p:spPr>
              <a:xfrm>
                <a:off x="2837087" y="5041066"/>
                <a:ext cx="313853"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837087" y="3156046"/>
                <a:ext cx="313853"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37087" y="3158836"/>
                <a:ext cx="0" cy="1882230"/>
              </a:xfrm>
              <a:prstGeom prst="line">
                <a:avLst/>
              </a:prstGeom>
              <a:ln w="28575">
                <a:solidFill>
                  <a:srgbClr val="50B34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529444" y="4055145"/>
                <a:ext cx="307643" cy="0"/>
              </a:xfrm>
              <a:prstGeom prst="line">
                <a:avLst/>
              </a:prstGeom>
              <a:ln w="28575">
                <a:solidFill>
                  <a:srgbClr val="50B34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035314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500"/>
                                        <p:tgtEl>
                                          <p:spTgt spid="7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right)">
                                      <p:cBhvr>
                                        <p:cTn id="15" dur="500"/>
                                        <p:tgtEl>
                                          <p:spTgt spid="76"/>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wipe(right)">
                                      <p:cBhvr>
                                        <p:cTn id="19" dur="500"/>
                                        <p:tgtEl>
                                          <p:spTgt spid="7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right)">
                                      <p:cBhvr>
                                        <p:cTn id="23" dur="500"/>
                                        <p:tgtEl>
                                          <p:spTgt spid="78"/>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right)">
                                      <p:cBhvr>
                                        <p:cTn id="31" dur="500"/>
                                        <p:tgtEl>
                                          <p:spTgt spid="80"/>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right)">
                                      <p:cBhvr>
                                        <p:cTn id="3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Map/Reduce Code in Hadoop</a:t>
            </a:r>
          </a:p>
        </p:txBody>
      </p:sp>
      <p:sp>
        <p:nvSpPr>
          <p:cNvPr id="3" name="Content Placeholder 2"/>
          <p:cNvSpPr>
            <a:spLocks noGrp="1"/>
          </p:cNvSpPr>
          <p:nvPr>
            <p:ph sz="quarter" idx="10"/>
          </p:nvPr>
        </p:nvSpPr>
        <p:spPr>
          <a:xfrm>
            <a:off x="267682" y="873051"/>
            <a:ext cx="9194901" cy="3699744"/>
          </a:xfrm>
        </p:spPr>
        <p:txBody>
          <a:bodyPr/>
          <a:lstStyle/>
          <a:p>
            <a:pPr marL="0" indent="0">
              <a:buNone/>
            </a:pPr>
            <a:r>
              <a:rPr lang="en-GB" sz="3200" dirty="0"/>
              <a:t>Usually written in Java and compiled as a Jar</a:t>
            </a:r>
          </a:p>
        </p:txBody>
      </p:sp>
      <p:sp>
        <p:nvSpPr>
          <p:cNvPr id="5" name="Rectangle 4"/>
          <p:cNvSpPr/>
          <p:nvPr/>
        </p:nvSpPr>
        <p:spPr>
          <a:xfrm>
            <a:off x="235487" y="1940180"/>
            <a:ext cx="11812486" cy="493981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public static class Map extends Mapper&lt;</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LongWritable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Text, Text,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private final static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one = new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(1);</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private Text word = new Text();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public void map(</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LongWritable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key, Text value, Context context)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String line =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value.toString</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StringTokenizer</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tokenizer</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new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StringTokenizer</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(line);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while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tokenizer.hasMoreTokens</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word.set</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tokenizer.nextToken</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context.write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(word, one);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public static class Reduce extends Reducer&lt;Text,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Text,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public void reduce(Text key,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Iterable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&lt;</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 values, Context context){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sum = 0;</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for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val</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values)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sum +=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val.get</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context.write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(key, new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69628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cs typeface="Segoe UI Light" panose="020B0502040204020203" pitchFamily="34" charset="0"/>
              </a:rPr>
              <a:t>USING clause</a:t>
            </a:r>
          </a:p>
        </p:txBody>
      </p:sp>
      <p:sp>
        <p:nvSpPr>
          <p:cNvPr id="7" name="Content Placeholder 170"/>
          <p:cNvSpPr>
            <a:spLocks noGrp="1"/>
          </p:cNvSpPr>
          <p:nvPr>
            <p:ph type="body" sz="quarter" idx="10"/>
          </p:nvPr>
        </p:nvSpPr>
        <p:spPr>
          <a:xfrm>
            <a:off x="6611257" y="1531258"/>
            <a:ext cx="4528457" cy="4330416"/>
          </a:xfrm>
          <a:prstGeom prst="rect">
            <a:avLst/>
          </a:prstGeom>
        </p:spPr>
        <p:txBody>
          <a:bodyPr wrap="square" lIns="91440" tIns="0" rIns="91440" bIns="0">
            <a:spAutoFit/>
          </a:bodyPr>
          <a:lstStyle/>
          <a:p>
            <a:pPr marL="0" indent="0">
              <a:spcAft>
                <a:spcPts val="600"/>
              </a:spcAft>
              <a:buNone/>
            </a:pPr>
            <a:r>
              <a:rPr lang="en-US" sz="1800" b="1" dirty="0">
                <a:solidFill>
                  <a:schemeClr val="accent1"/>
                </a:solidFill>
                <a:latin typeface="Segoe UI Semibold" charset="0"/>
                <a:ea typeface="Segoe UI Semibold" charset="0"/>
                <a:cs typeface="Segoe UI Semibold" charset="0"/>
              </a:rPr>
              <a:t>Allows shortening and disambiguating C# namespace and class names</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'USING'  </a:t>
            </a:r>
            <a:r>
              <a:rPr lang="en-US" sz="1100" b="1" kern="0" dirty="0" err="1">
                <a:solidFill>
                  <a:srgbClr val="505050"/>
                </a:solidFill>
                <a:latin typeface="Consolas" panose="020B0609020204030204" pitchFamily="49" charset="0"/>
                <a:cs typeface="Consolas" panose="020B0609020204030204" pitchFamily="49" charset="0"/>
              </a:rPr>
              <a:t>csharp_namespace</a:t>
            </a:r>
            <a:r>
              <a:rPr lang="en-US" sz="1100" b="1" kern="0" dirty="0">
                <a:solidFill>
                  <a:srgbClr val="505050"/>
                </a:solidFill>
                <a:latin typeface="Consolas" panose="020B0609020204030204" pitchFamily="49" charset="0"/>
                <a:cs typeface="Consolas" panose="020B0609020204030204" pitchFamily="49" charset="0"/>
              </a:rPr>
              <a:t> </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       | Alias '=' </a:t>
            </a:r>
            <a:r>
              <a:rPr lang="en-US" sz="1100" b="1" kern="0" dirty="0" err="1">
                <a:solidFill>
                  <a:srgbClr val="505050"/>
                </a:solidFill>
                <a:latin typeface="Consolas" panose="020B0609020204030204" pitchFamily="49" charset="0"/>
                <a:cs typeface="Consolas" panose="020B0609020204030204" pitchFamily="49" charset="0"/>
              </a:rPr>
              <a:t>csharp_namespace_or_class</a:t>
            </a:r>
            <a:r>
              <a:rPr lang="en-US" sz="1100" b="1" kern="0" dirty="0">
                <a:solidFill>
                  <a:srgbClr val="505050"/>
                </a:solidFill>
                <a:latin typeface="Consolas" panose="020B0609020204030204" pitchFamily="49" charset="0"/>
                <a:cs typeface="Consolas" panose="020B0609020204030204" pitchFamily="49" charset="0"/>
              </a:rPr>
              <a:t>.</a:t>
            </a:r>
          </a:p>
          <a:p>
            <a:pPr marL="0" lvl="0" indent="0" defTabSz="1218935">
              <a:lnSpc>
                <a:spcPct val="100000"/>
              </a:lnSpc>
              <a:spcBef>
                <a:spcPts val="0"/>
              </a:spcBef>
              <a:buClrTx/>
              <a:buNone/>
            </a:pPr>
            <a:endParaRPr lang="en-US" sz="1200" dirty="0">
              <a:solidFill>
                <a:srgbClr val="505050"/>
              </a:solidFill>
            </a:endParaRPr>
          </a:p>
          <a:p>
            <a:pPr marL="0" lvl="0" indent="0" defTabSz="1218935">
              <a:lnSpc>
                <a:spcPct val="100000"/>
              </a:lnSpc>
              <a:spcBef>
                <a:spcPts val="0"/>
              </a:spcBef>
              <a:buClrTx/>
              <a:buNone/>
            </a:pPr>
            <a:r>
              <a:rPr lang="en-US" sz="1200" dirty="0">
                <a:solidFill>
                  <a:srgbClr val="505050"/>
                </a:solidFill>
              </a:rPr>
              <a:t>Examples: </a:t>
            </a:r>
            <a:endParaRPr lang="en-US" sz="1200" b="1" kern="0" dirty="0">
              <a:solidFill>
                <a:srgbClr val="505050"/>
              </a:solidFill>
              <a:latin typeface="Consolas" panose="020B0609020204030204" pitchFamily="49" charset="0"/>
              <a:cs typeface="Consolas" panose="020B0609020204030204" pitchFamily="49" charset="0"/>
            </a:endParaRP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DECLARE @ input string = "</a:t>
            </a:r>
            <a:r>
              <a:rPr lang="en-US" sz="1100" b="1" kern="0" dirty="0" err="1">
                <a:solidFill>
                  <a:srgbClr val="505050"/>
                </a:solidFill>
                <a:latin typeface="Consolas" panose="020B0609020204030204" pitchFamily="49" charset="0"/>
                <a:cs typeface="Consolas" panose="020B0609020204030204" pitchFamily="49" charset="0"/>
              </a:rPr>
              <a:t>somejsonfile.json</a:t>
            </a:r>
            <a:r>
              <a:rPr lang="en-US" sz="1100" b="1" kern="0" dirty="0">
                <a:solidFill>
                  <a:srgbClr val="505050"/>
                </a:solidFill>
                <a:latin typeface="Consolas" panose="020B0609020204030204" pitchFamily="49" charset="0"/>
                <a:cs typeface="Consolas" panose="020B0609020204030204" pitchFamily="49" charset="0"/>
              </a:rPr>
              <a:t>";</a:t>
            </a:r>
          </a:p>
          <a:p>
            <a:pPr marL="0" lvl="0" indent="0" defTabSz="1218935">
              <a:lnSpc>
                <a:spcPct val="100000"/>
              </a:lnSpc>
              <a:spcBef>
                <a:spcPts val="0"/>
              </a:spcBef>
              <a:buClrTx/>
              <a:buNone/>
            </a:pPr>
            <a:endParaRPr lang="en-US" sz="1100" b="1" kern="0" dirty="0">
              <a:solidFill>
                <a:srgbClr val="505050"/>
              </a:solidFill>
              <a:latin typeface="Consolas" panose="020B0609020204030204" pitchFamily="49" charset="0"/>
              <a:cs typeface="Consolas" panose="020B0609020204030204" pitchFamily="49" charset="0"/>
            </a:endParaRP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REFERENCE ASSEMBLY [</a:t>
            </a:r>
            <a:r>
              <a:rPr lang="en-US" sz="1100" b="1" kern="0" dirty="0" err="1">
                <a:solidFill>
                  <a:srgbClr val="505050"/>
                </a:solidFill>
                <a:latin typeface="Consolas" panose="020B0609020204030204" pitchFamily="49" charset="0"/>
                <a:cs typeface="Consolas" panose="020B0609020204030204" pitchFamily="49" charset="0"/>
              </a:rPr>
              <a:t>Newtonsoft.Json</a:t>
            </a:r>
            <a:r>
              <a:rPr lang="en-US" sz="1100" b="1" kern="0" dirty="0">
                <a:solidFill>
                  <a:srgbClr val="505050"/>
                </a:solidFill>
                <a:latin typeface="Consolas" panose="020B0609020204030204" pitchFamily="49" charset="0"/>
                <a:cs typeface="Consolas" panose="020B0609020204030204" pitchFamily="49" charset="0"/>
              </a:rPr>
              <a:t>];</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REFERENCE ASSEMBLY [</a:t>
            </a:r>
            <a:r>
              <a:rPr lang="en-US" sz="1100" b="1" kern="0" dirty="0" err="1">
                <a:solidFill>
                  <a:srgbClr val="505050"/>
                </a:solidFill>
                <a:latin typeface="Consolas" panose="020B0609020204030204" pitchFamily="49" charset="0"/>
                <a:cs typeface="Consolas" panose="020B0609020204030204" pitchFamily="49" charset="0"/>
              </a:rPr>
              <a:t>Microsoft.Analytics.Samples.Formats</a:t>
            </a:r>
            <a:r>
              <a:rPr lang="en-US" sz="1100" b="1" kern="0" dirty="0">
                <a:solidFill>
                  <a:srgbClr val="505050"/>
                </a:solidFill>
                <a:latin typeface="Consolas" panose="020B0609020204030204" pitchFamily="49" charset="0"/>
                <a:cs typeface="Consolas" panose="020B0609020204030204" pitchFamily="49" charset="0"/>
              </a:rPr>
              <a:t>];</a:t>
            </a:r>
          </a:p>
          <a:p>
            <a:pPr marL="0" lvl="0" indent="0" defTabSz="1218935">
              <a:lnSpc>
                <a:spcPct val="100000"/>
              </a:lnSpc>
              <a:spcBef>
                <a:spcPts val="0"/>
              </a:spcBef>
              <a:buClrTx/>
              <a:buNone/>
            </a:pPr>
            <a:endParaRPr lang="en-US" sz="1100" b="1" kern="0" dirty="0">
              <a:solidFill>
                <a:srgbClr val="505050"/>
              </a:solidFill>
              <a:latin typeface="Consolas" panose="020B0609020204030204" pitchFamily="49" charset="0"/>
              <a:cs typeface="Consolas" panose="020B0609020204030204" pitchFamily="49" charset="0"/>
            </a:endParaRP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USING </a:t>
            </a:r>
            <a:r>
              <a:rPr lang="en-US" sz="1100" b="1" kern="0" dirty="0" err="1">
                <a:solidFill>
                  <a:srgbClr val="505050"/>
                </a:solidFill>
                <a:latin typeface="Consolas" panose="020B0609020204030204" pitchFamily="49" charset="0"/>
                <a:cs typeface="Consolas" panose="020B0609020204030204" pitchFamily="49" charset="0"/>
              </a:rPr>
              <a:t>Microsoft.Analytics.Samples.Formats.Json</a:t>
            </a:r>
            <a:r>
              <a:rPr lang="en-US" sz="1100" b="1" kern="0" dirty="0">
                <a:solidFill>
                  <a:srgbClr val="505050"/>
                </a:solidFill>
                <a:latin typeface="Consolas" panose="020B0609020204030204" pitchFamily="49" charset="0"/>
                <a:cs typeface="Consolas" panose="020B0609020204030204" pitchFamily="49" charset="0"/>
              </a:rPr>
              <a:t>;</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@data0 = </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    EXTRACT </a:t>
            </a:r>
            <a:r>
              <a:rPr lang="en-US" sz="1100" b="1" kern="0" dirty="0" err="1">
                <a:solidFill>
                  <a:srgbClr val="505050"/>
                </a:solidFill>
                <a:latin typeface="Consolas" panose="020B0609020204030204" pitchFamily="49" charset="0"/>
                <a:cs typeface="Consolas" panose="020B0609020204030204" pitchFamily="49" charset="0"/>
              </a:rPr>
              <a:t>IPAddresses</a:t>
            </a:r>
            <a:r>
              <a:rPr lang="en-US" sz="1100" b="1" kern="0" dirty="0">
                <a:solidFill>
                  <a:srgbClr val="505050"/>
                </a:solidFill>
                <a:latin typeface="Consolas" panose="020B0609020204030204" pitchFamily="49" charset="0"/>
                <a:cs typeface="Consolas" panose="020B0609020204030204" pitchFamily="49" charset="0"/>
              </a:rPr>
              <a:t> string</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    FROM @input</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    USING new </a:t>
            </a:r>
            <a:r>
              <a:rPr lang="en-US" sz="1100" b="1" kern="0" dirty="0" err="1">
                <a:solidFill>
                  <a:srgbClr val="505050"/>
                </a:solidFill>
                <a:latin typeface="Consolas" panose="020B0609020204030204" pitchFamily="49" charset="0"/>
                <a:cs typeface="Consolas" panose="020B0609020204030204" pitchFamily="49" charset="0"/>
              </a:rPr>
              <a:t>JsonExtractor</a:t>
            </a:r>
            <a:r>
              <a:rPr lang="en-US" sz="1100" b="1" kern="0" dirty="0">
                <a:solidFill>
                  <a:srgbClr val="505050"/>
                </a:solidFill>
                <a:latin typeface="Consolas" panose="020B0609020204030204" pitchFamily="49" charset="0"/>
                <a:cs typeface="Consolas" panose="020B0609020204030204" pitchFamily="49" charset="0"/>
              </a:rPr>
              <a:t>("Devices[*]");</a:t>
            </a:r>
          </a:p>
          <a:p>
            <a:pPr marL="0" lvl="0" indent="0" defTabSz="1218935">
              <a:lnSpc>
                <a:spcPct val="100000"/>
              </a:lnSpc>
              <a:spcBef>
                <a:spcPts val="0"/>
              </a:spcBef>
              <a:buClrTx/>
              <a:buNone/>
            </a:pPr>
            <a:endParaRPr lang="en-US" sz="1100" b="1" kern="0" dirty="0">
              <a:solidFill>
                <a:srgbClr val="505050"/>
              </a:solidFill>
              <a:latin typeface="Consolas" panose="020B0609020204030204" pitchFamily="49" charset="0"/>
              <a:cs typeface="Consolas" panose="020B0609020204030204" pitchFamily="49" charset="0"/>
            </a:endParaRP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USING </a:t>
            </a:r>
            <a:r>
              <a:rPr lang="en-US" sz="1100" b="1" kern="0" dirty="0" err="1">
                <a:solidFill>
                  <a:srgbClr val="505050"/>
                </a:solidFill>
                <a:latin typeface="Consolas" panose="020B0609020204030204" pitchFamily="49" charset="0"/>
                <a:cs typeface="Consolas" panose="020B0609020204030204" pitchFamily="49" charset="0"/>
              </a:rPr>
              <a:t>json</a:t>
            </a:r>
            <a:r>
              <a:rPr lang="en-US" sz="1100" b="1" kern="0" dirty="0">
                <a:solidFill>
                  <a:srgbClr val="505050"/>
                </a:solidFill>
                <a:latin typeface="Consolas" panose="020B0609020204030204" pitchFamily="49" charset="0"/>
                <a:cs typeface="Consolas" panose="020B0609020204030204" pitchFamily="49" charset="0"/>
              </a:rPr>
              <a:t> = [</a:t>
            </a:r>
            <a:r>
              <a:rPr lang="en-US" sz="1100" b="1" kern="0" dirty="0" err="1">
                <a:solidFill>
                  <a:srgbClr val="505050"/>
                </a:solidFill>
                <a:latin typeface="Consolas" panose="020B0609020204030204" pitchFamily="49" charset="0"/>
                <a:cs typeface="Consolas" panose="020B0609020204030204" pitchFamily="49" charset="0"/>
              </a:rPr>
              <a:t>Microsoft.Analytics.Samples.Formats.Json.JsonExtractor</a:t>
            </a:r>
            <a:r>
              <a:rPr lang="en-US" sz="1100" b="1" kern="0" dirty="0">
                <a:solidFill>
                  <a:srgbClr val="505050"/>
                </a:solidFill>
                <a:latin typeface="Consolas" panose="020B0609020204030204" pitchFamily="49" charset="0"/>
                <a:cs typeface="Consolas" panose="020B0609020204030204" pitchFamily="49" charset="0"/>
              </a:rPr>
              <a:t>];</a:t>
            </a:r>
          </a:p>
          <a:p>
            <a:pPr marL="0" lvl="0" indent="0" defTabSz="1218935">
              <a:lnSpc>
                <a:spcPct val="100000"/>
              </a:lnSpc>
              <a:spcBef>
                <a:spcPts val="0"/>
              </a:spcBef>
              <a:buClrTx/>
              <a:buNone/>
            </a:pPr>
            <a:endParaRPr lang="en-US" sz="1100" b="1" kern="0" dirty="0">
              <a:solidFill>
                <a:srgbClr val="505050"/>
              </a:solidFill>
              <a:latin typeface="Consolas" panose="020B0609020204030204" pitchFamily="49" charset="0"/>
              <a:cs typeface="Consolas" panose="020B0609020204030204" pitchFamily="49" charset="0"/>
            </a:endParaRP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@data1 =</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 EXTRACT </a:t>
            </a:r>
            <a:r>
              <a:rPr lang="en-US" sz="1100" b="1" kern="0" dirty="0" err="1">
                <a:solidFill>
                  <a:srgbClr val="505050"/>
                </a:solidFill>
                <a:latin typeface="Consolas" panose="020B0609020204030204" pitchFamily="49" charset="0"/>
                <a:cs typeface="Consolas" panose="020B0609020204030204" pitchFamily="49" charset="0"/>
              </a:rPr>
              <a:t>IPAddresses</a:t>
            </a:r>
            <a:r>
              <a:rPr lang="en-US" sz="1100" b="1" kern="0" dirty="0">
                <a:solidFill>
                  <a:srgbClr val="505050"/>
                </a:solidFill>
                <a:latin typeface="Consolas" panose="020B0609020204030204" pitchFamily="49" charset="0"/>
                <a:cs typeface="Consolas" panose="020B0609020204030204" pitchFamily="49" charset="0"/>
              </a:rPr>
              <a:t> string</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    FROM @input</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    USING new </a:t>
            </a:r>
            <a:r>
              <a:rPr lang="en-US" sz="1100" b="1" kern="0" dirty="0" err="1">
                <a:solidFill>
                  <a:srgbClr val="505050"/>
                </a:solidFill>
                <a:latin typeface="Consolas" panose="020B0609020204030204" pitchFamily="49" charset="0"/>
                <a:cs typeface="Consolas" panose="020B0609020204030204" pitchFamily="49" charset="0"/>
              </a:rPr>
              <a:t>json</a:t>
            </a:r>
            <a:r>
              <a:rPr lang="en-US" sz="1100" b="1" kern="0" dirty="0">
                <a:solidFill>
                  <a:srgbClr val="505050"/>
                </a:solidFill>
                <a:latin typeface="Consolas" panose="020B0609020204030204" pitchFamily="49" charset="0"/>
                <a:cs typeface="Consolas" panose="020B0609020204030204" pitchFamily="49" charset="0"/>
              </a:rPr>
              <a:t>("Devices[*]");</a:t>
            </a:r>
          </a:p>
        </p:txBody>
      </p:sp>
      <p:grpSp>
        <p:nvGrpSpPr>
          <p:cNvPr id="26" name="Group 25"/>
          <p:cNvGrpSpPr/>
          <p:nvPr/>
        </p:nvGrpSpPr>
        <p:grpSpPr>
          <a:xfrm>
            <a:off x="456051" y="2188028"/>
            <a:ext cx="4801749" cy="2978838"/>
            <a:chOff x="2916222" y="1773149"/>
            <a:chExt cx="6525532" cy="4048213"/>
          </a:xfrm>
        </p:grpSpPr>
        <p:pic>
          <p:nvPicPr>
            <p:cNvPr id="27" name="Picture 26"/>
            <p:cNvPicPr>
              <a:picLocks noChangeAspect="1"/>
            </p:cNvPicPr>
            <p:nvPr/>
          </p:nvPicPr>
          <p:blipFill>
            <a:blip r:embed="rId3"/>
            <a:stretch>
              <a:fillRect/>
            </a:stretch>
          </p:blipFill>
          <p:spPr>
            <a:xfrm>
              <a:off x="2916222" y="1897062"/>
              <a:ext cx="1069686" cy="2590800"/>
            </a:xfrm>
            <a:prstGeom prst="rect">
              <a:avLst/>
            </a:prstGeom>
          </p:spPr>
        </p:pic>
        <p:pic>
          <p:nvPicPr>
            <p:cNvPr id="29" name="Picture 28"/>
            <p:cNvPicPr>
              <a:picLocks noChangeAspect="1"/>
            </p:cNvPicPr>
            <p:nvPr/>
          </p:nvPicPr>
          <p:blipFill>
            <a:blip r:embed="rId4"/>
            <a:stretch>
              <a:fillRect/>
            </a:stretch>
          </p:blipFill>
          <p:spPr>
            <a:xfrm>
              <a:off x="7429485" y="4174064"/>
              <a:ext cx="1084263" cy="361421"/>
            </a:xfrm>
            <a:prstGeom prst="rect">
              <a:avLst/>
            </a:prstGeom>
          </p:spPr>
        </p:pic>
        <p:pic>
          <p:nvPicPr>
            <p:cNvPr id="30" name="Picture 29"/>
            <p:cNvPicPr>
              <a:picLocks noChangeAspect="1"/>
            </p:cNvPicPr>
            <p:nvPr/>
          </p:nvPicPr>
          <p:blipFill>
            <a:blip r:embed="rId5"/>
            <a:stretch>
              <a:fillRect/>
            </a:stretch>
          </p:blipFill>
          <p:spPr>
            <a:xfrm>
              <a:off x="8267685" y="4810642"/>
              <a:ext cx="1174069" cy="1010720"/>
            </a:xfrm>
            <a:prstGeom prst="rect">
              <a:avLst/>
            </a:prstGeom>
          </p:spPr>
        </p:pic>
        <p:pic>
          <p:nvPicPr>
            <p:cNvPr id="32" name="Picture 31"/>
            <p:cNvPicPr>
              <a:picLocks noChangeAspect="1"/>
            </p:cNvPicPr>
            <p:nvPr/>
          </p:nvPicPr>
          <p:blipFill>
            <a:blip r:embed="rId6"/>
            <a:stretch>
              <a:fillRect/>
            </a:stretch>
          </p:blipFill>
          <p:spPr>
            <a:xfrm>
              <a:off x="4537577" y="4868862"/>
              <a:ext cx="3345416" cy="946080"/>
            </a:xfrm>
            <a:prstGeom prst="rect">
              <a:avLst/>
            </a:prstGeom>
          </p:spPr>
        </p:pic>
        <p:pic>
          <p:nvPicPr>
            <p:cNvPr id="33" name="Picture 32"/>
            <p:cNvPicPr>
              <a:picLocks noChangeAspect="1"/>
            </p:cNvPicPr>
            <p:nvPr/>
          </p:nvPicPr>
          <p:blipFill>
            <a:blip r:embed="rId7"/>
            <a:stretch>
              <a:fillRect/>
            </a:stretch>
          </p:blipFill>
          <p:spPr>
            <a:xfrm>
              <a:off x="4389437" y="1773149"/>
              <a:ext cx="3647768" cy="2762336"/>
            </a:xfrm>
            <a:prstGeom prst="rect">
              <a:avLst/>
            </a:prstGeom>
          </p:spPr>
        </p:pic>
      </p:grpSp>
    </p:spTree>
    <p:extLst>
      <p:ext uri="{BB962C8B-B14F-4D97-AF65-F5344CB8AC3E}">
        <p14:creationId xmlns:p14="http://schemas.microsoft.com/office/powerpoint/2010/main" val="100711681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a:cs typeface="Segoe UI Light" panose="020B0502040204020203" pitchFamily="34" charset="0"/>
              </a:rPr>
              <a:t>File Sets</a:t>
            </a:r>
            <a:endParaRPr lang="en-US" sz="4400" dirty="0">
              <a:cs typeface="Segoe UI Light" panose="020B0502040204020203" pitchFamily="34" charset="0"/>
            </a:endParaRPr>
          </a:p>
        </p:txBody>
      </p:sp>
      <p:sp>
        <p:nvSpPr>
          <p:cNvPr id="7" name="Content Placeholder 170"/>
          <p:cNvSpPr>
            <a:spLocks noGrp="1"/>
          </p:cNvSpPr>
          <p:nvPr>
            <p:ph type="body" sz="quarter" idx="10"/>
          </p:nvPr>
        </p:nvSpPr>
        <p:spPr>
          <a:xfrm>
            <a:off x="6611257" y="1531258"/>
            <a:ext cx="5145314" cy="4058547"/>
          </a:xfrm>
          <a:prstGeom prst="rect">
            <a:avLst/>
          </a:prstGeom>
        </p:spPr>
        <p:txBody>
          <a:bodyPr wrap="square" lIns="91440" tIns="0" rIns="91440" bIns="0">
            <a:spAutoFit/>
          </a:bodyPr>
          <a:lstStyle/>
          <a:p>
            <a:pPr marL="0" indent="0">
              <a:spcAft>
                <a:spcPts val="600"/>
              </a:spcAft>
              <a:buNone/>
            </a:pPr>
            <a:r>
              <a:rPr lang="en-US" sz="1800" b="1" dirty="0">
                <a:solidFill>
                  <a:schemeClr val="accent1"/>
                </a:solidFill>
                <a:latin typeface="Segoe UI Semibold" charset="0"/>
                <a:ea typeface="Segoe UI Semibold" charset="0"/>
                <a:cs typeface="Segoe UI Semibold" charset="0"/>
              </a:rPr>
              <a:t>Simple Patterns</a:t>
            </a:r>
          </a:p>
          <a:p>
            <a:pPr marL="0" lvl="0" indent="0" defTabSz="1218935">
              <a:lnSpc>
                <a:spcPct val="100000"/>
              </a:lnSpc>
              <a:spcBef>
                <a:spcPts val="0"/>
              </a:spcBef>
              <a:buClrTx/>
              <a:buNone/>
            </a:pPr>
            <a:r>
              <a:rPr lang="en-US" sz="1100" kern="0" dirty="0">
                <a:solidFill>
                  <a:srgbClr val="505050"/>
                </a:solidFill>
                <a:latin typeface="Consolas" panose="020B0609020204030204" pitchFamily="49" charset="0"/>
                <a:cs typeface="Consolas" panose="020B0609020204030204" pitchFamily="49" charset="0"/>
              </a:rPr>
              <a:t>@pattern string = </a:t>
            </a:r>
          </a:p>
          <a:p>
            <a:pPr marL="0" lvl="0" indent="0" defTabSz="1218935">
              <a:lnSpc>
                <a:spcPct val="100000"/>
              </a:lnSpc>
              <a:spcBef>
                <a:spcPts val="0"/>
              </a:spcBef>
              <a:buClrTx/>
              <a:buNone/>
            </a:pPr>
            <a:r>
              <a:rPr lang="en-US" sz="1100" kern="0" dirty="0">
                <a:solidFill>
                  <a:srgbClr val="505050"/>
                </a:solidFill>
                <a:latin typeface="Consolas" panose="020B0609020204030204" pitchFamily="49" charset="0"/>
                <a:cs typeface="Consolas" panose="020B0609020204030204" pitchFamily="49" charset="0"/>
              </a:rPr>
              <a:t>  "/input/{</a:t>
            </a:r>
            <a:r>
              <a:rPr lang="en-US" sz="1100" kern="0" dirty="0" err="1">
                <a:solidFill>
                  <a:srgbClr val="505050"/>
                </a:solidFill>
                <a:latin typeface="Consolas" panose="020B0609020204030204" pitchFamily="49" charset="0"/>
                <a:cs typeface="Consolas" panose="020B0609020204030204" pitchFamily="49" charset="0"/>
              </a:rPr>
              <a:t>date:yyyy</a:t>
            </a:r>
            <a:r>
              <a:rPr lang="en-US" sz="1100" kern="0" dirty="0">
                <a:solidFill>
                  <a:srgbClr val="505050"/>
                </a:solidFill>
                <a:latin typeface="Consolas" panose="020B0609020204030204" pitchFamily="49" charset="0"/>
                <a:cs typeface="Consolas" panose="020B0609020204030204" pitchFamily="49" charset="0"/>
              </a:rPr>
              <a:t>}/{</a:t>
            </a:r>
            <a:r>
              <a:rPr lang="en-US" sz="1100" kern="0" dirty="0" err="1">
                <a:solidFill>
                  <a:srgbClr val="505050"/>
                </a:solidFill>
                <a:latin typeface="Consolas" panose="020B0609020204030204" pitchFamily="49" charset="0"/>
                <a:cs typeface="Consolas" panose="020B0609020204030204" pitchFamily="49" charset="0"/>
              </a:rPr>
              <a:t>date:MM</a:t>
            </a:r>
            <a:r>
              <a:rPr lang="en-US" sz="1100" kern="0" dirty="0">
                <a:solidFill>
                  <a:srgbClr val="505050"/>
                </a:solidFill>
                <a:latin typeface="Consolas" panose="020B0609020204030204" pitchFamily="49" charset="0"/>
                <a:cs typeface="Consolas" panose="020B0609020204030204" pitchFamily="49" charset="0"/>
              </a:rPr>
              <a:t>}/{</a:t>
            </a:r>
            <a:r>
              <a:rPr lang="en-US" sz="1100" kern="0" dirty="0" err="1">
                <a:solidFill>
                  <a:srgbClr val="505050"/>
                </a:solidFill>
                <a:latin typeface="Consolas" panose="020B0609020204030204" pitchFamily="49" charset="0"/>
                <a:cs typeface="Consolas" panose="020B0609020204030204" pitchFamily="49" charset="0"/>
              </a:rPr>
              <a:t>date:dd</a:t>
            </a:r>
            <a:r>
              <a:rPr lang="en-US" sz="1100" kern="0" dirty="0">
                <a:solidFill>
                  <a:srgbClr val="505050"/>
                </a:solidFill>
                <a:latin typeface="Consolas" panose="020B0609020204030204" pitchFamily="49" charset="0"/>
                <a:cs typeface="Consolas" panose="020B0609020204030204" pitchFamily="49" charset="0"/>
              </a:rPr>
              <a:t>}/{*}.{suffix}";</a:t>
            </a:r>
          </a:p>
          <a:p>
            <a:pPr marL="342826" lvl="0" indent="-342826" defTabSz="1218935">
              <a:lnSpc>
                <a:spcPct val="100000"/>
              </a:lnSpc>
              <a:spcBef>
                <a:spcPts val="0"/>
              </a:spcBef>
              <a:buClrTx/>
            </a:pPr>
            <a:endParaRPr lang="en-US" sz="1200" b="1" kern="0" dirty="0">
              <a:solidFill>
                <a:srgbClr val="505050"/>
              </a:solidFill>
              <a:latin typeface="Consolas" panose="020B0609020204030204" pitchFamily="49" charset="0"/>
              <a:cs typeface="Consolas" panose="020B0609020204030204" pitchFamily="49" charset="0"/>
            </a:endParaRPr>
          </a:p>
          <a:p>
            <a:pPr marL="152400" lvl="0" indent="-152400" defTabSz="1218935">
              <a:lnSpc>
                <a:spcPct val="100000"/>
              </a:lnSpc>
              <a:spcBef>
                <a:spcPts val="0"/>
              </a:spcBef>
              <a:buClr>
                <a:srgbClr val="50B347"/>
              </a:buClr>
            </a:pPr>
            <a:r>
              <a:rPr lang="en-US" sz="1200" kern="0" dirty="0">
                <a:solidFill>
                  <a:srgbClr val="505050"/>
                </a:solidFill>
                <a:cs typeface="Consolas" panose="020B0609020204030204" pitchFamily="49" charset="0"/>
              </a:rPr>
              <a:t>Binds two columns date and suffix</a:t>
            </a:r>
          </a:p>
          <a:p>
            <a:pPr marL="152400" lvl="0" indent="-152400" defTabSz="1218935">
              <a:lnSpc>
                <a:spcPct val="100000"/>
              </a:lnSpc>
              <a:spcBef>
                <a:spcPts val="0"/>
              </a:spcBef>
              <a:buClr>
                <a:srgbClr val="50B347"/>
              </a:buClr>
            </a:pPr>
            <a:r>
              <a:rPr lang="en-US" sz="1200" kern="0" dirty="0">
                <a:solidFill>
                  <a:srgbClr val="505050"/>
                </a:solidFill>
                <a:cs typeface="Consolas" panose="020B0609020204030204" pitchFamily="49" charset="0"/>
              </a:rPr>
              <a:t>Wildcards the filename</a:t>
            </a:r>
          </a:p>
          <a:p>
            <a:pPr marL="152400" lvl="0" indent="-152400" defTabSz="1218935">
              <a:lnSpc>
                <a:spcPct val="100000"/>
              </a:lnSpc>
              <a:spcBef>
                <a:spcPts val="0"/>
              </a:spcBef>
              <a:buClr>
                <a:srgbClr val="50B347"/>
              </a:buClr>
            </a:pPr>
            <a:r>
              <a:rPr lang="en-US" sz="1200" kern="0" dirty="0">
                <a:solidFill>
                  <a:srgbClr val="505050"/>
                </a:solidFill>
                <a:cs typeface="Consolas" panose="020B0609020204030204" pitchFamily="49" charset="0"/>
              </a:rPr>
              <a:t>Limits on number of files</a:t>
            </a:r>
          </a:p>
          <a:p>
            <a:pPr marL="457200" lvl="2" indent="-169863" defTabSz="1218935">
              <a:lnSpc>
                <a:spcPct val="100000"/>
              </a:lnSpc>
              <a:spcBef>
                <a:spcPts val="0"/>
              </a:spcBef>
              <a:spcAft>
                <a:spcPts val="600"/>
              </a:spcAft>
              <a:buClr>
                <a:srgbClr val="50B347"/>
              </a:buClr>
            </a:pPr>
            <a:r>
              <a:rPr lang="en-US" sz="1200" kern="0" dirty="0">
                <a:cs typeface="Consolas" panose="020B0609020204030204" pitchFamily="49" charset="0"/>
              </a:rPr>
              <a:t>(Current limit 800 and 3000 being increased in next refresh)</a:t>
            </a:r>
          </a:p>
          <a:p>
            <a:pPr marL="0" indent="0">
              <a:spcAft>
                <a:spcPts val="600"/>
              </a:spcAft>
              <a:buNone/>
            </a:pPr>
            <a:r>
              <a:rPr lang="en-US" sz="1800" b="1" dirty="0">
                <a:solidFill>
                  <a:schemeClr val="accent1"/>
                </a:solidFill>
                <a:latin typeface="Segoe UI Semibold" charset="0"/>
                <a:ea typeface="Segoe UI Semibold" charset="0"/>
                <a:cs typeface="Segoe UI Semibold" charset="0"/>
              </a:rPr>
              <a:t>Virtual Columns</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EXTRACT </a:t>
            </a:r>
          </a:p>
          <a:p>
            <a:pPr marL="0" lvl="0" indent="0" defTabSz="571500">
              <a:lnSpc>
                <a:spcPct val="100000"/>
              </a:lnSpc>
              <a:spcBef>
                <a:spcPts val="0"/>
              </a:spcBef>
              <a:buClrTx/>
              <a:buNone/>
            </a:pPr>
            <a:r>
              <a:rPr lang="en-US" sz="1100" kern="0" dirty="0">
                <a:solidFill>
                  <a:srgbClr val="505050"/>
                </a:solidFill>
                <a:latin typeface="Consolas" panose="020B0609020204030204" pitchFamily="49" charset="0"/>
                <a:cs typeface="Consolas" panose="020B0609020204030204" pitchFamily="49" charset="0"/>
              </a:rPr>
              <a:t>	  name string</a:t>
            </a:r>
          </a:p>
          <a:p>
            <a:pPr marL="0" lvl="0" indent="0" defTabSz="571500">
              <a:lnSpc>
                <a:spcPct val="100000"/>
              </a:lnSpc>
              <a:spcBef>
                <a:spcPts val="0"/>
              </a:spcBef>
              <a:buClrTx/>
              <a:buNone/>
            </a:pPr>
            <a:r>
              <a:rPr lang="en-US" sz="1100" kern="0" dirty="0">
                <a:solidFill>
                  <a:srgbClr val="505050"/>
                </a:solidFill>
                <a:latin typeface="Consolas" panose="020B0609020204030204" pitchFamily="49" charset="0"/>
                <a:cs typeface="Consolas" panose="020B0609020204030204" pitchFamily="49" charset="0"/>
              </a:rPr>
              <a:t>	, suffix string // virtual column</a:t>
            </a:r>
          </a:p>
          <a:p>
            <a:pPr marL="0" lvl="0" indent="0" defTabSz="571500">
              <a:lnSpc>
                <a:spcPct val="100000"/>
              </a:lnSpc>
              <a:spcBef>
                <a:spcPts val="0"/>
              </a:spcBef>
              <a:buClrTx/>
              <a:buNone/>
            </a:pPr>
            <a:r>
              <a:rPr lang="en-US" sz="1100" kern="0" dirty="0">
                <a:solidFill>
                  <a:srgbClr val="505050"/>
                </a:solidFill>
                <a:latin typeface="Consolas" panose="020B0609020204030204" pitchFamily="49" charset="0"/>
                <a:cs typeface="Consolas" panose="020B0609020204030204" pitchFamily="49" charset="0"/>
              </a:rPr>
              <a:t>	, date </a:t>
            </a:r>
            <a:r>
              <a:rPr lang="en-US" sz="1100" kern="0" dirty="0" err="1">
                <a:solidFill>
                  <a:srgbClr val="505050"/>
                </a:solidFill>
                <a:latin typeface="Consolas" panose="020B0609020204030204" pitchFamily="49" charset="0"/>
                <a:cs typeface="Consolas" panose="020B0609020204030204" pitchFamily="49" charset="0"/>
              </a:rPr>
              <a:t>DateTime</a:t>
            </a:r>
            <a:r>
              <a:rPr lang="en-US" sz="1100" kern="0" dirty="0">
                <a:solidFill>
                  <a:srgbClr val="505050"/>
                </a:solidFill>
                <a:latin typeface="Consolas" panose="020B0609020204030204" pitchFamily="49" charset="0"/>
                <a:cs typeface="Consolas" panose="020B0609020204030204" pitchFamily="49" charset="0"/>
              </a:rPr>
              <a:t> // virtual column</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FROM </a:t>
            </a:r>
            <a:r>
              <a:rPr lang="en-US" sz="1100" kern="0" dirty="0">
                <a:solidFill>
                  <a:srgbClr val="505050"/>
                </a:solidFill>
                <a:latin typeface="Consolas" panose="020B0609020204030204" pitchFamily="49" charset="0"/>
                <a:cs typeface="Consolas" panose="020B0609020204030204" pitchFamily="49" charset="0"/>
              </a:rPr>
              <a:t>@pattern</a:t>
            </a:r>
          </a:p>
          <a:p>
            <a:pPr marL="0" lvl="0" indent="0" defTabSz="1218935">
              <a:lnSpc>
                <a:spcPct val="100000"/>
              </a:lnSpc>
              <a:spcBef>
                <a:spcPts val="0"/>
              </a:spcBef>
              <a:buClrTx/>
              <a:buNone/>
            </a:pPr>
            <a:r>
              <a:rPr lang="en-US" sz="1100" b="1" kern="0" dirty="0">
                <a:solidFill>
                  <a:srgbClr val="505050"/>
                </a:solidFill>
                <a:latin typeface="Consolas" panose="020B0609020204030204" pitchFamily="49" charset="0"/>
                <a:cs typeface="Consolas" panose="020B0609020204030204" pitchFamily="49" charset="0"/>
              </a:rPr>
              <a:t>USING </a:t>
            </a:r>
            <a:r>
              <a:rPr lang="en-US" sz="1100" kern="0" dirty="0" err="1">
                <a:solidFill>
                  <a:srgbClr val="505050"/>
                </a:solidFill>
                <a:latin typeface="Consolas" panose="020B0609020204030204" pitchFamily="49" charset="0"/>
                <a:cs typeface="Consolas" panose="020B0609020204030204" pitchFamily="49" charset="0"/>
              </a:rPr>
              <a:t>Extractors.Csv</a:t>
            </a:r>
            <a:r>
              <a:rPr lang="en-US" sz="1100" kern="0" dirty="0">
                <a:solidFill>
                  <a:srgbClr val="505050"/>
                </a:solidFill>
                <a:latin typeface="Consolas" panose="020B0609020204030204" pitchFamily="49" charset="0"/>
                <a:cs typeface="Consolas" panose="020B0609020204030204" pitchFamily="49" charset="0"/>
              </a:rPr>
              <a:t>();</a:t>
            </a:r>
          </a:p>
          <a:p>
            <a:pPr marL="0" lvl="0" indent="0" defTabSz="1218935">
              <a:lnSpc>
                <a:spcPct val="100000"/>
              </a:lnSpc>
              <a:spcBef>
                <a:spcPts val="0"/>
              </a:spcBef>
              <a:buClrTx/>
              <a:buNone/>
            </a:pPr>
            <a:endParaRPr lang="en-US" sz="1200" kern="0" dirty="0">
              <a:solidFill>
                <a:srgbClr val="505050"/>
              </a:solidFill>
              <a:latin typeface="Consolas" panose="020B0609020204030204" pitchFamily="49" charset="0"/>
              <a:cs typeface="Consolas" panose="020B0609020204030204" pitchFamily="49" charset="0"/>
            </a:endParaRPr>
          </a:p>
          <a:p>
            <a:pPr marL="152400" lvl="0" indent="-152400" defTabSz="1218935">
              <a:lnSpc>
                <a:spcPct val="100000"/>
              </a:lnSpc>
              <a:spcBef>
                <a:spcPts val="0"/>
              </a:spcBef>
              <a:buClr>
                <a:srgbClr val="50B347"/>
              </a:buClr>
            </a:pPr>
            <a:r>
              <a:rPr lang="en-US" sz="1200" kern="0" dirty="0">
                <a:solidFill>
                  <a:srgbClr val="505050"/>
                </a:solidFill>
                <a:cs typeface="Consolas" panose="020B0609020204030204" pitchFamily="49" charset="0"/>
              </a:rPr>
              <a:t>Refer to virtual columns in query predicates to get partition elimination (otherwise you will get a warning)</a:t>
            </a:r>
          </a:p>
          <a:p>
            <a:pPr marL="0" lvl="0" indent="0" defTabSz="1218935">
              <a:lnSpc>
                <a:spcPct val="100000"/>
              </a:lnSpc>
              <a:spcBef>
                <a:spcPts val="0"/>
              </a:spcBef>
              <a:buClr>
                <a:srgbClr val="50B347"/>
              </a:buClr>
              <a:buNone/>
            </a:pPr>
            <a:endParaRPr lang="en-US" sz="1200" kern="0" dirty="0">
              <a:solidFill>
                <a:srgbClr val="505050"/>
              </a:solidFill>
              <a:cs typeface="Consolas" panose="020B0609020204030204" pitchFamily="49" charset="0"/>
            </a:endParaRPr>
          </a:p>
          <a:p>
            <a:pPr marL="152400" lvl="0" indent="-152400" defTabSz="1218935">
              <a:lnSpc>
                <a:spcPct val="100000"/>
              </a:lnSpc>
              <a:spcBef>
                <a:spcPts val="0"/>
              </a:spcBef>
              <a:buClr>
                <a:srgbClr val="50B347"/>
              </a:buClr>
            </a:pPr>
            <a:r>
              <a:rPr lang="en-US" sz="1200" kern="0" dirty="0">
                <a:solidFill>
                  <a:srgbClr val="505050"/>
                </a:solidFill>
                <a:cs typeface="Consolas" panose="020B0609020204030204" pitchFamily="49" charset="0"/>
              </a:rPr>
              <a:t>Only on </a:t>
            </a:r>
            <a:r>
              <a:rPr lang="en-US" sz="1200" kern="0" dirty="0">
                <a:solidFill>
                  <a:srgbClr val="505050"/>
                </a:solidFill>
                <a:latin typeface="Consolas" panose="020B0609020204030204" pitchFamily="49" charset="0"/>
                <a:cs typeface="Consolas" panose="020B0609020204030204" pitchFamily="49" charset="0"/>
              </a:rPr>
              <a:t>EXTRACT</a:t>
            </a:r>
            <a:r>
              <a:rPr lang="en-US" sz="1200" kern="0" dirty="0">
                <a:solidFill>
                  <a:srgbClr val="505050"/>
                </a:solidFill>
                <a:cs typeface="Consolas" panose="020B0609020204030204" pitchFamily="49" charset="0"/>
              </a:rPr>
              <a:t> for now (On </a:t>
            </a:r>
            <a:r>
              <a:rPr lang="en-US" sz="1200" kern="0" dirty="0">
                <a:solidFill>
                  <a:srgbClr val="505050"/>
                </a:solidFill>
                <a:latin typeface="Consolas" panose="020B0609020204030204" pitchFamily="49" charset="0"/>
                <a:cs typeface="Consolas" panose="020B0609020204030204" pitchFamily="49" charset="0"/>
              </a:rPr>
              <a:t>OUTPUT</a:t>
            </a:r>
            <a:r>
              <a:rPr lang="en-US" sz="1200" kern="0" dirty="0">
                <a:solidFill>
                  <a:srgbClr val="505050"/>
                </a:solidFill>
                <a:cs typeface="Consolas" panose="020B0609020204030204" pitchFamily="49" charset="0"/>
              </a:rPr>
              <a:t> by end of year)</a:t>
            </a:r>
          </a:p>
        </p:txBody>
      </p:sp>
      <p:sp>
        <p:nvSpPr>
          <p:cNvPr id="458" name="Freeform 127"/>
          <p:cNvSpPr>
            <a:spLocks/>
          </p:cNvSpPr>
          <p:nvPr/>
        </p:nvSpPr>
        <p:spPr bwMode="auto">
          <a:xfrm>
            <a:off x="6281738" y="2233613"/>
            <a:ext cx="211137" cy="274638"/>
          </a:xfrm>
          <a:custGeom>
            <a:avLst/>
            <a:gdLst>
              <a:gd name="T0" fmla="*/ 137 w 137"/>
              <a:gd name="T1" fmla="*/ 42 h 179"/>
              <a:gd name="T2" fmla="*/ 137 w 137"/>
              <a:gd name="T3" fmla="*/ 179 h 179"/>
              <a:gd name="T4" fmla="*/ 0 w 137"/>
              <a:gd name="T5" fmla="*/ 42 h 179"/>
              <a:gd name="T6" fmla="*/ 7 w 137"/>
              <a:gd name="T7" fmla="*/ 0 h 179"/>
              <a:gd name="T8" fmla="*/ 137 w 137"/>
              <a:gd name="T9" fmla="*/ 42 h 179"/>
            </a:gdLst>
            <a:ahLst/>
            <a:cxnLst>
              <a:cxn ang="0">
                <a:pos x="T0" y="T1"/>
              </a:cxn>
              <a:cxn ang="0">
                <a:pos x="T2" y="T3"/>
              </a:cxn>
              <a:cxn ang="0">
                <a:pos x="T4" y="T5"/>
              </a:cxn>
              <a:cxn ang="0">
                <a:pos x="T6" y="T7"/>
              </a:cxn>
              <a:cxn ang="0">
                <a:pos x="T8" y="T9"/>
              </a:cxn>
            </a:cxnLst>
            <a:rect l="0" t="0" r="r" b="b"/>
            <a:pathLst>
              <a:path w="137" h="179">
                <a:moveTo>
                  <a:pt x="137" y="42"/>
                </a:moveTo>
                <a:cubicBezTo>
                  <a:pt x="137" y="179"/>
                  <a:pt x="137" y="179"/>
                  <a:pt x="137" y="179"/>
                </a:cubicBezTo>
                <a:cubicBezTo>
                  <a:pt x="61" y="179"/>
                  <a:pt x="0" y="118"/>
                  <a:pt x="0" y="42"/>
                </a:cubicBezTo>
                <a:cubicBezTo>
                  <a:pt x="0" y="27"/>
                  <a:pt x="2" y="14"/>
                  <a:pt x="7" y="0"/>
                </a:cubicBezTo>
                <a:lnTo>
                  <a:pt x="13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0" name="Freeform 129"/>
          <p:cNvSpPr>
            <a:spLocks/>
          </p:cNvSpPr>
          <p:nvPr/>
        </p:nvSpPr>
        <p:spPr bwMode="auto">
          <a:xfrm>
            <a:off x="6197600" y="2006600"/>
            <a:ext cx="588962" cy="584200"/>
          </a:xfrm>
          <a:custGeom>
            <a:avLst/>
            <a:gdLst>
              <a:gd name="T0" fmla="*/ 379 w 381"/>
              <a:gd name="T1" fmla="*/ 190 h 381"/>
              <a:gd name="T2" fmla="*/ 381 w 381"/>
              <a:gd name="T3" fmla="*/ 190 h 381"/>
              <a:gd name="T4" fmla="*/ 191 w 381"/>
              <a:gd name="T5" fmla="*/ 0 h 381"/>
              <a:gd name="T6" fmla="*/ 0 w 381"/>
              <a:gd name="T7" fmla="*/ 190 h 381"/>
              <a:gd name="T8" fmla="*/ 191 w 381"/>
              <a:gd name="T9" fmla="*/ 381 h 381"/>
              <a:gd name="T10" fmla="*/ 381 w 381"/>
              <a:gd name="T11" fmla="*/ 190 h 381"/>
              <a:gd name="T12" fmla="*/ 379 w 381"/>
              <a:gd name="T13" fmla="*/ 190 h 381"/>
              <a:gd name="T14" fmla="*/ 377 w 381"/>
              <a:gd name="T15" fmla="*/ 190 h 381"/>
              <a:gd name="T16" fmla="*/ 323 w 381"/>
              <a:gd name="T17" fmla="*/ 322 h 381"/>
              <a:gd name="T18" fmla="*/ 191 w 381"/>
              <a:gd name="T19" fmla="*/ 377 h 381"/>
              <a:gd name="T20" fmla="*/ 59 w 381"/>
              <a:gd name="T21" fmla="*/ 322 h 381"/>
              <a:gd name="T22" fmla="*/ 5 w 381"/>
              <a:gd name="T23" fmla="*/ 190 h 381"/>
              <a:gd name="T24" fmla="*/ 59 w 381"/>
              <a:gd name="T25" fmla="*/ 59 h 381"/>
              <a:gd name="T26" fmla="*/ 191 w 381"/>
              <a:gd name="T27" fmla="*/ 4 h 381"/>
              <a:gd name="T28" fmla="*/ 323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1" y="0"/>
                </a:cubicBezTo>
                <a:cubicBezTo>
                  <a:pt x="86" y="0"/>
                  <a:pt x="0" y="85"/>
                  <a:pt x="0" y="190"/>
                </a:cubicBezTo>
                <a:cubicBezTo>
                  <a:pt x="0" y="295"/>
                  <a:pt x="86" y="381"/>
                  <a:pt x="191" y="381"/>
                </a:cubicBezTo>
                <a:cubicBezTo>
                  <a:pt x="296" y="381"/>
                  <a:pt x="381" y="295"/>
                  <a:pt x="381" y="190"/>
                </a:cubicBezTo>
                <a:cubicBezTo>
                  <a:pt x="379" y="190"/>
                  <a:pt x="379" y="190"/>
                  <a:pt x="379" y="190"/>
                </a:cubicBezTo>
                <a:cubicBezTo>
                  <a:pt x="377" y="190"/>
                  <a:pt x="377" y="190"/>
                  <a:pt x="377" y="190"/>
                </a:cubicBezTo>
                <a:cubicBezTo>
                  <a:pt x="377" y="242"/>
                  <a:pt x="356" y="288"/>
                  <a:pt x="323" y="322"/>
                </a:cubicBezTo>
                <a:cubicBezTo>
                  <a:pt x="289" y="356"/>
                  <a:pt x="242" y="377"/>
                  <a:pt x="191" y="377"/>
                </a:cubicBezTo>
                <a:cubicBezTo>
                  <a:pt x="139" y="377"/>
                  <a:pt x="93" y="356"/>
                  <a:pt x="59" y="322"/>
                </a:cubicBezTo>
                <a:cubicBezTo>
                  <a:pt x="25" y="288"/>
                  <a:pt x="5" y="242"/>
                  <a:pt x="5" y="190"/>
                </a:cubicBezTo>
                <a:cubicBezTo>
                  <a:pt x="5" y="139"/>
                  <a:pt x="25" y="92"/>
                  <a:pt x="59" y="59"/>
                </a:cubicBezTo>
                <a:cubicBezTo>
                  <a:pt x="93" y="25"/>
                  <a:pt x="139" y="4"/>
                  <a:pt x="191" y="4"/>
                </a:cubicBezTo>
                <a:cubicBezTo>
                  <a:pt x="242" y="4"/>
                  <a:pt x="289" y="25"/>
                  <a:pt x="323" y="59"/>
                </a:cubicBezTo>
                <a:cubicBezTo>
                  <a:pt x="356" y="92"/>
                  <a:pt x="377" y="139"/>
                  <a:pt x="377" y="190"/>
                </a:cubicBezTo>
                <a:lnTo>
                  <a:pt x="379"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2055423" y="2178089"/>
            <a:ext cx="2997762" cy="2997112"/>
            <a:chOff x="1692879" y="3106796"/>
            <a:chExt cx="2563078" cy="2562522"/>
          </a:xfrm>
        </p:grpSpPr>
        <p:grpSp>
          <p:nvGrpSpPr>
            <p:cNvPr id="402" name="Group 401"/>
            <p:cNvGrpSpPr/>
            <p:nvPr/>
          </p:nvGrpSpPr>
          <p:grpSpPr>
            <a:xfrm>
              <a:off x="1692879" y="3915826"/>
              <a:ext cx="1392037" cy="1753492"/>
              <a:chOff x="2630488" y="4354513"/>
              <a:chExt cx="1027113" cy="1293812"/>
            </a:xfrm>
          </p:grpSpPr>
          <p:sp>
            <p:nvSpPr>
              <p:cNvPr id="16" name="Freeform 8"/>
              <p:cNvSpPr>
                <a:spLocks/>
              </p:cNvSpPr>
              <p:nvPr/>
            </p:nvSpPr>
            <p:spPr bwMode="auto">
              <a:xfrm>
                <a:off x="2630488" y="4360863"/>
                <a:ext cx="1027113" cy="1119188"/>
              </a:xfrm>
              <a:custGeom>
                <a:avLst/>
                <a:gdLst>
                  <a:gd name="T0" fmla="*/ 752 w 838"/>
                  <a:gd name="T1" fmla="*/ 831 h 918"/>
                  <a:gd name="T2" fmla="*/ 752 w 838"/>
                  <a:gd name="T3" fmla="*/ 410 h 918"/>
                  <a:gd name="T4" fmla="*/ 794 w 838"/>
                  <a:gd name="T5" fmla="*/ 410 h 918"/>
                  <a:gd name="T6" fmla="*/ 838 w 838"/>
                  <a:gd name="T7" fmla="*/ 366 h 918"/>
                  <a:gd name="T8" fmla="*/ 838 w 838"/>
                  <a:gd name="T9" fmla="*/ 103 h 918"/>
                  <a:gd name="T10" fmla="*/ 794 w 838"/>
                  <a:gd name="T11" fmla="*/ 60 h 918"/>
                  <a:gd name="T12" fmla="*/ 748 w 838"/>
                  <a:gd name="T13" fmla="*/ 60 h 918"/>
                  <a:gd name="T14" fmla="*/ 665 w 838"/>
                  <a:gd name="T15" fmla="*/ 0 h 918"/>
                  <a:gd name="T16" fmla="*/ 48 w 838"/>
                  <a:gd name="T17" fmla="*/ 0 h 918"/>
                  <a:gd name="T18" fmla="*/ 15 w 838"/>
                  <a:gd name="T19" fmla="*/ 87 h 918"/>
                  <a:gd name="T20" fmla="*/ 14 w 838"/>
                  <a:gd name="T21" fmla="*/ 830 h 918"/>
                  <a:gd name="T22" fmla="*/ 101 w 838"/>
                  <a:gd name="T23" fmla="*/ 918 h 918"/>
                  <a:gd name="T24" fmla="*/ 665 w 838"/>
                  <a:gd name="T25" fmla="*/ 918 h 918"/>
                  <a:gd name="T26" fmla="*/ 752 w 838"/>
                  <a:gd name="T27" fmla="*/ 831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918">
                    <a:moveTo>
                      <a:pt x="752" y="831"/>
                    </a:moveTo>
                    <a:cubicBezTo>
                      <a:pt x="752" y="410"/>
                      <a:pt x="752" y="410"/>
                      <a:pt x="752" y="410"/>
                    </a:cubicBezTo>
                    <a:cubicBezTo>
                      <a:pt x="794" y="410"/>
                      <a:pt x="794" y="410"/>
                      <a:pt x="794" y="410"/>
                    </a:cubicBezTo>
                    <a:cubicBezTo>
                      <a:pt x="818" y="410"/>
                      <a:pt x="838" y="390"/>
                      <a:pt x="838" y="366"/>
                    </a:cubicBezTo>
                    <a:cubicBezTo>
                      <a:pt x="838" y="103"/>
                      <a:pt x="838" y="103"/>
                      <a:pt x="838" y="103"/>
                    </a:cubicBezTo>
                    <a:cubicBezTo>
                      <a:pt x="838" y="79"/>
                      <a:pt x="818" y="60"/>
                      <a:pt x="794" y="60"/>
                    </a:cubicBezTo>
                    <a:cubicBezTo>
                      <a:pt x="748" y="60"/>
                      <a:pt x="748" y="60"/>
                      <a:pt x="748" y="60"/>
                    </a:cubicBezTo>
                    <a:cubicBezTo>
                      <a:pt x="736" y="25"/>
                      <a:pt x="704" y="0"/>
                      <a:pt x="665" y="0"/>
                    </a:cubicBezTo>
                    <a:cubicBezTo>
                      <a:pt x="48" y="0"/>
                      <a:pt x="48" y="0"/>
                      <a:pt x="48" y="0"/>
                    </a:cubicBezTo>
                    <a:cubicBezTo>
                      <a:pt x="0" y="0"/>
                      <a:pt x="15" y="39"/>
                      <a:pt x="15" y="87"/>
                    </a:cubicBezTo>
                    <a:cubicBezTo>
                      <a:pt x="14" y="830"/>
                      <a:pt x="14" y="830"/>
                      <a:pt x="14" y="830"/>
                    </a:cubicBezTo>
                    <a:cubicBezTo>
                      <a:pt x="14" y="878"/>
                      <a:pt x="53" y="917"/>
                      <a:pt x="101" y="918"/>
                    </a:cubicBezTo>
                    <a:cubicBezTo>
                      <a:pt x="665" y="918"/>
                      <a:pt x="665" y="918"/>
                      <a:pt x="665" y="918"/>
                    </a:cubicBezTo>
                    <a:cubicBezTo>
                      <a:pt x="712" y="918"/>
                      <a:pt x="752" y="879"/>
                      <a:pt x="752" y="83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Rectangle 9"/>
              <p:cNvSpPr>
                <a:spLocks noChangeArrowheads="1"/>
              </p:cNvSpPr>
              <p:nvPr/>
            </p:nvSpPr>
            <p:spPr bwMode="auto">
              <a:xfrm>
                <a:off x="2792413" y="4448175"/>
                <a:ext cx="685800" cy="944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Freeform 32"/>
              <p:cNvSpPr>
                <a:spLocks/>
              </p:cNvSpPr>
              <p:nvPr/>
            </p:nvSpPr>
            <p:spPr bwMode="auto">
              <a:xfrm>
                <a:off x="2647950" y="4354513"/>
                <a:ext cx="785813" cy="1290638"/>
              </a:xfrm>
              <a:custGeom>
                <a:avLst/>
                <a:gdLst>
                  <a:gd name="T0" fmla="*/ 613 w 641"/>
                  <a:gd name="T1" fmla="*/ 1057 h 1060"/>
                  <a:gd name="T2" fmla="*/ 18 w 641"/>
                  <a:gd name="T3" fmla="*/ 921 h 1060"/>
                  <a:gd name="T4" fmla="*/ 0 w 641"/>
                  <a:gd name="T5" fmla="*/ 899 h 1060"/>
                  <a:gd name="T6" fmla="*/ 0 w 641"/>
                  <a:gd name="T7" fmla="*/ 26 h 1060"/>
                  <a:gd name="T8" fmla="*/ 28 w 641"/>
                  <a:gd name="T9" fmla="*/ 4 h 1060"/>
                  <a:gd name="T10" fmla="*/ 623 w 641"/>
                  <a:gd name="T11" fmla="*/ 139 h 1060"/>
                  <a:gd name="T12" fmla="*/ 641 w 641"/>
                  <a:gd name="T13" fmla="*/ 161 h 1060"/>
                  <a:gd name="T14" fmla="*/ 641 w 641"/>
                  <a:gd name="T15" fmla="*/ 1034 h 1060"/>
                  <a:gd name="T16" fmla="*/ 613 w 641"/>
                  <a:gd name="T17" fmla="*/ 1057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1060">
                    <a:moveTo>
                      <a:pt x="613" y="1057"/>
                    </a:moveTo>
                    <a:cubicBezTo>
                      <a:pt x="18" y="921"/>
                      <a:pt x="18" y="921"/>
                      <a:pt x="18" y="921"/>
                    </a:cubicBezTo>
                    <a:cubicBezTo>
                      <a:pt x="7" y="919"/>
                      <a:pt x="0" y="910"/>
                      <a:pt x="0" y="899"/>
                    </a:cubicBezTo>
                    <a:cubicBezTo>
                      <a:pt x="0" y="26"/>
                      <a:pt x="0" y="26"/>
                      <a:pt x="0" y="26"/>
                    </a:cubicBezTo>
                    <a:cubicBezTo>
                      <a:pt x="0" y="11"/>
                      <a:pt x="14" y="0"/>
                      <a:pt x="28" y="4"/>
                    </a:cubicBezTo>
                    <a:cubicBezTo>
                      <a:pt x="623" y="139"/>
                      <a:pt x="623" y="139"/>
                      <a:pt x="623" y="139"/>
                    </a:cubicBezTo>
                    <a:cubicBezTo>
                      <a:pt x="634" y="141"/>
                      <a:pt x="641" y="151"/>
                      <a:pt x="641" y="161"/>
                    </a:cubicBezTo>
                    <a:cubicBezTo>
                      <a:pt x="641" y="1034"/>
                      <a:pt x="641" y="1034"/>
                      <a:pt x="641" y="1034"/>
                    </a:cubicBezTo>
                    <a:cubicBezTo>
                      <a:pt x="641" y="1049"/>
                      <a:pt x="627" y="1060"/>
                      <a:pt x="613" y="105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1" name="Freeform 41"/>
              <p:cNvSpPr>
                <a:spLocks/>
              </p:cNvSpPr>
              <p:nvPr/>
            </p:nvSpPr>
            <p:spPr bwMode="auto">
              <a:xfrm>
                <a:off x="2647950" y="4527550"/>
                <a:ext cx="785813" cy="1120775"/>
              </a:xfrm>
              <a:custGeom>
                <a:avLst/>
                <a:gdLst>
                  <a:gd name="T0" fmla="*/ 623 w 641"/>
                  <a:gd name="T1" fmla="*/ 0 h 921"/>
                  <a:gd name="T2" fmla="*/ 641 w 641"/>
                  <a:gd name="T3" fmla="*/ 23 h 921"/>
                  <a:gd name="T4" fmla="*/ 641 w 641"/>
                  <a:gd name="T5" fmla="*/ 896 h 921"/>
                  <a:gd name="T6" fmla="*/ 613 w 641"/>
                  <a:gd name="T7" fmla="*/ 918 h 921"/>
                  <a:gd name="T8" fmla="*/ 18 w 641"/>
                  <a:gd name="T9" fmla="*/ 783 h 921"/>
                  <a:gd name="T10" fmla="*/ 0 w 641"/>
                  <a:gd name="T11" fmla="*/ 761 h 921"/>
                </a:gdLst>
                <a:ahLst/>
                <a:cxnLst>
                  <a:cxn ang="0">
                    <a:pos x="T0" y="T1"/>
                  </a:cxn>
                  <a:cxn ang="0">
                    <a:pos x="T2" y="T3"/>
                  </a:cxn>
                  <a:cxn ang="0">
                    <a:pos x="T4" y="T5"/>
                  </a:cxn>
                  <a:cxn ang="0">
                    <a:pos x="T6" y="T7"/>
                  </a:cxn>
                  <a:cxn ang="0">
                    <a:pos x="T8" y="T9"/>
                  </a:cxn>
                  <a:cxn ang="0">
                    <a:pos x="T10" y="T11"/>
                  </a:cxn>
                </a:cxnLst>
                <a:rect l="0" t="0" r="r" b="b"/>
                <a:pathLst>
                  <a:path w="641" h="921">
                    <a:moveTo>
                      <a:pt x="623" y="0"/>
                    </a:moveTo>
                    <a:cubicBezTo>
                      <a:pt x="634" y="3"/>
                      <a:pt x="641" y="12"/>
                      <a:pt x="641" y="23"/>
                    </a:cubicBezTo>
                    <a:cubicBezTo>
                      <a:pt x="641" y="896"/>
                      <a:pt x="641" y="896"/>
                      <a:pt x="641" y="896"/>
                    </a:cubicBezTo>
                    <a:cubicBezTo>
                      <a:pt x="641" y="910"/>
                      <a:pt x="627" y="921"/>
                      <a:pt x="613" y="918"/>
                    </a:cubicBezTo>
                    <a:cubicBezTo>
                      <a:pt x="18" y="783"/>
                      <a:pt x="18" y="783"/>
                      <a:pt x="18" y="783"/>
                    </a:cubicBezTo>
                    <a:cubicBezTo>
                      <a:pt x="7" y="781"/>
                      <a:pt x="0" y="771"/>
                      <a:pt x="0" y="761"/>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09" name="Group 508"/>
            <p:cNvGrpSpPr/>
            <p:nvPr/>
          </p:nvGrpSpPr>
          <p:grpSpPr>
            <a:xfrm>
              <a:off x="3327084" y="3106796"/>
              <a:ext cx="928873" cy="1289273"/>
              <a:chOff x="-1349709" y="2513011"/>
              <a:chExt cx="342900" cy="400050"/>
            </a:xfrm>
          </p:grpSpPr>
          <p:sp>
            <p:nvSpPr>
              <p:cNvPr id="332" name="Rectangle 638"/>
              <p:cNvSpPr>
                <a:spLocks noChangeArrowheads="1"/>
              </p:cNvSpPr>
              <p:nvPr/>
            </p:nvSpPr>
            <p:spPr bwMode="auto">
              <a:xfrm>
                <a:off x="-1349709" y="2513011"/>
                <a:ext cx="342900" cy="400050"/>
              </a:xfrm>
              <a:prstGeom prst="rect">
                <a:avLst/>
              </a:prstGeom>
              <a:solidFill>
                <a:srgbClr val="FFFFFF"/>
              </a:solidFill>
              <a:ln w="19050">
                <a:solidFill>
                  <a:schemeClr val="tx1">
                    <a:lumMod val="60000"/>
                    <a:lumOff val="40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7" name="Freeform 643"/>
              <p:cNvSpPr>
                <a:spLocks/>
              </p:cNvSpPr>
              <p:nvPr/>
            </p:nvSpPr>
            <p:spPr bwMode="auto">
              <a:xfrm>
                <a:off x="-1314784" y="2587624"/>
                <a:ext cx="274638" cy="11113"/>
              </a:xfrm>
              <a:custGeom>
                <a:avLst/>
                <a:gdLst>
                  <a:gd name="T0" fmla="*/ 2 w 79"/>
                  <a:gd name="T1" fmla="*/ 3 h 3"/>
                  <a:gd name="T2" fmla="*/ 78 w 79"/>
                  <a:gd name="T3" fmla="*/ 3 h 3"/>
                  <a:gd name="T4" fmla="*/ 79 w 79"/>
                  <a:gd name="T5" fmla="*/ 1 h 3"/>
                  <a:gd name="T6" fmla="*/ 78 w 79"/>
                  <a:gd name="T7" fmla="*/ 0 h 3"/>
                  <a:gd name="T8" fmla="*/ 2 w 79"/>
                  <a:gd name="T9" fmla="*/ 0 h 3"/>
                  <a:gd name="T10" fmla="*/ 0 w 79"/>
                  <a:gd name="T11" fmla="*/ 1 h 3"/>
                  <a:gd name="T12" fmla="*/ 2 w 79"/>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9" h="3">
                    <a:moveTo>
                      <a:pt x="2" y="3"/>
                    </a:moveTo>
                    <a:cubicBezTo>
                      <a:pt x="78" y="3"/>
                      <a:pt x="78" y="3"/>
                      <a:pt x="78" y="3"/>
                    </a:cubicBezTo>
                    <a:cubicBezTo>
                      <a:pt x="79" y="3"/>
                      <a:pt x="79" y="2"/>
                      <a:pt x="79" y="1"/>
                    </a:cubicBezTo>
                    <a:cubicBezTo>
                      <a:pt x="79" y="1"/>
                      <a:pt x="79" y="0"/>
                      <a:pt x="78" y="0"/>
                    </a:cubicBezTo>
                    <a:cubicBezTo>
                      <a:pt x="2" y="0"/>
                      <a:pt x="2" y="0"/>
                      <a:pt x="2" y="0"/>
                    </a:cubicBezTo>
                    <a:cubicBezTo>
                      <a:pt x="1" y="0"/>
                      <a:pt x="0" y="1"/>
                      <a:pt x="0" y="1"/>
                    </a:cubicBezTo>
                    <a:cubicBezTo>
                      <a:pt x="0" y="2"/>
                      <a:pt x="1" y="3"/>
                      <a:pt x="2" y="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Freeform 644"/>
              <p:cNvSpPr>
                <a:spLocks/>
              </p:cNvSpPr>
              <p:nvPr/>
            </p:nvSpPr>
            <p:spPr bwMode="auto">
              <a:xfrm>
                <a:off x="-1314784" y="2719386"/>
                <a:ext cx="274638" cy="11113"/>
              </a:xfrm>
              <a:custGeom>
                <a:avLst/>
                <a:gdLst>
                  <a:gd name="T0" fmla="*/ 2 w 79"/>
                  <a:gd name="T1" fmla="*/ 3 h 3"/>
                  <a:gd name="T2" fmla="*/ 78 w 79"/>
                  <a:gd name="T3" fmla="*/ 3 h 3"/>
                  <a:gd name="T4" fmla="*/ 79 w 79"/>
                  <a:gd name="T5" fmla="*/ 1 h 3"/>
                  <a:gd name="T6" fmla="*/ 78 w 79"/>
                  <a:gd name="T7" fmla="*/ 0 h 3"/>
                  <a:gd name="T8" fmla="*/ 2 w 79"/>
                  <a:gd name="T9" fmla="*/ 0 h 3"/>
                  <a:gd name="T10" fmla="*/ 0 w 79"/>
                  <a:gd name="T11" fmla="*/ 1 h 3"/>
                  <a:gd name="T12" fmla="*/ 2 w 79"/>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9" h="3">
                    <a:moveTo>
                      <a:pt x="2" y="3"/>
                    </a:moveTo>
                    <a:cubicBezTo>
                      <a:pt x="78" y="3"/>
                      <a:pt x="78" y="3"/>
                      <a:pt x="78" y="3"/>
                    </a:cubicBezTo>
                    <a:cubicBezTo>
                      <a:pt x="79" y="3"/>
                      <a:pt x="79" y="2"/>
                      <a:pt x="79" y="1"/>
                    </a:cubicBezTo>
                    <a:cubicBezTo>
                      <a:pt x="79" y="1"/>
                      <a:pt x="79" y="0"/>
                      <a:pt x="78" y="0"/>
                    </a:cubicBezTo>
                    <a:cubicBezTo>
                      <a:pt x="2" y="0"/>
                      <a:pt x="2" y="0"/>
                      <a:pt x="2" y="0"/>
                    </a:cubicBezTo>
                    <a:cubicBezTo>
                      <a:pt x="1" y="0"/>
                      <a:pt x="0" y="1"/>
                      <a:pt x="0" y="1"/>
                    </a:cubicBezTo>
                    <a:cubicBezTo>
                      <a:pt x="0" y="2"/>
                      <a:pt x="1" y="3"/>
                      <a:pt x="2" y="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645"/>
              <p:cNvSpPr>
                <a:spLocks/>
              </p:cNvSpPr>
              <p:nvPr/>
            </p:nvSpPr>
            <p:spPr bwMode="auto">
              <a:xfrm>
                <a:off x="-1314784" y="2757486"/>
                <a:ext cx="225425" cy="9525"/>
              </a:xfrm>
              <a:custGeom>
                <a:avLst/>
                <a:gdLst>
                  <a:gd name="T0" fmla="*/ 2 w 65"/>
                  <a:gd name="T1" fmla="*/ 3 h 3"/>
                  <a:gd name="T2" fmla="*/ 64 w 65"/>
                  <a:gd name="T3" fmla="*/ 3 h 3"/>
                  <a:gd name="T4" fmla="*/ 65 w 65"/>
                  <a:gd name="T5" fmla="*/ 2 h 3"/>
                  <a:gd name="T6" fmla="*/ 64 w 65"/>
                  <a:gd name="T7" fmla="*/ 0 h 3"/>
                  <a:gd name="T8" fmla="*/ 2 w 65"/>
                  <a:gd name="T9" fmla="*/ 0 h 3"/>
                  <a:gd name="T10" fmla="*/ 0 w 65"/>
                  <a:gd name="T11" fmla="*/ 2 h 3"/>
                  <a:gd name="T12" fmla="*/ 2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2" y="3"/>
                    </a:moveTo>
                    <a:cubicBezTo>
                      <a:pt x="64" y="3"/>
                      <a:pt x="64" y="3"/>
                      <a:pt x="64" y="3"/>
                    </a:cubicBezTo>
                    <a:cubicBezTo>
                      <a:pt x="65" y="3"/>
                      <a:pt x="65" y="2"/>
                      <a:pt x="65" y="2"/>
                    </a:cubicBezTo>
                    <a:cubicBezTo>
                      <a:pt x="65" y="1"/>
                      <a:pt x="65" y="0"/>
                      <a:pt x="64" y="0"/>
                    </a:cubicBezTo>
                    <a:cubicBezTo>
                      <a:pt x="2" y="0"/>
                      <a:pt x="2" y="0"/>
                      <a:pt x="2" y="0"/>
                    </a:cubicBezTo>
                    <a:cubicBezTo>
                      <a:pt x="1" y="0"/>
                      <a:pt x="0" y="1"/>
                      <a:pt x="0" y="2"/>
                    </a:cubicBezTo>
                    <a:cubicBezTo>
                      <a:pt x="0" y="2"/>
                      <a:pt x="1" y="3"/>
                      <a:pt x="2" y="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Freeform 646"/>
              <p:cNvSpPr>
                <a:spLocks/>
              </p:cNvSpPr>
              <p:nvPr/>
            </p:nvSpPr>
            <p:spPr bwMode="auto">
              <a:xfrm>
                <a:off x="-1314784" y="2795586"/>
                <a:ext cx="246063" cy="9525"/>
              </a:xfrm>
              <a:custGeom>
                <a:avLst/>
                <a:gdLst>
                  <a:gd name="T0" fmla="*/ 2 w 71"/>
                  <a:gd name="T1" fmla="*/ 3 h 3"/>
                  <a:gd name="T2" fmla="*/ 69 w 71"/>
                  <a:gd name="T3" fmla="*/ 3 h 3"/>
                  <a:gd name="T4" fmla="*/ 71 w 71"/>
                  <a:gd name="T5" fmla="*/ 2 h 3"/>
                  <a:gd name="T6" fmla="*/ 69 w 71"/>
                  <a:gd name="T7" fmla="*/ 0 h 3"/>
                  <a:gd name="T8" fmla="*/ 2 w 71"/>
                  <a:gd name="T9" fmla="*/ 0 h 3"/>
                  <a:gd name="T10" fmla="*/ 0 w 71"/>
                  <a:gd name="T11" fmla="*/ 2 h 3"/>
                  <a:gd name="T12" fmla="*/ 2 w 7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1" h="3">
                    <a:moveTo>
                      <a:pt x="2" y="3"/>
                    </a:moveTo>
                    <a:cubicBezTo>
                      <a:pt x="69" y="3"/>
                      <a:pt x="69" y="3"/>
                      <a:pt x="69" y="3"/>
                    </a:cubicBezTo>
                    <a:cubicBezTo>
                      <a:pt x="70" y="3"/>
                      <a:pt x="71" y="3"/>
                      <a:pt x="71" y="2"/>
                    </a:cubicBezTo>
                    <a:cubicBezTo>
                      <a:pt x="71" y="1"/>
                      <a:pt x="70" y="0"/>
                      <a:pt x="69" y="0"/>
                    </a:cubicBezTo>
                    <a:cubicBezTo>
                      <a:pt x="2" y="0"/>
                      <a:pt x="2" y="0"/>
                      <a:pt x="2" y="0"/>
                    </a:cubicBezTo>
                    <a:cubicBezTo>
                      <a:pt x="1" y="0"/>
                      <a:pt x="0" y="1"/>
                      <a:pt x="0" y="2"/>
                    </a:cubicBezTo>
                    <a:cubicBezTo>
                      <a:pt x="0" y="3"/>
                      <a:pt x="1" y="3"/>
                      <a:pt x="2" y="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Freeform 647"/>
              <p:cNvSpPr>
                <a:spLocks/>
              </p:cNvSpPr>
              <p:nvPr/>
            </p:nvSpPr>
            <p:spPr bwMode="auto">
              <a:xfrm>
                <a:off x="-1314784" y="2836861"/>
                <a:ext cx="198438" cy="9525"/>
              </a:xfrm>
              <a:custGeom>
                <a:avLst/>
                <a:gdLst>
                  <a:gd name="T0" fmla="*/ 2 w 57"/>
                  <a:gd name="T1" fmla="*/ 3 h 3"/>
                  <a:gd name="T2" fmla="*/ 55 w 57"/>
                  <a:gd name="T3" fmla="*/ 3 h 3"/>
                  <a:gd name="T4" fmla="*/ 57 w 57"/>
                  <a:gd name="T5" fmla="*/ 1 h 3"/>
                  <a:gd name="T6" fmla="*/ 55 w 57"/>
                  <a:gd name="T7" fmla="*/ 0 h 3"/>
                  <a:gd name="T8" fmla="*/ 2 w 57"/>
                  <a:gd name="T9" fmla="*/ 0 h 3"/>
                  <a:gd name="T10" fmla="*/ 0 w 57"/>
                  <a:gd name="T11" fmla="*/ 1 h 3"/>
                  <a:gd name="T12" fmla="*/ 2 w 5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7" h="3">
                    <a:moveTo>
                      <a:pt x="2" y="3"/>
                    </a:moveTo>
                    <a:cubicBezTo>
                      <a:pt x="55" y="3"/>
                      <a:pt x="55" y="3"/>
                      <a:pt x="55" y="3"/>
                    </a:cubicBezTo>
                    <a:cubicBezTo>
                      <a:pt x="56" y="3"/>
                      <a:pt x="57" y="2"/>
                      <a:pt x="57" y="1"/>
                    </a:cubicBezTo>
                    <a:cubicBezTo>
                      <a:pt x="57" y="0"/>
                      <a:pt x="56" y="0"/>
                      <a:pt x="55" y="0"/>
                    </a:cubicBezTo>
                    <a:cubicBezTo>
                      <a:pt x="2" y="0"/>
                      <a:pt x="2" y="0"/>
                      <a:pt x="2" y="0"/>
                    </a:cubicBezTo>
                    <a:cubicBezTo>
                      <a:pt x="1" y="0"/>
                      <a:pt x="0" y="0"/>
                      <a:pt x="0" y="1"/>
                    </a:cubicBezTo>
                    <a:cubicBezTo>
                      <a:pt x="0" y="2"/>
                      <a:pt x="1" y="3"/>
                      <a:pt x="2" y="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648"/>
              <p:cNvSpPr>
                <a:spLocks/>
              </p:cNvSpPr>
              <p:nvPr/>
            </p:nvSpPr>
            <p:spPr bwMode="auto">
              <a:xfrm>
                <a:off x="-1314784" y="2663824"/>
                <a:ext cx="263525" cy="11113"/>
              </a:xfrm>
              <a:custGeom>
                <a:avLst/>
                <a:gdLst>
                  <a:gd name="T0" fmla="*/ 2 w 76"/>
                  <a:gd name="T1" fmla="*/ 3 h 3"/>
                  <a:gd name="T2" fmla="*/ 74 w 76"/>
                  <a:gd name="T3" fmla="*/ 3 h 3"/>
                  <a:gd name="T4" fmla="*/ 76 w 76"/>
                  <a:gd name="T5" fmla="*/ 2 h 3"/>
                  <a:gd name="T6" fmla="*/ 74 w 76"/>
                  <a:gd name="T7" fmla="*/ 0 h 3"/>
                  <a:gd name="T8" fmla="*/ 2 w 76"/>
                  <a:gd name="T9" fmla="*/ 0 h 3"/>
                  <a:gd name="T10" fmla="*/ 0 w 76"/>
                  <a:gd name="T11" fmla="*/ 2 h 3"/>
                  <a:gd name="T12" fmla="*/ 2 w 7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6" h="3">
                    <a:moveTo>
                      <a:pt x="2" y="3"/>
                    </a:moveTo>
                    <a:cubicBezTo>
                      <a:pt x="74" y="3"/>
                      <a:pt x="74" y="3"/>
                      <a:pt x="74" y="3"/>
                    </a:cubicBezTo>
                    <a:cubicBezTo>
                      <a:pt x="75" y="3"/>
                      <a:pt x="76" y="3"/>
                      <a:pt x="76" y="2"/>
                    </a:cubicBezTo>
                    <a:cubicBezTo>
                      <a:pt x="76" y="1"/>
                      <a:pt x="75" y="0"/>
                      <a:pt x="74" y="0"/>
                    </a:cubicBezTo>
                    <a:cubicBezTo>
                      <a:pt x="2" y="0"/>
                      <a:pt x="2" y="0"/>
                      <a:pt x="2" y="0"/>
                    </a:cubicBezTo>
                    <a:cubicBezTo>
                      <a:pt x="1" y="0"/>
                      <a:pt x="0" y="1"/>
                      <a:pt x="0" y="2"/>
                    </a:cubicBezTo>
                    <a:cubicBezTo>
                      <a:pt x="0" y="3"/>
                      <a:pt x="1" y="3"/>
                      <a:pt x="2" y="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649"/>
              <p:cNvSpPr>
                <a:spLocks/>
              </p:cNvSpPr>
              <p:nvPr/>
            </p:nvSpPr>
            <p:spPr bwMode="auto">
              <a:xfrm>
                <a:off x="-1314784" y="2625724"/>
                <a:ext cx="225425" cy="11113"/>
              </a:xfrm>
              <a:custGeom>
                <a:avLst/>
                <a:gdLst>
                  <a:gd name="T0" fmla="*/ 2 w 65"/>
                  <a:gd name="T1" fmla="*/ 3 h 3"/>
                  <a:gd name="T2" fmla="*/ 64 w 65"/>
                  <a:gd name="T3" fmla="*/ 3 h 3"/>
                  <a:gd name="T4" fmla="*/ 65 w 65"/>
                  <a:gd name="T5" fmla="*/ 2 h 3"/>
                  <a:gd name="T6" fmla="*/ 64 w 65"/>
                  <a:gd name="T7" fmla="*/ 0 h 3"/>
                  <a:gd name="T8" fmla="*/ 2 w 65"/>
                  <a:gd name="T9" fmla="*/ 0 h 3"/>
                  <a:gd name="T10" fmla="*/ 0 w 65"/>
                  <a:gd name="T11" fmla="*/ 2 h 3"/>
                  <a:gd name="T12" fmla="*/ 2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2" y="3"/>
                    </a:moveTo>
                    <a:cubicBezTo>
                      <a:pt x="64" y="3"/>
                      <a:pt x="64" y="3"/>
                      <a:pt x="64" y="3"/>
                    </a:cubicBezTo>
                    <a:cubicBezTo>
                      <a:pt x="65" y="3"/>
                      <a:pt x="65" y="2"/>
                      <a:pt x="65" y="2"/>
                    </a:cubicBezTo>
                    <a:cubicBezTo>
                      <a:pt x="65" y="1"/>
                      <a:pt x="65" y="0"/>
                      <a:pt x="64" y="0"/>
                    </a:cubicBezTo>
                    <a:cubicBezTo>
                      <a:pt x="2" y="0"/>
                      <a:pt x="2" y="0"/>
                      <a:pt x="2" y="0"/>
                    </a:cubicBezTo>
                    <a:cubicBezTo>
                      <a:pt x="1" y="0"/>
                      <a:pt x="0" y="1"/>
                      <a:pt x="0" y="2"/>
                    </a:cubicBezTo>
                    <a:cubicBezTo>
                      <a:pt x="0" y="2"/>
                      <a:pt x="1" y="3"/>
                      <a:pt x="2" y="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cxnSp>
          <p:nvCxnSpPr>
            <p:cNvPr id="511" name="Connector: Elbow 510"/>
            <p:cNvCxnSpPr>
              <a:endCxn id="332" idx="2"/>
            </p:cNvCxnSpPr>
            <p:nvPr/>
          </p:nvCxnSpPr>
          <p:spPr>
            <a:xfrm flipV="1">
              <a:off x="2805216" y="4396069"/>
              <a:ext cx="986305" cy="286775"/>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586668" y="3586572"/>
            <a:ext cx="1628119" cy="2050875"/>
            <a:chOff x="2630488" y="4354513"/>
            <a:chExt cx="1027113" cy="1293812"/>
          </a:xfrm>
        </p:grpSpPr>
        <p:sp>
          <p:nvSpPr>
            <p:cNvPr id="35" name="Freeform 8"/>
            <p:cNvSpPr>
              <a:spLocks/>
            </p:cNvSpPr>
            <p:nvPr/>
          </p:nvSpPr>
          <p:spPr bwMode="auto">
            <a:xfrm>
              <a:off x="2630488" y="4360863"/>
              <a:ext cx="1027113" cy="1119188"/>
            </a:xfrm>
            <a:custGeom>
              <a:avLst/>
              <a:gdLst>
                <a:gd name="T0" fmla="*/ 752 w 838"/>
                <a:gd name="T1" fmla="*/ 831 h 918"/>
                <a:gd name="T2" fmla="*/ 752 w 838"/>
                <a:gd name="T3" fmla="*/ 410 h 918"/>
                <a:gd name="T4" fmla="*/ 794 w 838"/>
                <a:gd name="T5" fmla="*/ 410 h 918"/>
                <a:gd name="T6" fmla="*/ 838 w 838"/>
                <a:gd name="T7" fmla="*/ 366 h 918"/>
                <a:gd name="T8" fmla="*/ 838 w 838"/>
                <a:gd name="T9" fmla="*/ 103 h 918"/>
                <a:gd name="T10" fmla="*/ 794 w 838"/>
                <a:gd name="T11" fmla="*/ 60 h 918"/>
                <a:gd name="T12" fmla="*/ 748 w 838"/>
                <a:gd name="T13" fmla="*/ 60 h 918"/>
                <a:gd name="T14" fmla="*/ 665 w 838"/>
                <a:gd name="T15" fmla="*/ 0 h 918"/>
                <a:gd name="T16" fmla="*/ 48 w 838"/>
                <a:gd name="T17" fmla="*/ 0 h 918"/>
                <a:gd name="T18" fmla="*/ 15 w 838"/>
                <a:gd name="T19" fmla="*/ 87 h 918"/>
                <a:gd name="T20" fmla="*/ 14 w 838"/>
                <a:gd name="T21" fmla="*/ 830 h 918"/>
                <a:gd name="T22" fmla="*/ 101 w 838"/>
                <a:gd name="T23" fmla="*/ 918 h 918"/>
                <a:gd name="T24" fmla="*/ 665 w 838"/>
                <a:gd name="T25" fmla="*/ 918 h 918"/>
                <a:gd name="T26" fmla="*/ 752 w 838"/>
                <a:gd name="T27" fmla="*/ 831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918">
                  <a:moveTo>
                    <a:pt x="752" y="831"/>
                  </a:moveTo>
                  <a:cubicBezTo>
                    <a:pt x="752" y="410"/>
                    <a:pt x="752" y="410"/>
                    <a:pt x="752" y="410"/>
                  </a:cubicBezTo>
                  <a:cubicBezTo>
                    <a:pt x="794" y="410"/>
                    <a:pt x="794" y="410"/>
                    <a:pt x="794" y="410"/>
                  </a:cubicBezTo>
                  <a:cubicBezTo>
                    <a:pt x="818" y="410"/>
                    <a:pt x="838" y="390"/>
                    <a:pt x="838" y="366"/>
                  </a:cubicBezTo>
                  <a:cubicBezTo>
                    <a:pt x="838" y="103"/>
                    <a:pt x="838" y="103"/>
                    <a:pt x="838" y="103"/>
                  </a:cubicBezTo>
                  <a:cubicBezTo>
                    <a:pt x="838" y="79"/>
                    <a:pt x="818" y="60"/>
                    <a:pt x="794" y="60"/>
                  </a:cubicBezTo>
                  <a:cubicBezTo>
                    <a:pt x="748" y="60"/>
                    <a:pt x="748" y="60"/>
                    <a:pt x="748" y="60"/>
                  </a:cubicBezTo>
                  <a:cubicBezTo>
                    <a:pt x="736" y="25"/>
                    <a:pt x="704" y="0"/>
                    <a:pt x="665" y="0"/>
                  </a:cubicBezTo>
                  <a:cubicBezTo>
                    <a:pt x="48" y="0"/>
                    <a:pt x="48" y="0"/>
                    <a:pt x="48" y="0"/>
                  </a:cubicBezTo>
                  <a:cubicBezTo>
                    <a:pt x="0" y="0"/>
                    <a:pt x="15" y="39"/>
                    <a:pt x="15" y="87"/>
                  </a:cubicBezTo>
                  <a:cubicBezTo>
                    <a:pt x="14" y="830"/>
                    <a:pt x="14" y="830"/>
                    <a:pt x="14" y="830"/>
                  </a:cubicBezTo>
                  <a:cubicBezTo>
                    <a:pt x="14" y="878"/>
                    <a:pt x="53" y="917"/>
                    <a:pt x="101" y="918"/>
                  </a:cubicBezTo>
                  <a:cubicBezTo>
                    <a:pt x="665" y="918"/>
                    <a:pt x="665" y="918"/>
                    <a:pt x="665" y="918"/>
                  </a:cubicBezTo>
                  <a:cubicBezTo>
                    <a:pt x="712" y="918"/>
                    <a:pt x="752" y="879"/>
                    <a:pt x="752" y="83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9"/>
            <p:cNvSpPr>
              <a:spLocks noChangeArrowheads="1"/>
            </p:cNvSpPr>
            <p:nvPr/>
          </p:nvSpPr>
          <p:spPr bwMode="auto">
            <a:xfrm>
              <a:off x="2792413" y="4448175"/>
              <a:ext cx="685800" cy="944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2"/>
            <p:cNvSpPr>
              <a:spLocks/>
            </p:cNvSpPr>
            <p:nvPr/>
          </p:nvSpPr>
          <p:spPr bwMode="auto">
            <a:xfrm>
              <a:off x="2647950" y="4354513"/>
              <a:ext cx="785813" cy="1290638"/>
            </a:xfrm>
            <a:custGeom>
              <a:avLst/>
              <a:gdLst>
                <a:gd name="T0" fmla="*/ 613 w 641"/>
                <a:gd name="T1" fmla="*/ 1057 h 1060"/>
                <a:gd name="T2" fmla="*/ 18 w 641"/>
                <a:gd name="T3" fmla="*/ 921 h 1060"/>
                <a:gd name="T4" fmla="*/ 0 w 641"/>
                <a:gd name="T5" fmla="*/ 899 h 1060"/>
                <a:gd name="T6" fmla="*/ 0 w 641"/>
                <a:gd name="T7" fmla="*/ 26 h 1060"/>
                <a:gd name="T8" fmla="*/ 28 w 641"/>
                <a:gd name="T9" fmla="*/ 4 h 1060"/>
                <a:gd name="T10" fmla="*/ 623 w 641"/>
                <a:gd name="T11" fmla="*/ 139 h 1060"/>
                <a:gd name="T12" fmla="*/ 641 w 641"/>
                <a:gd name="T13" fmla="*/ 161 h 1060"/>
                <a:gd name="T14" fmla="*/ 641 w 641"/>
                <a:gd name="T15" fmla="*/ 1034 h 1060"/>
                <a:gd name="T16" fmla="*/ 613 w 641"/>
                <a:gd name="T17" fmla="*/ 1057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1060">
                  <a:moveTo>
                    <a:pt x="613" y="1057"/>
                  </a:moveTo>
                  <a:cubicBezTo>
                    <a:pt x="18" y="921"/>
                    <a:pt x="18" y="921"/>
                    <a:pt x="18" y="921"/>
                  </a:cubicBezTo>
                  <a:cubicBezTo>
                    <a:pt x="7" y="919"/>
                    <a:pt x="0" y="910"/>
                    <a:pt x="0" y="899"/>
                  </a:cubicBezTo>
                  <a:cubicBezTo>
                    <a:pt x="0" y="26"/>
                    <a:pt x="0" y="26"/>
                    <a:pt x="0" y="26"/>
                  </a:cubicBezTo>
                  <a:cubicBezTo>
                    <a:pt x="0" y="11"/>
                    <a:pt x="14" y="0"/>
                    <a:pt x="28" y="4"/>
                  </a:cubicBezTo>
                  <a:cubicBezTo>
                    <a:pt x="623" y="139"/>
                    <a:pt x="623" y="139"/>
                    <a:pt x="623" y="139"/>
                  </a:cubicBezTo>
                  <a:cubicBezTo>
                    <a:pt x="634" y="141"/>
                    <a:pt x="641" y="151"/>
                    <a:pt x="641" y="161"/>
                  </a:cubicBezTo>
                  <a:cubicBezTo>
                    <a:pt x="641" y="1034"/>
                    <a:pt x="641" y="1034"/>
                    <a:pt x="641" y="1034"/>
                  </a:cubicBezTo>
                  <a:cubicBezTo>
                    <a:pt x="641" y="1049"/>
                    <a:pt x="627" y="1060"/>
                    <a:pt x="613" y="105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1"/>
            <p:cNvSpPr>
              <a:spLocks/>
            </p:cNvSpPr>
            <p:nvPr/>
          </p:nvSpPr>
          <p:spPr bwMode="auto">
            <a:xfrm>
              <a:off x="2647950" y="4527550"/>
              <a:ext cx="785813" cy="1120775"/>
            </a:xfrm>
            <a:custGeom>
              <a:avLst/>
              <a:gdLst>
                <a:gd name="T0" fmla="*/ 623 w 641"/>
                <a:gd name="T1" fmla="*/ 0 h 921"/>
                <a:gd name="T2" fmla="*/ 641 w 641"/>
                <a:gd name="T3" fmla="*/ 23 h 921"/>
                <a:gd name="T4" fmla="*/ 641 w 641"/>
                <a:gd name="T5" fmla="*/ 896 h 921"/>
                <a:gd name="T6" fmla="*/ 613 w 641"/>
                <a:gd name="T7" fmla="*/ 918 h 921"/>
                <a:gd name="T8" fmla="*/ 18 w 641"/>
                <a:gd name="T9" fmla="*/ 783 h 921"/>
                <a:gd name="T10" fmla="*/ 0 w 641"/>
                <a:gd name="T11" fmla="*/ 761 h 921"/>
              </a:gdLst>
              <a:ahLst/>
              <a:cxnLst>
                <a:cxn ang="0">
                  <a:pos x="T0" y="T1"/>
                </a:cxn>
                <a:cxn ang="0">
                  <a:pos x="T2" y="T3"/>
                </a:cxn>
                <a:cxn ang="0">
                  <a:pos x="T4" y="T5"/>
                </a:cxn>
                <a:cxn ang="0">
                  <a:pos x="T6" y="T7"/>
                </a:cxn>
                <a:cxn ang="0">
                  <a:pos x="T8" y="T9"/>
                </a:cxn>
                <a:cxn ang="0">
                  <a:pos x="T10" y="T11"/>
                </a:cxn>
              </a:cxnLst>
              <a:rect l="0" t="0" r="r" b="b"/>
              <a:pathLst>
                <a:path w="641" h="921">
                  <a:moveTo>
                    <a:pt x="623" y="0"/>
                  </a:moveTo>
                  <a:cubicBezTo>
                    <a:pt x="634" y="3"/>
                    <a:pt x="641" y="12"/>
                    <a:pt x="641" y="23"/>
                  </a:cubicBezTo>
                  <a:cubicBezTo>
                    <a:pt x="641" y="896"/>
                    <a:pt x="641" y="896"/>
                    <a:pt x="641" y="896"/>
                  </a:cubicBezTo>
                  <a:cubicBezTo>
                    <a:pt x="641" y="910"/>
                    <a:pt x="627" y="921"/>
                    <a:pt x="613" y="918"/>
                  </a:cubicBezTo>
                  <a:cubicBezTo>
                    <a:pt x="18" y="783"/>
                    <a:pt x="18" y="783"/>
                    <a:pt x="18" y="783"/>
                  </a:cubicBezTo>
                  <a:cubicBezTo>
                    <a:pt x="7" y="781"/>
                    <a:pt x="0" y="771"/>
                    <a:pt x="0" y="761"/>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9" name="Group 38"/>
          <p:cNvGrpSpPr/>
          <p:nvPr/>
        </p:nvGrpSpPr>
        <p:grpSpPr>
          <a:xfrm>
            <a:off x="1099227" y="4100567"/>
            <a:ext cx="1628119" cy="2050875"/>
            <a:chOff x="2630488" y="4354513"/>
            <a:chExt cx="1027113" cy="1293812"/>
          </a:xfrm>
        </p:grpSpPr>
        <p:sp>
          <p:nvSpPr>
            <p:cNvPr id="40" name="Freeform 8"/>
            <p:cNvSpPr>
              <a:spLocks/>
            </p:cNvSpPr>
            <p:nvPr/>
          </p:nvSpPr>
          <p:spPr bwMode="auto">
            <a:xfrm>
              <a:off x="2630488" y="4360863"/>
              <a:ext cx="1027113" cy="1119188"/>
            </a:xfrm>
            <a:custGeom>
              <a:avLst/>
              <a:gdLst>
                <a:gd name="T0" fmla="*/ 752 w 838"/>
                <a:gd name="T1" fmla="*/ 831 h 918"/>
                <a:gd name="T2" fmla="*/ 752 w 838"/>
                <a:gd name="T3" fmla="*/ 410 h 918"/>
                <a:gd name="T4" fmla="*/ 794 w 838"/>
                <a:gd name="T5" fmla="*/ 410 h 918"/>
                <a:gd name="T6" fmla="*/ 838 w 838"/>
                <a:gd name="T7" fmla="*/ 366 h 918"/>
                <a:gd name="T8" fmla="*/ 838 w 838"/>
                <a:gd name="T9" fmla="*/ 103 h 918"/>
                <a:gd name="T10" fmla="*/ 794 w 838"/>
                <a:gd name="T11" fmla="*/ 60 h 918"/>
                <a:gd name="T12" fmla="*/ 748 w 838"/>
                <a:gd name="T13" fmla="*/ 60 h 918"/>
                <a:gd name="T14" fmla="*/ 665 w 838"/>
                <a:gd name="T15" fmla="*/ 0 h 918"/>
                <a:gd name="T16" fmla="*/ 48 w 838"/>
                <a:gd name="T17" fmla="*/ 0 h 918"/>
                <a:gd name="T18" fmla="*/ 15 w 838"/>
                <a:gd name="T19" fmla="*/ 87 h 918"/>
                <a:gd name="T20" fmla="*/ 14 w 838"/>
                <a:gd name="T21" fmla="*/ 830 h 918"/>
                <a:gd name="T22" fmla="*/ 101 w 838"/>
                <a:gd name="T23" fmla="*/ 918 h 918"/>
                <a:gd name="T24" fmla="*/ 665 w 838"/>
                <a:gd name="T25" fmla="*/ 918 h 918"/>
                <a:gd name="T26" fmla="*/ 752 w 838"/>
                <a:gd name="T27" fmla="*/ 831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918">
                  <a:moveTo>
                    <a:pt x="752" y="831"/>
                  </a:moveTo>
                  <a:cubicBezTo>
                    <a:pt x="752" y="410"/>
                    <a:pt x="752" y="410"/>
                    <a:pt x="752" y="410"/>
                  </a:cubicBezTo>
                  <a:cubicBezTo>
                    <a:pt x="794" y="410"/>
                    <a:pt x="794" y="410"/>
                    <a:pt x="794" y="410"/>
                  </a:cubicBezTo>
                  <a:cubicBezTo>
                    <a:pt x="818" y="410"/>
                    <a:pt x="838" y="390"/>
                    <a:pt x="838" y="366"/>
                  </a:cubicBezTo>
                  <a:cubicBezTo>
                    <a:pt x="838" y="103"/>
                    <a:pt x="838" y="103"/>
                    <a:pt x="838" y="103"/>
                  </a:cubicBezTo>
                  <a:cubicBezTo>
                    <a:pt x="838" y="79"/>
                    <a:pt x="818" y="60"/>
                    <a:pt x="794" y="60"/>
                  </a:cubicBezTo>
                  <a:cubicBezTo>
                    <a:pt x="748" y="60"/>
                    <a:pt x="748" y="60"/>
                    <a:pt x="748" y="60"/>
                  </a:cubicBezTo>
                  <a:cubicBezTo>
                    <a:pt x="736" y="25"/>
                    <a:pt x="704" y="0"/>
                    <a:pt x="665" y="0"/>
                  </a:cubicBezTo>
                  <a:cubicBezTo>
                    <a:pt x="48" y="0"/>
                    <a:pt x="48" y="0"/>
                    <a:pt x="48" y="0"/>
                  </a:cubicBezTo>
                  <a:cubicBezTo>
                    <a:pt x="0" y="0"/>
                    <a:pt x="15" y="39"/>
                    <a:pt x="15" y="87"/>
                  </a:cubicBezTo>
                  <a:cubicBezTo>
                    <a:pt x="14" y="830"/>
                    <a:pt x="14" y="830"/>
                    <a:pt x="14" y="830"/>
                  </a:cubicBezTo>
                  <a:cubicBezTo>
                    <a:pt x="14" y="878"/>
                    <a:pt x="53" y="917"/>
                    <a:pt x="101" y="918"/>
                  </a:cubicBezTo>
                  <a:cubicBezTo>
                    <a:pt x="665" y="918"/>
                    <a:pt x="665" y="918"/>
                    <a:pt x="665" y="918"/>
                  </a:cubicBezTo>
                  <a:cubicBezTo>
                    <a:pt x="712" y="918"/>
                    <a:pt x="752" y="879"/>
                    <a:pt x="752" y="83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ectangle 9"/>
            <p:cNvSpPr>
              <a:spLocks noChangeArrowheads="1"/>
            </p:cNvSpPr>
            <p:nvPr/>
          </p:nvSpPr>
          <p:spPr bwMode="auto">
            <a:xfrm>
              <a:off x="2792413" y="4448175"/>
              <a:ext cx="685800" cy="944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32"/>
            <p:cNvSpPr>
              <a:spLocks/>
            </p:cNvSpPr>
            <p:nvPr/>
          </p:nvSpPr>
          <p:spPr bwMode="auto">
            <a:xfrm>
              <a:off x="2647950" y="4354513"/>
              <a:ext cx="785813" cy="1290638"/>
            </a:xfrm>
            <a:custGeom>
              <a:avLst/>
              <a:gdLst>
                <a:gd name="T0" fmla="*/ 613 w 641"/>
                <a:gd name="T1" fmla="*/ 1057 h 1060"/>
                <a:gd name="T2" fmla="*/ 18 w 641"/>
                <a:gd name="T3" fmla="*/ 921 h 1060"/>
                <a:gd name="T4" fmla="*/ 0 w 641"/>
                <a:gd name="T5" fmla="*/ 899 h 1060"/>
                <a:gd name="T6" fmla="*/ 0 w 641"/>
                <a:gd name="T7" fmla="*/ 26 h 1060"/>
                <a:gd name="T8" fmla="*/ 28 w 641"/>
                <a:gd name="T9" fmla="*/ 4 h 1060"/>
                <a:gd name="T10" fmla="*/ 623 w 641"/>
                <a:gd name="T11" fmla="*/ 139 h 1060"/>
                <a:gd name="T12" fmla="*/ 641 w 641"/>
                <a:gd name="T13" fmla="*/ 161 h 1060"/>
                <a:gd name="T14" fmla="*/ 641 w 641"/>
                <a:gd name="T15" fmla="*/ 1034 h 1060"/>
                <a:gd name="T16" fmla="*/ 613 w 641"/>
                <a:gd name="T17" fmla="*/ 1057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1060">
                  <a:moveTo>
                    <a:pt x="613" y="1057"/>
                  </a:moveTo>
                  <a:cubicBezTo>
                    <a:pt x="18" y="921"/>
                    <a:pt x="18" y="921"/>
                    <a:pt x="18" y="921"/>
                  </a:cubicBezTo>
                  <a:cubicBezTo>
                    <a:pt x="7" y="919"/>
                    <a:pt x="0" y="910"/>
                    <a:pt x="0" y="899"/>
                  </a:cubicBezTo>
                  <a:cubicBezTo>
                    <a:pt x="0" y="26"/>
                    <a:pt x="0" y="26"/>
                    <a:pt x="0" y="26"/>
                  </a:cubicBezTo>
                  <a:cubicBezTo>
                    <a:pt x="0" y="11"/>
                    <a:pt x="14" y="0"/>
                    <a:pt x="28" y="4"/>
                  </a:cubicBezTo>
                  <a:cubicBezTo>
                    <a:pt x="623" y="139"/>
                    <a:pt x="623" y="139"/>
                    <a:pt x="623" y="139"/>
                  </a:cubicBezTo>
                  <a:cubicBezTo>
                    <a:pt x="634" y="141"/>
                    <a:pt x="641" y="151"/>
                    <a:pt x="641" y="161"/>
                  </a:cubicBezTo>
                  <a:cubicBezTo>
                    <a:pt x="641" y="1034"/>
                    <a:pt x="641" y="1034"/>
                    <a:pt x="641" y="1034"/>
                  </a:cubicBezTo>
                  <a:cubicBezTo>
                    <a:pt x="641" y="1049"/>
                    <a:pt x="627" y="1060"/>
                    <a:pt x="613" y="105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1"/>
            <p:cNvSpPr>
              <a:spLocks/>
            </p:cNvSpPr>
            <p:nvPr/>
          </p:nvSpPr>
          <p:spPr bwMode="auto">
            <a:xfrm>
              <a:off x="2647950" y="4527550"/>
              <a:ext cx="785813" cy="1120775"/>
            </a:xfrm>
            <a:custGeom>
              <a:avLst/>
              <a:gdLst>
                <a:gd name="T0" fmla="*/ 623 w 641"/>
                <a:gd name="T1" fmla="*/ 0 h 921"/>
                <a:gd name="T2" fmla="*/ 641 w 641"/>
                <a:gd name="T3" fmla="*/ 23 h 921"/>
                <a:gd name="T4" fmla="*/ 641 w 641"/>
                <a:gd name="T5" fmla="*/ 896 h 921"/>
                <a:gd name="T6" fmla="*/ 613 w 641"/>
                <a:gd name="T7" fmla="*/ 918 h 921"/>
                <a:gd name="T8" fmla="*/ 18 w 641"/>
                <a:gd name="T9" fmla="*/ 783 h 921"/>
                <a:gd name="T10" fmla="*/ 0 w 641"/>
                <a:gd name="T11" fmla="*/ 761 h 921"/>
              </a:gdLst>
              <a:ahLst/>
              <a:cxnLst>
                <a:cxn ang="0">
                  <a:pos x="T0" y="T1"/>
                </a:cxn>
                <a:cxn ang="0">
                  <a:pos x="T2" y="T3"/>
                </a:cxn>
                <a:cxn ang="0">
                  <a:pos x="T4" y="T5"/>
                </a:cxn>
                <a:cxn ang="0">
                  <a:pos x="T6" y="T7"/>
                </a:cxn>
                <a:cxn ang="0">
                  <a:pos x="T8" y="T9"/>
                </a:cxn>
                <a:cxn ang="0">
                  <a:pos x="T10" y="T11"/>
                </a:cxn>
              </a:cxnLst>
              <a:rect l="0" t="0" r="r" b="b"/>
              <a:pathLst>
                <a:path w="641" h="921">
                  <a:moveTo>
                    <a:pt x="623" y="0"/>
                  </a:moveTo>
                  <a:cubicBezTo>
                    <a:pt x="634" y="3"/>
                    <a:pt x="641" y="12"/>
                    <a:pt x="641" y="23"/>
                  </a:cubicBezTo>
                  <a:cubicBezTo>
                    <a:pt x="641" y="896"/>
                    <a:pt x="641" y="896"/>
                    <a:pt x="641" y="896"/>
                  </a:cubicBezTo>
                  <a:cubicBezTo>
                    <a:pt x="641" y="910"/>
                    <a:pt x="627" y="921"/>
                    <a:pt x="613" y="918"/>
                  </a:cubicBezTo>
                  <a:cubicBezTo>
                    <a:pt x="18" y="783"/>
                    <a:pt x="18" y="783"/>
                    <a:pt x="18" y="783"/>
                  </a:cubicBezTo>
                  <a:cubicBezTo>
                    <a:pt x="7" y="781"/>
                    <a:pt x="0" y="771"/>
                    <a:pt x="0" y="761"/>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999591843"/>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Tables</a:t>
            </a:r>
          </a:p>
        </p:txBody>
      </p:sp>
      <p:grpSp>
        <p:nvGrpSpPr>
          <p:cNvPr id="3" name="Group 4"/>
          <p:cNvGrpSpPr>
            <a:grpSpLocks noChangeAspect="1"/>
          </p:cNvGrpSpPr>
          <p:nvPr/>
        </p:nvGrpSpPr>
        <p:grpSpPr bwMode="auto">
          <a:xfrm>
            <a:off x="1102362" y="2799444"/>
            <a:ext cx="3687352" cy="2896538"/>
            <a:chOff x="3877" y="1247"/>
            <a:chExt cx="788" cy="619"/>
          </a:xfrm>
        </p:grpSpPr>
        <p:sp>
          <p:nvSpPr>
            <p:cNvPr id="11" name="Freeform 7"/>
            <p:cNvSpPr>
              <a:spLocks/>
            </p:cNvSpPr>
            <p:nvPr/>
          </p:nvSpPr>
          <p:spPr bwMode="auto">
            <a:xfrm>
              <a:off x="3931" y="1436"/>
              <a:ext cx="549" cy="409"/>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8"/>
            <p:cNvSpPr>
              <a:spLocks/>
            </p:cNvSpPr>
            <p:nvPr/>
          </p:nvSpPr>
          <p:spPr bwMode="auto">
            <a:xfrm>
              <a:off x="4099" y="1274"/>
              <a:ext cx="116" cy="304"/>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9"/>
            <p:cNvSpPr>
              <a:spLocks/>
            </p:cNvSpPr>
            <p:nvPr/>
          </p:nvSpPr>
          <p:spPr bwMode="auto">
            <a:xfrm>
              <a:off x="4113" y="1275"/>
              <a:ext cx="102" cy="30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0"/>
            <p:cNvSpPr>
              <a:spLocks/>
            </p:cNvSpPr>
            <p:nvPr/>
          </p:nvSpPr>
          <p:spPr bwMode="auto">
            <a:xfrm>
              <a:off x="3877" y="1284"/>
              <a:ext cx="217" cy="227"/>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1"/>
            <p:cNvSpPr>
              <a:spLocks/>
            </p:cNvSpPr>
            <p:nvPr/>
          </p:nvSpPr>
          <p:spPr bwMode="auto">
            <a:xfrm>
              <a:off x="3963" y="1409"/>
              <a:ext cx="106" cy="220"/>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2"/>
            <p:cNvSpPr>
              <a:spLocks/>
            </p:cNvSpPr>
            <p:nvPr/>
          </p:nvSpPr>
          <p:spPr bwMode="auto">
            <a:xfrm>
              <a:off x="3963" y="1419"/>
              <a:ext cx="63" cy="210"/>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3"/>
            <p:cNvSpPr>
              <a:spLocks/>
            </p:cNvSpPr>
            <p:nvPr/>
          </p:nvSpPr>
          <p:spPr bwMode="auto">
            <a:xfrm>
              <a:off x="3877" y="1317"/>
              <a:ext cx="33" cy="59"/>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4"/>
            <p:cNvSpPr>
              <a:spLocks/>
            </p:cNvSpPr>
            <p:nvPr/>
          </p:nvSpPr>
          <p:spPr bwMode="auto">
            <a:xfrm>
              <a:off x="3964" y="1360"/>
              <a:ext cx="22" cy="59"/>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5"/>
            <p:cNvSpPr>
              <a:spLocks/>
            </p:cNvSpPr>
            <p:nvPr/>
          </p:nvSpPr>
          <p:spPr bwMode="auto">
            <a:xfrm>
              <a:off x="4038" y="1372"/>
              <a:ext cx="420" cy="237"/>
            </a:xfrm>
            <a:custGeom>
              <a:avLst/>
              <a:gdLst>
                <a:gd name="T0" fmla="*/ 106 w 774"/>
                <a:gd name="T1" fmla="*/ 221 h 438"/>
                <a:gd name="T2" fmla="*/ 103 w 774"/>
                <a:gd name="T3" fmla="*/ 194 h 438"/>
                <a:gd name="T4" fmla="*/ 239 w 774"/>
                <a:gd name="T5" fmla="*/ 59 h 438"/>
                <a:gd name="T6" fmla="*/ 319 w 774"/>
                <a:gd name="T7" fmla="*/ 85 h 438"/>
                <a:gd name="T8" fmla="*/ 467 w 774"/>
                <a:gd name="T9" fmla="*/ 0 h 438"/>
                <a:gd name="T10" fmla="*/ 636 w 774"/>
                <a:gd name="T11" fmla="*/ 167 h 438"/>
                <a:gd name="T12" fmla="*/ 638 w 774"/>
                <a:gd name="T13" fmla="*/ 167 h 438"/>
                <a:gd name="T14" fmla="*/ 774 w 774"/>
                <a:gd name="T15" fmla="*/ 302 h 438"/>
                <a:gd name="T16" fmla="*/ 638 w 774"/>
                <a:gd name="T17" fmla="*/ 438 h 438"/>
                <a:gd name="T18" fmla="*/ 109 w 774"/>
                <a:gd name="T19" fmla="*/ 438 h 438"/>
                <a:gd name="T20" fmla="*/ 0 w 774"/>
                <a:gd name="T21" fmla="*/ 329 h 438"/>
                <a:gd name="T22" fmla="*/ 106 w 774"/>
                <a:gd name="T23" fmla="*/ 22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438">
                  <a:moveTo>
                    <a:pt x="106" y="221"/>
                  </a:moveTo>
                  <a:cubicBezTo>
                    <a:pt x="104" y="212"/>
                    <a:pt x="103" y="203"/>
                    <a:pt x="103" y="194"/>
                  </a:cubicBezTo>
                  <a:cubicBezTo>
                    <a:pt x="103" y="119"/>
                    <a:pt x="164" y="59"/>
                    <a:pt x="239" y="59"/>
                  </a:cubicBezTo>
                  <a:cubicBezTo>
                    <a:pt x="269" y="59"/>
                    <a:pt x="297" y="69"/>
                    <a:pt x="319" y="85"/>
                  </a:cubicBezTo>
                  <a:cubicBezTo>
                    <a:pt x="349" y="34"/>
                    <a:pt x="404" y="0"/>
                    <a:pt x="467" y="0"/>
                  </a:cubicBezTo>
                  <a:cubicBezTo>
                    <a:pt x="559" y="0"/>
                    <a:pt x="635" y="74"/>
                    <a:pt x="636" y="167"/>
                  </a:cubicBezTo>
                  <a:cubicBezTo>
                    <a:pt x="637" y="167"/>
                    <a:pt x="638" y="167"/>
                    <a:pt x="638" y="167"/>
                  </a:cubicBezTo>
                  <a:cubicBezTo>
                    <a:pt x="713" y="167"/>
                    <a:pt x="774" y="227"/>
                    <a:pt x="774" y="302"/>
                  </a:cubicBezTo>
                  <a:cubicBezTo>
                    <a:pt x="774" y="377"/>
                    <a:pt x="713" y="438"/>
                    <a:pt x="638" y="438"/>
                  </a:cubicBezTo>
                  <a:cubicBezTo>
                    <a:pt x="109" y="438"/>
                    <a:pt x="109" y="438"/>
                    <a:pt x="109" y="438"/>
                  </a:cubicBezTo>
                  <a:cubicBezTo>
                    <a:pt x="49" y="438"/>
                    <a:pt x="0" y="389"/>
                    <a:pt x="0" y="329"/>
                  </a:cubicBezTo>
                  <a:cubicBezTo>
                    <a:pt x="0" y="270"/>
                    <a:pt x="47" y="222"/>
                    <a:pt x="106" y="2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6"/>
            <p:cNvSpPr>
              <a:spLocks/>
            </p:cNvSpPr>
            <p:nvPr/>
          </p:nvSpPr>
          <p:spPr bwMode="auto">
            <a:xfrm>
              <a:off x="4038" y="1503"/>
              <a:ext cx="409" cy="106"/>
            </a:xfrm>
            <a:custGeom>
              <a:avLst/>
              <a:gdLst>
                <a:gd name="T0" fmla="*/ 44 w 754"/>
                <a:gd name="T1" fmla="*/ 0 h 196"/>
                <a:gd name="T2" fmla="*/ 30 w 754"/>
                <a:gd name="T3" fmla="*/ 52 h 196"/>
                <a:gd name="T4" fmla="*/ 139 w 754"/>
                <a:gd name="T5" fmla="*/ 161 h 196"/>
                <a:gd name="T6" fmla="*/ 668 w 754"/>
                <a:gd name="T7" fmla="*/ 161 h 196"/>
                <a:gd name="T8" fmla="*/ 754 w 754"/>
                <a:gd name="T9" fmla="*/ 130 h 196"/>
                <a:gd name="T10" fmla="*/ 638 w 754"/>
                <a:gd name="T11" fmla="*/ 196 h 196"/>
                <a:gd name="T12" fmla="*/ 109 w 754"/>
                <a:gd name="T13" fmla="*/ 196 h 196"/>
                <a:gd name="T14" fmla="*/ 0 w 754"/>
                <a:gd name="T15" fmla="*/ 87 h 196"/>
                <a:gd name="T16" fmla="*/ 44 w 754"/>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4" h="196">
                  <a:moveTo>
                    <a:pt x="44" y="0"/>
                  </a:moveTo>
                  <a:cubicBezTo>
                    <a:pt x="35" y="16"/>
                    <a:pt x="30" y="34"/>
                    <a:pt x="30" y="52"/>
                  </a:cubicBezTo>
                  <a:cubicBezTo>
                    <a:pt x="30" y="112"/>
                    <a:pt x="79" y="161"/>
                    <a:pt x="139" y="161"/>
                  </a:cubicBezTo>
                  <a:cubicBezTo>
                    <a:pt x="668" y="161"/>
                    <a:pt x="668" y="161"/>
                    <a:pt x="668" y="161"/>
                  </a:cubicBezTo>
                  <a:cubicBezTo>
                    <a:pt x="701" y="161"/>
                    <a:pt x="731" y="149"/>
                    <a:pt x="754" y="130"/>
                  </a:cubicBezTo>
                  <a:cubicBezTo>
                    <a:pt x="730" y="169"/>
                    <a:pt x="687" y="196"/>
                    <a:pt x="638" y="196"/>
                  </a:cubicBezTo>
                  <a:cubicBezTo>
                    <a:pt x="109" y="196"/>
                    <a:pt x="109" y="196"/>
                    <a:pt x="109" y="196"/>
                  </a:cubicBezTo>
                  <a:cubicBezTo>
                    <a:pt x="49" y="196"/>
                    <a:pt x="0" y="147"/>
                    <a:pt x="0" y="87"/>
                  </a:cubicBezTo>
                  <a:cubicBezTo>
                    <a:pt x="0" y="52"/>
                    <a:pt x="17" y="20"/>
                    <a:pt x="4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17"/>
            <p:cNvSpPr>
              <a:spLocks noChangeArrowheads="1"/>
            </p:cNvSpPr>
            <p:nvPr/>
          </p:nvSpPr>
          <p:spPr bwMode="auto">
            <a:xfrm>
              <a:off x="3944" y="1598"/>
              <a:ext cx="536" cy="24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18"/>
            <p:cNvSpPr>
              <a:spLocks/>
            </p:cNvSpPr>
            <p:nvPr/>
          </p:nvSpPr>
          <p:spPr bwMode="auto">
            <a:xfrm>
              <a:off x="3997" y="1598"/>
              <a:ext cx="483" cy="197"/>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19"/>
            <p:cNvSpPr>
              <a:spLocks/>
            </p:cNvSpPr>
            <p:nvPr/>
          </p:nvSpPr>
          <p:spPr bwMode="auto">
            <a:xfrm>
              <a:off x="3989" y="1832"/>
              <a:ext cx="491" cy="13"/>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0"/>
            <p:cNvSpPr>
              <a:spLocks/>
            </p:cNvSpPr>
            <p:nvPr/>
          </p:nvSpPr>
          <p:spPr bwMode="auto">
            <a:xfrm>
              <a:off x="3886" y="1536"/>
              <a:ext cx="122" cy="309"/>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1"/>
            <p:cNvSpPr>
              <a:spLocks/>
            </p:cNvSpPr>
            <p:nvPr/>
          </p:nvSpPr>
          <p:spPr bwMode="auto">
            <a:xfrm>
              <a:off x="4239" y="1569"/>
              <a:ext cx="220" cy="297"/>
            </a:xfrm>
            <a:custGeom>
              <a:avLst/>
              <a:gdLst>
                <a:gd name="T0" fmla="*/ 17 w 404"/>
                <a:gd name="T1" fmla="*/ 550 h 550"/>
                <a:gd name="T2" fmla="*/ 0 w 404"/>
                <a:gd name="T3" fmla="*/ 534 h 550"/>
                <a:gd name="T4" fmla="*/ 0 w 404"/>
                <a:gd name="T5" fmla="*/ 17 h 550"/>
                <a:gd name="T6" fmla="*/ 17 w 404"/>
                <a:gd name="T7" fmla="*/ 0 h 550"/>
                <a:gd name="T8" fmla="*/ 388 w 404"/>
                <a:gd name="T9" fmla="*/ 0 h 550"/>
                <a:gd name="T10" fmla="*/ 404 w 404"/>
                <a:gd name="T11" fmla="*/ 17 h 550"/>
                <a:gd name="T12" fmla="*/ 404 w 404"/>
                <a:gd name="T13" fmla="*/ 534 h 550"/>
                <a:gd name="T14" fmla="*/ 388 w 404"/>
                <a:gd name="T15" fmla="*/ 550 h 550"/>
                <a:gd name="T16" fmla="*/ 17 w 404"/>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550">
                  <a:moveTo>
                    <a:pt x="17" y="550"/>
                  </a:moveTo>
                  <a:cubicBezTo>
                    <a:pt x="8" y="550"/>
                    <a:pt x="0" y="543"/>
                    <a:pt x="0" y="534"/>
                  </a:cubicBezTo>
                  <a:cubicBezTo>
                    <a:pt x="0" y="17"/>
                    <a:pt x="0" y="17"/>
                    <a:pt x="0" y="17"/>
                  </a:cubicBezTo>
                  <a:cubicBezTo>
                    <a:pt x="0" y="8"/>
                    <a:pt x="8" y="0"/>
                    <a:pt x="17" y="0"/>
                  </a:cubicBezTo>
                  <a:cubicBezTo>
                    <a:pt x="388" y="0"/>
                    <a:pt x="388" y="0"/>
                    <a:pt x="388" y="0"/>
                  </a:cubicBezTo>
                  <a:cubicBezTo>
                    <a:pt x="396" y="0"/>
                    <a:pt x="404" y="8"/>
                    <a:pt x="404" y="17"/>
                  </a:cubicBezTo>
                  <a:cubicBezTo>
                    <a:pt x="404" y="534"/>
                    <a:pt x="404" y="534"/>
                    <a:pt x="404" y="534"/>
                  </a:cubicBezTo>
                  <a:cubicBezTo>
                    <a:pt x="404" y="543"/>
                    <a:pt x="396" y="550"/>
                    <a:pt x="388" y="550"/>
                  </a:cubicBezTo>
                  <a:lnTo>
                    <a:pt x="17" y="5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2"/>
            <p:cNvSpPr>
              <a:spLocks/>
            </p:cNvSpPr>
            <p:nvPr/>
          </p:nvSpPr>
          <p:spPr bwMode="auto">
            <a:xfrm>
              <a:off x="4243" y="1569"/>
              <a:ext cx="219" cy="297"/>
            </a:xfrm>
            <a:custGeom>
              <a:avLst/>
              <a:gdLst>
                <a:gd name="T0" fmla="*/ 16 w 403"/>
                <a:gd name="T1" fmla="*/ 550 h 550"/>
                <a:gd name="T2" fmla="*/ 0 w 403"/>
                <a:gd name="T3" fmla="*/ 534 h 550"/>
                <a:gd name="T4" fmla="*/ 0 w 403"/>
                <a:gd name="T5" fmla="*/ 17 h 550"/>
                <a:gd name="T6" fmla="*/ 16 w 403"/>
                <a:gd name="T7" fmla="*/ 0 h 550"/>
                <a:gd name="T8" fmla="*/ 387 w 403"/>
                <a:gd name="T9" fmla="*/ 0 h 550"/>
                <a:gd name="T10" fmla="*/ 403 w 403"/>
                <a:gd name="T11" fmla="*/ 17 h 550"/>
                <a:gd name="T12" fmla="*/ 403 w 403"/>
                <a:gd name="T13" fmla="*/ 534 h 550"/>
                <a:gd name="T14" fmla="*/ 387 w 403"/>
                <a:gd name="T15" fmla="*/ 550 h 550"/>
                <a:gd name="T16" fmla="*/ 16 w 403"/>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3" h="550">
                  <a:moveTo>
                    <a:pt x="16" y="550"/>
                  </a:moveTo>
                  <a:cubicBezTo>
                    <a:pt x="7" y="550"/>
                    <a:pt x="0" y="543"/>
                    <a:pt x="0" y="534"/>
                  </a:cubicBezTo>
                  <a:cubicBezTo>
                    <a:pt x="0" y="17"/>
                    <a:pt x="0" y="17"/>
                    <a:pt x="0" y="17"/>
                  </a:cubicBezTo>
                  <a:cubicBezTo>
                    <a:pt x="0" y="8"/>
                    <a:pt x="7" y="0"/>
                    <a:pt x="16" y="0"/>
                  </a:cubicBezTo>
                  <a:cubicBezTo>
                    <a:pt x="387" y="0"/>
                    <a:pt x="387" y="0"/>
                    <a:pt x="387" y="0"/>
                  </a:cubicBezTo>
                  <a:cubicBezTo>
                    <a:pt x="396" y="0"/>
                    <a:pt x="403" y="8"/>
                    <a:pt x="403" y="17"/>
                  </a:cubicBezTo>
                  <a:cubicBezTo>
                    <a:pt x="403" y="534"/>
                    <a:pt x="403" y="534"/>
                    <a:pt x="403" y="534"/>
                  </a:cubicBezTo>
                  <a:cubicBezTo>
                    <a:pt x="403" y="543"/>
                    <a:pt x="396" y="550"/>
                    <a:pt x="387" y="550"/>
                  </a:cubicBezTo>
                  <a:lnTo>
                    <a:pt x="16" y="55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3"/>
            <p:cNvSpPr>
              <a:spLocks noChangeArrowheads="1"/>
            </p:cNvSpPr>
            <p:nvPr/>
          </p:nvSpPr>
          <p:spPr bwMode="auto">
            <a:xfrm>
              <a:off x="4267" y="1593"/>
              <a:ext cx="170" cy="24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24"/>
            <p:cNvSpPr>
              <a:spLocks/>
            </p:cNvSpPr>
            <p:nvPr/>
          </p:nvSpPr>
          <p:spPr bwMode="auto">
            <a:xfrm>
              <a:off x="4445" y="1718"/>
              <a:ext cx="9" cy="9"/>
            </a:xfrm>
            <a:custGeom>
              <a:avLst/>
              <a:gdLst>
                <a:gd name="T0" fmla="*/ 0 w 9"/>
                <a:gd name="T1" fmla="*/ 0 h 9"/>
                <a:gd name="T2" fmla="*/ 1 w 9"/>
                <a:gd name="T3" fmla="*/ 9 h 9"/>
                <a:gd name="T4" fmla="*/ 7 w 9"/>
                <a:gd name="T5" fmla="*/ 9 h 9"/>
                <a:gd name="T6" fmla="*/ 9 w 9"/>
                <a:gd name="T7" fmla="*/ 0 h 9"/>
                <a:gd name="T8" fmla="*/ 0 w 9"/>
                <a:gd name="T9" fmla="*/ 0 h 9"/>
              </a:gdLst>
              <a:ahLst/>
              <a:cxnLst>
                <a:cxn ang="0">
                  <a:pos x="T0" y="T1"/>
                </a:cxn>
                <a:cxn ang="0">
                  <a:pos x="T2" y="T3"/>
                </a:cxn>
                <a:cxn ang="0">
                  <a:pos x="T4" y="T5"/>
                </a:cxn>
                <a:cxn ang="0">
                  <a:pos x="T6" y="T7"/>
                </a:cxn>
                <a:cxn ang="0">
                  <a:pos x="T8" y="T9"/>
                </a:cxn>
              </a:cxnLst>
              <a:rect l="0" t="0" r="r" b="b"/>
              <a:pathLst>
                <a:path w="9" h="9">
                  <a:moveTo>
                    <a:pt x="0" y="0"/>
                  </a:moveTo>
                  <a:lnTo>
                    <a:pt x="1" y="9"/>
                  </a:lnTo>
                  <a:lnTo>
                    <a:pt x="7" y="9"/>
                  </a:lnTo>
                  <a:lnTo>
                    <a:pt x="9"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25"/>
            <p:cNvSpPr>
              <a:spLocks/>
            </p:cNvSpPr>
            <p:nvPr/>
          </p:nvSpPr>
          <p:spPr bwMode="auto">
            <a:xfrm>
              <a:off x="4645" y="1838"/>
              <a:ext cx="20" cy="25"/>
            </a:xfrm>
            <a:custGeom>
              <a:avLst/>
              <a:gdLst>
                <a:gd name="T0" fmla="*/ 15 w 37"/>
                <a:gd name="T1" fmla="*/ 39 h 47"/>
                <a:gd name="T2" fmla="*/ 0 w 37"/>
                <a:gd name="T3" fmla="*/ 10 h 47"/>
                <a:gd name="T4" fmla="*/ 19 w 37"/>
                <a:gd name="T5" fmla="*/ 0 h 47"/>
                <a:gd name="T6" fmla="*/ 34 w 37"/>
                <a:gd name="T7" fmla="*/ 30 h 47"/>
                <a:gd name="T8" fmla="*/ 30 w 37"/>
                <a:gd name="T9" fmla="*/ 44 h 47"/>
                <a:gd name="T10" fmla="*/ 30 w 37"/>
                <a:gd name="T11" fmla="*/ 44 h 47"/>
                <a:gd name="T12" fmla="*/ 15 w 37"/>
                <a:gd name="T13" fmla="*/ 39 h 47"/>
              </a:gdLst>
              <a:ahLst/>
              <a:cxnLst>
                <a:cxn ang="0">
                  <a:pos x="T0" y="T1"/>
                </a:cxn>
                <a:cxn ang="0">
                  <a:pos x="T2" y="T3"/>
                </a:cxn>
                <a:cxn ang="0">
                  <a:pos x="T4" y="T5"/>
                </a:cxn>
                <a:cxn ang="0">
                  <a:pos x="T6" y="T7"/>
                </a:cxn>
                <a:cxn ang="0">
                  <a:pos x="T8" y="T9"/>
                </a:cxn>
                <a:cxn ang="0">
                  <a:pos x="T10" y="T11"/>
                </a:cxn>
                <a:cxn ang="0">
                  <a:pos x="T12" y="T13"/>
                </a:cxn>
              </a:cxnLst>
              <a:rect l="0" t="0" r="r" b="b"/>
              <a:pathLst>
                <a:path w="37" h="47">
                  <a:moveTo>
                    <a:pt x="15" y="39"/>
                  </a:moveTo>
                  <a:cubicBezTo>
                    <a:pt x="0" y="10"/>
                    <a:pt x="0" y="10"/>
                    <a:pt x="0" y="10"/>
                  </a:cubicBezTo>
                  <a:cubicBezTo>
                    <a:pt x="19" y="0"/>
                    <a:pt x="19" y="0"/>
                    <a:pt x="19" y="0"/>
                  </a:cubicBezTo>
                  <a:cubicBezTo>
                    <a:pt x="34" y="30"/>
                    <a:pt x="34" y="30"/>
                    <a:pt x="34" y="30"/>
                  </a:cubicBezTo>
                  <a:cubicBezTo>
                    <a:pt x="37" y="35"/>
                    <a:pt x="35" y="41"/>
                    <a:pt x="30" y="44"/>
                  </a:cubicBezTo>
                  <a:cubicBezTo>
                    <a:pt x="30" y="44"/>
                    <a:pt x="30" y="44"/>
                    <a:pt x="30" y="44"/>
                  </a:cubicBezTo>
                  <a:cubicBezTo>
                    <a:pt x="25" y="47"/>
                    <a:pt x="18" y="45"/>
                    <a:pt x="15" y="3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26"/>
            <p:cNvSpPr>
              <a:spLocks/>
            </p:cNvSpPr>
            <p:nvPr/>
          </p:nvSpPr>
          <p:spPr bwMode="auto">
            <a:xfrm>
              <a:off x="4352" y="1305"/>
              <a:ext cx="305" cy="508"/>
            </a:xfrm>
            <a:custGeom>
              <a:avLst/>
              <a:gdLst>
                <a:gd name="T0" fmla="*/ 58 w 305"/>
                <a:gd name="T1" fmla="*/ 0 h 508"/>
                <a:gd name="T2" fmla="*/ 19 w 305"/>
                <a:gd name="T3" fmla="*/ 20 h 508"/>
                <a:gd name="T4" fmla="*/ 0 w 305"/>
                <a:gd name="T5" fmla="*/ 29 h 508"/>
                <a:gd name="T6" fmla="*/ 247 w 305"/>
                <a:gd name="T7" fmla="*/ 508 h 508"/>
                <a:gd name="T8" fmla="*/ 267 w 305"/>
                <a:gd name="T9" fmla="*/ 499 h 508"/>
                <a:gd name="T10" fmla="*/ 305 w 305"/>
                <a:gd name="T11" fmla="*/ 479 h 508"/>
                <a:gd name="T12" fmla="*/ 58 w 305"/>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05" h="508">
                  <a:moveTo>
                    <a:pt x="58" y="0"/>
                  </a:moveTo>
                  <a:lnTo>
                    <a:pt x="19" y="20"/>
                  </a:lnTo>
                  <a:lnTo>
                    <a:pt x="0" y="29"/>
                  </a:lnTo>
                  <a:lnTo>
                    <a:pt x="247" y="508"/>
                  </a:lnTo>
                  <a:lnTo>
                    <a:pt x="267" y="499"/>
                  </a:lnTo>
                  <a:lnTo>
                    <a:pt x="305" y="479"/>
                  </a:lnTo>
                  <a:lnTo>
                    <a:pt x="58"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4" name="Freeform 27"/>
            <p:cNvSpPr>
              <a:spLocks/>
            </p:cNvSpPr>
            <p:nvPr/>
          </p:nvSpPr>
          <p:spPr bwMode="auto">
            <a:xfrm>
              <a:off x="4349" y="1290"/>
              <a:ext cx="55" cy="41"/>
            </a:xfrm>
            <a:custGeom>
              <a:avLst/>
              <a:gdLst>
                <a:gd name="T0" fmla="*/ 0 w 55"/>
                <a:gd name="T1" fmla="*/ 23 h 41"/>
                <a:gd name="T2" fmla="*/ 9 w 55"/>
                <a:gd name="T3" fmla="*/ 41 h 41"/>
                <a:gd name="T4" fmla="*/ 55 w 55"/>
                <a:gd name="T5" fmla="*/ 18 h 41"/>
                <a:gd name="T6" fmla="*/ 45 w 55"/>
                <a:gd name="T7" fmla="*/ 0 h 41"/>
                <a:gd name="T8" fmla="*/ 0 w 55"/>
                <a:gd name="T9" fmla="*/ 23 h 41"/>
              </a:gdLst>
              <a:ahLst/>
              <a:cxnLst>
                <a:cxn ang="0">
                  <a:pos x="T0" y="T1"/>
                </a:cxn>
                <a:cxn ang="0">
                  <a:pos x="T2" y="T3"/>
                </a:cxn>
                <a:cxn ang="0">
                  <a:pos x="T4" y="T5"/>
                </a:cxn>
                <a:cxn ang="0">
                  <a:pos x="T6" y="T7"/>
                </a:cxn>
                <a:cxn ang="0">
                  <a:pos x="T8" y="T9"/>
                </a:cxn>
              </a:cxnLst>
              <a:rect l="0" t="0" r="r" b="b"/>
              <a:pathLst>
                <a:path w="55" h="41">
                  <a:moveTo>
                    <a:pt x="0" y="23"/>
                  </a:moveTo>
                  <a:lnTo>
                    <a:pt x="9" y="41"/>
                  </a:lnTo>
                  <a:lnTo>
                    <a:pt x="55" y="18"/>
                  </a:lnTo>
                  <a:lnTo>
                    <a:pt x="45" y="0"/>
                  </a:lnTo>
                  <a:lnTo>
                    <a:pt x="0" y="23"/>
                  </a:lnTo>
                  <a:close/>
                </a:path>
              </a:pathLst>
            </a:custGeom>
            <a:solidFill>
              <a:srgbClr val="2811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5" name="Freeform 28"/>
            <p:cNvSpPr>
              <a:spLocks/>
            </p:cNvSpPr>
            <p:nvPr/>
          </p:nvSpPr>
          <p:spPr bwMode="auto">
            <a:xfrm>
              <a:off x="4599" y="1784"/>
              <a:ext cx="65" cy="70"/>
            </a:xfrm>
            <a:custGeom>
              <a:avLst/>
              <a:gdLst>
                <a:gd name="T0" fmla="*/ 65 w 65"/>
                <a:gd name="T1" fmla="*/ 61 h 70"/>
                <a:gd name="T2" fmla="*/ 58 w 65"/>
                <a:gd name="T3" fmla="*/ 0 h 70"/>
                <a:gd name="T4" fmla="*/ 0 w 65"/>
                <a:gd name="T5" fmla="*/ 29 h 70"/>
                <a:gd name="T6" fmla="*/ 46 w 65"/>
                <a:gd name="T7" fmla="*/ 70 h 70"/>
                <a:gd name="T8" fmla="*/ 65 w 65"/>
                <a:gd name="T9" fmla="*/ 61 h 70"/>
              </a:gdLst>
              <a:ahLst/>
              <a:cxnLst>
                <a:cxn ang="0">
                  <a:pos x="T0" y="T1"/>
                </a:cxn>
                <a:cxn ang="0">
                  <a:pos x="T2" y="T3"/>
                </a:cxn>
                <a:cxn ang="0">
                  <a:pos x="T4" y="T5"/>
                </a:cxn>
                <a:cxn ang="0">
                  <a:pos x="T6" y="T7"/>
                </a:cxn>
                <a:cxn ang="0">
                  <a:pos x="T8" y="T9"/>
                </a:cxn>
              </a:cxnLst>
              <a:rect l="0" t="0" r="r" b="b"/>
              <a:pathLst>
                <a:path w="65" h="70">
                  <a:moveTo>
                    <a:pt x="65" y="61"/>
                  </a:moveTo>
                  <a:lnTo>
                    <a:pt x="58" y="0"/>
                  </a:lnTo>
                  <a:lnTo>
                    <a:pt x="0" y="29"/>
                  </a:lnTo>
                  <a:lnTo>
                    <a:pt x="46" y="70"/>
                  </a:lnTo>
                  <a:lnTo>
                    <a:pt x="65" y="6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6" name="Freeform 29"/>
            <p:cNvSpPr>
              <a:spLocks/>
            </p:cNvSpPr>
            <p:nvPr/>
          </p:nvSpPr>
          <p:spPr bwMode="auto">
            <a:xfrm>
              <a:off x="4352" y="1325"/>
              <a:ext cx="267" cy="488"/>
            </a:xfrm>
            <a:custGeom>
              <a:avLst/>
              <a:gdLst>
                <a:gd name="T0" fmla="*/ 0 w 267"/>
                <a:gd name="T1" fmla="*/ 9 h 488"/>
                <a:gd name="T2" fmla="*/ 247 w 267"/>
                <a:gd name="T3" fmla="*/ 488 h 488"/>
                <a:gd name="T4" fmla="*/ 267 w 267"/>
                <a:gd name="T5" fmla="*/ 479 h 488"/>
                <a:gd name="T6" fmla="*/ 19 w 267"/>
                <a:gd name="T7" fmla="*/ 0 h 488"/>
                <a:gd name="T8" fmla="*/ 0 w 267"/>
                <a:gd name="T9" fmla="*/ 9 h 488"/>
              </a:gdLst>
              <a:ahLst/>
              <a:cxnLst>
                <a:cxn ang="0">
                  <a:pos x="T0" y="T1"/>
                </a:cxn>
                <a:cxn ang="0">
                  <a:pos x="T2" y="T3"/>
                </a:cxn>
                <a:cxn ang="0">
                  <a:pos x="T4" y="T5"/>
                </a:cxn>
                <a:cxn ang="0">
                  <a:pos x="T6" y="T7"/>
                </a:cxn>
                <a:cxn ang="0">
                  <a:pos x="T8" y="T9"/>
                </a:cxn>
              </a:cxnLst>
              <a:rect l="0" t="0" r="r" b="b"/>
              <a:pathLst>
                <a:path w="267" h="488">
                  <a:moveTo>
                    <a:pt x="0" y="9"/>
                  </a:moveTo>
                  <a:lnTo>
                    <a:pt x="247" y="488"/>
                  </a:lnTo>
                  <a:lnTo>
                    <a:pt x="267" y="479"/>
                  </a:lnTo>
                  <a:lnTo>
                    <a:pt x="19" y="0"/>
                  </a:lnTo>
                  <a:lnTo>
                    <a:pt x="0" y="9"/>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Freeform 30"/>
            <p:cNvSpPr>
              <a:spLocks/>
            </p:cNvSpPr>
            <p:nvPr/>
          </p:nvSpPr>
          <p:spPr bwMode="auto">
            <a:xfrm>
              <a:off x="4323" y="1247"/>
              <a:ext cx="77" cy="70"/>
            </a:xfrm>
            <a:custGeom>
              <a:avLst/>
              <a:gdLst>
                <a:gd name="T0" fmla="*/ 110 w 141"/>
                <a:gd name="T1" fmla="*/ 12 h 128"/>
                <a:gd name="T2" fmla="*/ 87 w 141"/>
                <a:gd name="T3" fmla="*/ 4 h 128"/>
                <a:gd name="T4" fmla="*/ 47 w 141"/>
                <a:gd name="T5" fmla="*/ 25 h 128"/>
                <a:gd name="T6" fmla="*/ 31 w 141"/>
                <a:gd name="T7" fmla="*/ 33 h 128"/>
                <a:gd name="T8" fmla="*/ 16 w 141"/>
                <a:gd name="T9" fmla="*/ 40 h 128"/>
                <a:gd name="T10" fmla="*/ 11 w 141"/>
                <a:gd name="T11" fmla="*/ 43 h 128"/>
                <a:gd name="T12" fmla="*/ 4 w 141"/>
                <a:gd name="T13" fmla="*/ 66 h 128"/>
                <a:gd name="T14" fmla="*/ 36 w 141"/>
                <a:gd name="T15" fmla="*/ 128 h 128"/>
                <a:gd name="T16" fmla="*/ 71 w 141"/>
                <a:gd name="T17" fmla="*/ 109 h 128"/>
                <a:gd name="T18" fmla="*/ 141 w 141"/>
                <a:gd name="T19" fmla="*/ 73 h 128"/>
                <a:gd name="T20" fmla="*/ 110 w 141"/>
                <a:gd name="T21"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28">
                  <a:moveTo>
                    <a:pt x="110" y="12"/>
                  </a:moveTo>
                  <a:cubicBezTo>
                    <a:pt x="106" y="3"/>
                    <a:pt x="95" y="0"/>
                    <a:pt x="87" y="4"/>
                  </a:cubicBezTo>
                  <a:cubicBezTo>
                    <a:pt x="47" y="25"/>
                    <a:pt x="47" y="25"/>
                    <a:pt x="47" y="25"/>
                  </a:cubicBezTo>
                  <a:cubicBezTo>
                    <a:pt x="43" y="27"/>
                    <a:pt x="37" y="30"/>
                    <a:pt x="31" y="33"/>
                  </a:cubicBezTo>
                  <a:cubicBezTo>
                    <a:pt x="26" y="35"/>
                    <a:pt x="20" y="38"/>
                    <a:pt x="16" y="40"/>
                  </a:cubicBezTo>
                  <a:cubicBezTo>
                    <a:pt x="11" y="43"/>
                    <a:pt x="11" y="43"/>
                    <a:pt x="11" y="43"/>
                  </a:cubicBezTo>
                  <a:cubicBezTo>
                    <a:pt x="3" y="47"/>
                    <a:pt x="0" y="58"/>
                    <a:pt x="4" y="66"/>
                  </a:cubicBezTo>
                  <a:cubicBezTo>
                    <a:pt x="36" y="128"/>
                    <a:pt x="36" y="128"/>
                    <a:pt x="36" y="128"/>
                  </a:cubicBezTo>
                  <a:cubicBezTo>
                    <a:pt x="71" y="109"/>
                    <a:pt x="71" y="109"/>
                    <a:pt x="71" y="109"/>
                  </a:cubicBezTo>
                  <a:cubicBezTo>
                    <a:pt x="141" y="73"/>
                    <a:pt x="141" y="73"/>
                    <a:pt x="141" y="73"/>
                  </a:cubicBezTo>
                  <a:lnTo>
                    <a:pt x="110" y="1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31"/>
            <p:cNvSpPr>
              <a:spLocks/>
            </p:cNvSpPr>
            <p:nvPr/>
          </p:nvSpPr>
          <p:spPr bwMode="auto">
            <a:xfrm>
              <a:off x="4324" y="1266"/>
              <a:ext cx="37" cy="50"/>
            </a:xfrm>
            <a:custGeom>
              <a:avLst/>
              <a:gdLst>
                <a:gd name="T0" fmla="*/ 68 w 69"/>
                <a:gd name="T1" fmla="*/ 71 h 93"/>
                <a:gd name="T2" fmla="*/ 33 w 69"/>
                <a:gd name="T3" fmla="*/ 3 h 93"/>
                <a:gd name="T4" fmla="*/ 26 w 69"/>
                <a:gd name="T5" fmla="*/ 1 h 93"/>
                <a:gd name="T6" fmla="*/ 15 w 69"/>
                <a:gd name="T7" fmla="*/ 6 h 93"/>
                <a:gd name="T8" fmla="*/ 15 w 69"/>
                <a:gd name="T9" fmla="*/ 6 h 93"/>
                <a:gd name="T10" fmla="*/ 5 w 69"/>
                <a:gd name="T11" fmla="*/ 37 h 93"/>
                <a:gd name="T12" fmla="*/ 32 w 69"/>
                <a:gd name="T13" fmla="*/ 89 h 93"/>
                <a:gd name="T14" fmla="*/ 39 w 69"/>
                <a:gd name="T15" fmla="*/ 91 h 93"/>
                <a:gd name="T16" fmla="*/ 65 w 69"/>
                <a:gd name="T17" fmla="*/ 78 h 93"/>
                <a:gd name="T18" fmla="*/ 68 w 69"/>
                <a:gd name="T19"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3">
                  <a:moveTo>
                    <a:pt x="68" y="71"/>
                  </a:moveTo>
                  <a:cubicBezTo>
                    <a:pt x="33" y="3"/>
                    <a:pt x="33" y="3"/>
                    <a:pt x="33" y="3"/>
                  </a:cubicBezTo>
                  <a:cubicBezTo>
                    <a:pt x="31" y="1"/>
                    <a:pt x="28" y="0"/>
                    <a:pt x="26" y="1"/>
                  </a:cubicBezTo>
                  <a:cubicBezTo>
                    <a:pt x="22" y="3"/>
                    <a:pt x="18" y="5"/>
                    <a:pt x="15" y="6"/>
                  </a:cubicBezTo>
                  <a:cubicBezTo>
                    <a:pt x="15" y="6"/>
                    <a:pt x="15" y="6"/>
                    <a:pt x="15" y="6"/>
                  </a:cubicBezTo>
                  <a:cubicBezTo>
                    <a:pt x="4" y="12"/>
                    <a:pt x="0" y="26"/>
                    <a:pt x="5" y="37"/>
                  </a:cubicBezTo>
                  <a:cubicBezTo>
                    <a:pt x="32" y="89"/>
                    <a:pt x="32" y="89"/>
                    <a:pt x="32" y="89"/>
                  </a:cubicBezTo>
                  <a:cubicBezTo>
                    <a:pt x="34" y="92"/>
                    <a:pt x="37" y="93"/>
                    <a:pt x="39" y="91"/>
                  </a:cubicBezTo>
                  <a:cubicBezTo>
                    <a:pt x="65" y="78"/>
                    <a:pt x="65" y="78"/>
                    <a:pt x="65" y="78"/>
                  </a:cubicBezTo>
                  <a:cubicBezTo>
                    <a:pt x="68" y="77"/>
                    <a:pt x="69" y="73"/>
                    <a:pt x="68" y="71"/>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32"/>
            <p:cNvSpPr>
              <a:spLocks/>
            </p:cNvSpPr>
            <p:nvPr/>
          </p:nvSpPr>
          <p:spPr bwMode="auto">
            <a:xfrm>
              <a:off x="4575" y="1621"/>
              <a:ext cx="43" cy="73"/>
            </a:xfrm>
            <a:custGeom>
              <a:avLst/>
              <a:gdLst>
                <a:gd name="T0" fmla="*/ 36 w 43"/>
                <a:gd name="T1" fmla="*/ 73 h 73"/>
                <a:gd name="T2" fmla="*/ 0 w 43"/>
                <a:gd name="T3" fmla="*/ 4 h 73"/>
                <a:gd name="T4" fmla="*/ 7 w 43"/>
                <a:gd name="T5" fmla="*/ 0 h 73"/>
                <a:gd name="T6" fmla="*/ 43 w 43"/>
                <a:gd name="T7" fmla="*/ 69 h 73"/>
                <a:gd name="T8" fmla="*/ 36 w 43"/>
                <a:gd name="T9" fmla="*/ 73 h 73"/>
              </a:gdLst>
              <a:ahLst/>
              <a:cxnLst>
                <a:cxn ang="0">
                  <a:pos x="T0" y="T1"/>
                </a:cxn>
                <a:cxn ang="0">
                  <a:pos x="T2" y="T3"/>
                </a:cxn>
                <a:cxn ang="0">
                  <a:pos x="T4" y="T5"/>
                </a:cxn>
                <a:cxn ang="0">
                  <a:pos x="T6" y="T7"/>
                </a:cxn>
                <a:cxn ang="0">
                  <a:pos x="T8" y="T9"/>
                </a:cxn>
              </a:cxnLst>
              <a:rect l="0" t="0" r="r" b="b"/>
              <a:pathLst>
                <a:path w="43" h="73">
                  <a:moveTo>
                    <a:pt x="36" y="73"/>
                  </a:moveTo>
                  <a:lnTo>
                    <a:pt x="0" y="4"/>
                  </a:lnTo>
                  <a:lnTo>
                    <a:pt x="7" y="0"/>
                  </a:lnTo>
                  <a:lnTo>
                    <a:pt x="43" y="69"/>
                  </a:lnTo>
                  <a:lnTo>
                    <a:pt x="36"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Freeform 33"/>
            <p:cNvSpPr>
              <a:spLocks/>
            </p:cNvSpPr>
            <p:nvPr/>
          </p:nvSpPr>
          <p:spPr bwMode="auto">
            <a:xfrm>
              <a:off x="4575" y="1623"/>
              <a:ext cx="40" cy="71"/>
            </a:xfrm>
            <a:custGeom>
              <a:avLst/>
              <a:gdLst>
                <a:gd name="T0" fmla="*/ 36 w 40"/>
                <a:gd name="T1" fmla="*/ 71 h 71"/>
                <a:gd name="T2" fmla="*/ 0 w 40"/>
                <a:gd name="T3" fmla="*/ 2 h 71"/>
                <a:gd name="T4" fmla="*/ 4 w 40"/>
                <a:gd name="T5" fmla="*/ 0 h 71"/>
                <a:gd name="T6" fmla="*/ 40 w 40"/>
                <a:gd name="T7" fmla="*/ 69 h 71"/>
                <a:gd name="T8" fmla="*/ 36 w 40"/>
                <a:gd name="T9" fmla="*/ 71 h 71"/>
              </a:gdLst>
              <a:ahLst/>
              <a:cxnLst>
                <a:cxn ang="0">
                  <a:pos x="T0" y="T1"/>
                </a:cxn>
                <a:cxn ang="0">
                  <a:pos x="T2" y="T3"/>
                </a:cxn>
                <a:cxn ang="0">
                  <a:pos x="T4" y="T5"/>
                </a:cxn>
                <a:cxn ang="0">
                  <a:pos x="T6" y="T7"/>
                </a:cxn>
                <a:cxn ang="0">
                  <a:pos x="T8" y="T9"/>
                </a:cxn>
              </a:cxnLst>
              <a:rect l="0" t="0" r="r" b="b"/>
              <a:pathLst>
                <a:path w="40" h="71">
                  <a:moveTo>
                    <a:pt x="36" y="71"/>
                  </a:moveTo>
                  <a:lnTo>
                    <a:pt x="0" y="2"/>
                  </a:lnTo>
                  <a:lnTo>
                    <a:pt x="4" y="0"/>
                  </a:lnTo>
                  <a:lnTo>
                    <a:pt x="40" y="69"/>
                  </a:lnTo>
                  <a:lnTo>
                    <a:pt x="36" y="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1" name="Rectangle 34"/>
            <p:cNvSpPr>
              <a:spLocks noChangeArrowheads="1"/>
            </p:cNvSpPr>
            <p:nvPr/>
          </p:nvSpPr>
          <p:spPr bwMode="auto">
            <a:xfrm>
              <a:off x="4282" y="1639"/>
              <a:ext cx="141" cy="1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Freeform 35"/>
            <p:cNvSpPr>
              <a:spLocks noEditPoints="1"/>
            </p:cNvSpPr>
            <p:nvPr/>
          </p:nvSpPr>
          <p:spPr bwMode="auto">
            <a:xfrm>
              <a:off x="4302" y="1601"/>
              <a:ext cx="100" cy="42"/>
            </a:xfrm>
            <a:custGeom>
              <a:avLst/>
              <a:gdLst>
                <a:gd name="T0" fmla="*/ 175 w 183"/>
                <a:gd name="T1" fmla="*/ 35 h 79"/>
                <a:gd name="T2" fmla="*/ 128 w 183"/>
                <a:gd name="T3" fmla="*/ 35 h 79"/>
                <a:gd name="T4" fmla="*/ 93 w 183"/>
                <a:gd name="T5" fmla="*/ 0 h 79"/>
                <a:gd name="T6" fmla="*/ 57 w 183"/>
                <a:gd name="T7" fmla="*/ 35 h 79"/>
                <a:gd name="T8" fmla="*/ 8 w 183"/>
                <a:gd name="T9" fmla="*/ 35 h 79"/>
                <a:gd name="T10" fmla="*/ 0 w 183"/>
                <a:gd name="T11" fmla="*/ 43 h 79"/>
                <a:gd name="T12" fmla="*/ 0 w 183"/>
                <a:gd name="T13" fmla="*/ 71 h 79"/>
                <a:gd name="T14" fmla="*/ 8 w 183"/>
                <a:gd name="T15" fmla="*/ 79 h 79"/>
                <a:gd name="T16" fmla="*/ 175 w 183"/>
                <a:gd name="T17" fmla="*/ 79 h 79"/>
                <a:gd name="T18" fmla="*/ 183 w 183"/>
                <a:gd name="T19" fmla="*/ 71 h 79"/>
                <a:gd name="T20" fmla="*/ 183 w 183"/>
                <a:gd name="T21" fmla="*/ 43 h 79"/>
                <a:gd name="T22" fmla="*/ 175 w 183"/>
                <a:gd name="T23" fmla="*/ 35 h 79"/>
                <a:gd name="T24" fmla="*/ 73 w 183"/>
                <a:gd name="T25" fmla="*/ 35 h 79"/>
                <a:gd name="T26" fmla="*/ 93 w 183"/>
                <a:gd name="T27" fmla="*/ 15 h 79"/>
                <a:gd name="T28" fmla="*/ 112 w 183"/>
                <a:gd name="T29" fmla="*/ 35 h 79"/>
                <a:gd name="T30" fmla="*/ 73 w 183"/>
                <a:gd name="T3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79">
                  <a:moveTo>
                    <a:pt x="175" y="35"/>
                  </a:moveTo>
                  <a:cubicBezTo>
                    <a:pt x="128" y="35"/>
                    <a:pt x="128" y="35"/>
                    <a:pt x="128" y="35"/>
                  </a:cubicBezTo>
                  <a:cubicBezTo>
                    <a:pt x="128" y="15"/>
                    <a:pt x="112" y="0"/>
                    <a:pt x="93" y="0"/>
                  </a:cubicBezTo>
                  <a:cubicBezTo>
                    <a:pt x="73" y="0"/>
                    <a:pt x="57" y="15"/>
                    <a:pt x="57" y="35"/>
                  </a:cubicBezTo>
                  <a:cubicBezTo>
                    <a:pt x="8" y="35"/>
                    <a:pt x="8" y="35"/>
                    <a:pt x="8" y="35"/>
                  </a:cubicBezTo>
                  <a:cubicBezTo>
                    <a:pt x="4" y="35"/>
                    <a:pt x="0" y="38"/>
                    <a:pt x="0" y="43"/>
                  </a:cubicBezTo>
                  <a:cubicBezTo>
                    <a:pt x="0" y="71"/>
                    <a:pt x="0" y="71"/>
                    <a:pt x="0" y="71"/>
                  </a:cubicBezTo>
                  <a:cubicBezTo>
                    <a:pt x="0" y="75"/>
                    <a:pt x="4" y="79"/>
                    <a:pt x="8" y="79"/>
                  </a:cubicBezTo>
                  <a:cubicBezTo>
                    <a:pt x="175" y="79"/>
                    <a:pt x="175" y="79"/>
                    <a:pt x="175" y="79"/>
                  </a:cubicBezTo>
                  <a:cubicBezTo>
                    <a:pt x="180" y="79"/>
                    <a:pt x="183" y="75"/>
                    <a:pt x="183" y="71"/>
                  </a:cubicBezTo>
                  <a:cubicBezTo>
                    <a:pt x="183" y="43"/>
                    <a:pt x="183" y="43"/>
                    <a:pt x="183" y="43"/>
                  </a:cubicBezTo>
                  <a:cubicBezTo>
                    <a:pt x="183" y="38"/>
                    <a:pt x="180" y="35"/>
                    <a:pt x="175" y="35"/>
                  </a:cubicBezTo>
                  <a:close/>
                  <a:moveTo>
                    <a:pt x="73" y="35"/>
                  </a:moveTo>
                  <a:cubicBezTo>
                    <a:pt x="73" y="24"/>
                    <a:pt x="82" y="15"/>
                    <a:pt x="93" y="15"/>
                  </a:cubicBezTo>
                  <a:cubicBezTo>
                    <a:pt x="103" y="15"/>
                    <a:pt x="112" y="24"/>
                    <a:pt x="112" y="35"/>
                  </a:cubicBezTo>
                  <a:lnTo>
                    <a:pt x="73"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36"/>
            <p:cNvSpPr>
              <a:spLocks/>
            </p:cNvSpPr>
            <p:nvPr/>
          </p:nvSpPr>
          <p:spPr bwMode="auto">
            <a:xfrm>
              <a:off x="4302" y="1709"/>
              <a:ext cx="101" cy="9"/>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Freeform 37"/>
            <p:cNvSpPr>
              <a:spLocks/>
            </p:cNvSpPr>
            <p:nvPr/>
          </p:nvSpPr>
          <p:spPr bwMode="auto">
            <a:xfrm>
              <a:off x="4302" y="1678"/>
              <a:ext cx="54" cy="10"/>
            </a:xfrm>
            <a:custGeom>
              <a:avLst/>
              <a:gdLst>
                <a:gd name="T0" fmla="*/ 90 w 99"/>
                <a:gd name="T1" fmla="*/ 19 h 19"/>
                <a:gd name="T2" fmla="*/ 9 w 99"/>
                <a:gd name="T3" fmla="*/ 19 h 19"/>
                <a:gd name="T4" fmla="*/ 0 w 99"/>
                <a:gd name="T5" fmla="*/ 10 h 19"/>
                <a:gd name="T6" fmla="*/ 9 w 99"/>
                <a:gd name="T7" fmla="*/ 0 h 19"/>
                <a:gd name="T8" fmla="*/ 90 w 99"/>
                <a:gd name="T9" fmla="*/ 0 h 19"/>
                <a:gd name="T10" fmla="*/ 99 w 99"/>
                <a:gd name="T11" fmla="*/ 10 h 19"/>
                <a:gd name="T12" fmla="*/ 90 w 9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9" h="19">
                  <a:moveTo>
                    <a:pt x="90" y="19"/>
                  </a:moveTo>
                  <a:cubicBezTo>
                    <a:pt x="9" y="19"/>
                    <a:pt x="9" y="19"/>
                    <a:pt x="9" y="19"/>
                  </a:cubicBezTo>
                  <a:cubicBezTo>
                    <a:pt x="4" y="19"/>
                    <a:pt x="0" y="15"/>
                    <a:pt x="0" y="10"/>
                  </a:cubicBezTo>
                  <a:cubicBezTo>
                    <a:pt x="0" y="5"/>
                    <a:pt x="4" y="0"/>
                    <a:pt x="9" y="0"/>
                  </a:cubicBezTo>
                  <a:cubicBezTo>
                    <a:pt x="90" y="0"/>
                    <a:pt x="90" y="0"/>
                    <a:pt x="90" y="0"/>
                  </a:cubicBezTo>
                  <a:cubicBezTo>
                    <a:pt x="95" y="0"/>
                    <a:pt x="99" y="5"/>
                    <a:pt x="99" y="10"/>
                  </a:cubicBezTo>
                  <a:cubicBezTo>
                    <a:pt x="99" y="15"/>
                    <a:pt x="95" y="19"/>
                    <a:pt x="90" y="19"/>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5" name="Freeform 38"/>
            <p:cNvSpPr>
              <a:spLocks/>
            </p:cNvSpPr>
            <p:nvPr/>
          </p:nvSpPr>
          <p:spPr bwMode="auto">
            <a:xfrm>
              <a:off x="4302" y="1726"/>
              <a:ext cx="101" cy="1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39"/>
            <p:cNvSpPr>
              <a:spLocks/>
            </p:cNvSpPr>
            <p:nvPr/>
          </p:nvSpPr>
          <p:spPr bwMode="auto">
            <a:xfrm>
              <a:off x="4302" y="1744"/>
              <a:ext cx="101" cy="9"/>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Freeform 40"/>
            <p:cNvSpPr>
              <a:spLocks/>
            </p:cNvSpPr>
            <p:nvPr/>
          </p:nvSpPr>
          <p:spPr bwMode="auto">
            <a:xfrm>
              <a:off x="4302" y="1761"/>
              <a:ext cx="101" cy="1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Freeform 41"/>
            <p:cNvSpPr>
              <a:spLocks/>
            </p:cNvSpPr>
            <p:nvPr/>
          </p:nvSpPr>
          <p:spPr bwMode="auto">
            <a:xfrm>
              <a:off x="4302" y="1779"/>
              <a:ext cx="101" cy="10"/>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6" name="TextBox 45"/>
          <p:cNvSpPr txBox="1"/>
          <p:nvPr/>
        </p:nvSpPr>
        <p:spPr>
          <a:xfrm>
            <a:off x="6611258" y="1531258"/>
            <a:ext cx="5580742" cy="5309146"/>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1"/>
                </a:solidFill>
                <a:effectLst/>
                <a:uLnTx/>
                <a:uFillTx/>
                <a:latin typeface="Segoe UI Semibold" charset="0"/>
                <a:ea typeface="Segoe UI Semibold" charset="0"/>
                <a:cs typeface="Segoe UI Semibold" charset="0"/>
              </a:rPr>
              <a:t>CREATE TABLE</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CREATE TABLE T (col1 int</a:t>
            </a:r>
          </a:p>
          <a:p>
            <a:pPr marL="0" marR="0" lvl="1"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col2 string</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 col3 SQL.MAP&lt;</a:t>
            </a:r>
            <a:r>
              <a:rPr kumimoji="0" lang="en-US" sz="1100" b="1"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string,string</a:t>
            </a: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&gt;</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 INDEX </a:t>
            </a:r>
            <a:r>
              <a:rPr kumimoji="0" lang="en-US" sz="1100" b="1"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idx</a:t>
            </a: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CLUSTERED (col1 ASC)</a:t>
            </a:r>
          </a:p>
          <a:p>
            <a:pPr marL="0" marR="0" lvl="1"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DISTRIBUTED BY HASH (</a:t>
            </a:r>
            <a:r>
              <a:rPr kumimoji="0" lang="en-US" sz="1100" b="1"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driver_id</a:t>
            </a: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Structured Data</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Built-in Data types only (no UDTs)</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Clustered Index (needs to be specified): row-oriented</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Fine-grained distribution (needs to be specified):</a:t>
            </a:r>
          </a:p>
          <a:p>
            <a:pPr marL="457200" marR="0" lvl="2" indent="-169863" defTabSz="1218935"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HASH, DIRECT HASH, RANGE, ROUND ROBIN</a:t>
            </a:r>
            <a:endParaRPr kumimoji="0" lang="en-US" sz="1800" b="1" i="0" u="none" strike="noStrike" kern="0" cap="none" spc="0" normalizeH="0" baseline="0" noProof="0" dirty="0">
              <a:ln>
                <a:noFill/>
              </a:ln>
              <a:solidFill>
                <a:srgbClr val="1ABD9C"/>
              </a:solidFill>
              <a:effectLst/>
              <a:uLnTx/>
              <a:uFillTx/>
              <a:latin typeface="Segoe UI Semibold" charset="0"/>
              <a:ea typeface="Segoe UI Semibold" charset="0"/>
              <a:cs typeface="Segoe UI Semibold" charset="0"/>
            </a:endParaRPr>
          </a:p>
          <a:p>
            <a:pPr marL="0" marR="0" lvl="0" indent="0" defTabSz="914225"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1"/>
                </a:solidFill>
                <a:effectLst/>
                <a:uLnTx/>
                <a:uFillTx/>
                <a:latin typeface="Segoe UI Semibold" charset="0"/>
                <a:cs typeface="Segoe UI Semibold" charset="0"/>
              </a:rPr>
              <a:t>CREATE TABLE AS SELECT</a:t>
            </a:r>
          </a:p>
          <a:p>
            <a:pPr marL="342900" marR="0" lvl="0" indent="-174625"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CREATE TABLE T (INDEX </a:t>
            </a:r>
            <a:r>
              <a:rPr kumimoji="0" lang="en-US" sz="1100" b="1"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idx</a:t>
            </a:r>
            <a:r>
              <a:rPr kumimoji="0" lang="en-US" sz="1100" b="1"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CLUSTERED …) AS SELECT …;</a:t>
            </a:r>
          </a:p>
          <a:p>
            <a:pPr marL="342900" marR="0" lvl="0" indent="-174625"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CREATE TABLE T (INDEX </a:t>
            </a:r>
            <a:r>
              <a:rPr kumimoji="0" lang="en-US" sz="1100" b="1"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idx</a:t>
            </a:r>
            <a:r>
              <a:rPr kumimoji="0" lang="en-US" sz="1100" b="1"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CLUSTERED …) AS EXTRACT…;</a:t>
            </a:r>
          </a:p>
          <a:p>
            <a:pPr marL="342900" marR="0" lvl="0" indent="-174625"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CREATE TABLE T (INDEX </a:t>
            </a:r>
            <a:r>
              <a:rPr kumimoji="0" lang="en-US" sz="1100" b="1"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idx</a:t>
            </a:r>
            <a:r>
              <a:rPr kumimoji="0" lang="en-US" sz="1100" b="1"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 CLUSTERED …) AS </a:t>
            </a:r>
            <a:r>
              <a:rPr kumimoji="0" lang="en-US" sz="1100" b="1" i="0" u="none" strike="noStrike" kern="0" cap="none" spc="0" normalizeH="0" baseline="0" noProof="0" dirty="0" err="1">
                <a:ln>
                  <a:noFill/>
                </a:ln>
                <a:solidFill>
                  <a:prstClr val="black"/>
                </a:solidFill>
                <a:effectLst/>
                <a:uLnTx/>
                <a:uFillTx/>
                <a:latin typeface="Consolas" panose="020B0609020204030204" pitchFamily="49" charset="0"/>
                <a:cs typeface="Consolas" panose="020B0609020204030204" pitchFamily="49" charset="0"/>
              </a:rPr>
              <a:t>myTVF</a:t>
            </a:r>
            <a:r>
              <a:rPr kumimoji="0" lang="en-US" sz="1100" b="1"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(DEFAULT);</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cs typeface="Consolas" panose="020B0609020204030204" pitchFamily="49" charset="0"/>
              </a:rPr>
              <a:t>Infer the schema from the query</a:t>
            </a:r>
          </a:p>
          <a:p>
            <a:pPr marL="169863" marR="0" lvl="0" indent="-169863" defTabSz="1218935"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cs typeface="Consolas" panose="020B0609020204030204" pitchFamily="49" charset="0"/>
              </a:rPr>
              <a:t>Still requires index and partitioning</a:t>
            </a:r>
            <a:endParaRPr kumimoji="0" lang="en-US" sz="1800" b="1" i="0" u="none" strike="noStrike" kern="0" cap="none" spc="0" normalizeH="0" baseline="0" noProof="0" dirty="0">
              <a:ln>
                <a:noFill/>
              </a:ln>
              <a:solidFill>
                <a:srgbClr val="1ABD9C"/>
              </a:solidFill>
              <a:effectLst/>
              <a:uLnTx/>
              <a:uFillTx/>
              <a:latin typeface="Segoe UI Semibold" charset="0"/>
              <a:cs typeface="Segoe UI Semibold" charset="0"/>
            </a:endParaRPr>
          </a:p>
          <a:p>
            <a:pPr marL="0" marR="0" lvl="0" indent="0" defTabSz="914225"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1"/>
                </a:solidFill>
                <a:effectLst/>
                <a:uLnTx/>
                <a:uFillTx/>
                <a:latin typeface="Segoe UI Semibold" charset="0"/>
                <a:cs typeface="Segoe UI Semibold" charset="0"/>
              </a:rPr>
              <a:t>ALTER TABLE ADD/DROP COLUMN</a:t>
            </a:r>
            <a:endParaRPr kumimoji="0" lang="en-US" sz="1800" b="0" i="0" u="none" strike="noStrike" kern="0" cap="none" spc="0" normalizeH="0" baseline="0" noProof="0" dirty="0">
              <a:ln>
                <a:noFill/>
              </a:ln>
              <a:solidFill>
                <a:schemeClr val="accent1"/>
              </a:solidFill>
              <a:effectLst/>
              <a:uLnTx/>
              <a:uFillTx/>
            </a:endParaRP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ALTER TABLE T ADD COLUMN </a:t>
            </a:r>
            <a:r>
              <a:rPr kumimoji="0" lang="en-US" sz="1100" b="1"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eventName</a:t>
            </a: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string;</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ALTER TABLE T DROP COLUMN col3;</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ALTER TABLE T ADD COLUMN result string, </a:t>
            </a:r>
            <a:r>
              <a:rPr kumimoji="0" lang="en-US" sz="1100" b="1"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clientId</a:t>
            </a: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string, payload int?;</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ALTER TABLE T DROP COLUMN </a:t>
            </a:r>
            <a:r>
              <a:rPr kumimoji="0" lang="en-US" sz="1100" b="1"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clientId</a:t>
            </a: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result;</a:t>
            </a:r>
            <a:endParaRPr kumimoji="0" lang="en-US" sz="1100" b="1" i="0" u="none" strike="noStrike" kern="0" cap="none" spc="0" normalizeH="0" baseline="0" noProof="0" dirty="0">
              <a:ln>
                <a:noFill/>
              </a:ln>
              <a:solidFill>
                <a:sysClr val="windowText" lastClr="000000"/>
              </a:solidFill>
              <a:effectLst/>
              <a:uLnTx/>
              <a:uFillTx/>
              <a:cs typeface="Consolas" panose="020B0609020204030204" pitchFamily="49" charset="0"/>
            </a:endParaRP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Meta-data only operation</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Existing rows will get</a:t>
            </a:r>
          </a:p>
          <a:p>
            <a:pPr marL="457200" marR="0" lvl="2"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Non-nullable types: C# data type default value (e.g., int will be 0)</a:t>
            </a:r>
          </a:p>
          <a:p>
            <a:pPr marL="457200" marR="0" lvl="2"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Nullable types: null</a:t>
            </a:r>
          </a:p>
        </p:txBody>
      </p:sp>
    </p:spTree>
    <p:extLst>
      <p:ext uri="{BB962C8B-B14F-4D97-AF65-F5344CB8AC3E}">
        <p14:creationId xmlns:p14="http://schemas.microsoft.com/office/powerpoint/2010/main" val="3701643678"/>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34976" y="3138403"/>
            <a:ext cx="11322049" cy="14152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8" name="think-cell Slide" r:id="rId5" imgW="378" imgH="377" progId="TCLayout.ActiveDocument.1">
                  <p:embed/>
                </p:oleObj>
              </mc:Choice>
              <mc:Fallback>
                <p:oleObj name="think-cell Slide" r:id="rId5" imgW="378" imgH="377"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Improve performance with TABLEs</a:t>
            </a:r>
          </a:p>
        </p:txBody>
      </p:sp>
      <p:sp>
        <p:nvSpPr>
          <p:cNvPr id="22" name="Rounded Rectangle 21"/>
          <p:cNvSpPr/>
          <p:nvPr/>
        </p:nvSpPr>
        <p:spPr bwMode="auto">
          <a:xfrm>
            <a:off x="709328" y="4105223"/>
            <a:ext cx="2026714" cy="355584"/>
          </a:xfrm>
          <a:prstGeom prst="roundRect">
            <a:avLst/>
          </a:prstGeom>
          <a:solidFill>
            <a:schemeClr val="accent5"/>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WebLogRecords.txt</a:t>
            </a:r>
          </a:p>
        </p:txBody>
      </p:sp>
      <p:grpSp>
        <p:nvGrpSpPr>
          <p:cNvPr id="6" name="Group 5"/>
          <p:cNvGrpSpPr/>
          <p:nvPr/>
        </p:nvGrpSpPr>
        <p:grpSpPr>
          <a:xfrm>
            <a:off x="2127250" y="4166270"/>
            <a:ext cx="3232152" cy="1872899"/>
            <a:chOff x="2127250" y="4166270"/>
            <a:chExt cx="3232152" cy="1872899"/>
          </a:xfrm>
        </p:grpSpPr>
        <p:sp>
          <p:nvSpPr>
            <p:cNvPr id="35" name="Rectangle 34"/>
            <p:cNvSpPr/>
            <p:nvPr/>
          </p:nvSpPr>
          <p:spPr>
            <a:xfrm>
              <a:off x="2127250" y="4961951"/>
              <a:ext cx="3232152" cy="1077218"/>
            </a:xfrm>
            <a:prstGeom prst="rect">
              <a:avLst/>
            </a:prstGeom>
            <a:solidFill>
              <a:schemeClr val="bg1"/>
            </a:solidFill>
          </p:spPr>
          <p:txBody>
            <a:bodyPr wrap="square">
              <a:spAutoFit/>
            </a:bodyPr>
            <a:lstStyle/>
            <a:p>
              <a:r>
                <a:rPr lang="en-US" sz="1600" dirty="0">
                  <a:solidFill>
                    <a:srgbClr val="0000FF"/>
                  </a:solidFill>
                  <a:highlight>
                    <a:srgbClr val="FFFFFF"/>
                  </a:highlight>
                  <a:latin typeface="Consolas" panose="020B0609020204030204" pitchFamily="49" charset="0"/>
                  <a:cs typeface="Consolas" panose="020B0609020204030204" pitchFamily="49" charset="0"/>
                </a:rPr>
                <a:t>INSERT</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INTO</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cs typeface="Consolas" panose="020B0609020204030204" pitchFamily="49" charset="0"/>
                </a:rPr>
                <a:t>LogRecordsTable</a:t>
              </a:r>
              <a:r>
                <a:rPr lang="en-US" sz="1600" dirty="0">
                  <a:solidFill>
                    <a:srgbClr val="000000"/>
                  </a:solidFill>
                  <a:highlight>
                    <a:srgbClr val="FFFFFF"/>
                  </a:highlight>
                  <a:latin typeface="Consolas" panose="020B0609020204030204" pitchFamily="49" charset="0"/>
                  <a:cs typeface="Consolas" panose="020B0609020204030204" pitchFamily="49" charset="0"/>
                </a:rPr>
                <a:t> </a:t>
              </a:r>
            </a:p>
            <a:p>
              <a:r>
                <a:rPr lang="en-US" sz="1600" dirty="0">
                  <a:solidFill>
                    <a:srgbClr val="0000FF"/>
                  </a:solidFill>
                  <a:highlight>
                    <a:srgbClr val="FFFFFF"/>
                  </a:highlight>
                  <a:latin typeface="Consolas" panose="020B0609020204030204" pitchFamily="49" charset="0"/>
                  <a:cs typeface="Consolas" panose="020B0609020204030204" pitchFamily="49" charset="0"/>
                </a:rPr>
                <a:t>SELECT</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cs typeface="Consolas" panose="020B0609020204030204" pitchFamily="49" charset="0"/>
                </a:rPr>
                <a:t>UserId</a:t>
              </a:r>
              <a:r>
                <a:rPr lang="en-US" sz="1600" dirty="0">
                  <a:solidFill>
                    <a:schemeClr val="tx2"/>
                  </a:solidFill>
                  <a:highlight>
                    <a:srgbClr val="FFFFFF"/>
                  </a:highlight>
                  <a:latin typeface="Consolas" panose="020B0609020204030204" pitchFamily="49" charset="0"/>
                  <a:cs typeface="Consolas" panose="020B0609020204030204" pitchFamily="49" charset="0"/>
                </a:rPr>
                <a:t>, Start, End , Region</a:t>
              </a:r>
            </a:p>
            <a:p>
              <a:r>
                <a:rPr lang="en-US" sz="1600" dirty="0">
                  <a:solidFill>
                    <a:srgbClr val="0000FF"/>
                  </a:solidFill>
                  <a:highlight>
                    <a:srgbClr val="FFFFFF"/>
                  </a:highlight>
                  <a:latin typeface="Consolas" panose="020B0609020204030204" pitchFamily="49" charset="0"/>
                  <a:cs typeface="Consolas" panose="020B0609020204030204" pitchFamily="49" charset="0"/>
                </a:rPr>
                <a:t>FROM</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A52A2A"/>
                  </a:solidFill>
                  <a:highlight>
                    <a:srgbClr val="FFFFFF"/>
                  </a:highlight>
                  <a:latin typeface="Consolas" panose="020B0609020204030204" pitchFamily="49" charset="0"/>
                  <a:cs typeface="Consolas" panose="020B0609020204030204" pitchFamily="49" charset="0"/>
                </a:rPr>
                <a:t>@</a:t>
              </a:r>
              <a:r>
                <a:rPr lang="en-US" sz="1600" dirty="0" err="1">
                  <a:solidFill>
                    <a:srgbClr val="A52A2A"/>
                  </a:solidFill>
                  <a:highlight>
                    <a:srgbClr val="FFFFFF"/>
                  </a:highlight>
                  <a:latin typeface="Consolas" panose="020B0609020204030204" pitchFamily="49" charset="0"/>
                  <a:cs typeface="Consolas" panose="020B0609020204030204" pitchFamily="49" charset="0"/>
                </a:rPr>
                <a:t>rs</a:t>
              </a:r>
              <a:r>
                <a:rPr lang="en-US" sz="1600" dirty="0">
                  <a:solidFill>
                    <a:schemeClr val="tx2"/>
                  </a:solidFill>
                  <a:highlight>
                    <a:srgbClr val="FFFFFF"/>
                  </a:highlight>
                  <a:latin typeface="Consolas" panose="020B0609020204030204" pitchFamily="49" charset="0"/>
                  <a:cs typeface="Consolas" panose="020B0609020204030204" pitchFamily="49" charset="0"/>
                </a:rPr>
                <a:t>;</a:t>
              </a:r>
              <a:endParaRPr lang="en-US" altLang="zh-CN" sz="1600" dirty="0">
                <a:solidFill>
                  <a:schemeClr val="tx2"/>
                </a:solidFill>
                <a:latin typeface="Consolas" panose="020B0609020204030204" pitchFamily="49" charset="0"/>
                <a:ea typeface="Segoe UI Historic" panose="020B0502040204020203" pitchFamily="34" charset="0"/>
                <a:cs typeface="Consolas" panose="020B0609020204030204" pitchFamily="49" charset="0"/>
              </a:endParaRPr>
            </a:p>
          </p:txBody>
        </p:sp>
        <p:cxnSp>
          <p:nvCxnSpPr>
            <p:cNvPr id="46" name="Straight Arrow Connector 45"/>
            <p:cNvCxnSpPr/>
            <p:nvPr/>
          </p:nvCxnSpPr>
          <p:spPr>
            <a:xfrm flipV="1">
              <a:off x="4051919" y="4166270"/>
              <a:ext cx="0" cy="73152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365777" y="3586818"/>
            <a:ext cx="3259896" cy="569387"/>
            <a:chOff x="2747583" y="3586818"/>
            <a:chExt cx="2878091" cy="569387"/>
          </a:xfrm>
        </p:grpSpPr>
        <p:cxnSp>
          <p:nvCxnSpPr>
            <p:cNvPr id="34" name="Straight Arrow Connector 33"/>
            <p:cNvCxnSpPr/>
            <p:nvPr/>
          </p:nvCxnSpPr>
          <p:spPr>
            <a:xfrm>
              <a:off x="2747583" y="3846031"/>
              <a:ext cx="2878091"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181737" y="3586818"/>
              <a:ext cx="1983284" cy="569387"/>
            </a:xfrm>
            <a:prstGeom prst="rect">
              <a:avLst/>
            </a:prstGeom>
            <a:noFill/>
            <a:ln w="57150">
              <a:noFill/>
            </a:ln>
          </p:spPr>
          <p:txBody>
            <a:bodyPr wrap="none" lIns="0" tIns="0" rIns="0" bIns="0" rtlCol="0">
              <a:spAutoFit/>
            </a:bodyPr>
            <a:lstStyle/>
            <a:p>
              <a:pPr algn="ctr">
                <a:spcAft>
                  <a:spcPts val="600"/>
                </a:spcAft>
              </a:pPr>
              <a:r>
                <a:rPr lang="en-US" sz="1600" dirty="0">
                  <a:solidFill>
                    <a:schemeClr val="tx2"/>
                  </a:solidFill>
                </a:rPr>
                <a:t>Populate the table</a:t>
              </a:r>
            </a:p>
            <a:p>
              <a:pPr algn="ctr">
                <a:spcAft>
                  <a:spcPts val="600"/>
                </a:spcAft>
              </a:pPr>
              <a:r>
                <a:rPr lang="en-US" sz="1600" i="1" dirty="0">
                  <a:solidFill>
                    <a:schemeClr val="tx2"/>
                  </a:solidFill>
                </a:rPr>
                <a:t>Select only required fields</a:t>
              </a:r>
            </a:p>
          </p:txBody>
        </p:sp>
      </p:grpSp>
      <p:grpSp>
        <p:nvGrpSpPr>
          <p:cNvPr id="10" name="Group 9"/>
          <p:cNvGrpSpPr/>
          <p:nvPr/>
        </p:nvGrpSpPr>
        <p:grpSpPr>
          <a:xfrm>
            <a:off x="5532120" y="4166270"/>
            <a:ext cx="6224905" cy="2533117"/>
            <a:chOff x="5532120" y="4166270"/>
            <a:chExt cx="6224905" cy="2533117"/>
          </a:xfrm>
        </p:grpSpPr>
        <p:sp>
          <p:nvSpPr>
            <p:cNvPr id="36" name="Rectangle 35"/>
            <p:cNvSpPr/>
            <p:nvPr/>
          </p:nvSpPr>
          <p:spPr>
            <a:xfrm>
              <a:off x="5532120" y="4937366"/>
              <a:ext cx="6224905" cy="1762021"/>
            </a:xfrm>
            <a:prstGeom prst="rect">
              <a:avLst/>
            </a:prstGeom>
            <a:solidFill>
              <a:schemeClr val="bg1"/>
            </a:solidFill>
          </p:spPr>
          <p:txBody>
            <a:bodyPr wrap="square">
              <a:spAutoFit/>
            </a:bodyPr>
            <a:lstStyle/>
            <a:p>
              <a:pPr defTabSz="932472" fontAlgn="base">
                <a:spcBef>
                  <a:spcPts val="300"/>
                </a:spcBef>
              </a:pPr>
              <a:r>
                <a:rPr lang="en-US" sz="1600" dirty="0">
                  <a:solidFill>
                    <a:schemeClr val="accent4">
                      <a:lumMod val="75000"/>
                    </a:schemeClr>
                  </a:solidFill>
                  <a:latin typeface="Consolas" panose="020B0609020204030204" pitchFamily="49" charset="0"/>
                  <a:ea typeface="Segoe UI Historic" panose="020B0502040204020203" pitchFamily="34" charset="0"/>
                  <a:cs typeface="Consolas" panose="020B0609020204030204" pitchFamily="49" charset="0"/>
                </a:rPr>
                <a:t>@result  </a:t>
              </a:r>
              <a:r>
                <a:rPr lang="en-US" sz="1600" dirty="0">
                  <a:solidFill>
                    <a:schemeClr val="tx2"/>
                  </a:solidFill>
                  <a:latin typeface="Consolas" panose="020B0609020204030204" pitchFamily="49" charset="0"/>
                  <a:ea typeface="Segoe UI Historic" panose="020B0502040204020203" pitchFamily="34" charset="0"/>
                  <a:cs typeface="Consolas" panose="020B0609020204030204" pitchFamily="49" charset="0"/>
                </a:rPr>
                <a:t>= </a:t>
              </a:r>
            </a:p>
            <a:p>
              <a:pPr defTabSz="932472" fontAlgn="base">
                <a:spcBef>
                  <a:spcPts val="300"/>
                </a:spcBef>
              </a:pPr>
              <a:r>
                <a:rPr lang="en-US" sz="1600" dirty="0">
                  <a:solidFill>
                    <a:srgbClr val="0000FF"/>
                  </a:solidFill>
                  <a:highlight>
                    <a:srgbClr val="FFFFFF"/>
                  </a:highlight>
                  <a:latin typeface="Consolas" panose="020B0609020204030204" pitchFamily="49" charset="0"/>
                  <a:cs typeface="Consolas" panose="020B0609020204030204" pitchFamily="49" charset="0"/>
                </a:rPr>
                <a:t>SELECT </a:t>
              </a:r>
              <a:r>
                <a:rPr lang="en-US" sz="1600" dirty="0" err="1">
                  <a:solidFill>
                    <a:schemeClr val="tx2"/>
                  </a:solidFill>
                  <a:highlight>
                    <a:srgbClr val="FFFFFF"/>
                  </a:highlight>
                  <a:latin typeface="Consolas" panose="020B0609020204030204" pitchFamily="49" charset="0"/>
                  <a:cs typeface="Consolas" panose="020B0609020204030204" pitchFamily="49" charset="0"/>
                </a:rPr>
                <a:t>UserID</a:t>
              </a:r>
              <a:r>
                <a:rPr lang="en-US" sz="1600" dirty="0">
                  <a:solidFill>
                    <a:schemeClr val="tx2"/>
                  </a:solidFill>
                  <a:highlight>
                    <a:srgbClr val="FFFFFF"/>
                  </a:highlight>
                  <a:latin typeface="Consolas" panose="020B0609020204030204" pitchFamily="49"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cs typeface="Consolas" panose="020B0609020204030204" pitchFamily="49" charset="0"/>
                </a:rPr>
                <a:t>End.Subtract</a:t>
              </a:r>
              <a:r>
                <a:rPr lang="en-US" sz="1600" dirty="0">
                  <a:solidFill>
                    <a:schemeClr val="tx2"/>
                  </a:solidFill>
                  <a:highlight>
                    <a:srgbClr val="FFFFFF"/>
                  </a:highlight>
                  <a:latin typeface="Consolas" panose="020B0609020204030204" pitchFamily="49" charset="0"/>
                  <a:cs typeface="Consolas" panose="020B0609020204030204" pitchFamily="49" charset="0"/>
                </a:rPr>
                <a:t>(Start)).</a:t>
              </a:r>
              <a:r>
                <a:rPr lang="en-US" sz="1600" dirty="0" err="1">
                  <a:solidFill>
                    <a:schemeClr val="tx2"/>
                  </a:solidFill>
                  <a:highlight>
                    <a:srgbClr val="FFFFFF"/>
                  </a:highlight>
                  <a:latin typeface="Consolas" panose="020B0609020204030204" pitchFamily="49" charset="0"/>
                  <a:cs typeface="Consolas" panose="020B0609020204030204" pitchFamily="49" charset="0"/>
                </a:rPr>
                <a:t>TotalSeconds</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AS</a:t>
              </a:r>
              <a:r>
                <a:rPr lang="en-US" sz="1600" dirty="0">
                  <a:solidFill>
                    <a:schemeClr val="accent4">
                      <a:lumMod val="75000"/>
                    </a:schemeClr>
                  </a:solidFill>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chemeClr val="tx2"/>
                  </a:solidFill>
                  <a:highlight>
                    <a:srgbClr val="FFFFFF"/>
                  </a:highlight>
                  <a:latin typeface="Consolas" panose="020B0609020204030204" pitchFamily="49" charset="0"/>
                  <a:cs typeface="Consolas" panose="020B0609020204030204" pitchFamily="49" charset="0"/>
                </a:rPr>
                <a:t>Duration</a:t>
              </a:r>
              <a:r>
                <a:rPr lang="en-US" sz="1600" dirty="0">
                  <a:solidFill>
                    <a:schemeClr val="accent4">
                      <a:lumMod val="75000"/>
                    </a:schemeClr>
                  </a:solidFill>
                  <a:latin typeface="Consolas" panose="020B0609020204030204" pitchFamily="49" charset="0"/>
                  <a:ea typeface="Segoe UI Historic" panose="020B0502040204020203" pitchFamily="34" charset="0"/>
                  <a:cs typeface="Consolas" panose="020B0609020204030204" pitchFamily="49" charset="0"/>
                </a:rPr>
                <a:t> </a:t>
              </a:r>
            </a:p>
            <a:p>
              <a:pPr defTabSz="932472" fontAlgn="base">
                <a:spcBef>
                  <a:spcPts val="600"/>
                </a:spcBef>
              </a:pPr>
              <a:r>
                <a:rPr lang="en-US" sz="1600" dirty="0">
                  <a:solidFill>
                    <a:srgbClr val="0000FF"/>
                  </a:solidFill>
                  <a:highlight>
                    <a:srgbClr val="FFFFFF"/>
                  </a:highlight>
                  <a:latin typeface="Consolas" panose="020B0609020204030204" pitchFamily="49" charset="0"/>
                  <a:cs typeface="Consolas" panose="020B0609020204030204" pitchFamily="49" charset="0"/>
                </a:rPr>
                <a:t>FROM</a:t>
              </a:r>
              <a:r>
                <a:rPr lang="en-US" sz="1600" dirty="0">
                  <a:solidFill>
                    <a:schemeClr val="accent1">
                      <a:lumMod val="75000"/>
                    </a:schemeClr>
                  </a:solidFill>
                  <a:latin typeface="Consolas" panose="020B0609020204030204" pitchFamily="49" charset="0"/>
                  <a:ea typeface="Segoe UI Historic" panose="020B0502040204020203" pitchFamily="34"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cs typeface="Consolas" panose="020B0609020204030204" pitchFamily="49" charset="0"/>
                </a:rPr>
                <a:t>LogRecordsTable</a:t>
              </a:r>
              <a:r>
                <a:rPr lang="en-US" sz="1600" dirty="0">
                  <a:solidFill>
                    <a:schemeClr val="accent4">
                      <a:lumMod val="75000"/>
                    </a:schemeClr>
                  </a:solidFill>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ORDER BY </a:t>
              </a:r>
              <a:r>
                <a:rPr lang="en-US" sz="1600" dirty="0">
                  <a:solidFill>
                    <a:schemeClr val="tx2"/>
                  </a:solidFill>
                  <a:highlight>
                    <a:srgbClr val="FFFFFF"/>
                  </a:highlight>
                  <a:latin typeface="Consolas" panose="020B0609020204030204" pitchFamily="49" charset="0"/>
                  <a:cs typeface="Consolas" panose="020B0609020204030204" pitchFamily="49" charset="0"/>
                </a:rPr>
                <a:t>Duration</a:t>
              </a:r>
              <a:r>
                <a:rPr lang="en-US" sz="1600" dirty="0">
                  <a:solidFill>
                    <a:schemeClr val="accent4">
                      <a:lumMod val="75000"/>
                    </a:schemeClr>
                  </a:solidFill>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DESC FETCH </a:t>
              </a:r>
              <a:r>
                <a:rPr lang="en-US" sz="1600" dirty="0">
                  <a:solidFill>
                    <a:schemeClr val="tx2"/>
                  </a:solidFill>
                  <a:highlight>
                    <a:srgbClr val="FFFFFF"/>
                  </a:highlight>
                  <a:latin typeface="Consolas" panose="020B0609020204030204" pitchFamily="49" charset="0"/>
                  <a:cs typeface="Consolas" panose="020B0609020204030204" pitchFamily="49" charset="0"/>
                </a:rPr>
                <a:t>10;</a:t>
              </a:r>
            </a:p>
            <a:p>
              <a:pPr defTabSz="932472" fontAlgn="base">
                <a:spcBef>
                  <a:spcPts val="600"/>
                </a:spcBef>
              </a:pPr>
              <a:r>
                <a:rPr lang="en-US" sz="1600" dirty="0">
                  <a:solidFill>
                    <a:srgbClr val="0000FF"/>
                  </a:solidFill>
                  <a:highlight>
                    <a:srgbClr val="FFFFFF"/>
                  </a:highlight>
                  <a:latin typeface="Consolas" panose="020B0609020204030204" pitchFamily="49" charset="0"/>
                  <a:cs typeface="Consolas" panose="020B0609020204030204" pitchFamily="49" charset="0"/>
                </a:rPr>
                <a:t>OUTPUT </a:t>
              </a:r>
              <a:r>
                <a:rPr lang="en-US" sz="1600" dirty="0">
                  <a:solidFill>
                    <a:schemeClr val="accent4">
                      <a:lumMod val="75000"/>
                    </a:schemeClr>
                  </a:solidFill>
                  <a:latin typeface="Consolas" panose="020B0609020204030204" pitchFamily="49" charset="0"/>
                  <a:ea typeface="Segoe UI Historic" panose="020B0502040204020203" pitchFamily="34" charset="0"/>
                  <a:cs typeface="Consolas" panose="020B0609020204030204" pitchFamily="49" charset="0"/>
                </a:rPr>
                <a:t>@result </a:t>
              </a:r>
              <a:r>
                <a:rPr lang="en-US" sz="1600" dirty="0">
                  <a:solidFill>
                    <a:srgbClr val="0000FF"/>
                  </a:solidFill>
                  <a:highlight>
                    <a:srgbClr val="FFFFFF"/>
                  </a:highlight>
                  <a:latin typeface="Consolas" panose="020B0609020204030204" pitchFamily="49" charset="0"/>
                  <a:cs typeface="Consolas" panose="020B0609020204030204" pitchFamily="49" charset="0"/>
                </a:rPr>
                <a:t>TO</a:t>
              </a:r>
              <a:r>
                <a:rPr lang="en-US" sz="1600" dirty="0">
                  <a:solidFill>
                    <a:schemeClr val="accent4">
                      <a:lumMod val="75000"/>
                    </a:schemeClr>
                  </a:solidFill>
                  <a:latin typeface="Consolas" panose="020B0609020204030204" pitchFamily="49" charset="0"/>
                  <a:ea typeface="Segoe UI Historic" panose="020B0502040204020203" pitchFamily="34" charset="0"/>
                  <a:cs typeface="Consolas" panose="020B0609020204030204" pitchFamily="49" charset="0"/>
                </a:rPr>
                <a:t> “</a:t>
              </a:r>
              <a:r>
                <a:rPr lang="en-US" sz="1600" dirty="0" err="1">
                  <a:solidFill>
                    <a:schemeClr val="accent4">
                      <a:lumMod val="75000"/>
                    </a:schemeClr>
                  </a:solidFill>
                  <a:latin typeface="Consolas" panose="020B0609020204030204" pitchFamily="49" charset="0"/>
                  <a:ea typeface="Segoe UI Historic" panose="020B0502040204020203" pitchFamily="34" charset="0"/>
                  <a:cs typeface="Consolas" panose="020B0609020204030204" pitchFamily="49" charset="0"/>
                </a:rPr>
                <a:t>adls</a:t>
              </a:r>
              <a:r>
                <a:rPr lang="en-US" sz="1600" dirty="0">
                  <a:solidFill>
                    <a:schemeClr val="accent4">
                      <a:lumMod val="75000"/>
                    </a:schemeClr>
                  </a:solidFill>
                  <a:latin typeface="Consolas" panose="020B0609020204030204" pitchFamily="49" charset="0"/>
                  <a:ea typeface="Segoe UI Historic" panose="020B0502040204020203" pitchFamily="34" charset="0"/>
                  <a:cs typeface="Consolas" panose="020B0609020204030204" pitchFamily="49" charset="0"/>
                </a:rPr>
                <a:t>://Logs/Results/Top10.Tsv”</a:t>
              </a:r>
            </a:p>
            <a:p>
              <a:pPr defTabSz="932472" fontAlgn="base">
                <a:spcBef>
                  <a:spcPct val="0"/>
                </a:spcBef>
              </a:pPr>
              <a:r>
                <a:rPr lang="en-US" sz="1600" dirty="0">
                  <a:solidFill>
                    <a:srgbClr val="0000FF"/>
                  </a:solidFill>
                  <a:highlight>
                    <a:srgbClr val="FFFFFF"/>
                  </a:highlight>
                  <a:latin typeface="Consolas" panose="020B0609020204030204" pitchFamily="49" charset="0"/>
                  <a:cs typeface="Consolas" panose="020B0609020204030204" pitchFamily="49" charset="0"/>
                </a:rPr>
                <a:t>USING </a:t>
              </a:r>
              <a:r>
                <a:rPr lang="en-US" sz="1600" dirty="0" err="1">
                  <a:solidFill>
                    <a:schemeClr val="tx2"/>
                  </a:solidFill>
                  <a:highlight>
                    <a:srgbClr val="FFFFFF"/>
                  </a:highlight>
                  <a:latin typeface="Consolas" panose="020B0609020204030204" pitchFamily="49" charset="0"/>
                  <a:cs typeface="Consolas" panose="020B0609020204030204" pitchFamily="49" charset="0"/>
                </a:rPr>
                <a:t>Outputters.Tsv</a:t>
              </a:r>
              <a:r>
                <a:rPr lang="en-US" sz="1600" dirty="0">
                  <a:solidFill>
                    <a:schemeClr val="tx2"/>
                  </a:solidFill>
                  <a:highlight>
                    <a:srgbClr val="FFFFFF"/>
                  </a:highlight>
                  <a:latin typeface="Consolas" panose="020B0609020204030204" pitchFamily="49" charset="0"/>
                  <a:cs typeface="Consolas" panose="020B0609020204030204" pitchFamily="49" charset="0"/>
                </a:rPr>
                <a:t>();</a:t>
              </a:r>
            </a:p>
          </p:txBody>
        </p:sp>
        <p:cxnSp>
          <p:nvCxnSpPr>
            <p:cNvPr id="48" name="Straight Arrow Connector 47"/>
            <p:cNvCxnSpPr/>
            <p:nvPr/>
          </p:nvCxnSpPr>
          <p:spPr>
            <a:xfrm flipV="1">
              <a:off x="8635536" y="4166270"/>
              <a:ext cx="0" cy="73152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0" name="Rounded Rectangle 29"/>
          <p:cNvSpPr/>
          <p:nvPr/>
        </p:nvSpPr>
        <p:spPr bwMode="auto">
          <a:xfrm>
            <a:off x="10257015" y="3546695"/>
            <a:ext cx="1265293" cy="598673"/>
          </a:xfrm>
          <a:prstGeom prst="roundRect">
            <a:avLst/>
          </a:prstGeom>
          <a:solidFill>
            <a:srgbClr val="FB7D37"/>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Top10.Tsv</a:t>
            </a:r>
          </a:p>
        </p:txBody>
      </p:sp>
      <p:grpSp>
        <p:nvGrpSpPr>
          <p:cNvPr id="9" name="Group 8"/>
          <p:cNvGrpSpPr/>
          <p:nvPr/>
        </p:nvGrpSpPr>
        <p:grpSpPr>
          <a:xfrm>
            <a:off x="6566326" y="3576078"/>
            <a:ext cx="3690689" cy="569387"/>
            <a:chOff x="6566326" y="3576078"/>
            <a:chExt cx="3690689" cy="569387"/>
          </a:xfrm>
        </p:grpSpPr>
        <p:cxnSp>
          <p:nvCxnSpPr>
            <p:cNvPr id="38" name="Straight Arrow Connector 37"/>
            <p:cNvCxnSpPr/>
            <p:nvPr/>
          </p:nvCxnSpPr>
          <p:spPr>
            <a:xfrm>
              <a:off x="6566326" y="3846031"/>
              <a:ext cx="3690689" cy="1"/>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765734" y="3576078"/>
              <a:ext cx="1704697" cy="569387"/>
            </a:xfrm>
            <a:prstGeom prst="rect">
              <a:avLst/>
            </a:prstGeom>
            <a:noFill/>
          </p:spPr>
          <p:txBody>
            <a:bodyPr wrap="none" lIns="0" tIns="0" rIns="0" bIns="0" rtlCol="0">
              <a:spAutoFit/>
            </a:bodyPr>
            <a:lstStyle/>
            <a:p>
              <a:pPr algn="ctr">
                <a:spcAft>
                  <a:spcPts val="600"/>
                </a:spcAft>
              </a:pPr>
              <a:r>
                <a:rPr lang="en-US" sz="1600" dirty="0">
                  <a:solidFill>
                    <a:schemeClr val="tx2"/>
                  </a:solidFill>
                </a:rPr>
                <a:t>Run query directly </a:t>
              </a:r>
            </a:p>
            <a:p>
              <a:pPr algn="ctr">
                <a:spcAft>
                  <a:spcPts val="600"/>
                </a:spcAft>
              </a:pPr>
              <a:r>
                <a:rPr lang="en-US" sz="1600" dirty="0">
                  <a:solidFill>
                    <a:schemeClr val="tx2"/>
                  </a:solidFill>
                </a:rPr>
                <a:t>against the table</a:t>
              </a:r>
            </a:p>
          </p:txBody>
        </p:sp>
      </p:grpSp>
      <p:grpSp>
        <p:nvGrpSpPr>
          <p:cNvPr id="8" name="Group 7"/>
          <p:cNvGrpSpPr/>
          <p:nvPr/>
        </p:nvGrpSpPr>
        <p:grpSpPr>
          <a:xfrm>
            <a:off x="1782011" y="2113324"/>
            <a:ext cx="9794989" cy="1166952"/>
            <a:chOff x="1891739" y="2113324"/>
            <a:chExt cx="9794989" cy="1166952"/>
          </a:xfrm>
        </p:grpSpPr>
        <p:sp>
          <p:nvSpPr>
            <p:cNvPr id="40" name="TextBox 39"/>
            <p:cNvSpPr txBox="1"/>
            <p:nvPr/>
          </p:nvSpPr>
          <p:spPr>
            <a:xfrm>
              <a:off x="1891739" y="2113324"/>
              <a:ext cx="9794989" cy="787908"/>
            </a:xfrm>
            <a:prstGeom prst="rect">
              <a:avLst/>
            </a:prstGeom>
            <a:noFill/>
          </p:spPr>
          <p:txBody>
            <a:bodyPr wrap="none" lIns="182880" tIns="146304" rIns="182880" bIns="146304" rtlCol="0">
              <a:spAutoFit/>
            </a:bodyPr>
            <a:lstStyle/>
            <a:p>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CREATE</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TABLE</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LogRecordsTable</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a:t>
              </a:r>
              <a:r>
                <a:rPr lang="en-US" sz="1600" dirty="0" err="1">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UserId</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err="1">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int</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Start </a:t>
              </a:r>
              <a:r>
                <a:rPr lang="en-US" sz="1600" dirty="0" err="1">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DateTime</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End </a:t>
              </a:r>
              <a:r>
                <a:rPr lang="en-US" sz="1600" dirty="0" err="1">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Datetime</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Region string</a:t>
              </a:r>
            </a:p>
            <a:p>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INDEX</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idx</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CLUSTERED</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(Region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ASC</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PARTITIONED</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BY</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HASH</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(Region));</a:t>
              </a:r>
              <a:endParaRPr lang="en-US" altLang="zh-CN" sz="1600" dirty="0">
                <a:solidFill>
                  <a:schemeClr val="tx2"/>
                </a:solidFill>
                <a:latin typeface="Consolas" panose="020B0609020204030204" pitchFamily="49" charset="0"/>
                <a:ea typeface="Segoe UI Historic" panose="020B0502040204020203" pitchFamily="34" charset="0"/>
                <a:cs typeface="Consolas" panose="020B0609020204030204" pitchFamily="49" charset="0"/>
              </a:endParaRPr>
            </a:p>
          </p:txBody>
        </p:sp>
        <p:cxnSp>
          <p:nvCxnSpPr>
            <p:cNvPr id="42" name="Straight Arrow Connector 41"/>
            <p:cNvCxnSpPr/>
            <p:nvPr/>
          </p:nvCxnSpPr>
          <p:spPr>
            <a:xfrm flipH="1">
              <a:off x="6212084" y="2852231"/>
              <a:ext cx="91" cy="428045"/>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0" y="1067790"/>
            <a:ext cx="12192000" cy="804223"/>
            <a:chOff x="0" y="1067790"/>
            <a:chExt cx="12192000" cy="804223"/>
          </a:xfrm>
        </p:grpSpPr>
        <p:sp>
          <p:nvSpPr>
            <p:cNvPr id="37" name="Rectangle 36"/>
            <p:cNvSpPr/>
            <p:nvPr/>
          </p:nvSpPr>
          <p:spPr bwMode="auto">
            <a:xfrm>
              <a:off x="0" y="1240936"/>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a:spcAft>
                  <a:spcPts val="600"/>
                </a:spcAft>
              </a:pPr>
              <a:r>
                <a:rPr lang="en-US" sz="1600" dirty="0">
                  <a:solidFill>
                    <a:srgbClr val="FFFFFF"/>
                  </a:solidFill>
                  <a:latin typeface="Segoe UI Semibold" panose="020B0702040204020203" pitchFamily="34" charset="0"/>
                  <a:cs typeface="Segoe UI Semibold" panose="020B0702040204020203" pitchFamily="34" charset="0"/>
                </a:rPr>
                <a:t>Improve performance of Query1!</a:t>
              </a:r>
            </a:p>
          </p:txBody>
        </p:sp>
        <p:sp>
          <p:nvSpPr>
            <p:cNvPr id="39" name="Rounded Rectangle 38"/>
            <p:cNvSpPr/>
            <p:nvPr/>
          </p:nvSpPr>
          <p:spPr bwMode="auto">
            <a:xfrm>
              <a:off x="145823" y="1067790"/>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Query 4</a:t>
              </a:r>
            </a:p>
          </p:txBody>
        </p:sp>
      </p:grpSp>
      <p:sp>
        <p:nvSpPr>
          <p:cNvPr id="3" name="Slide Number Placeholder 2"/>
          <p:cNvSpPr>
            <a:spLocks noGrp="1"/>
          </p:cNvSpPr>
          <p:nvPr>
            <p:ph type="sldNum" sz="quarter" idx="4"/>
          </p:nvPr>
        </p:nvSpPr>
        <p:spPr/>
        <p:txBody>
          <a:bodyPr/>
          <a:lstStyle/>
          <a:p>
            <a:pPr>
              <a:defRPr/>
            </a:pPr>
            <a:fld id="{75FAD755-3BD0-2447-A9DF-109DAABEFD99}" type="slidenum">
              <a:rPr lang="en-US" smtClean="0"/>
              <a:pPr>
                <a:defRPr/>
              </a:pPr>
              <a:t>83</a:t>
            </a:fld>
            <a:endParaRPr lang="en-US" dirty="0"/>
          </a:p>
        </p:txBody>
      </p:sp>
      <p:pic>
        <p:nvPicPr>
          <p:cNvPr id="29" name="Picture 28"/>
          <p:cNvPicPr>
            <a:picLocks noChangeAspect="1"/>
          </p:cNvPicPr>
          <p:nvPr/>
        </p:nvPicPr>
        <p:blipFill>
          <a:blip r:embed="rId7"/>
          <a:stretch>
            <a:fillRect/>
          </a:stretch>
        </p:blipFill>
        <p:spPr>
          <a:xfrm>
            <a:off x="1079592" y="3219803"/>
            <a:ext cx="1286186" cy="885420"/>
          </a:xfrm>
          <a:prstGeom prst="rect">
            <a:avLst/>
          </a:prstGeom>
          <a:ln>
            <a:noFill/>
          </a:ln>
        </p:spPr>
      </p:pic>
      <p:sp>
        <p:nvSpPr>
          <p:cNvPr id="4" name="TextBox 3"/>
          <p:cNvSpPr txBox="1"/>
          <p:nvPr/>
        </p:nvSpPr>
        <p:spPr>
          <a:xfrm>
            <a:off x="5384683" y="4196216"/>
            <a:ext cx="1460656" cy="480131"/>
          </a:xfrm>
          <a:prstGeom prst="rect">
            <a:avLst/>
          </a:prstGeom>
          <a:noFill/>
        </p:spPr>
        <p:txBody>
          <a:bodyPr wrap="none" lIns="182880" tIns="146304" rIns="182880" bIns="146304" rtlCol="0">
            <a:spAutoFit/>
          </a:bodyPr>
          <a:lstStyle/>
          <a:p>
            <a:pPr>
              <a:spcAft>
                <a:spcPts val="600"/>
              </a:spcAft>
            </a:pPr>
            <a:r>
              <a:rPr lang="en-US" sz="1200" dirty="0">
                <a:solidFill>
                  <a:schemeClr val="tx2"/>
                </a:solidFill>
              </a:rPr>
              <a:t>Azure Data Lake</a:t>
            </a:r>
          </a:p>
        </p:txBody>
      </p:sp>
      <p:pic>
        <p:nvPicPr>
          <p:cNvPr id="62" name="Picture 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841" y="3329743"/>
            <a:ext cx="911040" cy="911040"/>
          </a:xfrm>
          <a:prstGeom prst="rect">
            <a:avLst/>
          </a:prstGeom>
        </p:spPr>
      </p:pic>
    </p:spTree>
    <p:extLst>
      <p:ext uri="{BB962C8B-B14F-4D97-AF65-F5344CB8AC3E}">
        <p14:creationId xmlns:p14="http://schemas.microsoft.com/office/powerpoint/2010/main" val="29202245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2" name="think-cell Slide" r:id="rId5" imgW="378" imgH="377" progId="TCLayout.ActiveDocument.1">
                  <p:embed/>
                </p:oleObj>
              </mc:Choice>
              <mc:Fallback>
                <p:oleObj name="think-cell Slide" r:id="rId5" imgW="378" imgH="377" progId="TCLayout.ActiveDocument.1">
                  <p:embed/>
                  <p:pic>
                    <p:nvPicPr>
                      <p:cNvPr id="42" name="Object 4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a:xfrm>
            <a:off x="269239" y="289512"/>
            <a:ext cx="11843871" cy="899665"/>
          </a:xfrm>
        </p:spPr>
        <p:txBody>
          <a:bodyPr/>
          <a:lstStyle/>
          <a:p>
            <a:r>
              <a:rPr lang="en-US" dirty="0"/>
              <a:t>Partitioned tables: </a:t>
            </a:r>
            <a:r>
              <a:rPr lang="en-US" dirty="0">
                <a:solidFill>
                  <a:srgbClr val="50B347"/>
                </a:solidFill>
              </a:rPr>
              <a:t>Improve performance</a:t>
            </a:r>
          </a:p>
        </p:txBody>
      </p:sp>
      <p:grpSp>
        <p:nvGrpSpPr>
          <p:cNvPr id="2" name="Group 1"/>
          <p:cNvGrpSpPr/>
          <p:nvPr/>
        </p:nvGrpSpPr>
        <p:grpSpPr>
          <a:xfrm>
            <a:off x="4101212" y="2814129"/>
            <a:ext cx="1738786" cy="2338599"/>
            <a:chOff x="4101212" y="2814129"/>
            <a:chExt cx="1738786" cy="2338599"/>
          </a:xfrm>
        </p:grpSpPr>
        <p:sp>
          <p:nvSpPr>
            <p:cNvPr id="15" name="Rectangle 14"/>
            <p:cNvSpPr/>
            <p:nvPr/>
          </p:nvSpPr>
          <p:spPr bwMode="auto">
            <a:xfrm>
              <a:off x="4101212" y="3481704"/>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17" name="Rectangle 16"/>
            <p:cNvSpPr/>
            <p:nvPr/>
          </p:nvSpPr>
          <p:spPr bwMode="auto">
            <a:xfrm>
              <a:off x="4101212" y="4891470"/>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tx2"/>
                  </a:solidFill>
                </a:rPr>
                <a:t>&lt;&gt;&lt;&gt;&lt;&gt;&lt;&gt;</a:t>
              </a:r>
              <a:endParaRPr lang="en-US" sz="1200" dirty="0">
                <a:solidFill>
                  <a:schemeClr val="tx2"/>
                </a:solidFill>
              </a:endParaRPr>
            </a:p>
          </p:txBody>
        </p:sp>
        <p:sp>
          <p:nvSpPr>
            <p:cNvPr id="18" name="Rectangle 17"/>
            <p:cNvSpPr/>
            <p:nvPr/>
          </p:nvSpPr>
          <p:spPr bwMode="auto">
            <a:xfrm>
              <a:off x="4101212" y="3763657"/>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19" name="Rectangle 18"/>
            <p:cNvSpPr/>
            <p:nvPr/>
          </p:nvSpPr>
          <p:spPr bwMode="auto">
            <a:xfrm>
              <a:off x="4101212" y="4609516"/>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tx2"/>
                  </a:solidFill>
                </a:rPr>
                <a:t>&lt;&gt;&lt;&gt;&lt;&gt;&lt;&gt;</a:t>
              </a:r>
              <a:endParaRPr lang="en-US" sz="1200" dirty="0">
                <a:solidFill>
                  <a:schemeClr val="tx2"/>
                </a:solidFill>
              </a:endParaRPr>
            </a:p>
          </p:txBody>
        </p:sp>
        <p:sp>
          <p:nvSpPr>
            <p:cNvPr id="20" name="Rectangle 19"/>
            <p:cNvSpPr/>
            <p:nvPr/>
          </p:nvSpPr>
          <p:spPr bwMode="auto">
            <a:xfrm>
              <a:off x="4101212" y="4045610"/>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21" name="Rectangle 20"/>
            <p:cNvSpPr/>
            <p:nvPr/>
          </p:nvSpPr>
          <p:spPr bwMode="auto">
            <a:xfrm>
              <a:off x="4101212" y="4327563"/>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tx2"/>
                  </a:solidFill>
                </a:rPr>
                <a:t>&lt;&gt;&lt;&gt;&lt;&gt;&lt;&gt;</a:t>
              </a:r>
              <a:endParaRPr lang="en-US" sz="1200" dirty="0">
                <a:solidFill>
                  <a:schemeClr val="tx2"/>
                </a:solidFill>
              </a:endParaRPr>
            </a:p>
          </p:txBody>
        </p:sp>
        <p:sp>
          <p:nvSpPr>
            <p:cNvPr id="5" name="Rectangle 4"/>
            <p:cNvSpPr/>
            <p:nvPr/>
          </p:nvSpPr>
          <p:spPr bwMode="auto">
            <a:xfrm>
              <a:off x="4101212" y="2814129"/>
              <a:ext cx="1738709" cy="64688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Aft>
                  <a:spcPts val="400"/>
                </a:spcAft>
              </a:pPr>
              <a:r>
                <a:rPr lang="en-US" sz="1600" dirty="0">
                  <a:solidFill>
                    <a:schemeClr val="bg1"/>
                  </a:solidFill>
                </a:rPr>
                <a:t>Extent 1</a:t>
              </a:r>
            </a:p>
            <a:p>
              <a:pPr algn="ctr">
                <a:spcAft>
                  <a:spcPts val="400"/>
                </a:spcAft>
              </a:pPr>
              <a:r>
                <a:rPr lang="en-US" sz="1600" dirty="0">
                  <a:solidFill>
                    <a:schemeClr val="bg1"/>
                  </a:solidFill>
                </a:rPr>
                <a:t>Region = “</a:t>
              </a:r>
              <a:r>
                <a:rPr lang="en-US" sz="1600" dirty="0" err="1">
                  <a:solidFill>
                    <a:schemeClr val="bg1"/>
                  </a:solidFill>
                </a:rPr>
                <a:t>en</a:t>
              </a:r>
              <a:r>
                <a:rPr lang="en-US" sz="1600" dirty="0">
                  <a:solidFill>
                    <a:schemeClr val="bg1"/>
                  </a:solidFill>
                </a:rPr>
                <a:t>-us”</a:t>
              </a:r>
            </a:p>
          </p:txBody>
        </p:sp>
      </p:grpSp>
      <p:grpSp>
        <p:nvGrpSpPr>
          <p:cNvPr id="6" name="Group 5"/>
          <p:cNvGrpSpPr/>
          <p:nvPr/>
        </p:nvGrpSpPr>
        <p:grpSpPr>
          <a:xfrm>
            <a:off x="5878018" y="2814129"/>
            <a:ext cx="1738786" cy="2338599"/>
            <a:chOff x="5878018" y="2814129"/>
            <a:chExt cx="1738786" cy="2338599"/>
          </a:xfrm>
        </p:grpSpPr>
        <p:sp>
          <p:nvSpPr>
            <p:cNvPr id="90" name="Rectangle 89"/>
            <p:cNvSpPr/>
            <p:nvPr/>
          </p:nvSpPr>
          <p:spPr bwMode="auto">
            <a:xfrm>
              <a:off x="5878018" y="3474825"/>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91" name="Rectangle 90"/>
            <p:cNvSpPr/>
            <p:nvPr/>
          </p:nvSpPr>
          <p:spPr bwMode="auto">
            <a:xfrm>
              <a:off x="5878018" y="4891470"/>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92" name="Rectangle 91"/>
            <p:cNvSpPr/>
            <p:nvPr/>
          </p:nvSpPr>
          <p:spPr bwMode="auto">
            <a:xfrm>
              <a:off x="5878018" y="3758154"/>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93" name="Rectangle 92"/>
            <p:cNvSpPr/>
            <p:nvPr/>
          </p:nvSpPr>
          <p:spPr bwMode="auto">
            <a:xfrm>
              <a:off x="5878018" y="4608141"/>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94" name="Rectangle 93"/>
            <p:cNvSpPr/>
            <p:nvPr/>
          </p:nvSpPr>
          <p:spPr bwMode="auto">
            <a:xfrm>
              <a:off x="5878018" y="4041483"/>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95" name="Rectangle 94"/>
            <p:cNvSpPr/>
            <p:nvPr/>
          </p:nvSpPr>
          <p:spPr bwMode="auto">
            <a:xfrm>
              <a:off x="5878018" y="4324812"/>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103" name="Rectangle 102"/>
            <p:cNvSpPr/>
            <p:nvPr/>
          </p:nvSpPr>
          <p:spPr bwMode="auto">
            <a:xfrm>
              <a:off x="5878018" y="2814129"/>
              <a:ext cx="1738786" cy="6386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Aft>
                  <a:spcPts val="400"/>
                </a:spcAft>
              </a:pPr>
              <a:r>
                <a:rPr lang="en-US" sz="1600" dirty="0">
                  <a:solidFill>
                    <a:schemeClr val="bg1"/>
                  </a:solidFill>
                </a:rPr>
                <a:t>Extent 2</a:t>
              </a:r>
            </a:p>
            <a:p>
              <a:pPr algn="ctr">
                <a:spcAft>
                  <a:spcPts val="400"/>
                </a:spcAft>
              </a:pPr>
              <a:r>
                <a:rPr lang="en-US" sz="1600" dirty="0">
                  <a:solidFill>
                    <a:schemeClr val="bg1"/>
                  </a:solidFill>
                </a:rPr>
                <a:t>Region = “</a:t>
              </a:r>
              <a:r>
                <a:rPr lang="en-US" sz="1600" dirty="0" err="1">
                  <a:solidFill>
                    <a:schemeClr val="bg1"/>
                  </a:solidFill>
                </a:rPr>
                <a:t>en-gb</a:t>
              </a:r>
              <a:r>
                <a:rPr lang="en-US" sz="1600" dirty="0">
                  <a:solidFill>
                    <a:schemeClr val="bg1"/>
                  </a:solidFill>
                </a:rPr>
                <a:t>”</a:t>
              </a:r>
            </a:p>
          </p:txBody>
        </p:sp>
      </p:grpSp>
      <p:grpSp>
        <p:nvGrpSpPr>
          <p:cNvPr id="7" name="Group 6"/>
          <p:cNvGrpSpPr/>
          <p:nvPr/>
        </p:nvGrpSpPr>
        <p:grpSpPr>
          <a:xfrm>
            <a:off x="7656327" y="2814129"/>
            <a:ext cx="1737361" cy="2338599"/>
            <a:chOff x="7656327" y="2814129"/>
            <a:chExt cx="1737361" cy="2338599"/>
          </a:xfrm>
        </p:grpSpPr>
        <p:sp>
          <p:nvSpPr>
            <p:cNvPr id="97" name="Rectangle 96"/>
            <p:cNvSpPr/>
            <p:nvPr/>
          </p:nvSpPr>
          <p:spPr bwMode="auto">
            <a:xfrm>
              <a:off x="7656327" y="3473331"/>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98" name="Rectangle 97"/>
            <p:cNvSpPr/>
            <p:nvPr/>
          </p:nvSpPr>
          <p:spPr bwMode="auto">
            <a:xfrm>
              <a:off x="7656328" y="4891470"/>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99" name="Rectangle 98"/>
            <p:cNvSpPr/>
            <p:nvPr/>
          </p:nvSpPr>
          <p:spPr bwMode="auto">
            <a:xfrm>
              <a:off x="7656328" y="3756959"/>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tx2"/>
                  </a:solidFill>
                </a:rPr>
                <a:t>&lt;&gt;&lt;&gt;&lt;&gt;&lt;&gt;</a:t>
              </a:r>
              <a:endParaRPr lang="en-US" sz="1200" dirty="0">
                <a:solidFill>
                  <a:schemeClr val="tx2"/>
                </a:solidFill>
              </a:endParaRPr>
            </a:p>
          </p:txBody>
        </p:sp>
        <p:sp>
          <p:nvSpPr>
            <p:cNvPr id="100" name="Rectangle 99"/>
            <p:cNvSpPr/>
            <p:nvPr/>
          </p:nvSpPr>
          <p:spPr bwMode="auto">
            <a:xfrm>
              <a:off x="7656328" y="4607843"/>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&lt;&gt;&lt;&gt;&lt;&gt;&lt;&gt;</a:t>
              </a:r>
            </a:p>
          </p:txBody>
        </p:sp>
        <p:sp>
          <p:nvSpPr>
            <p:cNvPr id="101" name="Rectangle 100"/>
            <p:cNvSpPr/>
            <p:nvPr/>
          </p:nvSpPr>
          <p:spPr bwMode="auto">
            <a:xfrm>
              <a:off x="7656328" y="4040587"/>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tx2"/>
                  </a:solidFill>
                </a:rPr>
                <a:t>&lt;&gt;&lt;&gt;&lt;&gt;&lt;&gt;</a:t>
              </a:r>
              <a:endParaRPr lang="en-US" sz="1200" dirty="0">
                <a:solidFill>
                  <a:schemeClr val="tx2"/>
                </a:solidFill>
              </a:endParaRPr>
            </a:p>
          </p:txBody>
        </p:sp>
        <p:sp>
          <p:nvSpPr>
            <p:cNvPr id="102" name="Rectangle 101"/>
            <p:cNvSpPr/>
            <p:nvPr/>
          </p:nvSpPr>
          <p:spPr bwMode="auto">
            <a:xfrm>
              <a:off x="7656328" y="4324215"/>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tx2"/>
                  </a:solidFill>
                </a:rPr>
                <a:t>&lt;&gt;&lt;&gt;&lt;&gt;&lt;&gt;</a:t>
              </a:r>
              <a:endParaRPr lang="en-US" sz="1200" dirty="0">
                <a:solidFill>
                  <a:schemeClr val="tx2"/>
                </a:solidFill>
              </a:endParaRPr>
            </a:p>
          </p:txBody>
        </p:sp>
        <p:sp>
          <p:nvSpPr>
            <p:cNvPr id="104" name="Rectangle 103"/>
            <p:cNvSpPr/>
            <p:nvPr/>
          </p:nvSpPr>
          <p:spPr bwMode="auto">
            <a:xfrm>
              <a:off x="7656327" y="2814129"/>
              <a:ext cx="1737360" cy="6368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a:spcAft>
                  <a:spcPts val="400"/>
                </a:spcAft>
              </a:pPr>
              <a:r>
                <a:rPr lang="en-US" sz="1600" dirty="0">
                  <a:solidFill>
                    <a:schemeClr val="bg1"/>
                  </a:solidFill>
                </a:rPr>
                <a:t>Extent 3</a:t>
              </a:r>
            </a:p>
            <a:p>
              <a:pPr algn="ctr">
                <a:spcAft>
                  <a:spcPts val="400"/>
                </a:spcAft>
              </a:pPr>
              <a:r>
                <a:rPr lang="en-US" sz="1600" dirty="0">
                  <a:solidFill>
                    <a:schemeClr val="bg1"/>
                  </a:solidFill>
                </a:rPr>
                <a:t>Region = “</a:t>
              </a:r>
              <a:r>
                <a:rPr lang="en-US" sz="1600" dirty="0" err="1">
                  <a:solidFill>
                    <a:schemeClr val="bg1"/>
                  </a:solidFill>
                </a:rPr>
                <a:t>en-fr</a:t>
              </a:r>
              <a:r>
                <a:rPr lang="en-US" sz="1600" dirty="0">
                  <a:solidFill>
                    <a:schemeClr val="bg1"/>
                  </a:solidFill>
                </a:rPr>
                <a:t>”</a:t>
              </a:r>
            </a:p>
          </p:txBody>
        </p:sp>
      </p:grpSp>
      <p:grpSp>
        <p:nvGrpSpPr>
          <p:cNvPr id="46" name="Group 45"/>
          <p:cNvGrpSpPr/>
          <p:nvPr/>
        </p:nvGrpSpPr>
        <p:grpSpPr>
          <a:xfrm>
            <a:off x="508914" y="2979603"/>
            <a:ext cx="3574889" cy="2265236"/>
            <a:chOff x="508914" y="2979603"/>
            <a:chExt cx="3574889" cy="2265236"/>
          </a:xfrm>
        </p:grpSpPr>
        <p:sp>
          <p:nvSpPr>
            <p:cNvPr id="63" name="TextBox 62"/>
            <p:cNvSpPr txBox="1"/>
            <p:nvPr/>
          </p:nvSpPr>
          <p:spPr>
            <a:xfrm>
              <a:off x="508914" y="2979603"/>
              <a:ext cx="3268306" cy="2265236"/>
            </a:xfrm>
            <a:prstGeom prst="rect">
              <a:avLst/>
            </a:prstGeom>
            <a:noFill/>
          </p:spPr>
          <p:txBody>
            <a:bodyPr wrap="square" lIns="0" tIns="146304" rIns="0" bIns="146304" rtlCol="0">
              <a:spAutoFit/>
            </a:bodyPr>
            <a:lstStyle/>
            <a:p>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CREATE</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TABLE</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p>
            <a:p>
              <a:r>
                <a:rPr lang="en-US" sz="1600" dirty="0" err="1">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LogRecordsTable</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UserId</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err="1">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int</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Start</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err="1">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DateTime</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Region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string</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a:t>
              </a:r>
            </a:p>
            <a:p>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INDEX</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idx</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CLUSTERED</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(Region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ASC</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p>
            <a:p>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PARTITIONED</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BY</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HASH</a:t>
              </a:r>
              <a:r>
                <a:rPr lang="en-US" sz="1600" dirty="0">
                  <a:solidFill>
                    <a:srgbClr val="000000"/>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 </a:t>
              </a:r>
              <a:r>
                <a:rPr lang="en-US" sz="1600" dirty="0">
                  <a:solidFill>
                    <a:schemeClr val="tx2"/>
                  </a:solidFill>
                  <a:highlight>
                    <a:srgbClr val="FFFFFF"/>
                  </a:highlight>
                  <a:latin typeface="Consolas" panose="020B0609020204030204" pitchFamily="49" charset="0"/>
                  <a:ea typeface="Segoe UI Historic" panose="020B0502040204020203" pitchFamily="34" charset="0"/>
                  <a:cs typeface="Consolas" panose="020B0609020204030204" pitchFamily="49" charset="0"/>
                </a:rPr>
                <a:t>(Region));</a:t>
              </a:r>
              <a:endParaRPr lang="en-US" altLang="zh-CN" sz="1600" dirty="0">
                <a:solidFill>
                  <a:schemeClr val="tx2"/>
                </a:solidFill>
                <a:latin typeface="Consolas" panose="020B0609020204030204" pitchFamily="49" charset="0"/>
                <a:ea typeface="Segoe UI Historic" panose="020B0502040204020203" pitchFamily="34" charset="0"/>
                <a:cs typeface="Consolas" panose="020B0609020204030204" pitchFamily="49" charset="0"/>
              </a:endParaRPr>
            </a:p>
          </p:txBody>
        </p:sp>
        <p:cxnSp>
          <p:nvCxnSpPr>
            <p:cNvPr id="143" name="Straight Arrow Connector 142"/>
            <p:cNvCxnSpPr/>
            <p:nvPr/>
          </p:nvCxnSpPr>
          <p:spPr>
            <a:xfrm>
              <a:off x="3752745" y="3993772"/>
              <a:ext cx="331058" cy="0"/>
            </a:xfrm>
            <a:prstGeom prst="straightConnector1">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976576" y="1788551"/>
            <a:ext cx="3006295" cy="1772793"/>
            <a:chOff x="8976576" y="1788551"/>
            <a:chExt cx="3006295" cy="1772793"/>
          </a:xfrm>
        </p:grpSpPr>
        <p:cxnSp>
          <p:nvCxnSpPr>
            <p:cNvPr id="31" name="Straight Arrow Connector 30"/>
            <p:cNvCxnSpPr/>
            <p:nvPr/>
          </p:nvCxnSpPr>
          <p:spPr>
            <a:xfrm flipH="1">
              <a:off x="8976576" y="2552450"/>
              <a:ext cx="946673"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812416" y="1788551"/>
              <a:ext cx="2170455" cy="1772793"/>
            </a:xfrm>
            <a:prstGeom prst="rect">
              <a:avLst/>
            </a:prstGeom>
            <a:noFill/>
          </p:spPr>
          <p:txBody>
            <a:bodyPr wrap="square" lIns="182880" tIns="146304" rIns="182880" bIns="146304" rtlCol="0">
              <a:spAutoFit/>
            </a:bodyPr>
            <a:lstStyle/>
            <a:p>
              <a:pPr>
                <a:spcAft>
                  <a:spcPts val="600"/>
                </a:spcAft>
              </a:pPr>
              <a:r>
                <a:rPr lang="en-US" sz="1600" dirty="0">
                  <a:solidFill>
                    <a:schemeClr val="tx2"/>
                  </a:solidFill>
                </a:rPr>
                <a:t>During insertion records are hash distributed among the 3 extents based on value of ‘Region’ column</a:t>
              </a:r>
            </a:p>
          </p:txBody>
        </p:sp>
      </p:grpSp>
      <p:grpSp>
        <p:nvGrpSpPr>
          <p:cNvPr id="10" name="Group 9"/>
          <p:cNvGrpSpPr/>
          <p:nvPr/>
        </p:nvGrpSpPr>
        <p:grpSpPr>
          <a:xfrm>
            <a:off x="4079895" y="1492369"/>
            <a:ext cx="5304425" cy="1328110"/>
            <a:chOff x="4079895" y="1492369"/>
            <a:chExt cx="5304425" cy="1328110"/>
          </a:xfrm>
        </p:grpSpPr>
        <p:sp>
          <p:nvSpPr>
            <p:cNvPr id="75" name="Oval 74"/>
            <p:cNvSpPr/>
            <p:nvPr/>
          </p:nvSpPr>
          <p:spPr bwMode="auto">
            <a:xfrm>
              <a:off x="4396757" y="1668720"/>
              <a:ext cx="258662" cy="2791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107" name="Straight Arrow Connector 106"/>
            <p:cNvCxnSpPr>
              <a:endCxn id="103" idx="0"/>
            </p:cNvCxnSpPr>
            <p:nvPr/>
          </p:nvCxnSpPr>
          <p:spPr>
            <a:xfrm flipH="1">
              <a:off x="6747411" y="2088771"/>
              <a:ext cx="714" cy="725358"/>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4079895" y="1492369"/>
              <a:ext cx="5304425" cy="584775"/>
            </a:xfrm>
            <a:prstGeom prst="rect">
              <a:avLst/>
            </a:prstGeom>
            <a:noFill/>
          </p:spPr>
          <p:txBody>
            <a:bodyPr wrap="square">
              <a:spAutoFit/>
            </a:bodyPr>
            <a:lstStyle/>
            <a:p>
              <a:pPr algn="ctr"/>
              <a:r>
                <a:rPr lang="en-US" sz="1600" dirty="0">
                  <a:solidFill>
                    <a:srgbClr val="0000FF"/>
                  </a:solidFill>
                  <a:highlight>
                    <a:srgbClr val="FFFFFF"/>
                  </a:highlight>
                  <a:latin typeface="Consolas" panose="020B0609020204030204" pitchFamily="49" charset="0"/>
                  <a:cs typeface="Consolas" panose="020B0609020204030204" pitchFamily="49" charset="0"/>
                </a:rPr>
                <a:t>INSERT</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rgbClr val="0000FF"/>
                  </a:solidFill>
                  <a:highlight>
                    <a:srgbClr val="FFFFFF"/>
                  </a:highlight>
                  <a:latin typeface="Consolas" panose="020B0609020204030204" pitchFamily="49" charset="0"/>
                  <a:cs typeface="Consolas" panose="020B0609020204030204" pitchFamily="49" charset="0"/>
                </a:rPr>
                <a:t>INTO</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cs typeface="Consolas" panose="020B0609020204030204" pitchFamily="49" charset="0"/>
                </a:rPr>
                <a:t>LogRecordsTable</a:t>
              </a:r>
              <a:r>
                <a:rPr lang="en-US" sz="1600" dirty="0">
                  <a:solidFill>
                    <a:srgbClr val="000000"/>
                  </a:solidFill>
                  <a:highlight>
                    <a:srgbClr val="FFFFFF"/>
                  </a:highlight>
                  <a:latin typeface="Consolas" panose="020B0609020204030204" pitchFamily="49" charset="0"/>
                  <a:cs typeface="Consolas" panose="020B0609020204030204" pitchFamily="49" charset="0"/>
                </a:rPr>
                <a:t>  </a:t>
              </a:r>
            </a:p>
            <a:p>
              <a:pPr algn="ctr"/>
              <a:r>
                <a:rPr lang="en-US" sz="1600" dirty="0">
                  <a:solidFill>
                    <a:srgbClr val="0000FF"/>
                  </a:solidFill>
                  <a:highlight>
                    <a:srgbClr val="FFFFFF"/>
                  </a:highlight>
                  <a:latin typeface="Consolas" panose="020B0609020204030204" pitchFamily="49" charset="0"/>
                  <a:cs typeface="Consolas" panose="020B0609020204030204" pitchFamily="49" charset="0"/>
                </a:rPr>
                <a:t>SELECT</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err="1">
                  <a:solidFill>
                    <a:schemeClr val="tx2"/>
                  </a:solidFill>
                  <a:highlight>
                    <a:srgbClr val="FFFFFF"/>
                  </a:highlight>
                  <a:latin typeface="Consolas" panose="020B0609020204030204" pitchFamily="49" charset="0"/>
                  <a:cs typeface="Consolas" panose="020B0609020204030204" pitchFamily="49" charset="0"/>
                </a:rPr>
                <a:t>UserId</a:t>
              </a:r>
              <a:r>
                <a:rPr lang="en-US" sz="1600" dirty="0">
                  <a:solidFill>
                    <a:schemeClr val="tx2"/>
                  </a:solidFill>
                  <a:highlight>
                    <a:srgbClr val="FFFFFF"/>
                  </a:highlight>
                  <a:latin typeface="Consolas" panose="020B0609020204030204" pitchFamily="49" charset="0"/>
                  <a:cs typeface="Consolas" panose="020B0609020204030204" pitchFamily="49" charset="0"/>
                </a:rPr>
                <a:t>, Start, End, Region </a:t>
              </a:r>
              <a:r>
                <a:rPr lang="en-US" sz="1600" dirty="0">
                  <a:solidFill>
                    <a:srgbClr val="0000FF"/>
                  </a:solidFill>
                  <a:highlight>
                    <a:srgbClr val="FFFFFF"/>
                  </a:highlight>
                  <a:latin typeface="Consolas" panose="020B0609020204030204" pitchFamily="49" charset="0"/>
                  <a:cs typeface="Consolas" panose="020B0609020204030204" pitchFamily="49" charset="0"/>
                </a:rPr>
                <a:t>FROM</a:t>
              </a:r>
              <a:r>
                <a:rPr lang="en-US" sz="1600" dirty="0">
                  <a:solidFill>
                    <a:srgbClr val="000000"/>
                  </a:solidFill>
                  <a:highlight>
                    <a:srgbClr val="FFFFFF"/>
                  </a:highlight>
                  <a:latin typeface="Consolas" panose="020B0609020204030204" pitchFamily="49" charset="0"/>
                  <a:cs typeface="Consolas" panose="020B0609020204030204" pitchFamily="49" charset="0"/>
                </a:rPr>
                <a:t> </a:t>
              </a:r>
              <a:r>
                <a:rPr lang="en-US" sz="1600" dirty="0">
                  <a:solidFill>
                    <a:schemeClr val="tx2"/>
                  </a:solidFill>
                  <a:highlight>
                    <a:srgbClr val="FFFFFF"/>
                  </a:highlight>
                  <a:latin typeface="Consolas" panose="020B0609020204030204" pitchFamily="49" charset="0"/>
                  <a:cs typeface="Consolas" panose="020B0609020204030204" pitchFamily="49" charset="0"/>
                </a:rPr>
                <a:t>@</a:t>
              </a:r>
              <a:r>
                <a:rPr lang="en-US" sz="1600" dirty="0" err="1">
                  <a:solidFill>
                    <a:schemeClr val="tx2"/>
                  </a:solidFill>
                  <a:highlight>
                    <a:srgbClr val="FFFFFF"/>
                  </a:highlight>
                  <a:latin typeface="Consolas" panose="020B0609020204030204" pitchFamily="49" charset="0"/>
                  <a:cs typeface="Consolas" panose="020B0609020204030204" pitchFamily="49" charset="0"/>
                </a:rPr>
                <a:t>rs</a:t>
              </a:r>
              <a:endParaRPr lang="en-US" altLang="zh-CN" sz="1600" dirty="0">
                <a:solidFill>
                  <a:schemeClr val="tx2"/>
                </a:solidFill>
                <a:latin typeface="Consolas" panose="020B0609020204030204" pitchFamily="49" charset="0"/>
                <a:ea typeface="Segoe UI Historic" panose="020B0502040204020203" pitchFamily="34" charset="0"/>
                <a:cs typeface="Consolas" panose="020B0609020204030204" pitchFamily="49" charset="0"/>
              </a:endParaRPr>
            </a:p>
          </p:txBody>
        </p:sp>
        <p:cxnSp>
          <p:nvCxnSpPr>
            <p:cNvPr id="39" name="Elbow Connector 38"/>
            <p:cNvCxnSpPr>
              <a:stCxn id="5" idx="0"/>
              <a:endCxn id="104" idx="0"/>
            </p:cNvCxnSpPr>
            <p:nvPr/>
          </p:nvCxnSpPr>
          <p:spPr>
            <a:xfrm rot="5400000" flipH="1" flipV="1">
              <a:off x="6747787" y="1036909"/>
              <a:ext cx="12700" cy="3554440"/>
            </a:xfrm>
            <a:prstGeom prst="bentConnector3">
              <a:avLst>
                <a:gd name="adj1" fmla="val 2106386"/>
              </a:avLst>
            </a:prstGeom>
            <a:ln w="57150">
              <a:solidFill>
                <a:srgbClr val="50B347"/>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8985869" y="4996699"/>
            <a:ext cx="2306719" cy="787908"/>
            <a:chOff x="8985869" y="4996699"/>
            <a:chExt cx="2306719" cy="787908"/>
          </a:xfrm>
        </p:grpSpPr>
        <p:sp>
          <p:nvSpPr>
            <p:cNvPr id="140" name="TextBox 139"/>
            <p:cNvSpPr txBox="1"/>
            <p:nvPr/>
          </p:nvSpPr>
          <p:spPr>
            <a:xfrm>
              <a:off x="9812416" y="4996699"/>
              <a:ext cx="1480172" cy="787908"/>
            </a:xfrm>
            <a:prstGeom prst="rect">
              <a:avLst/>
            </a:prstGeom>
            <a:noFill/>
          </p:spPr>
          <p:txBody>
            <a:bodyPr wrap="square" lIns="182880" tIns="146304" rIns="182880" bIns="146304" rtlCol="0">
              <a:spAutoFit/>
            </a:bodyPr>
            <a:lstStyle/>
            <a:p>
              <a:pPr>
                <a:spcAft>
                  <a:spcPts val="600"/>
                </a:spcAft>
              </a:pPr>
              <a:r>
                <a:rPr lang="en-US" sz="1600" dirty="0">
                  <a:solidFill>
                    <a:schemeClr val="tx2"/>
                  </a:solidFill>
                </a:rPr>
                <a:t>Partition elimination</a:t>
              </a:r>
            </a:p>
          </p:txBody>
        </p:sp>
        <p:cxnSp>
          <p:nvCxnSpPr>
            <p:cNvPr id="141" name="Straight Arrow Connector 140"/>
            <p:cNvCxnSpPr/>
            <p:nvPr/>
          </p:nvCxnSpPr>
          <p:spPr>
            <a:xfrm flipH="1">
              <a:off x="8985869" y="5391010"/>
              <a:ext cx="946673"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079895" y="5146378"/>
            <a:ext cx="5304426" cy="1341702"/>
            <a:chOff x="4079895" y="5146378"/>
            <a:chExt cx="5304426" cy="1341702"/>
          </a:xfrm>
        </p:grpSpPr>
        <p:sp>
          <p:nvSpPr>
            <p:cNvPr id="69" name="Rectangle 68"/>
            <p:cNvSpPr/>
            <p:nvPr/>
          </p:nvSpPr>
          <p:spPr>
            <a:xfrm>
              <a:off x="4079895" y="5841749"/>
              <a:ext cx="5304426" cy="646331"/>
            </a:xfrm>
            <a:prstGeom prst="rect">
              <a:avLst/>
            </a:prstGeom>
            <a:noFill/>
          </p:spPr>
          <p:txBody>
            <a:bodyPr wrap="square">
              <a:spAutoFit/>
            </a:bodyPr>
            <a:lstStyle/>
            <a:p>
              <a:pPr lvl="0" algn="ctr" eaLnBrk="0" fontAlgn="base" hangingPunct="0">
                <a:spcBef>
                  <a:spcPct val="0"/>
                </a:spcBef>
                <a:spcAft>
                  <a:spcPct val="0"/>
                </a:spcAft>
              </a:pPr>
              <a:r>
                <a:rPr lang="en-US" altLang="zh-CN" dirty="0">
                  <a:solidFill>
                    <a:schemeClr val="tx2"/>
                  </a:solidFill>
                  <a:latin typeface="Consolas" panose="020B0609020204030204" pitchFamily="49" charset="0"/>
                  <a:cs typeface="Consolas" panose="020B0609020204030204" pitchFamily="49" charset="0"/>
                </a:rPr>
                <a:t>@</a:t>
              </a:r>
              <a:r>
                <a:rPr lang="en-US" altLang="zh-CN" dirty="0" err="1">
                  <a:solidFill>
                    <a:schemeClr val="tx2"/>
                  </a:solidFill>
                  <a:latin typeface="Consolas" panose="020B0609020204030204" pitchFamily="49" charset="0"/>
                  <a:cs typeface="Consolas" panose="020B0609020204030204" pitchFamily="49" charset="0"/>
                </a:rPr>
                <a:t>rs</a:t>
              </a:r>
              <a:r>
                <a:rPr lang="en-US" altLang="zh-CN" dirty="0">
                  <a:solidFill>
                    <a:schemeClr val="tx2"/>
                  </a:solidFill>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 </a:t>
              </a:r>
              <a:r>
                <a:rPr lang="en-US" altLang="zh-CN" sz="1600" dirty="0">
                  <a:solidFill>
                    <a:srgbClr val="0000FF"/>
                  </a:solidFill>
                  <a:highlight>
                    <a:srgbClr val="FFFFFF"/>
                  </a:highlight>
                  <a:latin typeface="Consolas" panose="020B0609020204030204" pitchFamily="49" charset="0"/>
                  <a:cs typeface="Consolas" panose="020B0609020204030204" pitchFamily="49" charset="0"/>
                </a:rPr>
                <a:t>SELECT </a:t>
              </a:r>
              <a:r>
                <a:rPr lang="en-US" altLang="zh-CN" dirty="0">
                  <a:solidFill>
                    <a:schemeClr val="tx2"/>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sz="1600" dirty="0">
                  <a:solidFill>
                    <a:srgbClr val="0000FF"/>
                  </a:solidFill>
                  <a:highlight>
                    <a:srgbClr val="FFFFFF"/>
                  </a:highlight>
                  <a:latin typeface="Consolas" panose="020B0609020204030204" pitchFamily="49" charset="0"/>
                  <a:cs typeface="Consolas" panose="020B0609020204030204" pitchFamily="49" charset="0"/>
                </a:rPr>
                <a:t>FROM </a:t>
              </a:r>
              <a:r>
                <a:rPr lang="en-US" altLang="zh-CN" dirty="0" err="1">
                  <a:solidFill>
                    <a:schemeClr val="tx2"/>
                  </a:solidFill>
                  <a:latin typeface="Consolas" panose="020B0609020204030204" pitchFamily="49" charset="0"/>
                  <a:cs typeface="Consolas" panose="020B0609020204030204" pitchFamily="49" charset="0"/>
                </a:rPr>
                <a:t>LogRecordsTable</a:t>
              </a:r>
              <a:r>
                <a:rPr lang="en-US" altLang="zh-CN" dirty="0">
                  <a:solidFill>
                    <a:schemeClr val="tx2"/>
                  </a:solidFill>
                  <a:latin typeface="Consolas" panose="020B0609020204030204" pitchFamily="49" charset="0"/>
                  <a:cs typeface="Consolas" panose="020B0609020204030204" pitchFamily="49" charset="0"/>
                </a:rPr>
                <a:t> </a:t>
              </a:r>
            </a:p>
            <a:p>
              <a:pPr lvl="0" algn="ctr" eaLnBrk="0" fontAlgn="base" hangingPunct="0">
                <a:spcBef>
                  <a:spcPct val="0"/>
                </a:spcBef>
                <a:spcAft>
                  <a:spcPct val="0"/>
                </a:spcAft>
              </a:pPr>
              <a:r>
                <a:rPr lang="en-US" altLang="zh-CN" sz="1600" dirty="0">
                  <a:solidFill>
                    <a:srgbClr val="0000FF"/>
                  </a:solidFill>
                  <a:highlight>
                    <a:srgbClr val="FFFFFF"/>
                  </a:highlight>
                  <a:latin typeface="Consolas" panose="020B0609020204030204" pitchFamily="49" charset="0"/>
                  <a:cs typeface="Consolas" panose="020B0609020204030204" pitchFamily="49" charset="0"/>
                </a:rPr>
                <a:t>WHERE</a:t>
              </a:r>
              <a:r>
                <a:rPr lang="en-US" altLang="zh-CN" dirty="0">
                  <a:latin typeface="Consolas" panose="020B0609020204030204" pitchFamily="49" charset="0"/>
                  <a:cs typeface="Consolas" panose="020B0609020204030204" pitchFamily="49" charset="0"/>
                </a:rPr>
                <a:t> </a:t>
              </a:r>
              <a:r>
                <a:rPr lang="en-US" altLang="zh-CN" dirty="0">
                  <a:solidFill>
                    <a:schemeClr val="tx2"/>
                  </a:solidFill>
                  <a:latin typeface="Consolas" panose="020B0609020204030204" pitchFamily="49" charset="0"/>
                  <a:cs typeface="Consolas" panose="020B0609020204030204" pitchFamily="49" charset="0"/>
                </a:rPr>
                <a:t>Region == “</a:t>
              </a:r>
              <a:r>
                <a:rPr lang="en-US" altLang="zh-CN" dirty="0" err="1">
                  <a:solidFill>
                    <a:schemeClr val="tx2"/>
                  </a:solidFill>
                  <a:latin typeface="Consolas" panose="020B0609020204030204" pitchFamily="49" charset="0"/>
                  <a:cs typeface="Consolas" panose="020B0609020204030204" pitchFamily="49" charset="0"/>
                </a:rPr>
                <a:t>en-gb</a:t>
              </a:r>
              <a:r>
                <a:rPr lang="en-US" altLang="zh-CN" dirty="0">
                  <a:solidFill>
                    <a:schemeClr val="tx2"/>
                  </a:solidFill>
                  <a:latin typeface="Consolas" panose="020B0609020204030204" pitchFamily="49" charset="0"/>
                  <a:cs typeface="Consolas" panose="020B0609020204030204" pitchFamily="49" charset="0"/>
                </a:rPr>
                <a:t>”</a:t>
              </a:r>
            </a:p>
          </p:txBody>
        </p:sp>
        <p:cxnSp>
          <p:nvCxnSpPr>
            <p:cNvPr id="130" name="Straight Arrow Connector 129"/>
            <p:cNvCxnSpPr>
              <a:stCxn id="91" idx="2"/>
            </p:cNvCxnSpPr>
            <p:nvPr/>
          </p:nvCxnSpPr>
          <p:spPr>
            <a:xfrm>
              <a:off x="6747411" y="5152728"/>
              <a:ext cx="0" cy="359072"/>
            </a:xfrm>
            <a:prstGeom prst="straightConnector1">
              <a:avLst/>
            </a:prstGeom>
            <a:ln w="57150">
              <a:solidFill>
                <a:srgbClr val="50B347"/>
              </a:solidFill>
              <a:prstDash val="solid"/>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stCxn id="17" idx="2"/>
              <a:endCxn id="98" idx="2"/>
            </p:cNvCxnSpPr>
            <p:nvPr/>
          </p:nvCxnSpPr>
          <p:spPr>
            <a:xfrm rot="16200000" flipH="1">
              <a:off x="6747806" y="3375526"/>
              <a:ext cx="12700" cy="3554403"/>
            </a:xfrm>
            <a:prstGeom prst="bentConnector3">
              <a:avLst>
                <a:gd name="adj1" fmla="val 1800000"/>
              </a:avLst>
            </a:prstGeom>
            <a:ln w="57150">
              <a:solidFill>
                <a:srgbClr val="50B347"/>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09" name="Picture 2" descr="http://img1.wikia.nocookie.net/__cb20140304142549/the-robinson-expedition/images/2/27/Red-cross-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8416028" y="5262732"/>
              <a:ext cx="217112" cy="21711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218" name="Picture 2" descr="http://img1.wikia.nocookie.net/__cb20140304142549/the-robinson-expedition/images/2/27/Red-cross-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867948" y="5262732"/>
              <a:ext cx="217112" cy="217112"/>
            </a:xfrm>
            <a:prstGeom prst="rect">
              <a:avLst/>
            </a:prstGeom>
            <a:solidFill>
              <a:srgbClr val="FFFFFF"/>
            </a:solidFill>
            <a:ln>
              <a:noFill/>
            </a:ln>
            <a:extLst/>
          </p:spPr>
        </p:pic>
      </p:grpSp>
      <p:sp>
        <p:nvSpPr>
          <p:cNvPr id="52" name="Oval 51"/>
          <p:cNvSpPr/>
          <p:nvPr/>
        </p:nvSpPr>
        <p:spPr bwMode="auto">
          <a:xfrm>
            <a:off x="1859329" y="2707068"/>
            <a:ext cx="425477" cy="42547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latin typeface="Segoe UI Semibold" panose="020B0702040204020203" pitchFamily="34" charset="0"/>
                <a:ea typeface="Segoe UI" pitchFamily="34" charset="0"/>
                <a:cs typeface="Segoe UI" pitchFamily="34" charset="0"/>
              </a:rPr>
              <a:t>1</a:t>
            </a:r>
          </a:p>
        </p:txBody>
      </p:sp>
      <p:sp>
        <p:nvSpPr>
          <p:cNvPr id="53" name="Oval 52"/>
          <p:cNvSpPr/>
          <p:nvPr/>
        </p:nvSpPr>
        <p:spPr bwMode="auto">
          <a:xfrm>
            <a:off x="6541398" y="1106045"/>
            <a:ext cx="425477" cy="42547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latin typeface="Segoe UI Semibold" panose="020B0702040204020203" pitchFamily="34" charset="0"/>
                <a:ea typeface="Segoe UI" pitchFamily="34" charset="0"/>
                <a:cs typeface="Segoe UI" pitchFamily="34" charset="0"/>
              </a:rPr>
              <a:t>2</a:t>
            </a:r>
          </a:p>
        </p:txBody>
      </p:sp>
      <p:sp>
        <p:nvSpPr>
          <p:cNvPr id="54" name="Oval 53"/>
          <p:cNvSpPr/>
          <p:nvPr/>
        </p:nvSpPr>
        <p:spPr bwMode="auto">
          <a:xfrm>
            <a:off x="6541398" y="5526163"/>
            <a:ext cx="425477" cy="42547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latin typeface="Segoe UI Semibold" panose="020B0702040204020203" pitchFamily="34" charset="0"/>
                <a:ea typeface="Segoe UI" pitchFamily="34" charset="0"/>
                <a:cs typeface="Segoe UI" pitchFamily="34" charset="0"/>
              </a:rPr>
              <a:t>3</a:t>
            </a:r>
          </a:p>
        </p:txBody>
      </p:sp>
      <p:sp>
        <p:nvSpPr>
          <p:cNvPr id="4" name="Slide Number Placeholder 3"/>
          <p:cNvSpPr>
            <a:spLocks noGrp="1"/>
          </p:cNvSpPr>
          <p:nvPr>
            <p:ph type="sldNum" sz="quarter" idx="4"/>
          </p:nvPr>
        </p:nvSpPr>
        <p:spPr/>
        <p:txBody>
          <a:bodyPr/>
          <a:lstStyle/>
          <a:p>
            <a:pPr>
              <a:defRPr/>
            </a:pPr>
            <a:fld id="{75FAD755-3BD0-2447-A9DF-109DAABEFD99}" type="slidenum">
              <a:rPr lang="en-US" smtClean="0"/>
              <a:pPr>
                <a:defRPr/>
              </a:pPr>
              <a:t>84</a:t>
            </a:fld>
            <a:endParaRPr lang="en-US" dirty="0"/>
          </a:p>
        </p:txBody>
      </p:sp>
    </p:spTree>
    <p:extLst>
      <p:ext uri="{BB962C8B-B14F-4D97-AF65-F5344CB8AC3E}">
        <p14:creationId xmlns:p14="http://schemas.microsoft.com/office/powerpoint/2010/main" val="2007565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6"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p:nvSpPr>
        <p:spPr>
          <a:xfrm>
            <a:off x="391912" y="1604457"/>
            <a:ext cx="11322050" cy="4880032"/>
          </a:xfrm>
          <a:prstGeom prst="rect">
            <a:avLst/>
          </a:prstGeom>
          <a:noFill/>
          <a:ln w="3175">
            <a:noFill/>
          </a:ln>
        </p:spPr>
        <p:txBody>
          <a:bodyPr wrap="square" lIns="182880" tIns="91440" rIns="182880" bIns="91440" rtlCol="0">
            <a:noAutofit/>
          </a:bodyPr>
          <a:lstStyle/>
          <a:p>
            <a:pPr algn="ctr">
              <a:spcAft>
                <a:spcPts val="600"/>
              </a:spcAft>
            </a:pPr>
            <a:endParaRPr lang="en-US" sz="1400" dirty="0">
              <a:solidFill>
                <a:schemeClr val="bg1"/>
              </a:solidFill>
              <a:latin typeface="Segoe UI Semibold" panose="020B0702040204020203"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dirty="0"/>
              <a:t>Table: Clustered indexes</a:t>
            </a:r>
            <a:br>
              <a:rPr lang="en-US" sz="3200" dirty="0">
                <a:solidFill>
                  <a:schemeClr val="accent2"/>
                </a:solidFill>
              </a:rPr>
            </a:br>
            <a:r>
              <a:rPr lang="en-IN" sz="3200" dirty="0">
                <a:solidFill>
                  <a:schemeClr val="accent2"/>
                </a:solidFill>
                <a:cs typeface="Segoe UI Semibold" panose="020B0702040204020203" pitchFamily="34" charset="0"/>
              </a:rPr>
              <a:t>Improve performance by eliminating ‘cross-extent shuffling’ </a:t>
            </a:r>
            <a:endParaRPr lang="en-US" sz="3200" dirty="0">
              <a:solidFill>
                <a:schemeClr val="accent2"/>
              </a:solidFill>
            </a:endParaRPr>
          </a:p>
        </p:txBody>
      </p:sp>
      <p:grpSp>
        <p:nvGrpSpPr>
          <p:cNvPr id="267" name="Group 266"/>
          <p:cNvGrpSpPr/>
          <p:nvPr/>
        </p:nvGrpSpPr>
        <p:grpSpPr>
          <a:xfrm>
            <a:off x="7660892" y="1594832"/>
            <a:ext cx="4178195" cy="3743194"/>
            <a:chOff x="7535767" y="1604457"/>
            <a:chExt cx="4178195" cy="3743194"/>
          </a:xfrm>
        </p:grpSpPr>
        <p:sp>
          <p:nvSpPr>
            <p:cNvPr id="146" name="Rectangle 145"/>
            <p:cNvSpPr/>
            <p:nvPr/>
          </p:nvSpPr>
          <p:spPr bwMode="auto">
            <a:xfrm>
              <a:off x="10206872" y="3427448"/>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1097280">
                <a:defRPr/>
              </a:pPr>
              <a:r>
                <a:rPr lang="en-US" sz="1200" dirty="0">
                  <a:solidFill>
                    <a:schemeClr val="tx2"/>
                  </a:solidFill>
                  <a:cs typeface="Segoe UI Semibold" panose="020B0702040204020203" pitchFamily="34" charset="0"/>
                </a:rPr>
                <a:t>Full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19" name="Rectangle 18"/>
            <p:cNvSpPr/>
            <p:nvPr/>
          </p:nvSpPr>
          <p:spPr bwMode="auto">
            <a:xfrm>
              <a:off x="7535767" y="1604457"/>
              <a:ext cx="4119203" cy="354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600" dirty="0">
                  <a:solidFill>
                    <a:srgbClr val="002050"/>
                  </a:solidFill>
                  <a:latin typeface="Segoe UI Semibold" panose="020B0702040204020203" pitchFamily="34" charset="0"/>
                  <a:cs typeface="Segoe UI Semibold" panose="020B0702040204020203" pitchFamily="34" charset="0"/>
                </a:rPr>
                <a:t>Table clustered by Region</a:t>
              </a:r>
            </a:p>
          </p:txBody>
        </p:sp>
        <p:sp>
          <p:nvSpPr>
            <p:cNvPr id="112" name="Rectangle 111"/>
            <p:cNvSpPr/>
            <p:nvPr/>
          </p:nvSpPr>
          <p:spPr bwMode="auto">
            <a:xfrm>
              <a:off x="7594758"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Read</a:t>
              </a:r>
            </a:p>
          </p:txBody>
        </p:sp>
        <p:sp>
          <p:nvSpPr>
            <p:cNvPr id="113" name="Rectangle 112"/>
            <p:cNvSpPr/>
            <p:nvPr/>
          </p:nvSpPr>
          <p:spPr bwMode="auto">
            <a:xfrm>
              <a:off x="8639604"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Read</a:t>
              </a:r>
            </a:p>
          </p:txBody>
        </p:sp>
        <p:sp>
          <p:nvSpPr>
            <p:cNvPr id="114" name="Rectangle 113"/>
            <p:cNvSpPr/>
            <p:nvPr/>
          </p:nvSpPr>
          <p:spPr bwMode="auto">
            <a:xfrm>
              <a:off x="9684449"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Read</a:t>
              </a:r>
            </a:p>
          </p:txBody>
        </p:sp>
        <p:sp>
          <p:nvSpPr>
            <p:cNvPr id="115" name="Rectangle 114"/>
            <p:cNvSpPr/>
            <p:nvPr/>
          </p:nvSpPr>
          <p:spPr bwMode="auto">
            <a:xfrm>
              <a:off x="10729295"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Read</a:t>
              </a:r>
            </a:p>
          </p:txBody>
        </p:sp>
        <p:sp>
          <p:nvSpPr>
            <p:cNvPr id="116" name="Rectangle 115"/>
            <p:cNvSpPr/>
            <p:nvPr/>
          </p:nvSpPr>
          <p:spPr bwMode="auto">
            <a:xfrm>
              <a:off x="7594758" y="2913685"/>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lvl="0" algn="ctr" defTabSz="1097280">
                <a:defRPr/>
              </a:pPr>
              <a:r>
                <a:rPr lang="en-US" sz="1200" dirty="0">
                  <a:solidFill>
                    <a:schemeClr val="tx2"/>
                  </a:solidFill>
                  <a:cs typeface="Segoe UI Semibold" panose="020B0702040204020203" pitchFamily="34" charset="0"/>
                </a:rPr>
                <a:t>Full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117" name="Rectangle 116"/>
            <p:cNvSpPr/>
            <p:nvPr/>
          </p:nvSpPr>
          <p:spPr bwMode="auto">
            <a:xfrm>
              <a:off x="8639604" y="2913685"/>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lvl="0" algn="ctr" defTabSz="1097280">
                <a:defRPr/>
              </a:pPr>
              <a:r>
                <a:rPr lang="en-US" sz="1200" dirty="0">
                  <a:solidFill>
                    <a:schemeClr val="tx2"/>
                  </a:solidFill>
                  <a:cs typeface="Segoe UI Semibold" panose="020B0702040204020203" pitchFamily="34" charset="0"/>
                </a:rPr>
                <a:t>Full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118" name="Rectangle 117"/>
            <p:cNvSpPr/>
            <p:nvPr/>
          </p:nvSpPr>
          <p:spPr bwMode="auto">
            <a:xfrm>
              <a:off x="9684449" y="2913685"/>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Partial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119" name="Rectangle 118"/>
            <p:cNvSpPr/>
            <p:nvPr/>
          </p:nvSpPr>
          <p:spPr bwMode="auto">
            <a:xfrm>
              <a:off x="10729295" y="2913685"/>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Partial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128" name="Rectangle 127"/>
            <p:cNvSpPr/>
            <p:nvPr/>
          </p:nvSpPr>
          <p:spPr bwMode="auto">
            <a:xfrm>
              <a:off x="7594758"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400" dirty="0">
                  <a:solidFill>
                    <a:schemeClr val="tx2"/>
                  </a:solidFill>
                  <a:latin typeface="Segoe UI Semibold" panose="020B0702040204020203" pitchFamily="34" charset="0"/>
                  <a:cs typeface="Segoe UI Semibold" panose="020B0702040204020203" pitchFamily="34" charset="0"/>
                </a:rPr>
                <a:t>Extent 1</a:t>
              </a:r>
            </a:p>
          </p:txBody>
        </p:sp>
        <p:sp>
          <p:nvSpPr>
            <p:cNvPr id="129" name="Rectangle 128"/>
            <p:cNvSpPr/>
            <p:nvPr/>
          </p:nvSpPr>
          <p:spPr bwMode="auto">
            <a:xfrm>
              <a:off x="8639604"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400" dirty="0">
                  <a:solidFill>
                    <a:schemeClr val="tx2"/>
                  </a:solidFill>
                  <a:latin typeface="Segoe UI Semibold" panose="020B0702040204020203" pitchFamily="34" charset="0"/>
                  <a:cs typeface="Segoe UI Semibold" panose="020B0702040204020203" pitchFamily="34" charset="0"/>
                </a:rPr>
                <a:t>Extent 2</a:t>
              </a:r>
            </a:p>
          </p:txBody>
        </p:sp>
        <p:sp>
          <p:nvSpPr>
            <p:cNvPr id="130" name="Rectangle 129"/>
            <p:cNvSpPr/>
            <p:nvPr/>
          </p:nvSpPr>
          <p:spPr bwMode="auto">
            <a:xfrm>
              <a:off x="9684449"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400" dirty="0">
                  <a:solidFill>
                    <a:schemeClr val="tx2"/>
                  </a:solidFill>
                  <a:latin typeface="Segoe UI Semibold" panose="020B0702040204020203" pitchFamily="34" charset="0"/>
                  <a:cs typeface="Segoe UI Semibold" panose="020B0702040204020203" pitchFamily="34" charset="0"/>
                </a:rPr>
                <a:t>Extent 3</a:t>
              </a:r>
            </a:p>
          </p:txBody>
        </p:sp>
        <p:sp>
          <p:nvSpPr>
            <p:cNvPr id="131" name="Rectangle 130"/>
            <p:cNvSpPr/>
            <p:nvPr/>
          </p:nvSpPr>
          <p:spPr bwMode="auto">
            <a:xfrm>
              <a:off x="10729295"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400" dirty="0">
                  <a:solidFill>
                    <a:schemeClr val="tx2"/>
                  </a:solidFill>
                  <a:latin typeface="Segoe UI Semibold" panose="020B0702040204020203" pitchFamily="34" charset="0"/>
                  <a:cs typeface="Segoe UI Semibold" panose="020B0702040204020203" pitchFamily="34" charset="0"/>
                </a:rPr>
                <a:t>Extent 4</a:t>
              </a:r>
            </a:p>
          </p:txBody>
        </p:sp>
        <p:sp>
          <p:nvSpPr>
            <p:cNvPr id="144" name="Rectangle 143"/>
            <p:cNvSpPr/>
            <p:nvPr/>
          </p:nvSpPr>
          <p:spPr bwMode="auto">
            <a:xfrm>
              <a:off x="7594758" y="3427448"/>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Sort</a:t>
              </a:r>
            </a:p>
          </p:txBody>
        </p:sp>
        <p:sp>
          <p:nvSpPr>
            <p:cNvPr id="145" name="Rectangle 144"/>
            <p:cNvSpPr/>
            <p:nvPr/>
          </p:nvSpPr>
          <p:spPr bwMode="auto">
            <a:xfrm>
              <a:off x="8639604" y="3427448"/>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Sort</a:t>
              </a:r>
            </a:p>
          </p:txBody>
        </p:sp>
        <p:sp>
          <p:nvSpPr>
            <p:cNvPr id="167" name="Rectangle 166"/>
            <p:cNvSpPr/>
            <p:nvPr/>
          </p:nvSpPr>
          <p:spPr bwMode="auto">
            <a:xfrm>
              <a:off x="7594758" y="3949611"/>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Top 100</a:t>
              </a:r>
            </a:p>
          </p:txBody>
        </p:sp>
        <p:sp>
          <p:nvSpPr>
            <p:cNvPr id="168" name="Rectangle 167"/>
            <p:cNvSpPr/>
            <p:nvPr/>
          </p:nvSpPr>
          <p:spPr bwMode="auto">
            <a:xfrm>
              <a:off x="8639604" y="3949611"/>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Top 100</a:t>
              </a:r>
            </a:p>
          </p:txBody>
        </p:sp>
        <p:sp>
          <p:nvSpPr>
            <p:cNvPr id="186" name="Rectangle 185"/>
            <p:cNvSpPr/>
            <p:nvPr/>
          </p:nvSpPr>
          <p:spPr bwMode="auto">
            <a:xfrm>
              <a:off x="10206872" y="3949611"/>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GB" sz="1200" dirty="0">
                  <a:solidFill>
                    <a:schemeClr val="tx2"/>
                  </a:solidFill>
                  <a:cs typeface="Segoe UI Semibold" panose="020B0702040204020203" pitchFamily="34" charset="0"/>
                </a:rPr>
                <a:t>Sort</a:t>
              </a:r>
              <a:endParaRPr lang="en-US" sz="1200" dirty="0">
                <a:solidFill>
                  <a:schemeClr val="tx2"/>
                </a:solidFill>
                <a:cs typeface="Segoe UI Semibold" panose="020B0702040204020203" pitchFamily="34" charset="0"/>
              </a:endParaRPr>
            </a:p>
          </p:txBody>
        </p:sp>
        <p:sp>
          <p:nvSpPr>
            <p:cNvPr id="196" name="Rectangle 195"/>
            <p:cNvSpPr/>
            <p:nvPr/>
          </p:nvSpPr>
          <p:spPr bwMode="auto">
            <a:xfrm>
              <a:off x="10206872" y="44712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GB" sz="1200" dirty="0">
                  <a:solidFill>
                    <a:schemeClr val="tx2"/>
                  </a:solidFill>
                  <a:cs typeface="Segoe UI Semibold" panose="020B0702040204020203" pitchFamily="34" charset="0"/>
                </a:rPr>
                <a:t>Top 100</a:t>
              </a:r>
              <a:endParaRPr lang="en-US" sz="1200" dirty="0">
                <a:solidFill>
                  <a:schemeClr val="tx2"/>
                </a:solidFill>
                <a:cs typeface="Segoe UI Semibold" panose="020B0702040204020203" pitchFamily="34" charset="0"/>
              </a:endParaRPr>
            </a:p>
          </p:txBody>
        </p:sp>
        <p:sp>
          <p:nvSpPr>
            <p:cNvPr id="198" name="Rectangle 197"/>
            <p:cNvSpPr/>
            <p:nvPr/>
          </p:nvSpPr>
          <p:spPr bwMode="auto">
            <a:xfrm>
              <a:off x="7594758" y="4992855"/>
              <a:ext cx="4060211"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GB" sz="1200" dirty="0">
                  <a:solidFill>
                    <a:schemeClr val="tx2"/>
                  </a:solidFill>
                  <a:cs typeface="Segoe UI Semibold" panose="020B0702040204020203" pitchFamily="34" charset="0"/>
                </a:rPr>
                <a:t>Top 100</a:t>
              </a:r>
              <a:endParaRPr lang="en-US" sz="1200" dirty="0">
                <a:solidFill>
                  <a:schemeClr val="tx2"/>
                </a:solidFill>
                <a:cs typeface="Segoe UI Semibold" panose="020B0702040204020203" pitchFamily="34" charset="0"/>
              </a:endParaRPr>
            </a:p>
          </p:txBody>
        </p:sp>
        <p:cxnSp>
          <p:nvCxnSpPr>
            <p:cNvPr id="120" name="Straight Arrow Connector 119"/>
            <p:cNvCxnSpPr>
              <a:stCxn id="112" idx="2"/>
              <a:endCxn id="116" idx="0"/>
            </p:cNvCxnSpPr>
            <p:nvPr/>
          </p:nvCxnSpPr>
          <p:spPr>
            <a:xfrm>
              <a:off x="8087092" y="2757043"/>
              <a:ext cx="0" cy="15664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6" idx="2"/>
              <a:endCxn id="144" idx="0"/>
            </p:cNvCxnSpPr>
            <p:nvPr/>
          </p:nvCxnSpPr>
          <p:spPr>
            <a:xfrm>
              <a:off x="8087092" y="3268481"/>
              <a:ext cx="0" cy="1589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7" idx="2"/>
              <a:endCxn id="145" idx="0"/>
            </p:cNvCxnSpPr>
            <p:nvPr/>
          </p:nvCxnSpPr>
          <p:spPr>
            <a:xfrm>
              <a:off x="9131938" y="3268481"/>
              <a:ext cx="0" cy="1589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8" idx="2"/>
              <a:endCxn id="146" idx="0"/>
            </p:cNvCxnSpPr>
            <p:nvPr/>
          </p:nvCxnSpPr>
          <p:spPr>
            <a:xfrm>
              <a:off x="10176783" y="3268481"/>
              <a:ext cx="522423" cy="1589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9" idx="2"/>
              <a:endCxn id="146" idx="0"/>
            </p:cNvCxnSpPr>
            <p:nvPr/>
          </p:nvCxnSpPr>
          <p:spPr>
            <a:xfrm flipH="1">
              <a:off x="10699206" y="3268481"/>
              <a:ext cx="522423" cy="1589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5" idx="2"/>
              <a:endCxn id="119" idx="0"/>
            </p:cNvCxnSpPr>
            <p:nvPr/>
          </p:nvCxnSpPr>
          <p:spPr>
            <a:xfrm>
              <a:off x="11221629" y="2757043"/>
              <a:ext cx="0" cy="15664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4" idx="2"/>
              <a:endCxn id="118" idx="0"/>
            </p:cNvCxnSpPr>
            <p:nvPr/>
          </p:nvCxnSpPr>
          <p:spPr>
            <a:xfrm>
              <a:off x="10176783" y="2757043"/>
              <a:ext cx="0" cy="15664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3" idx="2"/>
              <a:endCxn id="117" idx="0"/>
            </p:cNvCxnSpPr>
            <p:nvPr/>
          </p:nvCxnSpPr>
          <p:spPr>
            <a:xfrm>
              <a:off x="9131938" y="2757043"/>
              <a:ext cx="0" cy="15664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44" idx="2"/>
              <a:endCxn id="167" idx="0"/>
            </p:cNvCxnSpPr>
            <p:nvPr/>
          </p:nvCxnSpPr>
          <p:spPr>
            <a:xfrm>
              <a:off x="8087092" y="3782244"/>
              <a:ext cx="0" cy="1673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stCxn id="145" idx="2"/>
              <a:endCxn id="168" idx="0"/>
            </p:cNvCxnSpPr>
            <p:nvPr/>
          </p:nvCxnSpPr>
          <p:spPr>
            <a:xfrm>
              <a:off x="9131938" y="3782244"/>
              <a:ext cx="0" cy="1673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46" idx="2"/>
              <a:endCxn id="186" idx="0"/>
            </p:cNvCxnSpPr>
            <p:nvPr/>
          </p:nvCxnSpPr>
          <p:spPr>
            <a:xfrm>
              <a:off x="10699206" y="3782244"/>
              <a:ext cx="0" cy="1673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2"/>
              <a:endCxn id="196" idx="0"/>
            </p:cNvCxnSpPr>
            <p:nvPr/>
          </p:nvCxnSpPr>
          <p:spPr>
            <a:xfrm>
              <a:off x="10699206" y="4304407"/>
              <a:ext cx="0" cy="166826"/>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67" idx="2"/>
            </p:cNvCxnSpPr>
            <p:nvPr/>
          </p:nvCxnSpPr>
          <p:spPr>
            <a:xfrm flipH="1">
              <a:off x="8087091" y="4304407"/>
              <a:ext cx="1" cy="68844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68" idx="2"/>
            </p:cNvCxnSpPr>
            <p:nvPr/>
          </p:nvCxnSpPr>
          <p:spPr>
            <a:xfrm>
              <a:off x="9131938" y="4304407"/>
              <a:ext cx="0" cy="68844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96" idx="2"/>
            </p:cNvCxnSpPr>
            <p:nvPr/>
          </p:nvCxnSpPr>
          <p:spPr>
            <a:xfrm flipH="1">
              <a:off x="10699205" y="4826029"/>
              <a:ext cx="1" cy="166826"/>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p:nvGrpSpPr>
        <p:grpSpPr>
          <a:xfrm>
            <a:off x="3213239" y="1585207"/>
            <a:ext cx="4119205" cy="4769483"/>
            <a:chOff x="3415377" y="1604457"/>
            <a:chExt cx="4119205" cy="4769483"/>
          </a:xfrm>
        </p:grpSpPr>
        <p:sp>
          <p:nvSpPr>
            <p:cNvPr id="9" name="Rectangle 8"/>
            <p:cNvSpPr/>
            <p:nvPr/>
          </p:nvSpPr>
          <p:spPr bwMode="auto">
            <a:xfrm>
              <a:off x="3415378"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Read</a:t>
              </a:r>
            </a:p>
          </p:txBody>
        </p:sp>
        <p:sp>
          <p:nvSpPr>
            <p:cNvPr id="10" name="Rectangle 9"/>
            <p:cNvSpPr/>
            <p:nvPr/>
          </p:nvSpPr>
          <p:spPr bwMode="auto">
            <a:xfrm>
              <a:off x="4460224"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Read</a:t>
              </a:r>
            </a:p>
          </p:txBody>
        </p:sp>
        <p:sp>
          <p:nvSpPr>
            <p:cNvPr id="11" name="Rectangle 10"/>
            <p:cNvSpPr/>
            <p:nvPr/>
          </p:nvSpPr>
          <p:spPr bwMode="auto">
            <a:xfrm>
              <a:off x="5505069"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Read</a:t>
              </a:r>
            </a:p>
          </p:txBody>
        </p:sp>
        <p:sp>
          <p:nvSpPr>
            <p:cNvPr id="12" name="Rectangle 11"/>
            <p:cNvSpPr/>
            <p:nvPr/>
          </p:nvSpPr>
          <p:spPr bwMode="auto">
            <a:xfrm>
              <a:off x="6549915"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Read</a:t>
              </a:r>
            </a:p>
          </p:txBody>
        </p:sp>
        <p:sp>
          <p:nvSpPr>
            <p:cNvPr id="18" name="Rectangle 17"/>
            <p:cNvSpPr/>
            <p:nvPr/>
          </p:nvSpPr>
          <p:spPr bwMode="auto">
            <a:xfrm>
              <a:off x="3415378" y="1604457"/>
              <a:ext cx="4119203" cy="354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600" dirty="0">
                  <a:solidFill>
                    <a:srgbClr val="002050"/>
                  </a:solidFill>
                  <a:latin typeface="Segoe UI Semibold" panose="020B0702040204020203" pitchFamily="34" charset="0"/>
                  <a:cs typeface="Segoe UI Semibold" panose="020B0702040204020203" pitchFamily="34" charset="0"/>
                </a:rPr>
                <a:t>Unstructured Data</a:t>
              </a:r>
            </a:p>
          </p:txBody>
        </p:sp>
        <p:sp>
          <p:nvSpPr>
            <p:cNvPr id="20" name="Rectangle 19"/>
            <p:cNvSpPr/>
            <p:nvPr/>
          </p:nvSpPr>
          <p:spPr bwMode="auto">
            <a:xfrm>
              <a:off x="3415378" y="3057556"/>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Partial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21" name="Rectangle 20"/>
            <p:cNvSpPr/>
            <p:nvPr/>
          </p:nvSpPr>
          <p:spPr bwMode="auto">
            <a:xfrm>
              <a:off x="4460224" y="3057556"/>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Partial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22" name="Rectangle 21"/>
            <p:cNvSpPr/>
            <p:nvPr/>
          </p:nvSpPr>
          <p:spPr bwMode="auto">
            <a:xfrm>
              <a:off x="5505069" y="3057556"/>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Partial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23" name="Rectangle 22"/>
            <p:cNvSpPr/>
            <p:nvPr/>
          </p:nvSpPr>
          <p:spPr bwMode="auto">
            <a:xfrm>
              <a:off x="6549915" y="3057556"/>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Partial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cxnSp>
          <p:nvCxnSpPr>
            <p:cNvPr id="47" name="Straight Arrow Connector 46"/>
            <p:cNvCxnSpPr>
              <a:stCxn id="9" idx="2"/>
              <a:endCxn id="20" idx="0"/>
            </p:cNvCxnSpPr>
            <p:nvPr/>
          </p:nvCxnSpPr>
          <p:spPr>
            <a:xfrm>
              <a:off x="3907712" y="2757043"/>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0" idx="2"/>
              <a:endCxn id="24" idx="0"/>
            </p:cNvCxnSpPr>
            <p:nvPr/>
          </p:nvCxnSpPr>
          <p:spPr>
            <a:xfrm>
              <a:off x="3907712" y="341235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1" idx="2"/>
              <a:endCxn id="25" idx="0"/>
            </p:cNvCxnSpPr>
            <p:nvPr/>
          </p:nvCxnSpPr>
          <p:spPr>
            <a:xfrm>
              <a:off x="4952558" y="341235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2" idx="2"/>
              <a:endCxn id="26" idx="0"/>
            </p:cNvCxnSpPr>
            <p:nvPr/>
          </p:nvCxnSpPr>
          <p:spPr>
            <a:xfrm>
              <a:off x="5997403" y="341235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3" idx="2"/>
              <a:endCxn id="27" idx="0"/>
            </p:cNvCxnSpPr>
            <p:nvPr/>
          </p:nvCxnSpPr>
          <p:spPr>
            <a:xfrm>
              <a:off x="7042249" y="341235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2" idx="2"/>
              <a:endCxn id="23" idx="0"/>
            </p:cNvCxnSpPr>
            <p:nvPr/>
          </p:nvCxnSpPr>
          <p:spPr>
            <a:xfrm>
              <a:off x="7042249" y="2757043"/>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2"/>
              <a:endCxn id="22" idx="0"/>
            </p:cNvCxnSpPr>
            <p:nvPr/>
          </p:nvCxnSpPr>
          <p:spPr>
            <a:xfrm>
              <a:off x="5997403" y="2757043"/>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0" idx="2"/>
              <a:endCxn id="21" idx="0"/>
            </p:cNvCxnSpPr>
            <p:nvPr/>
          </p:nvCxnSpPr>
          <p:spPr>
            <a:xfrm>
              <a:off x="4952558" y="2757043"/>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auto">
            <a:xfrm>
              <a:off x="3415377" y="4708526"/>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Full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74" name="Rectangle 73"/>
            <p:cNvSpPr/>
            <p:nvPr/>
          </p:nvSpPr>
          <p:spPr bwMode="auto">
            <a:xfrm>
              <a:off x="4815322" y="4708526"/>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Full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75" name="Rectangle 74"/>
            <p:cNvSpPr/>
            <p:nvPr/>
          </p:nvSpPr>
          <p:spPr bwMode="auto">
            <a:xfrm>
              <a:off x="6215266" y="4708526"/>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Full </a:t>
              </a:r>
              <a:r>
                <a:rPr lang="en-US" sz="1200" dirty="0" err="1">
                  <a:solidFill>
                    <a:schemeClr val="tx2"/>
                  </a:solidFill>
                  <a:cs typeface="Segoe UI Semibold" panose="020B0702040204020203" pitchFamily="34" charset="0"/>
                </a:rPr>
                <a:t>agg</a:t>
              </a:r>
              <a:endParaRPr lang="en-US" sz="1200" dirty="0">
                <a:solidFill>
                  <a:schemeClr val="tx2"/>
                </a:solidFill>
                <a:cs typeface="Segoe UI Semibold" panose="020B0702040204020203" pitchFamily="34" charset="0"/>
              </a:endParaRPr>
            </a:p>
          </p:txBody>
        </p:sp>
        <p:sp>
          <p:nvSpPr>
            <p:cNvPr id="77" name="Rectangle 76"/>
            <p:cNvSpPr/>
            <p:nvPr/>
          </p:nvSpPr>
          <p:spPr bwMode="auto">
            <a:xfrm>
              <a:off x="3415377" y="5363835"/>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Sort</a:t>
              </a:r>
            </a:p>
          </p:txBody>
        </p:sp>
        <p:sp>
          <p:nvSpPr>
            <p:cNvPr id="78" name="Rectangle 77"/>
            <p:cNvSpPr/>
            <p:nvPr/>
          </p:nvSpPr>
          <p:spPr bwMode="auto">
            <a:xfrm>
              <a:off x="4815322" y="5363835"/>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Sort</a:t>
              </a:r>
            </a:p>
          </p:txBody>
        </p:sp>
        <p:sp>
          <p:nvSpPr>
            <p:cNvPr id="79" name="Rectangle 78"/>
            <p:cNvSpPr/>
            <p:nvPr/>
          </p:nvSpPr>
          <p:spPr bwMode="auto">
            <a:xfrm>
              <a:off x="6215266" y="5363835"/>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Sort</a:t>
              </a:r>
            </a:p>
          </p:txBody>
        </p:sp>
        <p:sp>
          <p:nvSpPr>
            <p:cNvPr id="81" name="Rectangle 80"/>
            <p:cNvSpPr/>
            <p:nvPr/>
          </p:nvSpPr>
          <p:spPr bwMode="auto">
            <a:xfrm>
              <a:off x="3415377" y="6019144"/>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Top 100</a:t>
              </a:r>
            </a:p>
          </p:txBody>
        </p:sp>
        <p:sp>
          <p:nvSpPr>
            <p:cNvPr id="82" name="Rectangle 81"/>
            <p:cNvSpPr/>
            <p:nvPr/>
          </p:nvSpPr>
          <p:spPr bwMode="auto">
            <a:xfrm>
              <a:off x="4815322" y="6019144"/>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Top 100</a:t>
              </a:r>
            </a:p>
          </p:txBody>
        </p:sp>
        <p:sp>
          <p:nvSpPr>
            <p:cNvPr id="83" name="Rectangle 82"/>
            <p:cNvSpPr/>
            <p:nvPr/>
          </p:nvSpPr>
          <p:spPr bwMode="auto">
            <a:xfrm>
              <a:off x="6215266" y="6019144"/>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200" dirty="0">
                  <a:solidFill>
                    <a:schemeClr val="tx2"/>
                  </a:solidFill>
                  <a:cs typeface="Segoe UI Semibold" panose="020B0702040204020203" pitchFamily="34" charset="0"/>
                </a:rPr>
                <a:t>Top 100</a:t>
              </a:r>
            </a:p>
          </p:txBody>
        </p:sp>
        <p:cxnSp>
          <p:nvCxnSpPr>
            <p:cNvPr id="85" name="Straight Arrow Connector 84"/>
            <p:cNvCxnSpPr>
              <a:stCxn id="73" idx="2"/>
              <a:endCxn id="77" idx="0"/>
            </p:cNvCxnSpPr>
            <p:nvPr/>
          </p:nvCxnSpPr>
          <p:spPr>
            <a:xfrm>
              <a:off x="4075035" y="506332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7" idx="2"/>
              <a:endCxn id="81" idx="0"/>
            </p:cNvCxnSpPr>
            <p:nvPr/>
          </p:nvCxnSpPr>
          <p:spPr>
            <a:xfrm>
              <a:off x="4075035" y="5718631"/>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8" idx="2"/>
              <a:endCxn id="82" idx="0"/>
            </p:cNvCxnSpPr>
            <p:nvPr/>
          </p:nvCxnSpPr>
          <p:spPr>
            <a:xfrm>
              <a:off x="5474980" y="5718631"/>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9" idx="2"/>
              <a:endCxn id="83" idx="0"/>
            </p:cNvCxnSpPr>
            <p:nvPr/>
          </p:nvCxnSpPr>
          <p:spPr>
            <a:xfrm>
              <a:off x="6874924" y="5718631"/>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5" idx="2"/>
              <a:endCxn id="79" idx="0"/>
            </p:cNvCxnSpPr>
            <p:nvPr/>
          </p:nvCxnSpPr>
          <p:spPr>
            <a:xfrm>
              <a:off x="6874924" y="506332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74" idx="2"/>
              <a:endCxn id="78" idx="0"/>
            </p:cNvCxnSpPr>
            <p:nvPr/>
          </p:nvCxnSpPr>
          <p:spPr>
            <a:xfrm>
              <a:off x="5474980" y="506332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bwMode="auto">
            <a:xfrm>
              <a:off x="3415378"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400" dirty="0">
                  <a:solidFill>
                    <a:schemeClr val="tx2"/>
                  </a:solidFill>
                  <a:latin typeface="Segoe UI Semibold" panose="020B0702040204020203" pitchFamily="34" charset="0"/>
                  <a:cs typeface="Segoe UI Semibold" panose="020B0702040204020203" pitchFamily="34" charset="0"/>
                </a:rPr>
                <a:t>Extent 1</a:t>
              </a:r>
            </a:p>
          </p:txBody>
        </p:sp>
        <p:sp>
          <p:nvSpPr>
            <p:cNvPr id="108" name="Rectangle 107"/>
            <p:cNvSpPr/>
            <p:nvPr/>
          </p:nvSpPr>
          <p:spPr bwMode="auto">
            <a:xfrm>
              <a:off x="4460224"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400" dirty="0">
                  <a:solidFill>
                    <a:schemeClr val="tx2"/>
                  </a:solidFill>
                  <a:latin typeface="Segoe UI Semibold" panose="020B0702040204020203" pitchFamily="34" charset="0"/>
                  <a:cs typeface="Segoe UI Semibold" panose="020B0702040204020203" pitchFamily="34" charset="0"/>
                </a:rPr>
                <a:t>Extent 2</a:t>
              </a:r>
            </a:p>
          </p:txBody>
        </p:sp>
        <p:sp>
          <p:nvSpPr>
            <p:cNvPr id="109" name="Rectangle 108"/>
            <p:cNvSpPr/>
            <p:nvPr/>
          </p:nvSpPr>
          <p:spPr bwMode="auto">
            <a:xfrm>
              <a:off x="5505069"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400" dirty="0">
                  <a:solidFill>
                    <a:schemeClr val="tx2"/>
                  </a:solidFill>
                  <a:latin typeface="Segoe UI Semibold" panose="020B0702040204020203" pitchFamily="34" charset="0"/>
                  <a:cs typeface="Segoe UI Semibold" panose="020B0702040204020203" pitchFamily="34" charset="0"/>
                </a:rPr>
                <a:t>Extent 3</a:t>
              </a:r>
            </a:p>
          </p:txBody>
        </p:sp>
        <p:sp>
          <p:nvSpPr>
            <p:cNvPr id="110" name="Rectangle 109"/>
            <p:cNvSpPr/>
            <p:nvPr/>
          </p:nvSpPr>
          <p:spPr bwMode="auto">
            <a:xfrm>
              <a:off x="6549915"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US" sz="1400" dirty="0">
                  <a:solidFill>
                    <a:schemeClr val="tx2"/>
                  </a:solidFill>
                  <a:latin typeface="Segoe UI Semibold" panose="020B0702040204020203" pitchFamily="34" charset="0"/>
                  <a:cs typeface="Segoe UI Semibold" panose="020B0702040204020203" pitchFamily="34" charset="0"/>
                </a:rPr>
                <a:t>Extent 4</a:t>
              </a:r>
            </a:p>
          </p:txBody>
        </p:sp>
        <p:cxnSp>
          <p:nvCxnSpPr>
            <p:cNvPr id="245" name="Straight Arrow Connector 244"/>
            <p:cNvCxnSpPr/>
            <p:nvPr/>
          </p:nvCxnSpPr>
          <p:spPr>
            <a:xfrm>
              <a:off x="5201929" y="4067661"/>
              <a:ext cx="0" cy="632636"/>
            </a:xfrm>
            <a:prstGeom prst="straightConnector1">
              <a:avLst/>
            </a:prstGeom>
            <a:ln w="28575">
              <a:solidFill>
                <a:srgbClr val="007233"/>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a:off x="7022177" y="4067661"/>
              <a:ext cx="0" cy="632636"/>
            </a:xfrm>
            <a:prstGeom prst="straightConnector1">
              <a:avLst/>
            </a:prstGeom>
            <a:ln w="28575">
              <a:solidFill>
                <a:srgbClr val="68217A"/>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flipH="1">
              <a:off x="5987384" y="4067661"/>
              <a:ext cx="1034793" cy="639097"/>
            </a:xfrm>
            <a:prstGeom prst="straightConnector1">
              <a:avLst/>
            </a:prstGeom>
            <a:ln w="28575">
              <a:solidFill>
                <a:srgbClr val="68217A"/>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flipH="1">
              <a:off x="4440184" y="4067661"/>
              <a:ext cx="2581993" cy="632636"/>
            </a:xfrm>
            <a:prstGeom prst="straightConnector1">
              <a:avLst/>
            </a:prstGeom>
            <a:ln w="28575">
              <a:solidFill>
                <a:srgbClr val="68217A"/>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flipH="1">
              <a:off x="3415380" y="4067175"/>
              <a:ext cx="1790033" cy="633122"/>
            </a:xfrm>
            <a:prstGeom prst="straightConnector1">
              <a:avLst/>
            </a:prstGeom>
            <a:ln w="28575">
              <a:solidFill>
                <a:srgbClr val="007233"/>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5203031" y="4069556"/>
              <a:ext cx="2331549" cy="630741"/>
            </a:xfrm>
            <a:prstGeom prst="straightConnector1">
              <a:avLst/>
            </a:prstGeom>
            <a:ln w="28575">
              <a:solidFill>
                <a:srgbClr val="007233"/>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3927782" y="4067661"/>
              <a:ext cx="0" cy="632636"/>
            </a:xfrm>
            <a:prstGeom prst="straightConnector1">
              <a:avLst/>
            </a:prstGeom>
            <a:ln w="28575">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a:off x="3927782" y="4067661"/>
              <a:ext cx="1034794" cy="632636"/>
            </a:xfrm>
            <a:prstGeom prst="straightConnector1">
              <a:avLst/>
            </a:prstGeom>
            <a:ln w="28575">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a:off x="3927782" y="4067661"/>
              <a:ext cx="2581992" cy="632636"/>
            </a:xfrm>
            <a:prstGeom prst="straightConnector1">
              <a:avLst/>
            </a:prstGeom>
            <a:ln w="28575">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a:off x="5671829" y="4067661"/>
              <a:ext cx="0" cy="632636"/>
            </a:xfrm>
            <a:prstGeom prst="straightConnector1">
              <a:avLst/>
            </a:prstGeom>
            <a:ln w="28575">
              <a:solidFill>
                <a:srgbClr val="FF8C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flipH="1">
              <a:off x="4144045" y="4064794"/>
              <a:ext cx="1530474" cy="640265"/>
            </a:xfrm>
            <a:prstGeom prst="straightConnector1">
              <a:avLst/>
            </a:prstGeom>
            <a:ln w="28575">
              <a:solidFill>
                <a:srgbClr val="FF8C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5674519" y="4067175"/>
              <a:ext cx="1169498" cy="656934"/>
            </a:xfrm>
            <a:prstGeom prst="straightConnector1">
              <a:avLst/>
            </a:prstGeom>
            <a:ln w="28575">
              <a:solidFill>
                <a:srgbClr val="FF8C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3415378" y="3712865"/>
              <a:ext cx="984667" cy="3547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GB" sz="1200" dirty="0">
                  <a:solidFill>
                    <a:schemeClr val="bg1"/>
                  </a:solidFill>
                  <a:cs typeface="Segoe UI Semibold" panose="020B0702040204020203" pitchFamily="34" charset="0"/>
                </a:rPr>
                <a:t>Partition</a:t>
              </a:r>
              <a:endParaRPr lang="en-US" sz="1200" dirty="0">
                <a:solidFill>
                  <a:schemeClr val="bg1"/>
                </a:solidFill>
                <a:cs typeface="Segoe UI Semibold" panose="020B0702040204020203" pitchFamily="34" charset="0"/>
              </a:endParaRPr>
            </a:p>
          </p:txBody>
        </p:sp>
        <p:sp>
          <p:nvSpPr>
            <p:cNvPr id="25" name="Rectangle 24"/>
            <p:cNvSpPr/>
            <p:nvPr/>
          </p:nvSpPr>
          <p:spPr bwMode="auto">
            <a:xfrm>
              <a:off x="4460224" y="3712865"/>
              <a:ext cx="984667" cy="354796"/>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GB" sz="1200" dirty="0">
                  <a:solidFill>
                    <a:schemeClr val="bg1"/>
                  </a:solidFill>
                  <a:cs typeface="Segoe UI Semibold" panose="020B0702040204020203" pitchFamily="34" charset="0"/>
                </a:rPr>
                <a:t>Partition</a:t>
              </a:r>
              <a:endParaRPr lang="en-US" sz="1200" dirty="0">
                <a:solidFill>
                  <a:schemeClr val="bg1"/>
                </a:solidFill>
                <a:cs typeface="Segoe UI Semibold" panose="020B0702040204020203" pitchFamily="34" charset="0"/>
              </a:endParaRPr>
            </a:p>
          </p:txBody>
        </p:sp>
        <p:sp>
          <p:nvSpPr>
            <p:cNvPr id="26" name="Rectangle 25"/>
            <p:cNvSpPr/>
            <p:nvPr/>
          </p:nvSpPr>
          <p:spPr bwMode="auto">
            <a:xfrm>
              <a:off x="5505069" y="3712865"/>
              <a:ext cx="984667" cy="35479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GB" sz="1200" dirty="0">
                  <a:solidFill>
                    <a:schemeClr val="bg1"/>
                  </a:solidFill>
                  <a:cs typeface="Segoe UI Semibold" panose="020B0702040204020203" pitchFamily="34" charset="0"/>
                </a:rPr>
                <a:t>Partition</a:t>
              </a:r>
              <a:endParaRPr lang="en-US" sz="1200" dirty="0">
                <a:solidFill>
                  <a:schemeClr val="bg1"/>
                </a:solidFill>
                <a:cs typeface="Segoe UI Semibold" panose="020B0702040204020203" pitchFamily="34" charset="0"/>
              </a:endParaRPr>
            </a:p>
          </p:txBody>
        </p:sp>
        <p:sp>
          <p:nvSpPr>
            <p:cNvPr id="27" name="Rectangle 26"/>
            <p:cNvSpPr/>
            <p:nvPr/>
          </p:nvSpPr>
          <p:spPr bwMode="auto">
            <a:xfrm>
              <a:off x="6549915" y="3712865"/>
              <a:ext cx="984667" cy="35479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r>
                <a:rPr lang="en-GB" sz="1200" dirty="0">
                  <a:solidFill>
                    <a:schemeClr val="bg1"/>
                  </a:solidFill>
                  <a:cs typeface="Segoe UI Semibold" panose="020B0702040204020203" pitchFamily="34" charset="0"/>
                </a:rPr>
                <a:t>Partition</a:t>
              </a:r>
              <a:endParaRPr lang="en-US" sz="1200" dirty="0">
                <a:solidFill>
                  <a:schemeClr val="bg1"/>
                </a:solidFill>
                <a:cs typeface="Segoe UI Semibold" panose="020B0702040204020203" pitchFamily="34" charset="0"/>
              </a:endParaRPr>
            </a:p>
          </p:txBody>
        </p:sp>
      </p:grpSp>
      <p:grpSp>
        <p:nvGrpSpPr>
          <p:cNvPr id="102" name="Group 101"/>
          <p:cNvGrpSpPr/>
          <p:nvPr/>
        </p:nvGrpSpPr>
        <p:grpSpPr>
          <a:xfrm>
            <a:off x="471363" y="1957485"/>
            <a:ext cx="2409037" cy="1912399"/>
            <a:chOff x="2901043" y="1272949"/>
            <a:chExt cx="6396525" cy="5077842"/>
          </a:xfrm>
        </p:grpSpPr>
        <p:pic>
          <p:nvPicPr>
            <p:cNvPr id="103" name="Picture 102"/>
            <p:cNvPicPr>
              <a:picLocks noChangeAspect="1"/>
            </p:cNvPicPr>
            <p:nvPr/>
          </p:nvPicPr>
          <p:blipFill rotWithShape="1">
            <a:blip r:embed="rId7"/>
            <a:srcRect b="27317"/>
            <a:stretch/>
          </p:blipFill>
          <p:spPr>
            <a:xfrm>
              <a:off x="2901043" y="1272949"/>
              <a:ext cx="6389914" cy="5077842"/>
            </a:xfrm>
            <a:prstGeom prst="rect">
              <a:avLst/>
            </a:prstGeom>
            <a:noFill/>
            <a:ln>
              <a:noFill/>
            </a:ln>
          </p:spPr>
        </p:pic>
        <p:sp>
          <p:nvSpPr>
            <p:cNvPr id="104" name="Rectangle 103"/>
            <p:cNvSpPr/>
            <p:nvPr/>
          </p:nvSpPr>
          <p:spPr bwMode="auto">
            <a:xfrm>
              <a:off x="3225954" y="2721428"/>
              <a:ext cx="6071614" cy="36293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lvl="0" defTabSz="1097280">
                <a:defRPr/>
              </a:pPr>
              <a:r>
                <a:rPr lang="en-US" sz="900" dirty="0">
                  <a:solidFill>
                    <a:srgbClr val="DC3C00">
                      <a:lumMod val="75000"/>
                    </a:srgbClr>
                  </a:solidFill>
                  <a:latin typeface="Cambria" panose="02040503050406030204" pitchFamily="18" charset="0"/>
                  <a:cs typeface="Consolas" panose="020B0609020204030204" pitchFamily="49" charset="0"/>
                </a:rPr>
                <a:t>@rs1 </a:t>
              </a:r>
              <a:r>
                <a:rPr lang="en-US" sz="900" dirty="0">
                  <a:solidFill>
                    <a:prstClr val="black"/>
                  </a:solidFill>
                  <a:latin typeface="Cambria" panose="02040503050406030204" pitchFamily="18" charset="0"/>
                  <a:cs typeface="Consolas" panose="020B0609020204030204" pitchFamily="49" charset="0"/>
                </a:rPr>
                <a:t>= </a:t>
              </a:r>
            </a:p>
            <a:p>
              <a:pPr lvl="0" defTabSz="1097280">
                <a:defRPr/>
              </a:pPr>
              <a:r>
                <a:rPr lang="en-US" sz="900" dirty="0">
                  <a:solidFill>
                    <a:srgbClr val="0000FF"/>
                  </a:solidFill>
                  <a:highlight>
                    <a:srgbClr val="FFFFFF"/>
                  </a:highlight>
                  <a:latin typeface="Cambria" panose="02040503050406030204" pitchFamily="18" charset="0"/>
                  <a:ea typeface="Segoe UI Historic" panose="020B0502040204020203" pitchFamily="34" charset="0"/>
                  <a:cs typeface="Segoe UI Historic" panose="020B0502040204020203" pitchFamily="34" charset="0"/>
                </a:rPr>
                <a:t>SELECT</a:t>
              </a:r>
              <a:r>
                <a:rPr lang="en-US" sz="900" dirty="0">
                  <a:solidFill>
                    <a:prstClr val="black"/>
                  </a:solidFill>
                  <a:latin typeface="Cambria" panose="02040503050406030204" pitchFamily="18" charset="0"/>
                  <a:cs typeface="Consolas" panose="020B0609020204030204" pitchFamily="49" charset="0"/>
                </a:rPr>
                <a:t> Region, </a:t>
              </a:r>
              <a:r>
                <a:rPr lang="en-US" sz="900" dirty="0">
                  <a:solidFill>
                    <a:srgbClr val="0000FF"/>
                  </a:solidFill>
                  <a:highlight>
                    <a:srgbClr val="FFFFFF"/>
                  </a:highlight>
                  <a:latin typeface="Cambria" panose="02040503050406030204" pitchFamily="18" charset="0"/>
                  <a:ea typeface="Segoe UI Historic" panose="020B0502040204020203" pitchFamily="34" charset="0"/>
                  <a:cs typeface="Segoe UI Historic" panose="020B0502040204020203" pitchFamily="34" charset="0"/>
                </a:rPr>
                <a:t>COUNT</a:t>
              </a:r>
              <a:r>
                <a:rPr lang="en-US" sz="900" dirty="0">
                  <a:solidFill>
                    <a:prstClr val="black"/>
                  </a:solidFill>
                  <a:latin typeface="Cambria" panose="02040503050406030204" pitchFamily="18" charset="0"/>
                  <a:cs typeface="Consolas" panose="020B0609020204030204" pitchFamily="49" charset="0"/>
                </a:rPr>
                <a:t>() </a:t>
              </a:r>
              <a:r>
                <a:rPr lang="en-US" sz="900" dirty="0">
                  <a:solidFill>
                    <a:srgbClr val="0000FF"/>
                  </a:solidFill>
                  <a:highlight>
                    <a:srgbClr val="FFFFFF"/>
                  </a:highlight>
                  <a:latin typeface="Cambria" panose="02040503050406030204" pitchFamily="18" charset="0"/>
                  <a:ea typeface="Segoe UI Historic" panose="020B0502040204020203" pitchFamily="34" charset="0"/>
                  <a:cs typeface="Segoe UI Historic" panose="020B0502040204020203" pitchFamily="34" charset="0"/>
                </a:rPr>
                <a:t>AS</a:t>
              </a:r>
              <a:r>
                <a:rPr lang="en-US" sz="900" dirty="0">
                  <a:solidFill>
                    <a:srgbClr val="DC3C00">
                      <a:lumMod val="75000"/>
                    </a:srgbClr>
                  </a:solidFill>
                  <a:latin typeface="Cambria" panose="02040503050406030204" pitchFamily="18" charset="0"/>
                  <a:cs typeface="Consolas" panose="020B0609020204030204" pitchFamily="49" charset="0"/>
                </a:rPr>
                <a:t> </a:t>
              </a:r>
              <a:r>
                <a:rPr lang="en-US" sz="900" dirty="0">
                  <a:solidFill>
                    <a:prstClr val="black"/>
                  </a:solidFill>
                  <a:latin typeface="Cambria" panose="02040503050406030204" pitchFamily="18" charset="0"/>
                  <a:cs typeface="Consolas" panose="020B0609020204030204" pitchFamily="49" charset="0"/>
                </a:rPr>
                <a:t>Total</a:t>
              </a:r>
              <a:br>
                <a:rPr lang="en-US" sz="900" dirty="0">
                  <a:solidFill>
                    <a:prstClr val="black"/>
                  </a:solidFill>
                  <a:latin typeface="Cambria" panose="02040503050406030204" pitchFamily="18" charset="0"/>
                  <a:cs typeface="Consolas" panose="020B0609020204030204" pitchFamily="49" charset="0"/>
                </a:rPr>
              </a:br>
              <a:r>
                <a:rPr lang="en-US" sz="900" dirty="0">
                  <a:solidFill>
                    <a:srgbClr val="0000FF"/>
                  </a:solidFill>
                  <a:highlight>
                    <a:srgbClr val="FFFFFF"/>
                  </a:highlight>
                  <a:latin typeface="Cambria" panose="02040503050406030204" pitchFamily="18" charset="0"/>
                  <a:ea typeface="Segoe UI Historic" panose="020B0502040204020203" pitchFamily="34" charset="0"/>
                  <a:cs typeface="Segoe UI Historic" panose="020B0502040204020203" pitchFamily="34" charset="0"/>
                </a:rPr>
                <a:t>FROM</a:t>
              </a:r>
              <a:r>
                <a:rPr lang="en-US" sz="900" dirty="0">
                  <a:solidFill>
                    <a:prstClr val="black"/>
                  </a:solidFill>
                  <a:latin typeface="Cambria" panose="02040503050406030204" pitchFamily="18" charset="0"/>
                  <a:cs typeface="Consolas" panose="020B0609020204030204" pitchFamily="49" charset="0"/>
                </a:rPr>
                <a:t> </a:t>
              </a:r>
              <a:r>
                <a:rPr lang="en-US" sz="900" dirty="0">
                  <a:solidFill>
                    <a:srgbClr val="DC3C00">
                      <a:lumMod val="75000"/>
                    </a:srgbClr>
                  </a:solidFill>
                  <a:latin typeface="Cambria" panose="02040503050406030204" pitchFamily="18" charset="0"/>
                  <a:cs typeface="Consolas" panose="020B0609020204030204" pitchFamily="49" charset="0"/>
                </a:rPr>
                <a:t>@</a:t>
              </a:r>
              <a:r>
                <a:rPr lang="en-US" sz="900" dirty="0" err="1">
                  <a:solidFill>
                    <a:srgbClr val="DC3C00">
                      <a:lumMod val="75000"/>
                    </a:srgbClr>
                  </a:solidFill>
                  <a:latin typeface="Cambria" panose="02040503050406030204" pitchFamily="18" charset="0"/>
                  <a:cs typeface="Consolas" panose="020B0609020204030204" pitchFamily="49" charset="0"/>
                </a:rPr>
                <a:t>rs</a:t>
              </a:r>
              <a:endParaRPr lang="en-US" sz="900" dirty="0">
                <a:solidFill>
                  <a:srgbClr val="DC3C00">
                    <a:lumMod val="75000"/>
                  </a:srgbClr>
                </a:solidFill>
                <a:latin typeface="Cambria" panose="02040503050406030204" pitchFamily="18" charset="0"/>
                <a:cs typeface="Consolas" panose="020B0609020204030204" pitchFamily="49" charset="0"/>
              </a:endParaRPr>
            </a:p>
            <a:p>
              <a:pPr lvl="0" defTabSz="1097280">
                <a:spcAft>
                  <a:spcPts val="600"/>
                </a:spcAft>
                <a:defRPr/>
              </a:pPr>
              <a:r>
                <a:rPr lang="en-US" sz="900" dirty="0">
                  <a:solidFill>
                    <a:srgbClr val="0000FF"/>
                  </a:solidFill>
                  <a:highlight>
                    <a:srgbClr val="FFFFFF"/>
                  </a:highlight>
                  <a:latin typeface="Cambria" panose="02040503050406030204" pitchFamily="18" charset="0"/>
                  <a:ea typeface="Segoe UI Historic" panose="020B0502040204020203" pitchFamily="34" charset="0"/>
                  <a:cs typeface="Segoe UI Historic" panose="020B0502040204020203" pitchFamily="34" charset="0"/>
                </a:rPr>
                <a:t>GROUP BY </a:t>
              </a:r>
              <a:r>
                <a:rPr lang="en-US" sz="900" dirty="0">
                  <a:solidFill>
                    <a:prstClr val="black"/>
                  </a:solidFill>
                  <a:latin typeface="Cambria" panose="02040503050406030204" pitchFamily="18" charset="0"/>
                  <a:cs typeface="Consolas" panose="020B0609020204030204" pitchFamily="49" charset="0"/>
                </a:rPr>
                <a:t>Region;</a:t>
              </a:r>
            </a:p>
            <a:p>
              <a:pPr lvl="0" defTabSz="1097280">
                <a:defRPr/>
              </a:pPr>
              <a:r>
                <a:rPr lang="en-US" sz="900" dirty="0">
                  <a:solidFill>
                    <a:srgbClr val="DC3C00">
                      <a:lumMod val="75000"/>
                    </a:srgbClr>
                  </a:solidFill>
                  <a:latin typeface="Cambria" panose="02040503050406030204" pitchFamily="18" charset="0"/>
                  <a:cs typeface="Consolas" panose="020B0609020204030204" pitchFamily="49" charset="0"/>
                </a:rPr>
                <a:t>@rs2 </a:t>
              </a:r>
              <a:r>
                <a:rPr lang="en-US" sz="900" dirty="0">
                  <a:solidFill>
                    <a:prstClr val="black"/>
                  </a:solidFill>
                  <a:latin typeface="Cambria" panose="02040503050406030204" pitchFamily="18" charset="0"/>
                  <a:cs typeface="Consolas" panose="020B0609020204030204" pitchFamily="49" charset="0"/>
                </a:rPr>
                <a:t>= </a:t>
              </a:r>
            </a:p>
            <a:p>
              <a:pPr lvl="0" defTabSz="1097280">
                <a:defRPr/>
              </a:pPr>
              <a:r>
                <a:rPr lang="en-US" sz="900" dirty="0">
                  <a:solidFill>
                    <a:srgbClr val="0000FF"/>
                  </a:solidFill>
                  <a:highlight>
                    <a:srgbClr val="FFFFFF"/>
                  </a:highlight>
                  <a:latin typeface="Cambria" panose="02040503050406030204" pitchFamily="18" charset="0"/>
                  <a:ea typeface="Segoe UI Historic" panose="020B0502040204020203" pitchFamily="34" charset="0"/>
                  <a:cs typeface="Segoe UI Historic" panose="020B0502040204020203" pitchFamily="34" charset="0"/>
                </a:rPr>
                <a:t>SELECT TOP </a:t>
              </a:r>
              <a:r>
                <a:rPr lang="en-US" sz="900" dirty="0">
                  <a:solidFill>
                    <a:prstClr val="black"/>
                  </a:solidFill>
                  <a:latin typeface="Cambria" panose="02040503050406030204" pitchFamily="18" charset="0"/>
                  <a:cs typeface="Consolas" panose="020B0609020204030204" pitchFamily="49" charset="0"/>
                </a:rPr>
                <a:t>100 Region, Total</a:t>
              </a:r>
            </a:p>
            <a:p>
              <a:pPr lvl="0" defTabSz="1097280">
                <a:defRPr/>
              </a:pPr>
              <a:r>
                <a:rPr lang="en-US" sz="900" dirty="0">
                  <a:solidFill>
                    <a:srgbClr val="0000FF"/>
                  </a:solidFill>
                  <a:highlight>
                    <a:srgbClr val="FFFFFF"/>
                  </a:highlight>
                  <a:latin typeface="Cambria" panose="02040503050406030204" pitchFamily="18" charset="0"/>
                  <a:ea typeface="Segoe UI Historic" panose="020B0502040204020203" pitchFamily="34" charset="0"/>
                  <a:cs typeface="Segoe UI Historic" panose="020B0502040204020203" pitchFamily="34" charset="0"/>
                </a:rPr>
                <a:t>FROM</a:t>
              </a:r>
              <a:r>
                <a:rPr lang="en-US" sz="900" dirty="0">
                  <a:solidFill>
                    <a:prstClr val="black"/>
                  </a:solidFill>
                  <a:latin typeface="Cambria" panose="02040503050406030204" pitchFamily="18" charset="0"/>
                  <a:cs typeface="Consolas" panose="020B0609020204030204" pitchFamily="49" charset="0"/>
                </a:rPr>
                <a:t> </a:t>
              </a:r>
              <a:r>
                <a:rPr lang="en-US" sz="900" dirty="0">
                  <a:solidFill>
                    <a:srgbClr val="DC3C00">
                      <a:lumMod val="75000"/>
                    </a:srgbClr>
                  </a:solidFill>
                  <a:latin typeface="Cambria" panose="02040503050406030204" pitchFamily="18" charset="0"/>
                  <a:cs typeface="Consolas" panose="020B0609020204030204" pitchFamily="49" charset="0"/>
                </a:rPr>
                <a:t>@rs1</a:t>
              </a:r>
            </a:p>
            <a:p>
              <a:pPr lvl="0" defTabSz="1097280">
                <a:defRPr/>
              </a:pPr>
              <a:r>
                <a:rPr lang="en-US" sz="900" dirty="0">
                  <a:solidFill>
                    <a:srgbClr val="0000FF"/>
                  </a:solidFill>
                  <a:highlight>
                    <a:srgbClr val="FFFFFF"/>
                  </a:highlight>
                  <a:latin typeface="Cambria" panose="02040503050406030204" pitchFamily="18" charset="0"/>
                  <a:ea typeface="Segoe UI Historic" panose="020B0502040204020203" pitchFamily="34" charset="0"/>
                  <a:cs typeface="Segoe UI Historic" panose="020B0502040204020203" pitchFamily="34" charset="0"/>
                </a:rPr>
                <a:t>ORDER BY </a:t>
              </a:r>
              <a:r>
                <a:rPr lang="en-US" sz="900" dirty="0">
                  <a:solidFill>
                    <a:prstClr val="black"/>
                  </a:solidFill>
                  <a:latin typeface="Cambria" panose="02040503050406030204" pitchFamily="18" charset="0"/>
                  <a:cs typeface="Consolas" panose="020B0609020204030204" pitchFamily="49" charset="0"/>
                </a:rPr>
                <a:t>Total;</a:t>
              </a:r>
            </a:p>
          </p:txBody>
        </p:sp>
      </p:grpSp>
      <p:sp>
        <p:nvSpPr>
          <p:cNvPr id="3" name="Slide Number Placeholder 2"/>
          <p:cNvSpPr>
            <a:spLocks noGrp="1"/>
          </p:cNvSpPr>
          <p:nvPr>
            <p:ph type="sldNum" sz="quarter" idx="4"/>
          </p:nvPr>
        </p:nvSpPr>
        <p:spPr/>
        <p:txBody>
          <a:bodyPr/>
          <a:lstStyle/>
          <a:p>
            <a:pPr>
              <a:defRPr/>
            </a:pPr>
            <a:fld id="{75FAD755-3BD0-2447-A9DF-109DAABEFD99}" type="slidenum">
              <a:rPr lang="en-US" smtClean="0"/>
              <a:pPr>
                <a:defRPr/>
              </a:pPr>
              <a:t>85</a:t>
            </a:fld>
            <a:endParaRPr lang="en-US" dirty="0"/>
          </a:p>
        </p:txBody>
      </p:sp>
      <p:sp>
        <p:nvSpPr>
          <p:cNvPr id="283" name="Right Arrow 282"/>
          <p:cNvSpPr/>
          <p:nvPr/>
        </p:nvSpPr>
        <p:spPr bwMode="auto">
          <a:xfrm>
            <a:off x="2384411" y="3063220"/>
            <a:ext cx="519383" cy="262206"/>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69" name="TextBox 268"/>
          <p:cNvSpPr txBox="1"/>
          <p:nvPr/>
        </p:nvSpPr>
        <p:spPr>
          <a:xfrm>
            <a:off x="4603213" y="4183608"/>
            <a:ext cx="1341393" cy="369332"/>
          </a:xfrm>
          <a:prstGeom prst="rect">
            <a:avLst/>
          </a:prstGeom>
          <a:solidFill>
            <a:schemeClr val="bg1"/>
          </a:solidFill>
          <a:ln>
            <a:solidFill>
              <a:schemeClr val="accent1"/>
            </a:solidFill>
          </a:ln>
        </p:spPr>
        <p:txBody>
          <a:bodyPr wrap="none" rtlCol="0" anchor="ctr">
            <a:spAutoFit/>
          </a:bodyPr>
          <a:lstStyle/>
          <a:p>
            <a:pPr defTabSz="914363"/>
            <a:r>
              <a:rPr lang="en-US" dirty="0">
                <a:ln w="1905"/>
                <a:solidFill>
                  <a:schemeClr val="accent5"/>
                </a:solidFill>
                <a:latin typeface="Segoe UI Semibold" panose="020B0702040204020203" pitchFamily="34" charset="0"/>
                <a:cs typeface="Segoe UI Semibold" panose="020B0702040204020203" pitchFamily="34" charset="0"/>
              </a:rPr>
              <a:t>EXPENSIVE</a:t>
            </a:r>
          </a:p>
        </p:txBody>
      </p:sp>
    </p:spTree>
    <p:extLst>
      <p:ext uri="{BB962C8B-B14F-4D97-AF65-F5344CB8AC3E}">
        <p14:creationId xmlns:p14="http://schemas.microsoft.com/office/powerpoint/2010/main" val="2946277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wipe(up)">
                                      <p:cBhvr>
                                        <p:cTn id="11" dur="1000"/>
                                        <p:tgtEl>
                                          <p:spTgt spid="27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fade">
                                      <p:cBhvr>
                                        <p:cTn id="15" dur="500"/>
                                        <p:tgtEl>
                                          <p:spTgt spid="269"/>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wipe(up)">
                                      <p:cBhvr>
                                        <p:cTn id="19"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6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p:cNvGrpSpPr/>
          <p:nvPr/>
        </p:nvGrpSpPr>
        <p:grpSpPr>
          <a:xfrm>
            <a:off x="6773777" y="2289952"/>
            <a:ext cx="1244233" cy="969307"/>
            <a:chOff x="575717" y="2393044"/>
            <a:chExt cx="1497805" cy="1166850"/>
          </a:xfrm>
        </p:grpSpPr>
        <p:sp>
          <p:nvSpPr>
            <p:cNvPr id="119" name="Rectangle 209"/>
            <p:cNvSpPr>
              <a:spLocks noChangeArrowheads="1"/>
            </p:cNvSpPr>
            <p:nvPr/>
          </p:nvSpPr>
          <p:spPr bwMode="auto">
            <a:xfrm>
              <a:off x="575717" y="2393044"/>
              <a:ext cx="1497805" cy="1166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chemeClr val="bg1"/>
                </a:solidFill>
                <a:effectLst/>
                <a:uLnTx/>
                <a:uFillTx/>
              </a:endParaRPr>
            </a:p>
          </p:txBody>
        </p:sp>
        <p:sp>
          <p:nvSpPr>
            <p:cNvPr id="120" name="Freeform 218"/>
            <p:cNvSpPr>
              <a:spLocks noEditPoints="1"/>
            </p:cNvSpPr>
            <p:nvPr/>
          </p:nvSpPr>
          <p:spPr bwMode="auto">
            <a:xfrm>
              <a:off x="650696" y="2622455"/>
              <a:ext cx="1344276" cy="858696"/>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22" name="Freeform 219"/>
            <p:cNvSpPr>
              <a:spLocks noEditPoints="1"/>
            </p:cNvSpPr>
            <p:nvPr/>
          </p:nvSpPr>
          <p:spPr bwMode="auto">
            <a:xfrm>
              <a:off x="650499" y="2622455"/>
              <a:ext cx="1344276" cy="858696"/>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accent3"/>
            </a:solidFill>
            <a:ln w="9525">
              <a:solidFill>
                <a:schemeClr val="accent3"/>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23" name="Line 220"/>
            <p:cNvSpPr>
              <a:spLocks noChangeShapeType="1"/>
            </p:cNvSpPr>
            <p:nvPr/>
          </p:nvSpPr>
          <p:spPr bwMode="auto">
            <a:xfrm>
              <a:off x="650696" y="2913448"/>
              <a:ext cx="1344276" cy="0"/>
            </a:xfrm>
            <a:prstGeom prst="line">
              <a:avLst/>
            </a:prstGeom>
            <a:noFill/>
            <a:ln w="26988"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24" name="Line 221"/>
            <p:cNvSpPr>
              <a:spLocks noChangeShapeType="1"/>
            </p:cNvSpPr>
            <p:nvPr/>
          </p:nvSpPr>
          <p:spPr bwMode="auto">
            <a:xfrm flipH="1">
              <a:off x="650696" y="3186589"/>
              <a:ext cx="1344276" cy="0"/>
            </a:xfrm>
            <a:prstGeom prst="line">
              <a:avLst/>
            </a:prstGeom>
            <a:noFill/>
            <a:ln w="26988"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25" name="Line 222"/>
            <p:cNvSpPr>
              <a:spLocks noChangeShapeType="1"/>
            </p:cNvSpPr>
            <p:nvPr/>
          </p:nvSpPr>
          <p:spPr bwMode="auto">
            <a:xfrm>
              <a:off x="1550450" y="2622455"/>
              <a:ext cx="0" cy="849769"/>
            </a:xfrm>
            <a:prstGeom prst="line">
              <a:avLst/>
            </a:prstGeom>
            <a:noFill/>
            <a:ln w="26988"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26" name="Line 223"/>
            <p:cNvSpPr>
              <a:spLocks noChangeShapeType="1"/>
            </p:cNvSpPr>
            <p:nvPr/>
          </p:nvSpPr>
          <p:spPr bwMode="auto">
            <a:xfrm flipV="1">
              <a:off x="1098789" y="2622455"/>
              <a:ext cx="0" cy="849769"/>
            </a:xfrm>
            <a:prstGeom prst="line">
              <a:avLst/>
            </a:prstGeom>
            <a:noFill/>
            <a:ln w="26988"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27" name="Freeform 219"/>
            <p:cNvSpPr>
              <a:spLocks noEditPoints="1"/>
            </p:cNvSpPr>
            <p:nvPr/>
          </p:nvSpPr>
          <p:spPr bwMode="auto">
            <a:xfrm>
              <a:off x="650499" y="2463799"/>
              <a:ext cx="1344276" cy="174317"/>
            </a:xfrm>
            <a:prstGeom prst="rect">
              <a:avLst/>
            </a:prstGeom>
            <a:solidFill>
              <a:schemeClr val="accent3"/>
            </a:solidFill>
            <a:ln w="9525">
              <a:solidFill>
                <a:schemeClr val="accent3"/>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
        <p:nvSpPr>
          <p:cNvPr id="2" name="Title 1"/>
          <p:cNvSpPr>
            <a:spLocks noGrp="1"/>
          </p:cNvSpPr>
          <p:nvPr>
            <p:ph type="title"/>
          </p:nvPr>
        </p:nvSpPr>
        <p:spPr>
          <a:xfrm>
            <a:off x="276864" y="305243"/>
            <a:ext cx="11638274" cy="863478"/>
          </a:xfrm>
        </p:spPr>
        <p:txBody>
          <a:bodyPr/>
          <a:lstStyle/>
          <a:p>
            <a:r>
              <a:rPr lang="en-US" dirty="0"/>
              <a:t>VIEWs and TVFs</a:t>
            </a:r>
          </a:p>
        </p:txBody>
      </p:sp>
      <p:sp>
        <p:nvSpPr>
          <p:cNvPr id="412" name="Content Placeholder 170"/>
          <p:cNvSpPr txBox="1">
            <a:spLocks/>
          </p:cNvSpPr>
          <p:nvPr/>
        </p:nvSpPr>
        <p:spPr>
          <a:xfrm>
            <a:off x="276863" y="4163126"/>
            <a:ext cx="2670987" cy="249299"/>
          </a:xfrm>
          <a:prstGeom prst="rect">
            <a:avLst/>
          </a:prstGeom>
        </p:spPr>
        <p:txBody>
          <a:bodyPr vert="horz" wrap="square" lIns="91440" tIns="0" rIns="91440" bIns="0" rtlCol="0">
            <a:spAutoFit/>
          </a:bodyPr>
          <a:lstStyle>
            <a:lvl1pPr marL="228552" indent="-228552" algn="l" defTabSz="914206" rtl="0" eaLnBrk="1" latinLnBrk="0" hangingPunct="1">
              <a:lnSpc>
                <a:spcPct val="90000"/>
              </a:lnSpc>
              <a:spcBef>
                <a:spcPts val="1000"/>
              </a:spcBef>
              <a:buClr>
                <a:srgbClr val="1ABD9C"/>
              </a:buClr>
              <a:buFont typeface="Arial" panose="020B0604020202020204" pitchFamily="34" charset="0"/>
              <a:buChar char="•"/>
              <a:defRPr sz="2800" kern="1200">
                <a:solidFill>
                  <a:schemeClr val="tx1"/>
                </a:solidFill>
                <a:latin typeface="+mn-lt"/>
                <a:ea typeface="+mn-ea"/>
                <a:cs typeface="+mn-cs"/>
              </a:defRPr>
            </a:lvl1pPr>
            <a:lvl2pPr marL="685655" indent="-228552" algn="l" defTabSz="914206" rtl="0" eaLnBrk="1" latinLnBrk="0" hangingPunct="1">
              <a:lnSpc>
                <a:spcPct val="90000"/>
              </a:lnSpc>
              <a:spcBef>
                <a:spcPts val="500"/>
              </a:spcBef>
              <a:buClr>
                <a:srgbClr val="1ABD9C"/>
              </a:buClr>
              <a:buFont typeface="Arial" panose="020B0604020202020204" pitchFamily="34" charset="0"/>
              <a:buChar char="•"/>
              <a:defRPr sz="2400" kern="1200">
                <a:solidFill>
                  <a:schemeClr val="tx1"/>
                </a:solidFill>
                <a:latin typeface="+mn-lt"/>
                <a:ea typeface="+mn-ea"/>
                <a:cs typeface="+mn-cs"/>
              </a:defRPr>
            </a:lvl2pPr>
            <a:lvl3pPr marL="1142758" indent="-228552" algn="l" defTabSz="914206" rtl="0" eaLnBrk="1" latinLnBrk="0" hangingPunct="1">
              <a:lnSpc>
                <a:spcPct val="90000"/>
              </a:lnSpc>
              <a:spcBef>
                <a:spcPts val="500"/>
              </a:spcBef>
              <a:buClr>
                <a:srgbClr val="1ABD9C"/>
              </a:buClr>
              <a:buFont typeface="Arial" panose="020B0604020202020204" pitchFamily="34" charset="0"/>
              <a:buChar char="•"/>
              <a:defRPr sz="2000" kern="1200">
                <a:solidFill>
                  <a:schemeClr val="tx1"/>
                </a:solidFill>
                <a:latin typeface="+mn-lt"/>
                <a:ea typeface="+mn-ea"/>
                <a:cs typeface="+mn-cs"/>
              </a:defRPr>
            </a:lvl3pPr>
            <a:lvl4pPr marL="1599861" indent="-228552" algn="l" defTabSz="914206" rtl="0" eaLnBrk="1" latinLnBrk="0" hangingPunct="1">
              <a:lnSpc>
                <a:spcPct val="90000"/>
              </a:lnSpc>
              <a:spcBef>
                <a:spcPts val="500"/>
              </a:spcBef>
              <a:buClr>
                <a:srgbClr val="1ABD9C"/>
              </a:buClr>
              <a:buFont typeface="Arial" panose="020B0604020202020204" pitchFamily="34" charset="0"/>
              <a:buChar char="•"/>
              <a:defRPr sz="1800" kern="1200">
                <a:solidFill>
                  <a:schemeClr val="tx1"/>
                </a:solidFill>
                <a:latin typeface="+mn-lt"/>
                <a:ea typeface="+mn-ea"/>
                <a:cs typeface="+mn-cs"/>
              </a:defRPr>
            </a:lvl4pPr>
            <a:lvl5pPr marL="2056964" indent="-228552" algn="l" defTabSz="914206" rtl="0" eaLnBrk="1" latinLnBrk="0" hangingPunct="1">
              <a:lnSpc>
                <a:spcPct val="90000"/>
              </a:lnSpc>
              <a:spcBef>
                <a:spcPts val="500"/>
              </a:spcBef>
              <a:buClr>
                <a:srgbClr val="1ABD9C"/>
              </a:buClr>
              <a:buFont typeface="Arial" panose="020B0604020202020204" pitchFamily="34" charset="0"/>
              <a:buChar char="•"/>
              <a:defRPr sz="1800" kern="1200">
                <a:solidFill>
                  <a:schemeClr val="tx1"/>
                </a:solidFill>
                <a:latin typeface="+mn-lt"/>
                <a:ea typeface="+mn-ea"/>
                <a:cs typeface="+mn-cs"/>
              </a:defRPr>
            </a:lvl5pPr>
            <a:lvl6pPr marL="251406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71"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75"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7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06" rtl="0" eaLnBrk="1" fontAlgn="auto" latinLnBrk="0" hangingPunct="1">
              <a:lnSpc>
                <a:spcPct val="90000"/>
              </a:lnSpc>
              <a:spcBef>
                <a:spcPts val="1000"/>
              </a:spcBef>
              <a:spcAft>
                <a:spcPts val="0"/>
              </a:spcAft>
              <a:buClr>
                <a:srgbClr val="1ABD9C"/>
              </a:buClr>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Segoe UI Semibold" charset="0"/>
                <a:ea typeface="Segoe UI Semibold" charset="0"/>
                <a:cs typeface="Segoe UI Semibold" charset="0"/>
              </a:rPr>
              <a:t>Views for simple cases</a:t>
            </a:r>
          </a:p>
        </p:txBody>
      </p:sp>
      <p:sp>
        <p:nvSpPr>
          <p:cNvPr id="413" name="Content Placeholder 170"/>
          <p:cNvSpPr txBox="1">
            <a:spLocks/>
          </p:cNvSpPr>
          <p:nvPr/>
        </p:nvSpPr>
        <p:spPr>
          <a:xfrm>
            <a:off x="6419716" y="3908546"/>
            <a:ext cx="2937111" cy="498598"/>
          </a:xfrm>
          <a:prstGeom prst="rect">
            <a:avLst/>
          </a:prstGeom>
        </p:spPr>
        <p:txBody>
          <a:bodyPr vert="horz" wrap="square" lIns="91440" tIns="0" rIns="91440" bIns="0" rtlCol="0">
            <a:spAutoFit/>
          </a:bodyPr>
          <a:lstStyle>
            <a:lvl1pPr marL="228552" indent="-228552" algn="l" defTabSz="914206" rtl="0" eaLnBrk="1" latinLnBrk="0" hangingPunct="1">
              <a:lnSpc>
                <a:spcPct val="90000"/>
              </a:lnSpc>
              <a:spcBef>
                <a:spcPts val="1000"/>
              </a:spcBef>
              <a:buClr>
                <a:srgbClr val="1ABD9C"/>
              </a:buClr>
              <a:buFont typeface="Arial" panose="020B0604020202020204" pitchFamily="34" charset="0"/>
              <a:buChar char="•"/>
              <a:defRPr sz="2800" kern="1200">
                <a:solidFill>
                  <a:schemeClr val="tx1"/>
                </a:solidFill>
                <a:latin typeface="+mn-lt"/>
                <a:ea typeface="+mn-ea"/>
                <a:cs typeface="+mn-cs"/>
              </a:defRPr>
            </a:lvl1pPr>
            <a:lvl2pPr marL="685655" indent="-228552" algn="l" defTabSz="914206" rtl="0" eaLnBrk="1" latinLnBrk="0" hangingPunct="1">
              <a:lnSpc>
                <a:spcPct val="90000"/>
              </a:lnSpc>
              <a:spcBef>
                <a:spcPts val="500"/>
              </a:spcBef>
              <a:buClr>
                <a:srgbClr val="1ABD9C"/>
              </a:buClr>
              <a:buFont typeface="Arial" panose="020B0604020202020204" pitchFamily="34" charset="0"/>
              <a:buChar char="•"/>
              <a:defRPr sz="2400" kern="1200">
                <a:solidFill>
                  <a:schemeClr val="tx1"/>
                </a:solidFill>
                <a:latin typeface="+mn-lt"/>
                <a:ea typeface="+mn-ea"/>
                <a:cs typeface="+mn-cs"/>
              </a:defRPr>
            </a:lvl2pPr>
            <a:lvl3pPr marL="1142758" indent="-228552" algn="l" defTabSz="914206" rtl="0" eaLnBrk="1" latinLnBrk="0" hangingPunct="1">
              <a:lnSpc>
                <a:spcPct val="90000"/>
              </a:lnSpc>
              <a:spcBef>
                <a:spcPts val="500"/>
              </a:spcBef>
              <a:buClr>
                <a:srgbClr val="1ABD9C"/>
              </a:buClr>
              <a:buFont typeface="Arial" panose="020B0604020202020204" pitchFamily="34" charset="0"/>
              <a:buChar char="•"/>
              <a:defRPr sz="2000" kern="1200">
                <a:solidFill>
                  <a:schemeClr val="tx1"/>
                </a:solidFill>
                <a:latin typeface="+mn-lt"/>
                <a:ea typeface="+mn-ea"/>
                <a:cs typeface="+mn-cs"/>
              </a:defRPr>
            </a:lvl3pPr>
            <a:lvl4pPr marL="1599861" indent="-228552" algn="l" defTabSz="914206" rtl="0" eaLnBrk="1" latinLnBrk="0" hangingPunct="1">
              <a:lnSpc>
                <a:spcPct val="90000"/>
              </a:lnSpc>
              <a:spcBef>
                <a:spcPts val="500"/>
              </a:spcBef>
              <a:buClr>
                <a:srgbClr val="1ABD9C"/>
              </a:buClr>
              <a:buFont typeface="Arial" panose="020B0604020202020204" pitchFamily="34" charset="0"/>
              <a:buChar char="•"/>
              <a:defRPr sz="1800" kern="1200">
                <a:solidFill>
                  <a:schemeClr val="tx1"/>
                </a:solidFill>
                <a:latin typeface="+mn-lt"/>
                <a:ea typeface="+mn-ea"/>
                <a:cs typeface="+mn-cs"/>
              </a:defRPr>
            </a:lvl4pPr>
            <a:lvl5pPr marL="2056964" indent="-228552" algn="l" defTabSz="914206" rtl="0" eaLnBrk="1" latinLnBrk="0" hangingPunct="1">
              <a:lnSpc>
                <a:spcPct val="90000"/>
              </a:lnSpc>
              <a:spcBef>
                <a:spcPts val="500"/>
              </a:spcBef>
              <a:buClr>
                <a:srgbClr val="1ABD9C"/>
              </a:buClr>
              <a:buFont typeface="Arial" panose="020B0604020202020204" pitchFamily="34" charset="0"/>
              <a:buChar char="•"/>
              <a:defRPr sz="1800" kern="1200">
                <a:solidFill>
                  <a:schemeClr val="tx1"/>
                </a:solidFill>
                <a:latin typeface="+mn-lt"/>
                <a:ea typeface="+mn-ea"/>
                <a:cs typeface="+mn-cs"/>
              </a:defRPr>
            </a:lvl5pPr>
            <a:lvl6pPr marL="251406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71"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75"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7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06" rtl="0" eaLnBrk="1" fontAlgn="auto" latinLnBrk="0" hangingPunct="1">
              <a:lnSpc>
                <a:spcPct val="90000"/>
              </a:lnSpc>
              <a:spcBef>
                <a:spcPts val="1000"/>
              </a:spcBef>
              <a:spcAft>
                <a:spcPts val="0"/>
              </a:spcAft>
              <a:buClr>
                <a:srgbClr val="1ABD9C"/>
              </a:buClr>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Segoe UI Semibold" charset="0"/>
                <a:ea typeface="Segoe UI Semibold" charset="0"/>
                <a:cs typeface="Segoe UI Semibold" charset="0"/>
              </a:rPr>
              <a:t>TVFs for parameterization and most cases</a:t>
            </a:r>
          </a:p>
        </p:txBody>
      </p:sp>
      <p:sp>
        <p:nvSpPr>
          <p:cNvPr id="13" name="TextBox 12"/>
          <p:cNvSpPr txBox="1"/>
          <p:nvPr/>
        </p:nvSpPr>
        <p:spPr>
          <a:xfrm>
            <a:off x="276864" y="4733820"/>
            <a:ext cx="4325773" cy="969496"/>
          </a:xfrm>
          <a:prstGeom prst="rect">
            <a:avLst/>
          </a:prstGeom>
          <a:noFill/>
        </p:spPr>
        <p:txBody>
          <a:bodyPr wrap="square" rtlCol="0">
            <a:spAutoFit/>
          </a:bodyPr>
          <a:lstStyle/>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CREATE VIEW V AS EXTRACT…</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CREATE VIEW V AS SELECT …</a:t>
            </a:r>
          </a:p>
          <a:p>
            <a:pPr marL="0" marR="0" lvl="0" indent="0" defTabSz="1218935"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cs typeface="Consolas" panose="020B0609020204030204" pitchFamily="49" charset="0"/>
            </a:endParaRP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Cannot contain user-defined objects (e.g. UDF or UDOs)!</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Will be inlined</a:t>
            </a:r>
          </a:p>
        </p:txBody>
      </p:sp>
      <p:sp>
        <p:nvSpPr>
          <p:cNvPr id="16" name="TextBox 15"/>
          <p:cNvSpPr txBox="1"/>
          <p:nvPr/>
        </p:nvSpPr>
        <p:spPr>
          <a:xfrm>
            <a:off x="6419716" y="4733820"/>
            <a:ext cx="4749027" cy="1877437"/>
          </a:xfrm>
          <a:prstGeom prst="rect">
            <a:avLst/>
          </a:prstGeom>
          <a:noFill/>
        </p:spPr>
        <p:txBody>
          <a:bodyPr wrap="square" rtlCol="0">
            <a:spAutoFit/>
          </a:bodyPr>
          <a:lstStyle/>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CREATE FUNCTION F (@arg string = "default") </a:t>
            </a:r>
            <a:b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b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RETURNS @res [TABLE ( … )] </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AS BEGIN … @res = … END;</a:t>
            </a:r>
          </a:p>
          <a:p>
            <a:pPr marL="0" marR="0" lvl="0" indent="0" defTabSz="121893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 </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Provides parameterization</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One or more results</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Can contain multiple statements</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Can contain user-code (needs assembly reference)</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Will always be inlined </a:t>
            </a:r>
          </a:p>
          <a:p>
            <a:pPr marL="169863" marR="0" lvl="0" indent="-169863" defTabSz="1218935" eaLnBrk="1" fontAlgn="auto" latinLnBrk="0" hangingPunct="1">
              <a:lnSpc>
                <a:spcPct val="100000"/>
              </a:lnSpc>
              <a:spcBef>
                <a:spcPts val="0"/>
              </a:spcBef>
              <a:spcAft>
                <a:spcPts val="0"/>
              </a:spcAft>
              <a:buClr>
                <a:srgbClr val="50B347"/>
              </a:buClr>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cs typeface="Consolas" panose="020B0609020204030204" pitchFamily="49" charset="0"/>
              </a:rPr>
              <a:t>Infers schema or checks against specified return schema</a:t>
            </a:r>
          </a:p>
        </p:txBody>
      </p:sp>
      <p:grpSp>
        <p:nvGrpSpPr>
          <p:cNvPr id="102" name="Group 4"/>
          <p:cNvGrpSpPr>
            <a:grpSpLocks noChangeAspect="1"/>
          </p:cNvGrpSpPr>
          <p:nvPr/>
        </p:nvGrpSpPr>
        <p:grpSpPr bwMode="auto">
          <a:xfrm>
            <a:off x="7036439" y="2510823"/>
            <a:ext cx="1612322" cy="1136303"/>
            <a:chOff x="2895" y="1496"/>
            <a:chExt cx="1890" cy="1332"/>
          </a:xfrm>
          <a:solidFill>
            <a:schemeClr val="accent4"/>
          </a:solidFill>
        </p:grpSpPr>
        <p:sp>
          <p:nvSpPr>
            <p:cNvPr id="103" name="Freeform 5"/>
            <p:cNvSpPr>
              <a:spLocks/>
            </p:cNvSpPr>
            <p:nvPr/>
          </p:nvSpPr>
          <p:spPr bwMode="auto">
            <a:xfrm>
              <a:off x="2895" y="1496"/>
              <a:ext cx="944" cy="1332"/>
            </a:xfrm>
            <a:custGeom>
              <a:avLst/>
              <a:gdLst>
                <a:gd name="T0" fmla="*/ 150 w 398"/>
                <a:gd name="T1" fmla="*/ 190 h 561"/>
                <a:gd name="T2" fmla="*/ 153 w 398"/>
                <a:gd name="T3" fmla="*/ 176 h 561"/>
                <a:gd name="T4" fmla="*/ 197 w 398"/>
                <a:gd name="T5" fmla="*/ 162 h 561"/>
                <a:gd name="T6" fmla="*/ 215 w 398"/>
                <a:gd name="T7" fmla="*/ 103 h 561"/>
                <a:gd name="T8" fmla="*/ 233 w 398"/>
                <a:gd name="T9" fmla="*/ 67 h 561"/>
                <a:gd name="T10" fmla="*/ 263 w 398"/>
                <a:gd name="T11" fmla="*/ 35 h 561"/>
                <a:gd name="T12" fmla="*/ 348 w 398"/>
                <a:gd name="T13" fmla="*/ 0 h 561"/>
                <a:gd name="T14" fmla="*/ 376 w 398"/>
                <a:gd name="T15" fmla="*/ 4 h 561"/>
                <a:gd name="T16" fmla="*/ 398 w 398"/>
                <a:gd name="T17" fmla="*/ 14 h 561"/>
                <a:gd name="T18" fmla="*/ 388 w 398"/>
                <a:gd name="T19" fmla="*/ 41 h 561"/>
                <a:gd name="T20" fmla="*/ 381 w 398"/>
                <a:gd name="T21" fmla="*/ 67 h 561"/>
                <a:gd name="T22" fmla="*/ 365 w 398"/>
                <a:gd name="T23" fmla="*/ 66 h 561"/>
                <a:gd name="T24" fmla="*/ 356 w 398"/>
                <a:gd name="T25" fmla="*/ 37 h 561"/>
                <a:gd name="T26" fmla="*/ 326 w 398"/>
                <a:gd name="T27" fmla="*/ 25 h 561"/>
                <a:gd name="T28" fmla="*/ 301 w 398"/>
                <a:gd name="T29" fmla="*/ 33 h 561"/>
                <a:gd name="T30" fmla="*/ 281 w 398"/>
                <a:gd name="T31" fmla="*/ 57 h 561"/>
                <a:gd name="T32" fmla="*/ 265 w 398"/>
                <a:gd name="T33" fmla="*/ 93 h 561"/>
                <a:gd name="T34" fmla="*/ 247 w 398"/>
                <a:gd name="T35" fmla="*/ 151 h 561"/>
                <a:gd name="T36" fmla="*/ 243 w 398"/>
                <a:gd name="T37" fmla="*/ 165 h 561"/>
                <a:gd name="T38" fmla="*/ 308 w 398"/>
                <a:gd name="T39" fmla="*/ 164 h 561"/>
                <a:gd name="T40" fmla="*/ 311 w 398"/>
                <a:gd name="T41" fmla="*/ 168 h 561"/>
                <a:gd name="T42" fmla="*/ 297 w 398"/>
                <a:gd name="T43" fmla="*/ 192 h 561"/>
                <a:gd name="T44" fmla="*/ 237 w 398"/>
                <a:gd name="T45" fmla="*/ 189 h 561"/>
                <a:gd name="T46" fmla="*/ 203 w 398"/>
                <a:gd name="T47" fmla="*/ 315 h 561"/>
                <a:gd name="T48" fmla="*/ 176 w 398"/>
                <a:gd name="T49" fmla="*/ 412 h 561"/>
                <a:gd name="T50" fmla="*/ 153 w 398"/>
                <a:gd name="T51" fmla="*/ 475 h 561"/>
                <a:gd name="T52" fmla="*/ 131 w 398"/>
                <a:gd name="T53" fmla="*/ 511 h 561"/>
                <a:gd name="T54" fmla="*/ 101 w 398"/>
                <a:gd name="T55" fmla="*/ 538 h 561"/>
                <a:gd name="T56" fmla="*/ 43 w 398"/>
                <a:gd name="T57" fmla="*/ 561 h 561"/>
                <a:gd name="T58" fmla="*/ 21 w 398"/>
                <a:gd name="T59" fmla="*/ 557 h 561"/>
                <a:gd name="T60" fmla="*/ 0 w 398"/>
                <a:gd name="T61" fmla="*/ 545 h 561"/>
                <a:gd name="T62" fmla="*/ 13 w 398"/>
                <a:gd name="T63" fmla="*/ 526 h 561"/>
                <a:gd name="T64" fmla="*/ 23 w 398"/>
                <a:gd name="T65" fmla="*/ 505 h 561"/>
                <a:gd name="T66" fmla="*/ 29 w 398"/>
                <a:gd name="T67" fmla="*/ 505 h 561"/>
                <a:gd name="T68" fmla="*/ 44 w 398"/>
                <a:gd name="T69" fmla="*/ 522 h 561"/>
                <a:gd name="T70" fmla="*/ 66 w 398"/>
                <a:gd name="T71" fmla="*/ 528 h 561"/>
                <a:gd name="T72" fmla="*/ 103 w 398"/>
                <a:gd name="T73" fmla="*/ 506 h 561"/>
                <a:gd name="T74" fmla="*/ 132 w 398"/>
                <a:gd name="T75" fmla="*/ 426 h 561"/>
                <a:gd name="T76" fmla="*/ 146 w 398"/>
                <a:gd name="T77" fmla="*/ 371 h 561"/>
                <a:gd name="T78" fmla="*/ 185 w 398"/>
                <a:gd name="T79" fmla="*/ 209 h 561"/>
                <a:gd name="T80" fmla="*/ 187 w 398"/>
                <a:gd name="T81" fmla="*/ 200 h 561"/>
                <a:gd name="T82" fmla="*/ 190 w 398"/>
                <a:gd name="T83" fmla="*/ 189 h 561"/>
                <a:gd name="T84" fmla="*/ 150 w 398"/>
                <a:gd name="T85" fmla="*/ 19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8" h="561">
                  <a:moveTo>
                    <a:pt x="150" y="190"/>
                  </a:moveTo>
                  <a:cubicBezTo>
                    <a:pt x="153" y="176"/>
                    <a:pt x="153" y="176"/>
                    <a:pt x="153" y="176"/>
                  </a:cubicBezTo>
                  <a:cubicBezTo>
                    <a:pt x="170" y="172"/>
                    <a:pt x="184" y="167"/>
                    <a:pt x="197" y="162"/>
                  </a:cubicBezTo>
                  <a:cubicBezTo>
                    <a:pt x="204" y="136"/>
                    <a:pt x="210" y="116"/>
                    <a:pt x="215" y="103"/>
                  </a:cubicBezTo>
                  <a:cubicBezTo>
                    <a:pt x="220" y="89"/>
                    <a:pt x="226" y="77"/>
                    <a:pt x="233" y="67"/>
                  </a:cubicBezTo>
                  <a:cubicBezTo>
                    <a:pt x="240" y="57"/>
                    <a:pt x="250" y="46"/>
                    <a:pt x="263" y="35"/>
                  </a:cubicBezTo>
                  <a:cubicBezTo>
                    <a:pt x="291" y="12"/>
                    <a:pt x="319" y="0"/>
                    <a:pt x="348" y="0"/>
                  </a:cubicBezTo>
                  <a:cubicBezTo>
                    <a:pt x="358" y="0"/>
                    <a:pt x="368" y="1"/>
                    <a:pt x="376" y="4"/>
                  </a:cubicBezTo>
                  <a:cubicBezTo>
                    <a:pt x="383" y="7"/>
                    <a:pt x="391" y="10"/>
                    <a:pt x="398" y="14"/>
                  </a:cubicBezTo>
                  <a:cubicBezTo>
                    <a:pt x="393" y="27"/>
                    <a:pt x="390" y="36"/>
                    <a:pt x="388" y="41"/>
                  </a:cubicBezTo>
                  <a:cubicBezTo>
                    <a:pt x="386" y="46"/>
                    <a:pt x="384" y="55"/>
                    <a:pt x="381" y="67"/>
                  </a:cubicBezTo>
                  <a:cubicBezTo>
                    <a:pt x="365" y="66"/>
                    <a:pt x="365" y="66"/>
                    <a:pt x="365" y="66"/>
                  </a:cubicBezTo>
                  <a:cubicBezTo>
                    <a:pt x="364" y="55"/>
                    <a:pt x="361" y="46"/>
                    <a:pt x="356" y="37"/>
                  </a:cubicBezTo>
                  <a:cubicBezTo>
                    <a:pt x="351" y="29"/>
                    <a:pt x="341" y="25"/>
                    <a:pt x="326" y="25"/>
                  </a:cubicBezTo>
                  <a:cubicBezTo>
                    <a:pt x="317" y="25"/>
                    <a:pt x="308" y="28"/>
                    <a:pt x="301" y="33"/>
                  </a:cubicBezTo>
                  <a:cubicBezTo>
                    <a:pt x="293" y="39"/>
                    <a:pt x="287" y="47"/>
                    <a:pt x="281" y="57"/>
                  </a:cubicBezTo>
                  <a:cubicBezTo>
                    <a:pt x="275" y="68"/>
                    <a:pt x="270" y="80"/>
                    <a:pt x="265" y="93"/>
                  </a:cubicBezTo>
                  <a:cubicBezTo>
                    <a:pt x="260" y="105"/>
                    <a:pt x="254" y="125"/>
                    <a:pt x="247" y="151"/>
                  </a:cubicBezTo>
                  <a:cubicBezTo>
                    <a:pt x="247" y="153"/>
                    <a:pt x="246" y="158"/>
                    <a:pt x="243" y="165"/>
                  </a:cubicBezTo>
                  <a:cubicBezTo>
                    <a:pt x="259" y="165"/>
                    <a:pt x="280" y="165"/>
                    <a:pt x="308" y="164"/>
                  </a:cubicBezTo>
                  <a:cubicBezTo>
                    <a:pt x="311" y="168"/>
                    <a:pt x="311" y="168"/>
                    <a:pt x="311" y="168"/>
                  </a:cubicBezTo>
                  <a:cubicBezTo>
                    <a:pt x="305" y="176"/>
                    <a:pt x="300" y="184"/>
                    <a:pt x="297" y="192"/>
                  </a:cubicBezTo>
                  <a:cubicBezTo>
                    <a:pt x="280" y="190"/>
                    <a:pt x="260" y="190"/>
                    <a:pt x="237" y="189"/>
                  </a:cubicBezTo>
                  <a:cubicBezTo>
                    <a:pt x="222" y="244"/>
                    <a:pt x="211" y="286"/>
                    <a:pt x="203" y="315"/>
                  </a:cubicBezTo>
                  <a:cubicBezTo>
                    <a:pt x="193" y="353"/>
                    <a:pt x="184" y="385"/>
                    <a:pt x="176" y="412"/>
                  </a:cubicBezTo>
                  <a:cubicBezTo>
                    <a:pt x="168" y="439"/>
                    <a:pt x="160" y="460"/>
                    <a:pt x="153" y="475"/>
                  </a:cubicBezTo>
                  <a:cubicBezTo>
                    <a:pt x="147" y="490"/>
                    <a:pt x="139" y="502"/>
                    <a:pt x="131" y="511"/>
                  </a:cubicBezTo>
                  <a:cubicBezTo>
                    <a:pt x="123" y="520"/>
                    <a:pt x="113" y="529"/>
                    <a:pt x="101" y="538"/>
                  </a:cubicBezTo>
                  <a:cubicBezTo>
                    <a:pt x="80" y="553"/>
                    <a:pt x="61" y="561"/>
                    <a:pt x="43" y="561"/>
                  </a:cubicBezTo>
                  <a:cubicBezTo>
                    <a:pt x="34" y="561"/>
                    <a:pt x="27" y="559"/>
                    <a:pt x="21" y="557"/>
                  </a:cubicBezTo>
                  <a:cubicBezTo>
                    <a:pt x="15" y="555"/>
                    <a:pt x="8" y="551"/>
                    <a:pt x="0" y="545"/>
                  </a:cubicBezTo>
                  <a:cubicBezTo>
                    <a:pt x="6" y="537"/>
                    <a:pt x="10" y="531"/>
                    <a:pt x="13" y="526"/>
                  </a:cubicBezTo>
                  <a:cubicBezTo>
                    <a:pt x="16" y="520"/>
                    <a:pt x="20" y="513"/>
                    <a:pt x="23" y="505"/>
                  </a:cubicBezTo>
                  <a:cubicBezTo>
                    <a:pt x="29" y="505"/>
                    <a:pt x="29" y="505"/>
                    <a:pt x="29" y="505"/>
                  </a:cubicBezTo>
                  <a:cubicBezTo>
                    <a:pt x="34" y="513"/>
                    <a:pt x="39" y="518"/>
                    <a:pt x="44" y="522"/>
                  </a:cubicBezTo>
                  <a:cubicBezTo>
                    <a:pt x="49" y="526"/>
                    <a:pt x="56" y="528"/>
                    <a:pt x="66" y="528"/>
                  </a:cubicBezTo>
                  <a:cubicBezTo>
                    <a:pt x="82" y="528"/>
                    <a:pt x="94" y="521"/>
                    <a:pt x="103" y="506"/>
                  </a:cubicBezTo>
                  <a:cubicBezTo>
                    <a:pt x="112" y="491"/>
                    <a:pt x="121" y="464"/>
                    <a:pt x="132" y="426"/>
                  </a:cubicBezTo>
                  <a:cubicBezTo>
                    <a:pt x="136" y="413"/>
                    <a:pt x="141" y="395"/>
                    <a:pt x="146" y="371"/>
                  </a:cubicBezTo>
                  <a:cubicBezTo>
                    <a:pt x="152" y="348"/>
                    <a:pt x="165" y="294"/>
                    <a:pt x="185" y="209"/>
                  </a:cubicBezTo>
                  <a:cubicBezTo>
                    <a:pt x="186" y="208"/>
                    <a:pt x="186" y="205"/>
                    <a:pt x="187" y="200"/>
                  </a:cubicBezTo>
                  <a:cubicBezTo>
                    <a:pt x="189" y="196"/>
                    <a:pt x="190" y="192"/>
                    <a:pt x="190" y="189"/>
                  </a:cubicBezTo>
                  <a:cubicBezTo>
                    <a:pt x="178" y="190"/>
                    <a:pt x="165" y="190"/>
                    <a:pt x="15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104" name="Freeform 6"/>
            <p:cNvSpPr>
              <a:spLocks/>
            </p:cNvSpPr>
            <p:nvPr/>
          </p:nvSpPr>
          <p:spPr bwMode="auto">
            <a:xfrm>
              <a:off x="3704" y="1765"/>
              <a:ext cx="424" cy="1009"/>
            </a:xfrm>
            <a:custGeom>
              <a:avLst/>
              <a:gdLst>
                <a:gd name="T0" fmla="*/ 69 w 179"/>
                <a:gd name="T1" fmla="*/ 152 h 425"/>
                <a:gd name="T2" fmla="*/ 113 w 179"/>
                <a:gd name="T3" fmla="*/ 80 h 425"/>
                <a:gd name="T4" fmla="*/ 173 w 179"/>
                <a:gd name="T5" fmla="*/ 19 h 425"/>
                <a:gd name="T6" fmla="*/ 179 w 179"/>
                <a:gd name="T7" fmla="*/ 0 h 425"/>
                <a:gd name="T8" fmla="*/ 99 w 179"/>
                <a:gd name="T9" fmla="*/ 57 h 425"/>
                <a:gd name="T10" fmla="*/ 43 w 179"/>
                <a:gd name="T11" fmla="*/ 129 h 425"/>
                <a:gd name="T12" fmla="*/ 10 w 179"/>
                <a:gd name="T13" fmla="*/ 208 h 425"/>
                <a:gd name="T14" fmla="*/ 0 w 179"/>
                <a:gd name="T15" fmla="*/ 285 h 425"/>
                <a:gd name="T16" fmla="*/ 8 w 179"/>
                <a:gd name="T17" fmla="*/ 345 h 425"/>
                <a:gd name="T18" fmla="*/ 27 w 179"/>
                <a:gd name="T19" fmla="*/ 390 h 425"/>
                <a:gd name="T20" fmla="*/ 54 w 179"/>
                <a:gd name="T21" fmla="*/ 425 h 425"/>
                <a:gd name="T22" fmla="*/ 60 w 179"/>
                <a:gd name="T23" fmla="*/ 407 h 425"/>
                <a:gd name="T24" fmla="*/ 42 w 179"/>
                <a:gd name="T25" fmla="*/ 362 h 425"/>
                <a:gd name="T26" fmla="*/ 35 w 179"/>
                <a:gd name="T27" fmla="*/ 302 h 425"/>
                <a:gd name="T28" fmla="*/ 43 w 179"/>
                <a:gd name="T29" fmla="*/ 228 h 425"/>
                <a:gd name="T30" fmla="*/ 69 w 179"/>
                <a:gd name="T31" fmla="*/ 1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425">
                  <a:moveTo>
                    <a:pt x="69" y="152"/>
                  </a:moveTo>
                  <a:cubicBezTo>
                    <a:pt x="81" y="127"/>
                    <a:pt x="95" y="103"/>
                    <a:pt x="113" y="80"/>
                  </a:cubicBezTo>
                  <a:cubicBezTo>
                    <a:pt x="130" y="57"/>
                    <a:pt x="150" y="37"/>
                    <a:pt x="173" y="19"/>
                  </a:cubicBezTo>
                  <a:cubicBezTo>
                    <a:pt x="179" y="0"/>
                    <a:pt x="179" y="0"/>
                    <a:pt x="179" y="0"/>
                  </a:cubicBezTo>
                  <a:cubicBezTo>
                    <a:pt x="149" y="15"/>
                    <a:pt x="122" y="34"/>
                    <a:pt x="99" y="57"/>
                  </a:cubicBezTo>
                  <a:cubicBezTo>
                    <a:pt x="76" y="79"/>
                    <a:pt x="57" y="103"/>
                    <a:pt x="43" y="129"/>
                  </a:cubicBezTo>
                  <a:cubicBezTo>
                    <a:pt x="28" y="155"/>
                    <a:pt x="17" y="181"/>
                    <a:pt x="10" y="208"/>
                  </a:cubicBezTo>
                  <a:cubicBezTo>
                    <a:pt x="3" y="235"/>
                    <a:pt x="0" y="261"/>
                    <a:pt x="0" y="285"/>
                  </a:cubicBezTo>
                  <a:cubicBezTo>
                    <a:pt x="0" y="308"/>
                    <a:pt x="2" y="328"/>
                    <a:pt x="8" y="345"/>
                  </a:cubicBezTo>
                  <a:cubicBezTo>
                    <a:pt x="13" y="363"/>
                    <a:pt x="20" y="378"/>
                    <a:pt x="27" y="390"/>
                  </a:cubicBezTo>
                  <a:cubicBezTo>
                    <a:pt x="35" y="402"/>
                    <a:pt x="44" y="413"/>
                    <a:pt x="54" y="425"/>
                  </a:cubicBezTo>
                  <a:cubicBezTo>
                    <a:pt x="60" y="407"/>
                    <a:pt x="60" y="407"/>
                    <a:pt x="60" y="407"/>
                  </a:cubicBezTo>
                  <a:cubicBezTo>
                    <a:pt x="52" y="393"/>
                    <a:pt x="46" y="378"/>
                    <a:pt x="42" y="362"/>
                  </a:cubicBezTo>
                  <a:cubicBezTo>
                    <a:pt x="37" y="346"/>
                    <a:pt x="35" y="326"/>
                    <a:pt x="35" y="302"/>
                  </a:cubicBezTo>
                  <a:cubicBezTo>
                    <a:pt x="35" y="278"/>
                    <a:pt x="38" y="254"/>
                    <a:pt x="43" y="228"/>
                  </a:cubicBezTo>
                  <a:cubicBezTo>
                    <a:pt x="49" y="203"/>
                    <a:pt x="58" y="178"/>
                    <a:pt x="69"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105" name="Freeform 7"/>
            <p:cNvSpPr>
              <a:spLocks/>
            </p:cNvSpPr>
            <p:nvPr/>
          </p:nvSpPr>
          <p:spPr bwMode="auto">
            <a:xfrm>
              <a:off x="3950" y="2047"/>
              <a:ext cx="558" cy="511"/>
            </a:xfrm>
            <a:custGeom>
              <a:avLst/>
              <a:gdLst>
                <a:gd name="T0" fmla="*/ 210 w 235"/>
                <a:gd name="T1" fmla="*/ 157 h 215"/>
                <a:gd name="T2" fmla="*/ 200 w 235"/>
                <a:gd name="T3" fmla="*/ 148 h 215"/>
                <a:gd name="T4" fmla="*/ 165 w 235"/>
                <a:gd name="T5" fmla="*/ 178 h 215"/>
                <a:gd name="T6" fmla="*/ 158 w 235"/>
                <a:gd name="T7" fmla="*/ 173 h 215"/>
                <a:gd name="T8" fmla="*/ 149 w 235"/>
                <a:gd name="T9" fmla="*/ 147 h 215"/>
                <a:gd name="T10" fmla="*/ 138 w 235"/>
                <a:gd name="T11" fmla="*/ 103 h 215"/>
                <a:gd name="T12" fmla="*/ 166 w 235"/>
                <a:gd name="T13" fmla="*/ 62 h 215"/>
                <a:gd name="T14" fmla="*/ 181 w 235"/>
                <a:gd name="T15" fmla="*/ 42 h 215"/>
                <a:gd name="T16" fmla="*/ 202 w 235"/>
                <a:gd name="T17" fmla="*/ 30 h 215"/>
                <a:gd name="T18" fmla="*/ 215 w 235"/>
                <a:gd name="T19" fmla="*/ 41 h 215"/>
                <a:gd name="T20" fmla="*/ 223 w 235"/>
                <a:gd name="T21" fmla="*/ 41 h 215"/>
                <a:gd name="T22" fmla="*/ 235 w 235"/>
                <a:gd name="T23" fmla="*/ 4 h 215"/>
                <a:gd name="T24" fmla="*/ 214 w 235"/>
                <a:gd name="T25" fmla="*/ 0 h 215"/>
                <a:gd name="T26" fmla="*/ 174 w 235"/>
                <a:gd name="T27" fmla="*/ 19 h 215"/>
                <a:gd name="T28" fmla="*/ 156 w 235"/>
                <a:gd name="T29" fmla="*/ 44 h 215"/>
                <a:gd name="T30" fmla="*/ 132 w 235"/>
                <a:gd name="T31" fmla="*/ 79 h 215"/>
                <a:gd name="T32" fmla="*/ 129 w 235"/>
                <a:gd name="T33" fmla="*/ 68 h 215"/>
                <a:gd name="T34" fmla="*/ 118 w 235"/>
                <a:gd name="T35" fmla="*/ 25 h 215"/>
                <a:gd name="T36" fmla="*/ 112 w 235"/>
                <a:gd name="T37" fmla="*/ 9 h 215"/>
                <a:gd name="T38" fmla="*/ 99 w 235"/>
                <a:gd name="T39" fmla="*/ 0 h 215"/>
                <a:gd name="T40" fmla="*/ 80 w 235"/>
                <a:gd name="T41" fmla="*/ 9 h 215"/>
                <a:gd name="T42" fmla="*/ 55 w 235"/>
                <a:gd name="T43" fmla="*/ 32 h 215"/>
                <a:gd name="T44" fmla="*/ 35 w 235"/>
                <a:gd name="T45" fmla="*/ 57 h 215"/>
                <a:gd name="T46" fmla="*/ 44 w 235"/>
                <a:gd name="T47" fmla="*/ 66 h 215"/>
                <a:gd name="T48" fmla="*/ 49 w 235"/>
                <a:gd name="T49" fmla="*/ 61 h 215"/>
                <a:gd name="T50" fmla="*/ 80 w 235"/>
                <a:gd name="T51" fmla="*/ 37 h 215"/>
                <a:gd name="T52" fmla="*/ 91 w 235"/>
                <a:gd name="T53" fmla="*/ 50 h 215"/>
                <a:gd name="T54" fmla="*/ 108 w 235"/>
                <a:gd name="T55" fmla="*/ 116 h 215"/>
                <a:gd name="T56" fmla="*/ 69 w 235"/>
                <a:gd name="T57" fmla="*/ 168 h 215"/>
                <a:gd name="T58" fmla="*/ 37 w 235"/>
                <a:gd name="T59" fmla="*/ 186 h 215"/>
                <a:gd name="T60" fmla="*/ 27 w 235"/>
                <a:gd name="T61" fmla="*/ 183 h 215"/>
                <a:gd name="T62" fmla="*/ 19 w 235"/>
                <a:gd name="T63" fmla="*/ 174 h 215"/>
                <a:gd name="T64" fmla="*/ 15 w 235"/>
                <a:gd name="T65" fmla="*/ 174 h 215"/>
                <a:gd name="T66" fmla="*/ 0 w 235"/>
                <a:gd name="T67" fmla="*/ 207 h 215"/>
                <a:gd name="T68" fmla="*/ 25 w 235"/>
                <a:gd name="T69" fmla="*/ 215 h 215"/>
                <a:gd name="T70" fmla="*/ 51 w 235"/>
                <a:gd name="T71" fmla="*/ 208 h 215"/>
                <a:gd name="T72" fmla="*/ 77 w 235"/>
                <a:gd name="T73" fmla="*/ 187 h 215"/>
                <a:gd name="T74" fmla="*/ 109 w 235"/>
                <a:gd name="T75" fmla="*/ 147 h 215"/>
                <a:gd name="T76" fmla="*/ 113 w 235"/>
                <a:gd name="T77" fmla="*/ 140 h 215"/>
                <a:gd name="T78" fmla="*/ 114 w 235"/>
                <a:gd name="T79" fmla="*/ 143 h 215"/>
                <a:gd name="T80" fmla="*/ 115 w 235"/>
                <a:gd name="T81" fmla="*/ 148 h 215"/>
                <a:gd name="T82" fmla="*/ 133 w 235"/>
                <a:gd name="T83" fmla="*/ 210 h 215"/>
                <a:gd name="T84" fmla="*/ 143 w 235"/>
                <a:gd name="T85" fmla="*/ 215 h 215"/>
                <a:gd name="T86" fmla="*/ 210 w 235"/>
                <a:gd name="T87" fmla="*/ 15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 h="215">
                  <a:moveTo>
                    <a:pt x="210" y="157"/>
                  </a:moveTo>
                  <a:cubicBezTo>
                    <a:pt x="200" y="148"/>
                    <a:pt x="200" y="148"/>
                    <a:pt x="200" y="148"/>
                  </a:cubicBezTo>
                  <a:cubicBezTo>
                    <a:pt x="183" y="168"/>
                    <a:pt x="172" y="178"/>
                    <a:pt x="165" y="178"/>
                  </a:cubicBezTo>
                  <a:cubicBezTo>
                    <a:pt x="162" y="178"/>
                    <a:pt x="160" y="176"/>
                    <a:pt x="158" y="173"/>
                  </a:cubicBezTo>
                  <a:cubicBezTo>
                    <a:pt x="156" y="167"/>
                    <a:pt x="153" y="159"/>
                    <a:pt x="149" y="147"/>
                  </a:cubicBezTo>
                  <a:cubicBezTo>
                    <a:pt x="146" y="134"/>
                    <a:pt x="142" y="120"/>
                    <a:pt x="138" y="103"/>
                  </a:cubicBezTo>
                  <a:cubicBezTo>
                    <a:pt x="148" y="87"/>
                    <a:pt x="157" y="74"/>
                    <a:pt x="166" y="62"/>
                  </a:cubicBezTo>
                  <a:cubicBezTo>
                    <a:pt x="175" y="50"/>
                    <a:pt x="180" y="44"/>
                    <a:pt x="181" y="42"/>
                  </a:cubicBezTo>
                  <a:cubicBezTo>
                    <a:pt x="188" y="34"/>
                    <a:pt x="195" y="30"/>
                    <a:pt x="202" y="30"/>
                  </a:cubicBezTo>
                  <a:cubicBezTo>
                    <a:pt x="207" y="30"/>
                    <a:pt x="212" y="33"/>
                    <a:pt x="215" y="41"/>
                  </a:cubicBezTo>
                  <a:cubicBezTo>
                    <a:pt x="223" y="41"/>
                    <a:pt x="223" y="41"/>
                    <a:pt x="223" y="41"/>
                  </a:cubicBezTo>
                  <a:cubicBezTo>
                    <a:pt x="228" y="26"/>
                    <a:pt x="232" y="14"/>
                    <a:pt x="235" y="4"/>
                  </a:cubicBezTo>
                  <a:cubicBezTo>
                    <a:pt x="228" y="1"/>
                    <a:pt x="221" y="0"/>
                    <a:pt x="214" y="0"/>
                  </a:cubicBezTo>
                  <a:cubicBezTo>
                    <a:pt x="200" y="0"/>
                    <a:pt x="186" y="6"/>
                    <a:pt x="174" y="19"/>
                  </a:cubicBezTo>
                  <a:cubicBezTo>
                    <a:pt x="171" y="23"/>
                    <a:pt x="165" y="31"/>
                    <a:pt x="156" y="44"/>
                  </a:cubicBezTo>
                  <a:cubicBezTo>
                    <a:pt x="147" y="58"/>
                    <a:pt x="139" y="69"/>
                    <a:pt x="132" y="79"/>
                  </a:cubicBezTo>
                  <a:cubicBezTo>
                    <a:pt x="131" y="74"/>
                    <a:pt x="130" y="71"/>
                    <a:pt x="129" y="68"/>
                  </a:cubicBezTo>
                  <a:cubicBezTo>
                    <a:pt x="128" y="65"/>
                    <a:pt x="125" y="51"/>
                    <a:pt x="118" y="25"/>
                  </a:cubicBezTo>
                  <a:cubicBezTo>
                    <a:pt x="117" y="20"/>
                    <a:pt x="115" y="15"/>
                    <a:pt x="112" y="9"/>
                  </a:cubicBezTo>
                  <a:cubicBezTo>
                    <a:pt x="109" y="3"/>
                    <a:pt x="104" y="0"/>
                    <a:pt x="99" y="0"/>
                  </a:cubicBezTo>
                  <a:cubicBezTo>
                    <a:pt x="94" y="0"/>
                    <a:pt x="88" y="3"/>
                    <a:pt x="80" y="9"/>
                  </a:cubicBezTo>
                  <a:cubicBezTo>
                    <a:pt x="72" y="15"/>
                    <a:pt x="63" y="23"/>
                    <a:pt x="55" y="32"/>
                  </a:cubicBezTo>
                  <a:cubicBezTo>
                    <a:pt x="46" y="42"/>
                    <a:pt x="39" y="50"/>
                    <a:pt x="35" y="57"/>
                  </a:cubicBezTo>
                  <a:cubicBezTo>
                    <a:pt x="44" y="66"/>
                    <a:pt x="44" y="66"/>
                    <a:pt x="44" y="66"/>
                  </a:cubicBezTo>
                  <a:cubicBezTo>
                    <a:pt x="45" y="65"/>
                    <a:pt x="47" y="63"/>
                    <a:pt x="49" y="61"/>
                  </a:cubicBezTo>
                  <a:cubicBezTo>
                    <a:pt x="62" y="45"/>
                    <a:pt x="73" y="37"/>
                    <a:pt x="80" y="37"/>
                  </a:cubicBezTo>
                  <a:cubicBezTo>
                    <a:pt x="84" y="37"/>
                    <a:pt x="88" y="42"/>
                    <a:pt x="91" y="50"/>
                  </a:cubicBezTo>
                  <a:cubicBezTo>
                    <a:pt x="98" y="72"/>
                    <a:pt x="104" y="94"/>
                    <a:pt x="108" y="116"/>
                  </a:cubicBezTo>
                  <a:cubicBezTo>
                    <a:pt x="94" y="139"/>
                    <a:pt x="81" y="156"/>
                    <a:pt x="69" y="168"/>
                  </a:cubicBezTo>
                  <a:cubicBezTo>
                    <a:pt x="58" y="180"/>
                    <a:pt x="47" y="186"/>
                    <a:pt x="37" y="186"/>
                  </a:cubicBezTo>
                  <a:cubicBezTo>
                    <a:pt x="32" y="186"/>
                    <a:pt x="29" y="185"/>
                    <a:pt x="27" y="183"/>
                  </a:cubicBezTo>
                  <a:cubicBezTo>
                    <a:pt x="24" y="181"/>
                    <a:pt x="22" y="178"/>
                    <a:pt x="19" y="174"/>
                  </a:cubicBezTo>
                  <a:cubicBezTo>
                    <a:pt x="15" y="174"/>
                    <a:pt x="15" y="174"/>
                    <a:pt x="15" y="174"/>
                  </a:cubicBezTo>
                  <a:cubicBezTo>
                    <a:pt x="10" y="186"/>
                    <a:pt x="5" y="197"/>
                    <a:pt x="0" y="207"/>
                  </a:cubicBezTo>
                  <a:cubicBezTo>
                    <a:pt x="8" y="212"/>
                    <a:pt x="16" y="215"/>
                    <a:pt x="25" y="215"/>
                  </a:cubicBezTo>
                  <a:cubicBezTo>
                    <a:pt x="34" y="215"/>
                    <a:pt x="43" y="213"/>
                    <a:pt x="51" y="208"/>
                  </a:cubicBezTo>
                  <a:cubicBezTo>
                    <a:pt x="59" y="204"/>
                    <a:pt x="68" y="196"/>
                    <a:pt x="77" y="187"/>
                  </a:cubicBezTo>
                  <a:cubicBezTo>
                    <a:pt x="85" y="177"/>
                    <a:pt x="96" y="164"/>
                    <a:pt x="109" y="147"/>
                  </a:cubicBezTo>
                  <a:cubicBezTo>
                    <a:pt x="109" y="144"/>
                    <a:pt x="111" y="142"/>
                    <a:pt x="113" y="140"/>
                  </a:cubicBezTo>
                  <a:cubicBezTo>
                    <a:pt x="114" y="140"/>
                    <a:pt x="114" y="141"/>
                    <a:pt x="114" y="143"/>
                  </a:cubicBezTo>
                  <a:cubicBezTo>
                    <a:pt x="115" y="145"/>
                    <a:pt x="115" y="146"/>
                    <a:pt x="115" y="148"/>
                  </a:cubicBezTo>
                  <a:cubicBezTo>
                    <a:pt x="122" y="183"/>
                    <a:pt x="128" y="204"/>
                    <a:pt x="133" y="210"/>
                  </a:cubicBezTo>
                  <a:cubicBezTo>
                    <a:pt x="135" y="213"/>
                    <a:pt x="139" y="215"/>
                    <a:pt x="143" y="215"/>
                  </a:cubicBezTo>
                  <a:cubicBezTo>
                    <a:pt x="157" y="215"/>
                    <a:pt x="179" y="196"/>
                    <a:pt x="210"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106" name="Freeform 8"/>
            <p:cNvSpPr>
              <a:spLocks/>
            </p:cNvSpPr>
            <p:nvPr/>
          </p:nvSpPr>
          <p:spPr bwMode="auto">
            <a:xfrm>
              <a:off x="4358" y="1765"/>
              <a:ext cx="427" cy="1009"/>
            </a:xfrm>
            <a:custGeom>
              <a:avLst/>
              <a:gdLst>
                <a:gd name="T0" fmla="*/ 171 w 180"/>
                <a:gd name="T1" fmla="*/ 79 h 425"/>
                <a:gd name="T2" fmla="*/ 151 w 180"/>
                <a:gd name="T3" fmla="*/ 33 h 425"/>
                <a:gd name="T4" fmla="*/ 126 w 180"/>
                <a:gd name="T5" fmla="*/ 0 h 425"/>
                <a:gd name="T6" fmla="*/ 119 w 180"/>
                <a:gd name="T7" fmla="*/ 18 h 425"/>
                <a:gd name="T8" fmla="*/ 137 w 180"/>
                <a:gd name="T9" fmla="*/ 61 h 425"/>
                <a:gd name="T10" fmla="*/ 144 w 180"/>
                <a:gd name="T11" fmla="*/ 122 h 425"/>
                <a:gd name="T12" fmla="*/ 136 w 180"/>
                <a:gd name="T13" fmla="*/ 195 h 425"/>
                <a:gd name="T14" fmla="*/ 110 w 180"/>
                <a:gd name="T15" fmla="*/ 272 h 425"/>
                <a:gd name="T16" fmla="*/ 66 w 180"/>
                <a:gd name="T17" fmla="*/ 344 h 425"/>
                <a:gd name="T18" fmla="*/ 6 w 180"/>
                <a:gd name="T19" fmla="*/ 405 h 425"/>
                <a:gd name="T20" fmla="*/ 0 w 180"/>
                <a:gd name="T21" fmla="*/ 425 h 425"/>
                <a:gd name="T22" fmla="*/ 80 w 180"/>
                <a:gd name="T23" fmla="*/ 367 h 425"/>
                <a:gd name="T24" fmla="*/ 136 w 180"/>
                <a:gd name="T25" fmla="*/ 295 h 425"/>
                <a:gd name="T26" fmla="*/ 169 w 180"/>
                <a:gd name="T27" fmla="*/ 216 h 425"/>
                <a:gd name="T28" fmla="*/ 180 w 180"/>
                <a:gd name="T29" fmla="*/ 139 h 425"/>
                <a:gd name="T30" fmla="*/ 171 w 180"/>
                <a:gd name="T31" fmla="*/ 7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425">
                  <a:moveTo>
                    <a:pt x="171" y="79"/>
                  </a:moveTo>
                  <a:cubicBezTo>
                    <a:pt x="166" y="61"/>
                    <a:pt x="159" y="46"/>
                    <a:pt x="151" y="33"/>
                  </a:cubicBezTo>
                  <a:cubicBezTo>
                    <a:pt x="143" y="21"/>
                    <a:pt x="135" y="10"/>
                    <a:pt x="126" y="0"/>
                  </a:cubicBezTo>
                  <a:cubicBezTo>
                    <a:pt x="119" y="18"/>
                    <a:pt x="119" y="18"/>
                    <a:pt x="119" y="18"/>
                  </a:cubicBezTo>
                  <a:cubicBezTo>
                    <a:pt x="126" y="30"/>
                    <a:pt x="132" y="45"/>
                    <a:pt x="137" y="61"/>
                  </a:cubicBezTo>
                  <a:cubicBezTo>
                    <a:pt x="142" y="77"/>
                    <a:pt x="144" y="97"/>
                    <a:pt x="144" y="122"/>
                  </a:cubicBezTo>
                  <a:cubicBezTo>
                    <a:pt x="144" y="146"/>
                    <a:pt x="142" y="170"/>
                    <a:pt x="136" y="195"/>
                  </a:cubicBezTo>
                  <a:cubicBezTo>
                    <a:pt x="130" y="221"/>
                    <a:pt x="122" y="246"/>
                    <a:pt x="110" y="272"/>
                  </a:cubicBezTo>
                  <a:cubicBezTo>
                    <a:pt x="98" y="297"/>
                    <a:pt x="84" y="321"/>
                    <a:pt x="66" y="344"/>
                  </a:cubicBezTo>
                  <a:cubicBezTo>
                    <a:pt x="49" y="367"/>
                    <a:pt x="29" y="387"/>
                    <a:pt x="6" y="405"/>
                  </a:cubicBezTo>
                  <a:cubicBezTo>
                    <a:pt x="0" y="425"/>
                    <a:pt x="0" y="425"/>
                    <a:pt x="0" y="425"/>
                  </a:cubicBezTo>
                  <a:cubicBezTo>
                    <a:pt x="30" y="409"/>
                    <a:pt x="57" y="390"/>
                    <a:pt x="80" y="367"/>
                  </a:cubicBezTo>
                  <a:cubicBezTo>
                    <a:pt x="103" y="345"/>
                    <a:pt x="121" y="321"/>
                    <a:pt x="136" y="295"/>
                  </a:cubicBezTo>
                  <a:cubicBezTo>
                    <a:pt x="151" y="269"/>
                    <a:pt x="162" y="243"/>
                    <a:pt x="169" y="216"/>
                  </a:cubicBezTo>
                  <a:cubicBezTo>
                    <a:pt x="176" y="189"/>
                    <a:pt x="180" y="164"/>
                    <a:pt x="180" y="139"/>
                  </a:cubicBezTo>
                  <a:cubicBezTo>
                    <a:pt x="180" y="117"/>
                    <a:pt x="177" y="96"/>
                    <a:pt x="171"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grpSp>
        <p:nvGrpSpPr>
          <p:cNvPr id="4" name="Group 3"/>
          <p:cNvGrpSpPr/>
          <p:nvPr/>
        </p:nvGrpSpPr>
        <p:grpSpPr>
          <a:xfrm>
            <a:off x="575717" y="2393044"/>
            <a:ext cx="1497805" cy="1166850"/>
            <a:chOff x="575717" y="2393044"/>
            <a:chExt cx="1497805" cy="1166850"/>
          </a:xfrm>
        </p:grpSpPr>
        <p:sp>
          <p:nvSpPr>
            <p:cNvPr id="108" name="Rectangle 209"/>
            <p:cNvSpPr>
              <a:spLocks noChangeArrowheads="1"/>
            </p:cNvSpPr>
            <p:nvPr/>
          </p:nvSpPr>
          <p:spPr bwMode="auto">
            <a:xfrm>
              <a:off x="575717" y="2393044"/>
              <a:ext cx="1497805" cy="11668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chemeClr val="bg1"/>
                </a:solidFill>
                <a:effectLst/>
                <a:uLnTx/>
                <a:uFillTx/>
              </a:endParaRPr>
            </a:p>
          </p:txBody>
        </p:sp>
        <p:sp>
          <p:nvSpPr>
            <p:cNvPr id="109" name="Freeform 218"/>
            <p:cNvSpPr>
              <a:spLocks noEditPoints="1"/>
            </p:cNvSpPr>
            <p:nvPr/>
          </p:nvSpPr>
          <p:spPr bwMode="auto">
            <a:xfrm>
              <a:off x="650696" y="2622455"/>
              <a:ext cx="1344276" cy="858696"/>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10" name="Rectangle 109"/>
            <p:cNvSpPr/>
            <p:nvPr/>
          </p:nvSpPr>
          <p:spPr>
            <a:xfrm>
              <a:off x="671901" y="2652596"/>
              <a:ext cx="434028" cy="814076"/>
            </a:xfrm>
            <a:prstGeom prst="rect">
              <a:avLst/>
            </a:prstGeom>
            <a:solidFill>
              <a:schemeClr val="accent3"/>
            </a:solidFill>
            <a:ln w="27051">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219"/>
            <p:cNvSpPr>
              <a:spLocks noEditPoints="1"/>
            </p:cNvSpPr>
            <p:nvPr/>
          </p:nvSpPr>
          <p:spPr bwMode="auto">
            <a:xfrm>
              <a:off x="650499" y="2622455"/>
              <a:ext cx="1344276" cy="858696"/>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12" name="Line 220"/>
            <p:cNvSpPr>
              <a:spLocks noChangeShapeType="1"/>
            </p:cNvSpPr>
            <p:nvPr/>
          </p:nvSpPr>
          <p:spPr bwMode="auto">
            <a:xfrm>
              <a:off x="650696" y="2913448"/>
              <a:ext cx="1344276"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13" name="Line 221"/>
            <p:cNvSpPr>
              <a:spLocks noChangeShapeType="1"/>
            </p:cNvSpPr>
            <p:nvPr/>
          </p:nvSpPr>
          <p:spPr bwMode="auto">
            <a:xfrm flipH="1">
              <a:off x="650696" y="3186589"/>
              <a:ext cx="1344276"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14" name="Line 222"/>
            <p:cNvSpPr>
              <a:spLocks noChangeShapeType="1"/>
            </p:cNvSpPr>
            <p:nvPr/>
          </p:nvSpPr>
          <p:spPr bwMode="auto">
            <a:xfrm>
              <a:off x="1550450" y="2622455"/>
              <a:ext cx="0" cy="84976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15" name="Line 223"/>
            <p:cNvSpPr>
              <a:spLocks noChangeShapeType="1"/>
            </p:cNvSpPr>
            <p:nvPr/>
          </p:nvSpPr>
          <p:spPr bwMode="auto">
            <a:xfrm flipV="1">
              <a:off x="1098789" y="2622455"/>
              <a:ext cx="0" cy="84976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16" name="Freeform 219"/>
            <p:cNvSpPr>
              <a:spLocks noEditPoints="1"/>
            </p:cNvSpPr>
            <p:nvPr/>
          </p:nvSpPr>
          <p:spPr bwMode="auto">
            <a:xfrm>
              <a:off x="650499" y="2463799"/>
              <a:ext cx="1344276" cy="174317"/>
            </a:xfrm>
            <a:prstGeom prst="rect">
              <a:avLst/>
            </a:pr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2633745910"/>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 5s surprises for SQL users</a:t>
            </a:r>
          </a:p>
        </p:txBody>
      </p:sp>
      <p:sp>
        <p:nvSpPr>
          <p:cNvPr id="6" name="Content Placeholder 5"/>
          <p:cNvSpPr>
            <a:spLocks noGrp="1"/>
          </p:cNvSpPr>
          <p:nvPr>
            <p:ph sz="quarter" idx="4294967295"/>
          </p:nvPr>
        </p:nvSpPr>
        <p:spPr>
          <a:xfrm>
            <a:off x="6614887" y="1531258"/>
            <a:ext cx="5070928" cy="5076371"/>
          </a:xfrm>
        </p:spPr>
        <p:txBody>
          <a:bodyPr>
            <a:normAutofit/>
          </a:bodyPr>
          <a:lstStyle/>
          <a:p>
            <a:pPr marL="0" indent="0">
              <a:lnSpc>
                <a:spcPct val="114000"/>
              </a:lnSpc>
              <a:buNone/>
              <a:defRPr/>
            </a:pPr>
            <a:r>
              <a:rPr lang="en-US" sz="2400" b="1" dirty="0">
                <a:solidFill>
                  <a:schemeClr val="accent1"/>
                </a:solidFill>
                <a:latin typeface="Segoe UI Semibold" charset="0"/>
                <a:ea typeface="Segoe UI Semibold" charset="0"/>
                <a:cs typeface="Segoe UI Semibold" charset="0"/>
              </a:rPr>
              <a:t>AS is not as</a:t>
            </a:r>
          </a:p>
          <a:p>
            <a:pPr marL="457200" lvl="1" indent="-228600" defTabSz="914225">
              <a:lnSpc>
                <a:spcPct val="100000"/>
              </a:lnSpc>
              <a:spcBef>
                <a:spcPts val="0"/>
              </a:spcBef>
              <a:defRPr/>
            </a:pPr>
            <a:r>
              <a:rPr lang="en-US" sz="1600" kern="0" dirty="0"/>
              <a:t>C# keywords and SQL keywords overlap</a:t>
            </a:r>
          </a:p>
          <a:p>
            <a:pPr marL="457200" lvl="1" indent="-228600" defTabSz="914225">
              <a:lnSpc>
                <a:spcPct val="100000"/>
              </a:lnSpc>
              <a:spcBef>
                <a:spcPts val="0"/>
              </a:spcBef>
              <a:defRPr/>
            </a:pPr>
            <a:r>
              <a:rPr lang="en-US" sz="1600" kern="0" dirty="0"/>
              <a:t>Costly to make case-insensitive </a:t>
            </a:r>
            <a:r>
              <a:rPr lang="en-US" sz="1600" kern="0" dirty="0">
                <a:latin typeface="Segoe MDL2 Assets" panose="050A0102010101010101" pitchFamily="18" charset="0"/>
              </a:rPr>
              <a:t></a:t>
            </a:r>
            <a:r>
              <a:rPr lang="en-US" sz="1600" kern="0" dirty="0"/>
              <a:t> Better build capabilities than tinker with syntax</a:t>
            </a:r>
          </a:p>
          <a:p>
            <a:pPr marL="0" indent="0">
              <a:lnSpc>
                <a:spcPct val="114000"/>
              </a:lnSpc>
              <a:buNone/>
              <a:defRPr/>
            </a:pPr>
            <a:r>
              <a:rPr lang="en-US" sz="2400" b="1" dirty="0">
                <a:solidFill>
                  <a:schemeClr val="accent1"/>
                </a:solidFill>
                <a:latin typeface="Segoe UI Semibold" charset="0"/>
                <a:ea typeface="Segoe UI Semibold" charset="0"/>
                <a:cs typeface="Segoe UI Semibold" charset="0"/>
              </a:rPr>
              <a:t>= != ==</a:t>
            </a:r>
          </a:p>
          <a:p>
            <a:pPr marL="457200" lvl="1" indent="-228600" defTabSz="914225">
              <a:lnSpc>
                <a:spcPct val="114000"/>
              </a:lnSpc>
              <a:spcBef>
                <a:spcPts val="0"/>
              </a:spcBef>
              <a:defRPr/>
            </a:pPr>
            <a:r>
              <a:rPr lang="en-US" sz="1600" kern="0" dirty="0"/>
              <a:t>Remember: C# expression language</a:t>
            </a:r>
          </a:p>
          <a:p>
            <a:pPr marL="0" indent="0">
              <a:lnSpc>
                <a:spcPct val="114000"/>
              </a:lnSpc>
              <a:buNone/>
              <a:defRPr/>
            </a:pPr>
            <a:r>
              <a:rPr lang="en-US" sz="2400" b="1" dirty="0">
                <a:solidFill>
                  <a:schemeClr val="accent1"/>
                </a:solidFill>
                <a:latin typeface="Segoe UI Semibold" charset="0"/>
                <a:ea typeface="Segoe UI Semibold" charset="0"/>
                <a:cs typeface="Segoe UI Semibold" charset="0"/>
              </a:rPr>
              <a:t>null IS NOT NULL</a:t>
            </a:r>
          </a:p>
          <a:p>
            <a:pPr marL="457200" lvl="1" indent="-228600" defTabSz="914225">
              <a:lnSpc>
                <a:spcPct val="114000"/>
              </a:lnSpc>
              <a:spcBef>
                <a:spcPts val="0"/>
              </a:spcBef>
              <a:defRPr/>
            </a:pPr>
            <a:r>
              <a:rPr lang="en-US" sz="1600" kern="0" dirty="0"/>
              <a:t>C# nulls are two-valued</a:t>
            </a:r>
          </a:p>
          <a:p>
            <a:pPr marL="0" indent="0">
              <a:lnSpc>
                <a:spcPct val="114000"/>
              </a:lnSpc>
              <a:buNone/>
              <a:defRPr/>
            </a:pPr>
            <a:r>
              <a:rPr lang="en-US" sz="2400" b="1" dirty="0">
                <a:solidFill>
                  <a:schemeClr val="accent1"/>
                </a:solidFill>
                <a:latin typeface="Segoe UI Semibold" charset="0"/>
                <a:ea typeface="Segoe UI Semibold" charset="0"/>
                <a:cs typeface="Segoe UI Semibold" charset="0"/>
              </a:rPr>
              <a:t>PROCEDURES but no WHILE</a:t>
            </a:r>
          </a:p>
          <a:p>
            <a:pPr marL="0" indent="0">
              <a:lnSpc>
                <a:spcPct val="114000"/>
              </a:lnSpc>
              <a:buNone/>
              <a:defRPr/>
            </a:pPr>
            <a:r>
              <a:rPr lang="en-US" sz="2400" b="1" dirty="0">
                <a:solidFill>
                  <a:schemeClr val="accent1"/>
                </a:solidFill>
                <a:latin typeface="Segoe UI Semibold" charset="0"/>
                <a:ea typeface="Segoe UI Semibold" charset="0"/>
                <a:cs typeface="Segoe UI Semibold" charset="0"/>
              </a:rPr>
              <a:t>No UPDATE nor MERGE</a:t>
            </a:r>
          </a:p>
        </p:txBody>
      </p:sp>
      <p:grpSp>
        <p:nvGrpSpPr>
          <p:cNvPr id="97" name="Group 96"/>
          <p:cNvGrpSpPr/>
          <p:nvPr/>
        </p:nvGrpSpPr>
        <p:grpSpPr>
          <a:xfrm>
            <a:off x="1687285" y="1933417"/>
            <a:ext cx="1952853" cy="4924583"/>
            <a:chOff x="-2396781" y="3065112"/>
            <a:chExt cx="822528" cy="2074200"/>
          </a:xfrm>
        </p:grpSpPr>
        <p:sp>
          <p:nvSpPr>
            <p:cNvPr id="83" name="Freeform 115"/>
            <p:cNvSpPr>
              <a:spLocks noEditPoints="1"/>
            </p:cNvSpPr>
            <p:nvPr/>
          </p:nvSpPr>
          <p:spPr bwMode="auto">
            <a:xfrm>
              <a:off x="-2396781" y="3065112"/>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116"/>
            <p:cNvSpPr>
              <a:spLocks noChangeArrowheads="1"/>
            </p:cNvSpPr>
            <p:nvPr/>
          </p:nvSpPr>
          <p:spPr bwMode="auto">
            <a:xfrm>
              <a:off x="-2274168" y="3182617"/>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117"/>
            <p:cNvSpPr>
              <a:spLocks noChangeArrowheads="1"/>
            </p:cNvSpPr>
            <p:nvPr/>
          </p:nvSpPr>
          <p:spPr bwMode="auto">
            <a:xfrm>
              <a:off x="-1993834" y="3741186"/>
              <a:ext cx="19257"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 name="Freeform 118"/>
            <p:cNvSpPr>
              <a:spLocks/>
            </p:cNvSpPr>
            <p:nvPr/>
          </p:nvSpPr>
          <p:spPr bwMode="auto">
            <a:xfrm>
              <a:off x="-2122605" y="4546684"/>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19"/>
            <p:cNvSpPr>
              <a:spLocks/>
            </p:cNvSpPr>
            <p:nvPr/>
          </p:nvSpPr>
          <p:spPr bwMode="auto">
            <a:xfrm>
              <a:off x="-1873973" y="4914522"/>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20"/>
            <p:cNvSpPr>
              <a:spLocks/>
            </p:cNvSpPr>
            <p:nvPr/>
          </p:nvSpPr>
          <p:spPr bwMode="auto">
            <a:xfrm>
              <a:off x="-1889300" y="4873651"/>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121"/>
            <p:cNvSpPr>
              <a:spLocks/>
            </p:cNvSpPr>
            <p:nvPr/>
          </p:nvSpPr>
          <p:spPr bwMode="auto">
            <a:xfrm>
              <a:off x="-2039160" y="4546684"/>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122"/>
            <p:cNvSpPr>
              <a:spLocks/>
            </p:cNvSpPr>
            <p:nvPr/>
          </p:nvSpPr>
          <p:spPr bwMode="auto">
            <a:xfrm>
              <a:off x="-1965933" y="4568823"/>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123"/>
            <p:cNvSpPr>
              <a:spLocks/>
            </p:cNvSpPr>
            <p:nvPr/>
          </p:nvSpPr>
          <p:spPr bwMode="auto">
            <a:xfrm>
              <a:off x="-1896112" y="4921334"/>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124"/>
            <p:cNvSpPr>
              <a:spLocks noEditPoints="1"/>
            </p:cNvSpPr>
            <p:nvPr/>
          </p:nvSpPr>
          <p:spPr bwMode="auto">
            <a:xfrm>
              <a:off x="-1873973" y="4851513"/>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125"/>
            <p:cNvSpPr>
              <a:spLocks/>
            </p:cNvSpPr>
            <p:nvPr/>
          </p:nvSpPr>
          <p:spPr bwMode="auto">
            <a:xfrm>
              <a:off x="-1783717" y="4848107"/>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209"/>
            <p:cNvSpPr>
              <a:spLocks/>
            </p:cNvSpPr>
            <p:nvPr/>
          </p:nvSpPr>
          <p:spPr bwMode="auto">
            <a:xfrm>
              <a:off x="-2166881" y="3286497"/>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210"/>
            <p:cNvSpPr>
              <a:spLocks noEditPoints="1"/>
            </p:cNvSpPr>
            <p:nvPr/>
          </p:nvSpPr>
          <p:spPr bwMode="auto">
            <a:xfrm>
              <a:off x="-2013616" y="3356318"/>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Rectangle 214"/>
            <p:cNvSpPr>
              <a:spLocks noChangeArrowheads="1"/>
            </p:cNvSpPr>
            <p:nvPr/>
          </p:nvSpPr>
          <p:spPr bwMode="auto">
            <a:xfrm>
              <a:off x="-2054486" y="3715641"/>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 name="Oval 2"/>
          <p:cNvSpPr/>
          <p:nvPr/>
        </p:nvSpPr>
        <p:spPr>
          <a:xfrm>
            <a:off x="6192100" y="1538516"/>
            <a:ext cx="422787" cy="4389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20" name="Oval 19"/>
          <p:cNvSpPr/>
          <p:nvPr/>
        </p:nvSpPr>
        <p:spPr>
          <a:xfrm>
            <a:off x="6192100" y="2870935"/>
            <a:ext cx="422787" cy="4389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21" name="Oval 20"/>
          <p:cNvSpPr/>
          <p:nvPr/>
        </p:nvSpPr>
        <p:spPr>
          <a:xfrm>
            <a:off x="6192100" y="3680067"/>
            <a:ext cx="422787" cy="4389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22" name="Oval 21"/>
          <p:cNvSpPr/>
          <p:nvPr/>
        </p:nvSpPr>
        <p:spPr>
          <a:xfrm>
            <a:off x="6192100" y="4450637"/>
            <a:ext cx="422787" cy="4389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p>
        </p:txBody>
      </p:sp>
      <p:sp>
        <p:nvSpPr>
          <p:cNvPr id="23" name="Oval 22"/>
          <p:cNvSpPr/>
          <p:nvPr/>
        </p:nvSpPr>
        <p:spPr>
          <a:xfrm>
            <a:off x="6192100" y="5012064"/>
            <a:ext cx="422787" cy="4389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p>
        </p:txBody>
      </p:sp>
    </p:spTree>
    <p:extLst>
      <p:ext uri="{BB962C8B-B14F-4D97-AF65-F5344CB8AC3E}">
        <p14:creationId xmlns:p14="http://schemas.microsoft.com/office/powerpoint/2010/main" val="398368882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p:nvPr/>
        </p:nvSpPr>
        <p:spPr bwMode="auto">
          <a:xfrm>
            <a:off x="4428519" y="5191917"/>
            <a:ext cx="7768369" cy="1051444"/>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solidFill>
                <a:schemeClr val="bg1"/>
              </a:solidFill>
              <a:latin typeface="+mj-lt"/>
              <a:ea typeface="Segoe UI" pitchFamily="34" charset="0"/>
              <a:cs typeface="Segoe UI" pitchFamily="34" charset="0"/>
            </a:endParaRPr>
          </a:p>
        </p:txBody>
      </p:sp>
      <p:sp>
        <p:nvSpPr>
          <p:cNvPr id="153" name="Rectangle 152"/>
          <p:cNvSpPr/>
          <p:nvPr/>
        </p:nvSpPr>
        <p:spPr bwMode="auto">
          <a:xfrm>
            <a:off x="4423631" y="4051716"/>
            <a:ext cx="7768369" cy="1051444"/>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solidFill>
                <a:schemeClr val="bg1"/>
              </a:solidFill>
              <a:latin typeface="+mj-lt"/>
              <a:ea typeface="Segoe UI" pitchFamily="34" charset="0"/>
              <a:cs typeface="Segoe UI" pitchFamily="34" charset="0"/>
            </a:endParaRPr>
          </a:p>
        </p:txBody>
      </p:sp>
      <p:sp>
        <p:nvSpPr>
          <p:cNvPr id="151" name="Rectangle 150"/>
          <p:cNvSpPr/>
          <p:nvPr/>
        </p:nvSpPr>
        <p:spPr bwMode="auto">
          <a:xfrm>
            <a:off x="4425925" y="2917050"/>
            <a:ext cx="7768369" cy="1051444"/>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U-SQL extensibility</a:t>
            </a:r>
          </a:p>
        </p:txBody>
      </p:sp>
      <p:sp>
        <p:nvSpPr>
          <p:cNvPr id="48" name="TextBox 47"/>
          <p:cNvSpPr txBox="1"/>
          <p:nvPr/>
        </p:nvSpPr>
        <p:spPr>
          <a:xfrm>
            <a:off x="351807" y="1001055"/>
            <a:ext cx="11322031" cy="457200"/>
          </a:xfrm>
          <a:prstGeom prst="rect">
            <a:avLst/>
          </a:prstGeom>
          <a:noFill/>
        </p:spPr>
        <p:txBody>
          <a:bodyPr wrap="square" lIns="91440" tIns="45720" rIns="91440" bIns="45720" rtlCol="0" anchor="ctr">
            <a:noAutofit/>
          </a:bodyPr>
          <a:lstStyle/>
          <a:p>
            <a:pPr>
              <a:spcAft>
                <a:spcPts val="600"/>
              </a:spcAft>
            </a:pPr>
            <a:r>
              <a:rPr lang="en-US" sz="2800" dirty="0">
                <a:solidFill>
                  <a:srgbClr val="50B347"/>
                </a:solidFill>
                <a:latin typeface="+mj-lt"/>
              </a:rPr>
              <a:t>Extend U-SQL with C#/.NET</a:t>
            </a:r>
          </a:p>
        </p:txBody>
      </p:sp>
      <p:sp>
        <p:nvSpPr>
          <p:cNvPr id="94" name="Rectangle 93"/>
          <p:cNvSpPr/>
          <p:nvPr/>
        </p:nvSpPr>
        <p:spPr bwMode="auto">
          <a:xfrm>
            <a:off x="4423630" y="1674112"/>
            <a:ext cx="7768369" cy="1153979"/>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solidFill>
                <a:schemeClr val="bg1"/>
              </a:solidFill>
              <a:latin typeface="+mj-lt"/>
              <a:ea typeface="Segoe UI" pitchFamily="34" charset="0"/>
              <a:cs typeface="Segoe UI" pitchFamily="34" charset="0"/>
            </a:endParaRPr>
          </a:p>
        </p:txBody>
      </p:sp>
      <p:sp>
        <p:nvSpPr>
          <p:cNvPr id="95" name="Rectangle 94"/>
          <p:cNvSpPr/>
          <p:nvPr/>
        </p:nvSpPr>
        <p:spPr bwMode="auto">
          <a:xfrm>
            <a:off x="0" y="1675044"/>
            <a:ext cx="4423631" cy="4552502"/>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274320" defTabSz="932472" fontAlgn="base">
              <a:spcBef>
                <a:spcPct val="0"/>
              </a:spcBef>
              <a:spcAft>
                <a:spcPct val="0"/>
              </a:spcAft>
            </a:pPr>
            <a:r>
              <a:rPr lang="en-US" sz="3200" dirty="0">
                <a:solidFill>
                  <a:schemeClr val="bg1"/>
                </a:solidFill>
                <a:latin typeface="+mj-lt"/>
                <a:ea typeface="Segoe UI" pitchFamily="34" charset="0"/>
                <a:cs typeface="Segoe UI" pitchFamily="34" charset="0"/>
              </a:rPr>
              <a:t>Built-in operators, function, aggregates</a:t>
            </a:r>
          </a:p>
        </p:txBody>
      </p:sp>
      <p:sp>
        <p:nvSpPr>
          <p:cNvPr id="96" name="Freeform 95"/>
          <p:cNvSpPr>
            <a:spLocks/>
          </p:cNvSpPr>
          <p:nvPr/>
        </p:nvSpPr>
        <p:spPr bwMode="auto">
          <a:xfrm>
            <a:off x="2366769" y="4612024"/>
            <a:ext cx="1784283" cy="1330332"/>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chemeClr val="bg1">
              <a:alpha val="20000"/>
            </a:schemeClr>
          </a:solidFill>
          <a:ln>
            <a:noFill/>
          </a:ln>
          <a:extLst/>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4" name="TextBox 83"/>
          <p:cNvSpPr txBox="1"/>
          <p:nvPr/>
        </p:nvSpPr>
        <p:spPr>
          <a:xfrm>
            <a:off x="6261309" y="5534758"/>
            <a:ext cx="4931093" cy="369332"/>
          </a:xfrm>
          <a:prstGeom prst="rect">
            <a:avLst/>
          </a:prstGeom>
          <a:noFill/>
        </p:spPr>
        <p:txBody>
          <a:bodyPr wrap="square" lIns="0" tIns="0" rIns="0" bIns="0" rtlCol="0">
            <a:noAutofit/>
          </a:bodyPr>
          <a:lstStyle/>
          <a:p>
            <a:r>
              <a:rPr lang="en-IN" sz="2400" dirty="0">
                <a:solidFill>
                  <a:schemeClr val="tx2"/>
                </a:solidFill>
                <a:latin typeface="+mj-lt"/>
              </a:rPr>
              <a:t>C# expressions (in SELECT statements)</a:t>
            </a:r>
          </a:p>
        </p:txBody>
      </p:sp>
      <p:sp>
        <p:nvSpPr>
          <p:cNvPr id="76" name="TextBox 75"/>
          <p:cNvSpPr txBox="1"/>
          <p:nvPr/>
        </p:nvSpPr>
        <p:spPr>
          <a:xfrm>
            <a:off x="6261309" y="4386694"/>
            <a:ext cx="4568110" cy="369332"/>
          </a:xfrm>
          <a:prstGeom prst="rect">
            <a:avLst/>
          </a:prstGeom>
          <a:noFill/>
        </p:spPr>
        <p:txBody>
          <a:bodyPr wrap="square" lIns="0" tIns="0" rIns="0" bIns="0" rtlCol="0">
            <a:noAutofit/>
          </a:bodyPr>
          <a:lstStyle/>
          <a:p>
            <a:r>
              <a:rPr lang="en-US" sz="2400" dirty="0">
                <a:solidFill>
                  <a:schemeClr val="tx2"/>
                </a:solidFill>
                <a:latin typeface="+mj-lt"/>
              </a:rPr>
              <a:t>User-defined aggregates (UDAGGs)</a:t>
            </a:r>
          </a:p>
        </p:txBody>
      </p:sp>
      <p:sp>
        <p:nvSpPr>
          <p:cNvPr id="70" name="TextBox 69"/>
          <p:cNvSpPr txBox="1"/>
          <p:nvPr/>
        </p:nvSpPr>
        <p:spPr>
          <a:xfrm>
            <a:off x="6261309" y="3277131"/>
            <a:ext cx="3900107" cy="369332"/>
          </a:xfrm>
          <a:prstGeom prst="rect">
            <a:avLst/>
          </a:prstGeom>
          <a:noFill/>
        </p:spPr>
        <p:txBody>
          <a:bodyPr wrap="square" lIns="0" tIns="0" rIns="0" bIns="0" rtlCol="0">
            <a:noAutofit/>
          </a:bodyPr>
          <a:lstStyle/>
          <a:p>
            <a:r>
              <a:rPr lang="en-US" sz="2400" dirty="0">
                <a:solidFill>
                  <a:schemeClr val="tx2"/>
                </a:solidFill>
                <a:latin typeface="+mj-lt"/>
              </a:rPr>
              <a:t>User-defined functions (UDFs)</a:t>
            </a:r>
          </a:p>
        </p:txBody>
      </p:sp>
      <p:sp>
        <p:nvSpPr>
          <p:cNvPr id="61" name="TextBox 60"/>
          <p:cNvSpPr txBox="1"/>
          <p:nvPr/>
        </p:nvSpPr>
        <p:spPr>
          <a:xfrm>
            <a:off x="6261309" y="2052071"/>
            <a:ext cx="4074642" cy="369332"/>
          </a:xfrm>
          <a:prstGeom prst="rect">
            <a:avLst/>
          </a:prstGeom>
          <a:noFill/>
        </p:spPr>
        <p:txBody>
          <a:bodyPr wrap="square" lIns="0" tIns="0" rIns="0" bIns="0" rtlCol="0">
            <a:noAutofit/>
          </a:bodyPr>
          <a:lstStyle/>
          <a:p>
            <a:r>
              <a:rPr lang="en-US" sz="2400" dirty="0">
                <a:solidFill>
                  <a:schemeClr val="tx2"/>
                </a:solidFill>
                <a:latin typeface="+mj-lt"/>
              </a:rPr>
              <a:t>User-defined operators (UDOs)</a:t>
            </a:r>
          </a:p>
        </p:txBody>
      </p:sp>
      <p:grpSp>
        <p:nvGrpSpPr>
          <p:cNvPr id="136" name="Group 135"/>
          <p:cNvGrpSpPr/>
          <p:nvPr/>
        </p:nvGrpSpPr>
        <p:grpSpPr>
          <a:xfrm>
            <a:off x="4555043" y="1850971"/>
            <a:ext cx="1324673" cy="879696"/>
            <a:chOff x="5667375" y="-366713"/>
            <a:chExt cx="3279776" cy="2178051"/>
          </a:xfrm>
        </p:grpSpPr>
        <p:sp>
          <p:nvSpPr>
            <p:cNvPr id="37" name="Rectangle 5"/>
            <p:cNvSpPr>
              <a:spLocks noChangeArrowheads="1"/>
            </p:cNvSpPr>
            <p:nvPr/>
          </p:nvSpPr>
          <p:spPr bwMode="auto">
            <a:xfrm>
              <a:off x="5903913" y="998538"/>
              <a:ext cx="166688" cy="8032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6"/>
            <p:cNvSpPr>
              <a:spLocks noChangeArrowheads="1"/>
            </p:cNvSpPr>
            <p:nvPr/>
          </p:nvSpPr>
          <p:spPr bwMode="auto">
            <a:xfrm>
              <a:off x="8047038" y="110807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7"/>
            <p:cNvSpPr>
              <a:spLocks/>
            </p:cNvSpPr>
            <p:nvPr/>
          </p:nvSpPr>
          <p:spPr bwMode="auto">
            <a:xfrm>
              <a:off x="7704138" y="496887"/>
              <a:ext cx="474663" cy="611188"/>
            </a:xfrm>
            <a:custGeom>
              <a:avLst/>
              <a:gdLst>
                <a:gd name="T0" fmla="*/ 0 w 151"/>
                <a:gd name="T1" fmla="*/ 22 h 194"/>
                <a:gd name="T2" fmla="*/ 22 w 151"/>
                <a:gd name="T3" fmla="*/ 0 h 194"/>
                <a:gd name="T4" fmla="*/ 129 w 151"/>
                <a:gd name="T5" fmla="*/ 0 h 194"/>
                <a:gd name="T6" fmla="*/ 151 w 151"/>
                <a:gd name="T7" fmla="*/ 22 h 194"/>
                <a:gd name="T8" fmla="*/ 151 w 151"/>
                <a:gd name="T9" fmla="*/ 173 h 194"/>
                <a:gd name="T10" fmla="*/ 129 w 151"/>
                <a:gd name="T11" fmla="*/ 194 h 194"/>
                <a:gd name="T12" fmla="*/ 22 w 151"/>
                <a:gd name="T13" fmla="*/ 194 h 194"/>
                <a:gd name="T14" fmla="*/ 0 w 151"/>
                <a:gd name="T15" fmla="*/ 173 h 194"/>
                <a:gd name="T16" fmla="*/ 0 w 151"/>
                <a:gd name="T17" fmla="*/ 2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94">
                  <a:moveTo>
                    <a:pt x="0" y="22"/>
                  </a:moveTo>
                  <a:cubicBezTo>
                    <a:pt x="0" y="10"/>
                    <a:pt x="10" y="0"/>
                    <a:pt x="22" y="0"/>
                  </a:cubicBezTo>
                  <a:cubicBezTo>
                    <a:pt x="129" y="0"/>
                    <a:pt x="129" y="0"/>
                    <a:pt x="129" y="0"/>
                  </a:cubicBezTo>
                  <a:cubicBezTo>
                    <a:pt x="141" y="0"/>
                    <a:pt x="151" y="10"/>
                    <a:pt x="151" y="22"/>
                  </a:cubicBezTo>
                  <a:cubicBezTo>
                    <a:pt x="151" y="173"/>
                    <a:pt x="151" y="173"/>
                    <a:pt x="151" y="173"/>
                  </a:cubicBezTo>
                  <a:cubicBezTo>
                    <a:pt x="151" y="185"/>
                    <a:pt x="141" y="194"/>
                    <a:pt x="129" y="194"/>
                  </a:cubicBezTo>
                  <a:cubicBezTo>
                    <a:pt x="22" y="194"/>
                    <a:pt x="22" y="194"/>
                    <a:pt x="22" y="194"/>
                  </a:cubicBezTo>
                  <a:cubicBezTo>
                    <a:pt x="10" y="194"/>
                    <a:pt x="0" y="185"/>
                    <a:pt x="0" y="173"/>
                  </a:cubicBez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8"/>
            <p:cNvSpPr>
              <a:spLocks noChangeArrowheads="1"/>
            </p:cNvSpPr>
            <p:nvPr/>
          </p:nvSpPr>
          <p:spPr bwMode="auto">
            <a:xfrm>
              <a:off x="6237288" y="998538"/>
              <a:ext cx="141288" cy="8032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9"/>
            <p:cNvSpPr>
              <a:spLocks/>
            </p:cNvSpPr>
            <p:nvPr/>
          </p:nvSpPr>
          <p:spPr bwMode="auto">
            <a:xfrm>
              <a:off x="6237288" y="998538"/>
              <a:ext cx="141288" cy="109538"/>
            </a:xfrm>
            <a:custGeom>
              <a:avLst/>
              <a:gdLst>
                <a:gd name="T0" fmla="*/ 89 w 89"/>
                <a:gd name="T1" fmla="*/ 69 h 69"/>
                <a:gd name="T2" fmla="*/ 0 w 89"/>
                <a:gd name="T3" fmla="*/ 0 h 69"/>
                <a:gd name="T4" fmla="*/ 89 w 89"/>
                <a:gd name="T5" fmla="*/ 0 h 69"/>
                <a:gd name="T6" fmla="*/ 89 w 89"/>
                <a:gd name="T7" fmla="*/ 69 h 69"/>
              </a:gdLst>
              <a:ahLst/>
              <a:cxnLst>
                <a:cxn ang="0">
                  <a:pos x="T0" y="T1"/>
                </a:cxn>
                <a:cxn ang="0">
                  <a:pos x="T2" y="T3"/>
                </a:cxn>
                <a:cxn ang="0">
                  <a:pos x="T4" y="T5"/>
                </a:cxn>
                <a:cxn ang="0">
                  <a:pos x="T6" y="T7"/>
                </a:cxn>
              </a:cxnLst>
              <a:rect l="0" t="0" r="r" b="b"/>
              <a:pathLst>
                <a:path w="89" h="69">
                  <a:moveTo>
                    <a:pt x="89" y="69"/>
                  </a:moveTo>
                  <a:lnTo>
                    <a:pt x="0" y="0"/>
                  </a:lnTo>
                  <a:lnTo>
                    <a:pt x="89" y="0"/>
                  </a:lnTo>
                  <a:lnTo>
                    <a:pt x="89" y="6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10"/>
            <p:cNvSpPr>
              <a:spLocks/>
            </p:cNvSpPr>
            <p:nvPr/>
          </p:nvSpPr>
          <p:spPr bwMode="auto">
            <a:xfrm>
              <a:off x="7767638" y="1430338"/>
              <a:ext cx="115888" cy="217488"/>
            </a:xfrm>
            <a:custGeom>
              <a:avLst/>
              <a:gdLst>
                <a:gd name="T0" fmla="*/ 73 w 73"/>
                <a:gd name="T1" fmla="*/ 137 h 137"/>
                <a:gd name="T2" fmla="*/ 0 w 73"/>
                <a:gd name="T3" fmla="*/ 137 h 137"/>
                <a:gd name="T4" fmla="*/ 7 w 73"/>
                <a:gd name="T5" fmla="*/ 0 h 137"/>
                <a:gd name="T6" fmla="*/ 63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7" y="0"/>
                  </a:lnTo>
                  <a:lnTo>
                    <a:pt x="63"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11"/>
            <p:cNvSpPr>
              <a:spLocks/>
            </p:cNvSpPr>
            <p:nvPr/>
          </p:nvSpPr>
          <p:spPr bwMode="auto">
            <a:xfrm>
              <a:off x="7794625" y="1338263"/>
              <a:ext cx="60325" cy="92075"/>
            </a:xfrm>
            <a:custGeom>
              <a:avLst/>
              <a:gdLst>
                <a:gd name="T0" fmla="*/ 38 w 38"/>
                <a:gd name="T1" fmla="*/ 58 h 58"/>
                <a:gd name="T2" fmla="*/ 0 w 38"/>
                <a:gd name="T3" fmla="*/ 58 h 58"/>
                <a:gd name="T4" fmla="*/ 2 w 38"/>
                <a:gd name="T5" fmla="*/ 0 h 58"/>
                <a:gd name="T6" fmla="*/ 34 w 38"/>
                <a:gd name="T7" fmla="*/ 0 h 58"/>
                <a:gd name="T8" fmla="*/ 38 w 38"/>
                <a:gd name="T9" fmla="*/ 58 h 58"/>
              </a:gdLst>
              <a:ahLst/>
              <a:cxnLst>
                <a:cxn ang="0">
                  <a:pos x="T0" y="T1"/>
                </a:cxn>
                <a:cxn ang="0">
                  <a:pos x="T2" y="T3"/>
                </a:cxn>
                <a:cxn ang="0">
                  <a:pos x="T4" y="T5"/>
                </a:cxn>
                <a:cxn ang="0">
                  <a:pos x="T6" y="T7"/>
                </a:cxn>
                <a:cxn ang="0">
                  <a:pos x="T8" y="T9"/>
                </a:cxn>
              </a:cxnLst>
              <a:rect l="0" t="0" r="r" b="b"/>
              <a:pathLst>
                <a:path w="38" h="58">
                  <a:moveTo>
                    <a:pt x="38" y="58"/>
                  </a:moveTo>
                  <a:lnTo>
                    <a:pt x="0" y="58"/>
                  </a:lnTo>
                  <a:lnTo>
                    <a:pt x="2" y="0"/>
                  </a:lnTo>
                  <a:lnTo>
                    <a:pt x="34" y="0"/>
                  </a:lnTo>
                  <a:lnTo>
                    <a:pt x="38"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Oval 12"/>
            <p:cNvSpPr>
              <a:spLocks noChangeArrowheads="1"/>
            </p:cNvSpPr>
            <p:nvPr/>
          </p:nvSpPr>
          <p:spPr bwMode="auto">
            <a:xfrm>
              <a:off x="7461250" y="1682750"/>
              <a:ext cx="127000" cy="1285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Oval 13"/>
            <p:cNvSpPr>
              <a:spLocks noChangeArrowheads="1"/>
            </p:cNvSpPr>
            <p:nvPr/>
          </p:nvSpPr>
          <p:spPr bwMode="auto">
            <a:xfrm>
              <a:off x="8050213" y="1676400"/>
              <a:ext cx="128588" cy="1285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4"/>
            <p:cNvSpPr>
              <a:spLocks/>
            </p:cNvSpPr>
            <p:nvPr/>
          </p:nvSpPr>
          <p:spPr bwMode="auto">
            <a:xfrm>
              <a:off x="7524750" y="1577975"/>
              <a:ext cx="592138" cy="92075"/>
            </a:xfrm>
            <a:custGeom>
              <a:avLst/>
              <a:gdLst>
                <a:gd name="T0" fmla="*/ 188 w 188"/>
                <a:gd name="T1" fmla="*/ 29 h 29"/>
                <a:gd name="T2" fmla="*/ 163 w 188"/>
                <a:gd name="T3" fmla="*/ 14 h 29"/>
                <a:gd name="T4" fmla="*/ 94 w 188"/>
                <a:gd name="T5" fmla="*/ 0 h 29"/>
                <a:gd name="T6" fmla="*/ 24 w 188"/>
                <a:gd name="T7" fmla="*/ 14 h 29"/>
                <a:gd name="T8" fmla="*/ 0 w 188"/>
                <a:gd name="T9" fmla="*/ 29 h 29"/>
                <a:gd name="T10" fmla="*/ 188 w 188"/>
                <a:gd name="T11" fmla="*/ 29 h 29"/>
              </a:gdLst>
              <a:ahLst/>
              <a:cxnLst>
                <a:cxn ang="0">
                  <a:pos x="T0" y="T1"/>
                </a:cxn>
                <a:cxn ang="0">
                  <a:pos x="T2" y="T3"/>
                </a:cxn>
                <a:cxn ang="0">
                  <a:pos x="T4" y="T5"/>
                </a:cxn>
                <a:cxn ang="0">
                  <a:pos x="T6" y="T7"/>
                </a:cxn>
                <a:cxn ang="0">
                  <a:pos x="T8" y="T9"/>
                </a:cxn>
                <a:cxn ang="0">
                  <a:pos x="T10" y="T11"/>
                </a:cxn>
              </a:cxnLst>
              <a:rect l="0" t="0" r="r" b="b"/>
              <a:pathLst>
                <a:path w="188" h="29">
                  <a:moveTo>
                    <a:pt x="188" y="29"/>
                  </a:moveTo>
                  <a:cubicBezTo>
                    <a:pt x="183" y="20"/>
                    <a:pt x="175" y="16"/>
                    <a:pt x="163" y="14"/>
                  </a:cubicBezTo>
                  <a:cubicBezTo>
                    <a:pt x="94" y="0"/>
                    <a:pt x="94" y="0"/>
                    <a:pt x="94" y="0"/>
                  </a:cubicBezTo>
                  <a:cubicBezTo>
                    <a:pt x="24" y="14"/>
                    <a:pt x="24" y="14"/>
                    <a:pt x="24" y="14"/>
                  </a:cubicBezTo>
                  <a:cubicBezTo>
                    <a:pt x="13" y="16"/>
                    <a:pt x="4" y="20"/>
                    <a:pt x="0" y="29"/>
                  </a:cubicBezTo>
                  <a:lnTo>
                    <a:pt x="188"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15"/>
            <p:cNvSpPr>
              <a:spLocks noChangeArrowheads="1"/>
            </p:cNvSpPr>
            <p:nvPr/>
          </p:nvSpPr>
          <p:spPr bwMode="auto">
            <a:xfrm>
              <a:off x="7524750" y="1670050"/>
              <a:ext cx="63500" cy="746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16"/>
            <p:cNvSpPr>
              <a:spLocks noChangeArrowheads="1"/>
            </p:cNvSpPr>
            <p:nvPr/>
          </p:nvSpPr>
          <p:spPr bwMode="auto">
            <a:xfrm>
              <a:off x="8050213" y="1670050"/>
              <a:ext cx="66675"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7"/>
            <p:cNvSpPr>
              <a:spLocks/>
            </p:cNvSpPr>
            <p:nvPr/>
          </p:nvSpPr>
          <p:spPr bwMode="auto">
            <a:xfrm>
              <a:off x="7777163" y="1682750"/>
              <a:ext cx="30163" cy="128588"/>
            </a:xfrm>
            <a:custGeom>
              <a:avLst/>
              <a:gdLst>
                <a:gd name="T0" fmla="*/ 10 w 10"/>
                <a:gd name="T1" fmla="*/ 38 h 41"/>
                <a:gd name="T2" fmla="*/ 7 w 10"/>
                <a:gd name="T3" fmla="*/ 41 h 41"/>
                <a:gd name="T4" fmla="*/ 2 w 10"/>
                <a:gd name="T5" fmla="*/ 41 h 41"/>
                <a:gd name="T6" fmla="*/ 0 w 10"/>
                <a:gd name="T7" fmla="*/ 38 h 41"/>
                <a:gd name="T8" fmla="*/ 0 w 10"/>
                <a:gd name="T9" fmla="*/ 2 h 41"/>
                <a:gd name="T10" fmla="*/ 2 w 10"/>
                <a:gd name="T11" fmla="*/ 0 h 41"/>
                <a:gd name="T12" fmla="*/ 7 w 10"/>
                <a:gd name="T13" fmla="*/ 0 h 41"/>
                <a:gd name="T14" fmla="*/ 10 w 10"/>
                <a:gd name="T15" fmla="*/ 2 h 41"/>
                <a:gd name="T16" fmla="*/ 10 w 10"/>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1">
                  <a:moveTo>
                    <a:pt x="10" y="38"/>
                  </a:moveTo>
                  <a:cubicBezTo>
                    <a:pt x="10" y="40"/>
                    <a:pt x="9"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9" y="0"/>
                    <a:pt x="10" y="1"/>
                    <a:pt x="10" y="2"/>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18"/>
            <p:cNvSpPr>
              <a:spLocks/>
            </p:cNvSpPr>
            <p:nvPr/>
          </p:nvSpPr>
          <p:spPr bwMode="auto">
            <a:xfrm>
              <a:off x="7842250" y="1682750"/>
              <a:ext cx="28575" cy="128588"/>
            </a:xfrm>
            <a:custGeom>
              <a:avLst/>
              <a:gdLst>
                <a:gd name="T0" fmla="*/ 9 w 9"/>
                <a:gd name="T1" fmla="*/ 38 h 41"/>
                <a:gd name="T2" fmla="*/ 7 w 9"/>
                <a:gd name="T3" fmla="*/ 41 h 41"/>
                <a:gd name="T4" fmla="*/ 2 w 9"/>
                <a:gd name="T5" fmla="*/ 41 h 41"/>
                <a:gd name="T6" fmla="*/ 0 w 9"/>
                <a:gd name="T7" fmla="*/ 38 h 41"/>
                <a:gd name="T8" fmla="*/ 0 w 9"/>
                <a:gd name="T9" fmla="*/ 2 h 41"/>
                <a:gd name="T10" fmla="*/ 2 w 9"/>
                <a:gd name="T11" fmla="*/ 0 h 41"/>
                <a:gd name="T12" fmla="*/ 7 w 9"/>
                <a:gd name="T13" fmla="*/ 0 h 41"/>
                <a:gd name="T14" fmla="*/ 9 w 9"/>
                <a:gd name="T15" fmla="*/ 2 h 41"/>
                <a:gd name="T16" fmla="*/ 9 w 9"/>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1">
                  <a:moveTo>
                    <a:pt x="9" y="38"/>
                  </a:moveTo>
                  <a:cubicBezTo>
                    <a:pt x="9" y="40"/>
                    <a:pt x="8"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8" y="0"/>
                    <a:pt x="9" y="1"/>
                    <a:pt x="9" y="2"/>
                  </a:cubicBezTo>
                  <a:lnTo>
                    <a:pt x="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19"/>
            <p:cNvSpPr>
              <a:spLocks noChangeArrowheads="1"/>
            </p:cNvSpPr>
            <p:nvPr/>
          </p:nvSpPr>
          <p:spPr bwMode="auto">
            <a:xfrm>
              <a:off x="7791450" y="1590675"/>
              <a:ext cx="66675" cy="1793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20"/>
            <p:cNvSpPr>
              <a:spLocks/>
            </p:cNvSpPr>
            <p:nvPr/>
          </p:nvSpPr>
          <p:spPr bwMode="auto">
            <a:xfrm>
              <a:off x="7634288" y="1296988"/>
              <a:ext cx="377825" cy="50800"/>
            </a:xfrm>
            <a:custGeom>
              <a:avLst/>
              <a:gdLst>
                <a:gd name="T0" fmla="*/ 120 w 120"/>
                <a:gd name="T1" fmla="*/ 8 h 16"/>
                <a:gd name="T2" fmla="*/ 112 w 120"/>
                <a:gd name="T3" fmla="*/ 16 h 16"/>
                <a:gd name="T4" fmla="*/ 8 w 120"/>
                <a:gd name="T5" fmla="*/ 16 h 16"/>
                <a:gd name="T6" fmla="*/ 0 w 120"/>
                <a:gd name="T7" fmla="*/ 8 h 16"/>
                <a:gd name="T8" fmla="*/ 0 w 120"/>
                <a:gd name="T9" fmla="*/ 8 h 16"/>
                <a:gd name="T10" fmla="*/ 8 w 120"/>
                <a:gd name="T11" fmla="*/ 0 h 16"/>
                <a:gd name="T12" fmla="*/ 112 w 120"/>
                <a:gd name="T13" fmla="*/ 0 h 16"/>
                <a:gd name="T14" fmla="*/ 120 w 120"/>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
                  <a:moveTo>
                    <a:pt x="120" y="8"/>
                  </a:moveTo>
                  <a:cubicBezTo>
                    <a:pt x="120" y="13"/>
                    <a:pt x="117" y="16"/>
                    <a:pt x="112" y="16"/>
                  </a:cubicBezTo>
                  <a:cubicBezTo>
                    <a:pt x="8" y="16"/>
                    <a:pt x="8" y="16"/>
                    <a:pt x="8" y="16"/>
                  </a:cubicBezTo>
                  <a:cubicBezTo>
                    <a:pt x="4" y="16"/>
                    <a:pt x="0" y="13"/>
                    <a:pt x="0" y="8"/>
                  </a:cubicBezTo>
                  <a:cubicBezTo>
                    <a:pt x="0" y="8"/>
                    <a:pt x="0" y="8"/>
                    <a:pt x="0" y="8"/>
                  </a:cubicBezTo>
                  <a:cubicBezTo>
                    <a:pt x="0" y="4"/>
                    <a:pt x="4" y="0"/>
                    <a:pt x="8" y="0"/>
                  </a:cubicBezTo>
                  <a:cubicBezTo>
                    <a:pt x="112" y="0"/>
                    <a:pt x="112" y="0"/>
                    <a:pt x="112" y="0"/>
                  </a:cubicBezTo>
                  <a:cubicBezTo>
                    <a:pt x="117" y="0"/>
                    <a:pt x="120" y="4"/>
                    <a:pt x="120"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21"/>
            <p:cNvSpPr>
              <a:spLocks/>
            </p:cNvSpPr>
            <p:nvPr/>
          </p:nvSpPr>
          <p:spPr bwMode="auto">
            <a:xfrm>
              <a:off x="7464425" y="1271588"/>
              <a:ext cx="720725" cy="50800"/>
            </a:xfrm>
            <a:custGeom>
              <a:avLst/>
              <a:gdLst>
                <a:gd name="T0" fmla="*/ 0 w 229"/>
                <a:gd name="T1" fmla="*/ 0 h 16"/>
                <a:gd name="T2" fmla="*/ 0 w 229"/>
                <a:gd name="T3" fmla="*/ 0 h 16"/>
                <a:gd name="T4" fmla="*/ 16 w 229"/>
                <a:gd name="T5" fmla="*/ 16 h 16"/>
                <a:gd name="T6" fmla="*/ 212 w 229"/>
                <a:gd name="T7" fmla="*/ 16 h 16"/>
                <a:gd name="T8" fmla="*/ 229 w 229"/>
                <a:gd name="T9" fmla="*/ 0 h 16"/>
                <a:gd name="T10" fmla="*/ 229 w 229"/>
                <a:gd name="T11" fmla="*/ 0 h 16"/>
                <a:gd name="T12" fmla="*/ 0 w 22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29" h="16">
                  <a:moveTo>
                    <a:pt x="0" y="0"/>
                  </a:moveTo>
                  <a:cubicBezTo>
                    <a:pt x="0" y="0"/>
                    <a:pt x="0" y="0"/>
                    <a:pt x="0" y="0"/>
                  </a:cubicBezTo>
                  <a:cubicBezTo>
                    <a:pt x="0" y="9"/>
                    <a:pt x="7" y="16"/>
                    <a:pt x="16" y="16"/>
                  </a:cubicBezTo>
                  <a:cubicBezTo>
                    <a:pt x="212" y="16"/>
                    <a:pt x="212" y="16"/>
                    <a:pt x="212" y="16"/>
                  </a:cubicBezTo>
                  <a:cubicBezTo>
                    <a:pt x="221" y="16"/>
                    <a:pt x="229" y="9"/>
                    <a:pt x="229" y="0"/>
                  </a:cubicBezTo>
                  <a:cubicBezTo>
                    <a:pt x="229" y="0"/>
                    <a:pt x="229" y="0"/>
                    <a:pt x="229"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22"/>
            <p:cNvSpPr>
              <a:spLocks/>
            </p:cNvSpPr>
            <p:nvPr/>
          </p:nvSpPr>
          <p:spPr bwMode="auto">
            <a:xfrm>
              <a:off x="7464425" y="1203325"/>
              <a:ext cx="714375" cy="68263"/>
            </a:xfrm>
            <a:custGeom>
              <a:avLst/>
              <a:gdLst>
                <a:gd name="T0" fmla="*/ 227 w 227"/>
                <a:gd name="T1" fmla="*/ 11 h 22"/>
                <a:gd name="T2" fmla="*/ 216 w 227"/>
                <a:gd name="T3" fmla="*/ 0 h 22"/>
                <a:gd name="T4" fmla="*/ 11 w 227"/>
                <a:gd name="T5" fmla="*/ 0 h 22"/>
                <a:gd name="T6" fmla="*/ 0 w 227"/>
                <a:gd name="T7" fmla="*/ 11 h 22"/>
                <a:gd name="T8" fmla="*/ 0 w 227"/>
                <a:gd name="T9" fmla="*/ 11 h 22"/>
                <a:gd name="T10" fmla="*/ 11 w 227"/>
                <a:gd name="T11" fmla="*/ 22 h 22"/>
                <a:gd name="T12" fmla="*/ 216 w 227"/>
                <a:gd name="T13" fmla="*/ 22 h 22"/>
                <a:gd name="T14" fmla="*/ 227 w 22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2">
                  <a:moveTo>
                    <a:pt x="227" y="11"/>
                  </a:moveTo>
                  <a:cubicBezTo>
                    <a:pt x="227" y="5"/>
                    <a:pt x="222" y="0"/>
                    <a:pt x="216" y="0"/>
                  </a:cubicBezTo>
                  <a:cubicBezTo>
                    <a:pt x="11" y="0"/>
                    <a:pt x="11" y="0"/>
                    <a:pt x="11" y="0"/>
                  </a:cubicBezTo>
                  <a:cubicBezTo>
                    <a:pt x="5" y="0"/>
                    <a:pt x="0" y="5"/>
                    <a:pt x="0" y="11"/>
                  </a:cubicBezTo>
                  <a:cubicBezTo>
                    <a:pt x="0" y="11"/>
                    <a:pt x="0" y="11"/>
                    <a:pt x="0" y="11"/>
                  </a:cubicBezTo>
                  <a:cubicBezTo>
                    <a:pt x="0" y="17"/>
                    <a:pt x="5" y="22"/>
                    <a:pt x="11" y="22"/>
                  </a:cubicBezTo>
                  <a:cubicBezTo>
                    <a:pt x="216" y="22"/>
                    <a:pt x="216" y="22"/>
                    <a:pt x="216" y="22"/>
                  </a:cubicBezTo>
                  <a:cubicBezTo>
                    <a:pt x="222" y="22"/>
                    <a:pt x="227" y="17"/>
                    <a:pt x="227"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23"/>
            <p:cNvSpPr>
              <a:spLocks/>
            </p:cNvSpPr>
            <p:nvPr/>
          </p:nvSpPr>
          <p:spPr bwMode="auto">
            <a:xfrm>
              <a:off x="7024688" y="809625"/>
              <a:ext cx="647700" cy="103188"/>
            </a:xfrm>
            <a:custGeom>
              <a:avLst/>
              <a:gdLst>
                <a:gd name="T0" fmla="*/ 68 w 206"/>
                <a:gd name="T1" fmla="*/ 0 h 33"/>
                <a:gd name="T2" fmla="*/ 0 w 206"/>
                <a:gd name="T3" fmla="*/ 33 h 33"/>
                <a:gd name="T4" fmla="*/ 68 w 206"/>
                <a:gd name="T5" fmla="*/ 33 h 33"/>
                <a:gd name="T6" fmla="*/ 206 w 206"/>
                <a:gd name="T7" fmla="*/ 33 h 33"/>
                <a:gd name="T8" fmla="*/ 206 w 206"/>
                <a:gd name="T9" fmla="*/ 0 h 33"/>
                <a:gd name="T10" fmla="*/ 68 w 206"/>
                <a:gd name="T11" fmla="*/ 0 h 33"/>
              </a:gdLst>
              <a:ahLst/>
              <a:cxnLst>
                <a:cxn ang="0">
                  <a:pos x="T0" y="T1"/>
                </a:cxn>
                <a:cxn ang="0">
                  <a:pos x="T2" y="T3"/>
                </a:cxn>
                <a:cxn ang="0">
                  <a:pos x="T4" y="T5"/>
                </a:cxn>
                <a:cxn ang="0">
                  <a:pos x="T6" y="T7"/>
                </a:cxn>
                <a:cxn ang="0">
                  <a:pos x="T8" y="T9"/>
                </a:cxn>
                <a:cxn ang="0">
                  <a:pos x="T10" y="T11"/>
                </a:cxn>
              </a:cxnLst>
              <a:rect l="0" t="0" r="r" b="b"/>
              <a:pathLst>
                <a:path w="206" h="33">
                  <a:moveTo>
                    <a:pt x="68" y="0"/>
                  </a:moveTo>
                  <a:cubicBezTo>
                    <a:pt x="4" y="0"/>
                    <a:pt x="0" y="33"/>
                    <a:pt x="0" y="33"/>
                  </a:cubicBezTo>
                  <a:cubicBezTo>
                    <a:pt x="68" y="33"/>
                    <a:pt x="68" y="33"/>
                    <a:pt x="68" y="33"/>
                  </a:cubicBezTo>
                  <a:cubicBezTo>
                    <a:pt x="206" y="33"/>
                    <a:pt x="206" y="33"/>
                    <a:pt x="206" y="33"/>
                  </a:cubicBezTo>
                  <a:cubicBezTo>
                    <a:pt x="206" y="0"/>
                    <a:pt x="206" y="0"/>
                    <a:pt x="206" y="0"/>
                  </a:cubicBezTo>
                  <a:lnTo>
                    <a:pt x="68"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24"/>
            <p:cNvSpPr>
              <a:spLocks/>
            </p:cNvSpPr>
            <p:nvPr/>
          </p:nvSpPr>
          <p:spPr bwMode="auto">
            <a:xfrm>
              <a:off x="7413625" y="698500"/>
              <a:ext cx="214313" cy="111125"/>
            </a:xfrm>
            <a:custGeom>
              <a:avLst/>
              <a:gdLst>
                <a:gd name="T0" fmla="*/ 0 w 135"/>
                <a:gd name="T1" fmla="*/ 70 h 70"/>
                <a:gd name="T2" fmla="*/ 135 w 135"/>
                <a:gd name="T3" fmla="*/ 70 h 70"/>
                <a:gd name="T4" fmla="*/ 135 w 135"/>
                <a:gd name="T5" fmla="*/ 0 h 70"/>
                <a:gd name="T6" fmla="*/ 64 w 135"/>
                <a:gd name="T7" fmla="*/ 0 h 70"/>
                <a:gd name="T8" fmla="*/ 38 w 135"/>
                <a:gd name="T9" fmla="*/ 28 h 70"/>
                <a:gd name="T10" fmla="*/ 38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38" y="28"/>
                  </a:lnTo>
                  <a:lnTo>
                    <a:pt x="38" y="0"/>
                  </a:lnTo>
                  <a:lnTo>
                    <a:pt x="0" y="0"/>
                  </a:lnTo>
                  <a:lnTo>
                    <a:pt x="0"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Rectangle 25"/>
            <p:cNvSpPr>
              <a:spLocks noChangeArrowheads="1"/>
            </p:cNvSpPr>
            <p:nvPr/>
          </p:nvSpPr>
          <p:spPr bwMode="auto">
            <a:xfrm>
              <a:off x="7659688" y="131762"/>
              <a:ext cx="304800"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26"/>
            <p:cNvSpPr>
              <a:spLocks/>
            </p:cNvSpPr>
            <p:nvPr/>
          </p:nvSpPr>
          <p:spPr bwMode="auto">
            <a:xfrm>
              <a:off x="7650163" y="263525"/>
              <a:ext cx="300038" cy="349250"/>
            </a:xfrm>
            <a:custGeom>
              <a:avLst/>
              <a:gdLst>
                <a:gd name="T0" fmla="*/ 189 w 189"/>
                <a:gd name="T1" fmla="*/ 220 h 220"/>
                <a:gd name="T2" fmla="*/ 0 w 189"/>
                <a:gd name="T3" fmla="*/ 220 h 220"/>
                <a:gd name="T4" fmla="*/ 6 w 189"/>
                <a:gd name="T5" fmla="*/ 0 h 220"/>
                <a:gd name="T6" fmla="*/ 189 w 189"/>
                <a:gd name="T7" fmla="*/ 0 h 220"/>
                <a:gd name="T8" fmla="*/ 189 w 189"/>
                <a:gd name="T9" fmla="*/ 220 h 220"/>
              </a:gdLst>
              <a:ahLst/>
              <a:cxnLst>
                <a:cxn ang="0">
                  <a:pos x="T0" y="T1"/>
                </a:cxn>
                <a:cxn ang="0">
                  <a:pos x="T2" y="T3"/>
                </a:cxn>
                <a:cxn ang="0">
                  <a:pos x="T4" y="T5"/>
                </a:cxn>
                <a:cxn ang="0">
                  <a:pos x="T6" y="T7"/>
                </a:cxn>
                <a:cxn ang="0">
                  <a:pos x="T8" y="T9"/>
                </a:cxn>
              </a:cxnLst>
              <a:rect l="0" t="0" r="r" b="b"/>
              <a:pathLst>
                <a:path w="189" h="220">
                  <a:moveTo>
                    <a:pt x="189" y="220"/>
                  </a:moveTo>
                  <a:lnTo>
                    <a:pt x="0" y="220"/>
                  </a:lnTo>
                  <a:lnTo>
                    <a:pt x="6" y="0"/>
                  </a:lnTo>
                  <a:lnTo>
                    <a:pt x="189" y="0"/>
                  </a:lnTo>
                  <a:lnTo>
                    <a:pt x="189" y="22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7"/>
            <p:cNvSpPr>
              <a:spLocks/>
            </p:cNvSpPr>
            <p:nvPr/>
          </p:nvSpPr>
          <p:spPr bwMode="auto">
            <a:xfrm>
              <a:off x="7669213" y="87312"/>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28"/>
            <p:cNvSpPr>
              <a:spLocks/>
            </p:cNvSpPr>
            <p:nvPr/>
          </p:nvSpPr>
          <p:spPr bwMode="auto">
            <a:xfrm>
              <a:off x="7710488" y="87312"/>
              <a:ext cx="150813" cy="131763"/>
            </a:xfrm>
            <a:custGeom>
              <a:avLst/>
              <a:gdLst>
                <a:gd name="T0" fmla="*/ 0 w 48"/>
                <a:gd name="T1" fmla="*/ 39 h 42"/>
                <a:gd name="T2" fmla="*/ 24 w 48"/>
                <a:gd name="T3" fmla="*/ 42 h 42"/>
                <a:gd name="T4" fmla="*/ 48 w 48"/>
                <a:gd name="T5" fmla="*/ 39 h 42"/>
                <a:gd name="T6" fmla="*/ 48 w 48"/>
                <a:gd name="T7" fmla="*/ 0 h 42"/>
                <a:gd name="T8" fmla="*/ 0 w 48"/>
                <a:gd name="T9" fmla="*/ 0 h 42"/>
                <a:gd name="T10" fmla="*/ 0 w 48"/>
                <a:gd name="T11" fmla="*/ 39 h 42"/>
              </a:gdLst>
              <a:ahLst/>
              <a:cxnLst>
                <a:cxn ang="0">
                  <a:pos x="T0" y="T1"/>
                </a:cxn>
                <a:cxn ang="0">
                  <a:pos x="T2" y="T3"/>
                </a:cxn>
                <a:cxn ang="0">
                  <a:pos x="T4" y="T5"/>
                </a:cxn>
                <a:cxn ang="0">
                  <a:pos x="T6" y="T7"/>
                </a:cxn>
                <a:cxn ang="0">
                  <a:pos x="T8" y="T9"/>
                </a:cxn>
                <a:cxn ang="0">
                  <a:pos x="T10" y="T11"/>
                </a:cxn>
              </a:cxnLst>
              <a:rect l="0" t="0" r="r" b="b"/>
              <a:pathLst>
                <a:path w="48" h="42">
                  <a:moveTo>
                    <a:pt x="0" y="39"/>
                  </a:moveTo>
                  <a:cubicBezTo>
                    <a:pt x="8" y="41"/>
                    <a:pt x="16" y="42"/>
                    <a:pt x="24" y="42"/>
                  </a:cubicBezTo>
                  <a:cubicBezTo>
                    <a:pt x="32" y="42"/>
                    <a:pt x="40" y="41"/>
                    <a:pt x="48" y="39"/>
                  </a:cubicBezTo>
                  <a:cubicBezTo>
                    <a:pt x="48" y="0"/>
                    <a:pt x="48" y="0"/>
                    <a:pt x="48" y="0"/>
                  </a:cubicBezTo>
                  <a:cubicBezTo>
                    <a:pt x="0" y="0"/>
                    <a:pt x="0" y="0"/>
                    <a:pt x="0" y="0"/>
                  </a:cubicBezTo>
                  <a:lnTo>
                    <a:pt x="0" y="39"/>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29"/>
            <p:cNvSpPr>
              <a:spLocks/>
            </p:cNvSpPr>
            <p:nvPr/>
          </p:nvSpPr>
          <p:spPr bwMode="auto">
            <a:xfrm>
              <a:off x="7608888" y="-146050"/>
              <a:ext cx="355600" cy="336550"/>
            </a:xfrm>
            <a:custGeom>
              <a:avLst/>
              <a:gdLst>
                <a:gd name="T0" fmla="*/ 0 w 113"/>
                <a:gd name="T1" fmla="*/ 0 h 107"/>
                <a:gd name="T2" fmla="*/ 0 w 113"/>
                <a:gd name="T3" fmla="*/ 88 h 107"/>
                <a:gd name="T4" fmla="*/ 0 w 113"/>
                <a:gd name="T5" fmla="*/ 88 h 107"/>
                <a:gd name="T6" fmla="*/ 56 w 113"/>
                <a:gd name="T7" fmla="*/ 107 h 107"/>
                <a:gd name="T8" fmla="*/ 113 w 113"/>
                <a:gd name="T9" fmla="*/ 88 h 107"/>
                <a:gd name="T10" fmla="*/ 113 w 113"/>
                <a:gd name="T11" fmla="*/ 0 h 107"/>
                <a:gd name="T12" fmla="*/ 0 w 113"/>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13" h="107">
                  <a:moveTo>
                    <a:pt x="0" y="0"/>
                  </a:moveTo>
                  <a:cubicBezTo>
                    <a:pt x="0" y="88"/>
                    <a:pt x="0" y="88"/>
                    <a:pt x="0" y="88"/>
                  </a:cubicBezTo>
                  <a:cubicBezTo>
                    <a:pt x="0" y="88"/>
                    <a:pt x="0" y="88"/>
                    <a:pt x="0" y="88"/>
                  </a:cubicBezTo>
                  <a:cubicBezTo>
                    <a:pt x="16" y="100"/>
                    <a:pt x="35" y="107"/>
                    <a:pt x="56" y="107"/>
                  </a:cubicBezTo>
                  <a:cubicBezTo>
                    <a:pt x="77" y="107"/>
                    <a:pt x="97" y="100"/>
                    <a:pt x="113" y="88"/>
                  </a:cubicBezTo>
                  <a:cubicBezTo>
                    <a:pt x="113" y="0"/>
                    <a:pt x="113" y="0"/>
                    <a:pt x="113"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30"/>
            <p:cNvSpPr>
              <a:spLocks/>
            </p:cNvSpPr>
            <p:nvPr/>
          </p:nvSpPr>
          <p:spPr bwMode="auto">
            <a:xfrm>
              <a:off x="7150100" y="1654175"/>
              <a:ext cx="282575" cy="147638"/>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31"/>
            <p:cNvSpPr>
              <a:spLocks/>
            </p:cNvSpPr>
            <p:nvPr/>
          </p:nvSpPr>
          <p:spPr bwMode="auto">
            <a:xfrm>
              <a:off x="7175500" y="1654175"/>
              <a:ext cx="257175" cy="71438"/>
            </a:xfrm>
            <a:custGeom>
              <a:avLst/>
              <a:gdLst>
                <a:gd name="T0" fmla="*/ 43 w 82"/>
                <a:gd name="T1" fmla="*/ 0 h 23"/>
                <a:gd name="T2" fmla="*/ 0 w 82"/>
                <a:gd name="T3" fmla="*/ 23 h 23"/>
                <a:gd name="T4" fmla="*/ 56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6" y="23"/>
                    <a:pt x="56" y="23"/>
                    <a:pt x="56"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32"/>
            <p:cNvSpPr>
              <a:spLocks/>
            </p:cNvSpPr>
            <p:nvPr/>
          </p:nvSpPr>
          <p:spPr bwMode="auto">
            <a:xfrm>
              <a:off x="7200900" y="1174750"/>
              <a:ext cx="231775" cy="479425"/>
            </a:xfrm>
            <a:custGeom>
              <a:avLst/>
              <a:gdLst>
                <a:gd name="T0" fmla="*/ 146 w 146"/>
                <a:gd name="T1" fmla="*/ 302 h 302"/>
                <a:gd name="T2" fmla="*/ 0 w 146"/>
                <a:gd name="T3" fmla="*/ 302 h 302"/>
                <a:gd name="T4" fmla="*/ 59 w 146"/>
                <a:gd name="T5" fmla="*/ 0 h 302"/>
                <a:gd name="T6" fmla="*/ 146 w 146"/>
                <a:gd name="T7" fmla="*/ 28 h 302"/>
                <a:gd name="T8" fmla="*/ 146 w 146"/>
                <a:gd name="T9" fmla="*/ 302 h 302"/>
              </a:gdLst>
              <a:ahLst/>
              <a:cxnLst>
                <a:cxn ang="0">
                  <a:pos x="T0" y="T1"/>
                </a:cxn>
                <a:cxn ang="0">
                  <a:pos x="T2" y="T3"/>
                </a:cxn>
                <a:cxn ang="0">
                  <a:pos x="T4" y="T5"/>
                </a:cxn>
                <a:cxn ang="0">
                  <a:pos x="T6" y="T7"/>
                </a:cxn>
                <a:cxn ang="0">
                  <a:pos x="T8" y="T9"/>
                </a:cxn>
              </a:cxnLst>
              <a:rect l="0" t="0" r="r" b="b"/>
              <a:pathLst>
                <a:path w="146" h="302">
                  <a:moveTo>
                    <a:pt x="146" y="302"/>
                  </a:moveTo>
                  <a:lnTo>
                    <a:pt x="0" y="302"/>
                  </a:lnTo>
                  <a:lnTo>
                    <a:pt x="59" y="0"/>
                  </a:lnTo>
                  <a:lnTo>
                    <a:pt x="146" y="28"/>
                  </a:lnTo>
                  <a:lnTo>
                    <a:pt x="146" y="30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33"/>
            <p:cNvSpPr>
              <a:spLocks/>
            </p:cNvSpPr>
            <p:nvPr/>
          </p:nvSpPr>
          <p:spPr bwMode="auto">
            <a:xfrm>
              <a:off x="7291388" y="1017588"/>
              <a:ext cx="482600" cy="569913"/>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4"/>
            <p:cNvSpPr>
              <a:spLocks/>
            </p:cNvSpPr>
            <p:nvPr/>
          </p:nvSpPr>
          <p:spPr bwMode="auto">
            <a:xfrm>
              <a:off x="7650163" y="1014413"/>
              <a:ext cx="317500" cy="195263"/>
            </a:xfrm>
            <a:custGeom>
              <a:avLst/>
              <a:gdLst>
                <a:gd name="T0" fmla="*/ 39 w 101"/>
                <a:gd name="T1" fmla="*/ 62 h 62"/>
                <a:gd name="T2" fmla="*/ 101 w 101"/>
                <a:gd name="T3" fmla="*/ 0 h 62"/>
                <a:gd name="T4" fmla="*/ 0 w 101"/>
                <a:gd name="T5" fmla="*/ 0 h 62"/>
                <a:gd name="T6" fmla="*/ 39 w 101"/>
                <a:gd name="T7" fmla="*/ 62 h 62"/>
              </a:gdLst>
              <a:ahLst/>
              <a:cxnLst>
                <a:cxn ang="0">
                  <a:pos x="T0" y="T1"/>
                </a:cxn>
                <a:cxn ang="0">
                  <a:pos x="T2" y="T3"/>
                </a:cxn>
                <a:cxn ang="0">
                  <a:pos x="T4" y="T5"/>
                </a:cxn>
                <a:cxn ang="0">
                  <a:pos x="T6" y="T7"/>
                </a:cxn>
              </a:cxnLst>
              <a:rect l="0" t="0" r="r" b="b"/>
              <a:pathLst>
                <a:path w="101" h="62">
                  <a:moveTo>
                    <a:pt x="39" y="62"/>
                  </a:moveTo>
                  <a:cubicBezTo>
                    <a:pt x="73" y="62"/>
                    <a:pt x="101" y="35"/>
                    <a:pt x="101" y="0"/>
                  </a:cubicBezTo>
                  <a:cubicBezTo>
                    <a:pt x="0" y="0"/>
                    <a:pt x="0" y="0"/>
                    <a:pt x="0" y="0"/>
                  </a:cubicBezTo>
                  <a:cubicBezTo>
                    <a:pt x="0" y="35"/>
                    <a:pt x="5" y="62"/>
                    <a:pt x="39" y="6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35"/>
            <p:cNvSpPr>
              <a:spLocks/>
            </p:cNvSpPr>
            <p:nvPr/>
          </p:nvSpPr>
          <p:spPr bwMode="auto">
            <a:xfrm>
              <a:off x="6851650" y="1654175"/>
              <a:ext cx="282575" cy="147638"/>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36"/>
            <p:cNvSpPr>
              <a:spLocks/>
            </p:cNvSpPr>
            <p:nvPr/>
          </p:nvSpPr>
          <p:spPr bwMode="auto">
            <a:xfrm>
              <a:off x="6875463" y="1654175"/>
              <a:ext cx="258763" cy="71438"/>
            </a:xfrm>
            <a:custGeom>
              <a:avLst/>
              <a:gdLst>
                <a:gd name="T0" fmla="*/ 43 w 82"/>
                <a:gd name="T1" fmla="*/ 0 h 23"/>
                <a:gd name="T2" fmla="*/ 0 w 82"/>
                <a:gd name="T3" fmla="*/ 23 h 23"/>
                <a:gd name="T4" fmla="*/ 55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5" y="23"/>
                    <a:pt x="55" y="23"/>
                    <a:pt x="55"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7"/>
            <p:cNvSpPr>
              <a:spLocks/>
            </p:cNvSpPr>
            <p:nvPr/>
          </p:nvSpPr>
          <p:spPr bwMode="auto">
            <a:xfrm>
              <a:off x="6900863" y="1174750"/>
              <a:ext cx="233363" cy="479425"/>
            </a:xfrm>
            <a:custGeom>
              <a:avLst/>
              <a:gdLst>
                <a:gd name="T0" fmla="*/ 147 w 147"/>
                <a:gd name="T1" fmla="*/ 302 h 302"/>
                <a:gd name="T2" fmla="*/ 0 w 147"/>
                <a:gd name="T3" fmla="*/ 302 h 302"/>
                <a:gd name="T4" fmla="*/ 60 w 147"/>
                <a:gd name="T5" fmla="*/ 0 h 302"/>
                <a:gd name="T6" fmla="*/ 147 w 147"/>
                <a:gd name="T7" fmla="*/ 28 h 302"/>
                <a:gd name="T8" fmla="*/ 147 w 147"/>
                <a:gd name="T9" fmla="*/ 302 h 302"/>
              </a:gdLst>
              <a:ahLst/>
              <a:cxnLst>
                <a:cxn ang="0">
                  <a:pos x="T0" y="T1"/>
                </a:cxn>
                <a:cxn ang="0">
                  <a:pos x="T2" y="T3"/>
                </a:cxn>
                <a:cxn ang="0">
                  <a:pos x="T4" y="T5"/>
                </a:cxn>
                <a:cxn ang="0">
                  <a:pos x="T6" y="T7"/>
                </a:cxn>
                <a:cxn ang="0">
                  <a:pos x="T8" y="T9"/>
                </a:cxn>
              </a:cxnLst>
              <a:rect l="0" t="0" r="r" b="b"/>
              <a:pathLst>
                <a:path w="147" h="302">
                  <a:moveTo>
                    <a:pt x="147" y="302"/>
                  </a:moveTo>
                  <a:lnTo>
                    <a:pt x="0" y="302"/>
                  </a:lnTo>
                  <a:lnTo>
                    <a:pt x="60" y="0"/>
                  </a:lnTo>
                  <a:lnTo>
                    <a:pt x="147" y="28"/>
                  </a:lnTo>
                  <a:lnTo>
                    <a:pt x="147" y="30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38"/>
            <p:cNvSpPr>
              <a:spLocks/>
            </p:cNvSpPr>
            <p:nvPr/>
          </p:nvSpPr>
          <p:spPr bwMode="auto">
            <a:xfrm>
              <a:off x="6992938" y="1017588"/>
              <a:ext cx="481013" cy="569913"/>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39"/>
            <p:cNvSpPr>
              <a:spLocks/>
            </p:cNvSpPr>
            <p:nvPr/>
          </p:nvSpPr>
          <p:spPr bwMode="auto">
            <a:xfrm>
              <a:off x="7348538" y="1014413"/>
              <a:ext cx="320675" cy="195263"/>
            </a:xfrm>
            <a:custGeom>
              <a:avLst/>
              <a:gdLst>
                <a:gd name="T0" fmla="*/ 40 w 102"/>
                <a:gd name="T1" fmla="*/ 62 h 62"/>
                <a:gd name="T2" fmla="*/ 102 w 102"/>
                <a:gd name="T3" fmla="*/ 0 h 62"/>
                <a:gd name="T4" fmla="*/ 0 w 102"/>
                <a:gd name="T5" fmla="*/ 0 h 62"/>
                <a:gd name="T6" fmla="*/ 40 w 102"/>
                <a:gd name="T7" fmla="*/ 62 h 62"/>
              </a:gdLst>
              <a:ahLst/>
              <a:cxnLst>
                <a:cxn ang="0">
                  <a:pos x="T0" y="T1"/>
                </a:cxn>
                <a:cxn ang="0">
                  <a:pos x="T2" y="T3"/>
                </a:cxn>
                <a:cxn ang="0">
                  <a:pos x="T4" y="T5"/>
                </a:cxn>
                <a:cxn ang="0">
                  <a:pos x="T6" y="T7"/>
                </a:cxn>
              </a:cxnLst>
              <a:rect l="0" t="0" r="r" b="b"/>
              <a:pathLst>
                <a:path w="102" h="62">
                  <a:moveTo>
                    <a:pt x="40" y="62"/>
                  </a:moveTo>
                  <a:cubicBezTo>
                    <a:pt x="74" y="62"/>
                    <a:pt x="102" y="35"/>
                    <a:pt x="102" y="0"/>
                  </a:cubicBezTo>
                  <a:cubicBezTo>
                    <a:pt x="0" y="0"/>
                    <a:pt x="0" y="0"/>
                    <a:pt x="0" y="0"/>
                  </a:cubicBezTo>
                  <a:cubicBezTo>
                    <a:pt x="0" y="35"/>
                    <a:pt x="6" y="62"/>
                    <a:pt x="40" y="6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40"/>
            <p:cNvSpPr>
              <a:spLocks noChangeArrowheads="1"/>
            </p:cNvSpPr>
            <p:nvPr/>
          </p:nvSpPr>
          <p:spPr bwMode="auto">
            <a:xfrm>
              <a:off x="7496175" y="960438"/>
              <a:ext cx="471488"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41"/>
            <p:cNvSpPr>
              <a:spLocks/>
            </p:cNvSpPr>
            <p:nvPr/>
          </p:nvSpPr>
          <p:spPr bwMode="auto">
            <a:xfrm>
              <a:off x="7615238" y="1001713"/>
              <a:ext cx="352425" cy="276225"/>
            </a:xfrm>
            <a:custGeom>
              <a:avLst/>
              <a:gdLst>
                <a:gd name="T0" fmla="*/ 0 w 112"/>
                <a:gd name="T1" fmla="*/ 0 h 88"/>
                <a:gd name="T2" fmla="*/ 112 w 112"/>
                <a:gd name="T3" fmla="*/ 88 h 88"/>
                <a:gd name="T4" fmla="*/ 112 w 112"/>
                <a:gd name="T5" fmla="*/ 0 h 88"/>
                <a:gd name="T6" fmla="*/ 0 w 112"/>
                <a:gd name="T7" fmla="*/ 0 h 88"/>
              </a:gdLst>
              <a:ahLst/>
              <a:cxnLst>
                <a:cxn ang="0">
                  <a:pos x="T0" y="T1"/>
                </a:cxn>
                <a:cxn ang="0">
                  <a:pos x="T2" y="T3"/>
                </a:cxn>
                <a:cxn ang="0">
                  <a:pos x="T4" y="T5"/>
                </a:cxn>
                <a:cxn ang="0">
                  <a:pos x="T6" y="T7"/>
                </a:cxn>
              </a:cxnLst>
              <a:rect l="0" t="0" r="r" b="b"/>
              <a:pathLst>
                <a:path w="112" h="88">
                  <a:moveTo>
                    <a:pt x="0" y="0"/>
                  </a:moveTo>
                  <a:cubicBezTo>
                    <a:pt x="0" y="40"/>
                    <a:pt x="52" y="88"/>
                    <a:pt x="112" y="88"/>
                  </a:cubicBezTo>
                  <a:cubicBezTo>
                    <a:pt x="112" y="0"/>
                    <a:pt x="112" y="0"/>
                    <a:pt x="112"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42"/>
            <p:cNvSpPr>
              <a:spLocks/>
            </p:cNvSpPr>
            <p:nvPr/>
          </p:nvSpPr>
          <p:spPr bwMode="auto">
            <a:xfrm>
              <a:off x="7496175" y="263525"/>
              <a:ext cx="647700" cy="687388"/>
            </a:xfrm>
            <a:custGeom>
              <a:avLst/>
              <a:gdLst>
                <a:gd name="T0" fmla="*/ 150 w 206"/>
                <a:gd name="T1" fmla="*/ 0 h 218"/>
                <a:gd name="T2" fmla="*/ 119 w 206"/>
                <a:gd name="T3" fmla="*/ 0 h 218"/>
                <a:gd name="T4" fmla="*/ 49 w 206"/>
                <a:gd name="T5" fmla="*/ 84 h 218"/>
                <a:gd name="T6" fmla="*/ 52 w 206"/>
                <a:gd name="T7" fmla="*/ 0 h 218"/>
                <a:gd name="T8" fmla="*/ 52 w 206"/>
                <a:gd name="T9" fmla="*/ 0 h 218"/>
                <a:gd name="T10" fmla="*/ 0 w 206"/>
                <a:gd name="T11" fmla="*/ 99 h 218"/>
                <a:gd name="T12" fmla="*/ 0 w 206"/>
                <a:gd name="T13" fmla="*/ 218 h 218"/>
                <a:gd name="T14" fmla="*/ 150 w 206"/>
                <a:gd name="T15" fmla="*/ 218 h 218"/>
                <a:gd name="T16" fmla="*/ 150 w 206"/>
                <a:gd name="T17" fmla="*/ 102 h 218"/>
                <a:gd name="T18" fmla="*/ 158 w 206"/>
                <a:gd name="T19" fmla="*/ 102 h 218"/>
                <a:gd name="T20" fmla="*/ 158 w 206"/>
                <a:gd name="T21" fmla="*/ 166 h 218"/>
                <a:gd name="T22" fmla="*/ 206 w 206"/>
                <a:gd name="T23" fmla="*/ 166 h 218"/>
                <a:gd name="T24" fmla="*/ 206 w 206"/>
                <a:gd name="T25" fmla="*/ 56 h 218"/>
                <a:gd name="T26" fmla="*/ 150 w 206"/>
                <a:gd name="T2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18">
                  <a:moveTo>
                    <a:pt x="150" y="0"/>
                  </a:moveTo>
                  <a:cubicBezTo>
                    <a:pt x="119" y="0"/>
                    <a:pt x="119" y="0"/>
                    <a:pt x="119" y="0"/>
                  </a:cubicBezTo>
                  <a:cubicBezTo>
                    <a:pt x="49" y="84"/>
                    <a:pt x="49" y="84"/>
                    <a:pt x="49" y="84"/>
                  </a:cubicBezTo>
                  <a:cubicBezTo>
                    <a:pt x="52" y="0"/>
                    <a:pt x="52" y="0"/>
                    <a:pt x="52" y="0"/>
                  </a:cubicBezTo>
                  <a:cubicBezTo>
                    <a:pt x="52" y="0"/>
                    <a:pt x="52" y="0"/>
                    <a:pt x="52" y="0"/>
                  </a:cubicBezTo>
                  <a:cubicBezTo>
                    <a:pt x="52" y="0"/>
                    <a:pt x="0" y="12"/>
                    <a:pt x="0" y="99"/>
                  </a:cubicBezTo>
                  <a:cubicBezTo>
                    <a:pt x="0" y="186"/>
                    <a:pt x="0" y="218"/>
                    <a:pt x="0" y="218"/>
                  </a:cubicBezTo>
                  <a:cubicBezTo>
                    <a:pt x="150" y="218"/>
                    <a:pt x="150" y="218"/>
                    <a:pt x="150" y="218"/>
                  </a:cubicBezTo>
                  <a:cubicBezTo>
                    <a:pt x="150" y="102"/>
                    <a:pt x="150" y="102"/>
                    <a:pt x="150" y="102"/>
                  </a:cubicBezTo>
                  <a:cubicBezTo>
                    <a:pt x="158" y="102"/>
                    <a:pt x="158" y="102"/>
                    <a:pt x="158" y="102"/>
                  </a:cubicBezTo>
                  <a:cubicBezTo>
                    <a:pt x="158" y="166"/>
                    <a:pt x="158" y="166"/>
                    <a:pt x="158" y="166"/>
                  </a:cubicBezTo>
                  <a:cubicBezTo>
                    <a:pt x="206" y="166"/>
                    <a:pt x="206" y="166"/>
                    <a:pt x="206" y="166"/>
                  </a:cubicBezTo>
                  <a:cubicBezTo>
                    <a:pt x="206" y="56"/>
                    <a:pt x="206" y="56"/>
                    <a:pt x="206" y="56"/>
                  </a:cubicBezTo>
                  <a:cubicBezTo>
                    <a:pt x="206" y="25"/>
                    <a:pt x="181" y="0"/>
                    <a:pt x="150" y="0"/>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43"/>
            <p:cNvSpPr>
              <a:spLocks/>
            </p:cNvSpPr>
            <p:nvPr/>
          </p:nvSpPr>
          <p:spPr bwMode="auto">
            <a:xfrm>
              <a:off x="7989888" y="698500"/>
              <a:ext cx="214313" cy="111125"/>
            </a:xfrm>
            <a:custGeom>
              <a:avLst/>
              <a:gdLst>
                <a:gd name="T0" fmla="*/ 135 w 135"/>
                <a:gd name="T1" fmla="*/ 70 h 70"/>
                <a:gd name="T2" fmla="*/ 0 w 135"/>
                <a:gd name="T3" fmla="*/ 70 h 70"/>
                <a:gd name="T4" fmla="*/ 0 w 135"/>
                <a:gd name="T5" fmla="*/ 0 h 70"/>
                <a:gd name="T6" fmla="*/ 72 w 135"/>
                <a:gd name="T7" fmla="*/ 0 h 70"/>
                <a:gd name="T8" fmla="*/ 97 w 135"/>
                <a:gd name="T9" fmla="*/ 28 h 70"/>
                <a:gd name="T10" fmla="*/ 97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2" y="0"/>
                  </a:lnTo>
                  <a:lnTo>
                    <a:pt x="97" y="28"/>
                  </a:lnTo>
                  <a:lnTo>
                    <a:pt x="97" y="0"/>
                  </a:lnTo>
                  <a:lnTo>
                    <a:pt x="135" y="0"/>
                  </a:lnTo>
                  <a:lnTo>
                    <a:pt x="135"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44"/>
            <p:cNvSpPr>
              <a:spLocks/>
            </p:cNvSpPr>
            <p:nvPr/>
          </p:nvSpPr>
          <p:spPr bwMode="auto">
            <a:xfrm>
              <a:off x="7650163" y="209550"/>
              <a:ext cx="342900" cy="319088"/>
            </a:xfrm>
            <a:custGeom>
              <a:avLst/>
              <a:gdLst>
                <a:gd name="T0" fmla="*/ 109 w 216"/>
                <a:gd name="T1" fmla="*/ 80 h 201"/>
                <a:gd name="T2" fmla="*/ 135 w 216"/>
                <a:gd name="T3" fmla="*/ 110 h 201"/>
                <a:gd name="T4" fmla="*/ 0 w 216"/>
                <a:gd name="T5" fmla="*/ 201 h 201"/>
                <a:gd name="T6" fmla="*/ 133 w 216"/>
                <a:gd name="T7" fmla="*/ 0 h 201"/>
                <a:gd name="T8" fmla="*/ 216 w 216"/>
                <a:gd name="T9" fmla="*/ 54 h 201"/>
                <a:gd name="T10" fmla="*/ 159 w 216"/>
                <a:gd name="T11" fmla="*/ 92 h 201"/>
                <a:gd name="T12" fmla="*/ 109 w 216"/>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6" h="201">
                  <a:moveTo>
                    <a:pt x="109" y="80"/>
                  </a:moveTo>
                  <a:lnTo>
                    <a:pt x="135" y="110"/>
                  </a:lnTo>
                  <a:lnTo>
                    <a:pt x="0" y="201"/>
                  </a:lnTo>
                  <a:lnTo>
                    <a:pt x="133" y="0"/>
                  </a:lnTo>
                  <a:lnTo>
                    <a:pt x="216" y="54"/>
                  </a:lnTo>
                  <a:lnTo>
                    <a:pt x="159" y="92"/>
                  </a:lnTo>
                  <a:lnTo>
                    <a:pt x="109" y="8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45"/>
            <p:cNvSpPr>
              <a:spLocks noChangeArrowheads="1"/>
            </p:cNvSpPr>
            <p:nvPr/>
          </p:nvSpPr>
          <p:spPr bwMode="auto">
            <a:xfrm>
              <a:off x="7608888" y="-30163"/>
              <a:ext cx="176213" cy="220663"/>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46"/>
            <p:cNvSpPr>
              <a:spLocks/>
            </p:cNvSpPr>
            <p:nvPr/>
          </p:nvSpPr>
          <p:spPr bwMode="auto">
            <a:xfrm>
              <a:off x="7608888" y="-312738"/>
              <a:ext cx="355600" cy="365125"/>
            </a:xfrm>
            <a:custGeom>
              <a:avLst/>
              <a:gdLst>
                <a:gd name="T0" fmla="*/ 113 w 113"/>
                <a:gd name="T1" fmla="*/ 116 h 116"/>
                <a:gd name="T2" fmla="*/ 113 w 113"/>
                <a:gd name="T3" fmla="*/ 56 h 116"/>
                <a:gd name="T4" fmla="*/ 56 w 113"/>
                <a:gd name="T5" fmla="*/ 0 h 116"/>
                <a:gd name="T6" fmla="*/ 0 w 113"/>
                <a:gd name="T7" fmla="*/ 56 h 116"/>
                <a:gd name="T8" fmla="*/ 0 w 113"/>
                <a:gd name="T9" fmla="*/ 116 h 116"/>
                <a:gd name="T10" fmla="*/ 113 w 113"/>
                <a:gd name="T11" fmla="*/ 116 h 116"/>
              </a:gdLst>
              <a:ahLst/>
              <a:cxnLst>
                <a:cxn ang="0">
                  <a:pos x="T0" y="T1"/>
                </a:cxn>
                <a:cxn ang="0">
                  <a:pos x="T2" y="T3"/>
                </a:cxn>
                <a:cxn ang="0">
                  <a:pos x="T4" y="T5"/>
                </a:cxn>
                <a:cxn ang="0">
                  <a:pos x="T6" y="T7"/>
                </a:cxn>
                <a:cxn ang="0">
                  <a:pos x="T8" y="T9"/>
                </a:cxn>
                <a:cxn ang="0">
                  <a:pos x="T10" y="T11"/>
                </a:cxn>
              </a:cxnLst>
              <a:rect l="0" t="0" r="r" b="b"/>
              <a:pathLst>
                <a:path w="113" h="116">
                  <a:moveTo>
                    <a:pt x="113" y="116"/>
                  </a:moveTo>
                  <a:cubicBezTo>
                    <a:pt x="113" y="56"/>
                    <a:pt x="113" y="56"/>
                    <a:pt x="113" y="56"/>
                  </a:cubicBezTo>
                  <a:cubicBezTo>
                    <a:pt x="113" y="25"/>
                    <a:pt x="88" y="0"/>
                    <a:pt x="56" y="0"/>
                  </a:cubicBezTo>
                  <a:cubicBezTo>
                    <a:pt x="25" y="0"/>
                    <a:pt x="0" y="25"/>
                    <a:pt x="0" y="56"/>
                  </a:cubicBezTo>
                  <a:cubicBezTo>
                    <a:pt x="0" y="116"/>
                    <a:pt x="0" y="116"/>
                    <a:pt x="0" y="116"/>
                  </a:cubicBezTo>
                  <a:lnTo>
                    <a:pt x="113" y="11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47"/>
            <p:cNvSpPr>
              <a:spLocks/>
            </p:cNvSpPr>
            <p:nvPr/>
          </p:nvSpPr>
          <p:spPr bwMode="auto">
            <a:xfrm>
              <a:off x="7688263" y="-366713"/>
              <a:ext cx="361950" cy="384175"/>
            </a:xfrm>
            <a:custGeom>
              <a:avLst/>
              <a:gdLst>
                <a:gd name="T0" fmla="*/ 0 w 115"/>
                <a:gd name="T1" fmla="*/ 7 h 122"/>
                <a:gd name="T2" fmla="*/ 33 w 115"/>
                <a:gd name="T3" fmla="*/ 0 h 122"/>
                <a:gd name="T4" fmla="*/ 115 w 115"/>
                <a:gd name="T5" fmla="*/ 81 h 122"/>
                <a:gd name="T6" fmla="*/ 115 w 115"/>
                <a:gd name="T7" fmla="*/ 122 h 122"/>
                <a:gd name="T8" fmla="*/ 0 w 115"/>
                <a:gd name="T9" fmla="*/ 7 h 122"/>
              </a:gdLst>
              <a:ahLst/>
              <a:cxnLst>
                <a:cxn ang="0">
                  <a:pos x="T0" y="T1"/>
                </a:cxn>
                <a:cxn ang="0">
                  <a:pos x="T2" y="T3"/>
                </a:cxn>
                <a:cxn ang="0">
                  <a:pos x="T4" y="T5"/>
                </a:cxn>
                <a:cxn ang="0">
                  <a:pos x="T6" y="T7"/>
                </a:cxn>
                <a:cxn ang="0">
                  <a:pos x="T8" y="T9"/>
                </a:cxn>
              </a:cxnLst>
              <a:rect l="0" t="0" r="r" b="b"/>
              <a:pathLst>
                <a:path w="115" h="122">
                  <a:moveTo>
                    <a:pt x="0" y="7"/>
                  </a:moveTo>
                  <a:cubicBezTo>
                    <a:pt x="10" y="2"/>
                    <a:pt x="21" y="0"/>
                    <a:pt x="33" y="0"/>
                  </a:cubicBezTo>
                  <a:cubicBezTo>
                    <a:pt x="79" y="0"/>
                    <a:pt x="115" y="36"/>
                    <a:pt x="115" y="81"/>
                  </a:cubicBezTo>
                  <a:cubicBezTo>
                    <a:pt x="115" y="122"/>
                    <a:pt x="115" y="122"/>
                    <a:pt x="115" y="122"/>
                  </a:cubicBezTo>
                  <a:cubicBezTo>
                    <a:pt x="55" y="115"/>
                    <a:pt x="7" y="6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8"/>
            <p:cNvSpPr>
              <a:spLocks/>
            </p:cNvSpPr>
            <p:nvPr/>
          </p:nvSpPr>
          <p:spPr bwMode="auto">
            <a:xfrm>
              <a:off x="7588250" y="-312738"/>
              <a:ext cx="179388" cy="185738"/>
            </a:xfrm>
            <a:custGeom>
              <a:avLst/>
              <a:gdLst>
                <a:gd name="T0" fmla="*/ 57 w 57"/>
                <a:gd name="T1" fmla="*/ 3 h 59"/>
                <a:gd name="T2" fmla="*/ 40 w 57"/>
                <a:gd name="T3" fmla="*/ 0 h 59"/>
                <a:gd name="T4" fmla="*/ 0 w 57"/>
                <a:gd name="T5" fmla="*/ 40 h 59"/>
                <a:gd name="T6" fmla="*/ 0 w 57"/>
                <a:gd name="T7" fmla="*/ 59 h 59"/>
                <a:gd name="T8" fmla="*/ 57 w 57"/>
                <a:gd name="T9" fmla="*/ 3 h 59"/>
              </a:gdLst>
              <a:ahLst/>
              <a:cxnLst>
                <a:cxn ang="0">
                  <a:pos x="T0" y="T1"/>
                </a:cxn>
                <a:cxn ang="0">
                  <a:pos x="T2" y="T3"/>
                </a:cxn>
                <a:cxn ang="0">
                  <a:pos x="T4" y="T5"/>
                </a:cxn>
                <a:cxn ang="0">
                  <a:pos x="T6" y="T7"/>
                </a:cxn>
                <a:cxn ang="0">
                  <a:pos x="T8" y="T9"/>
                </a:cxn>
              </a:cxnLst>
              <a:rect l="0" t="0" r="r" b="b"/>
              <a:pathLst>
                <a:path w="57" h="59">
                  <a:moveTo>
                    <a:pt x="57" y="3"/>
                  </a:moveTo>
                  <a:cubicBezTo>
                    <a:pt x="52" y="1"/>
                    <a:pt x="46" y="0"/>
                    <a:pt x="40" y="0"/>
                  </a:cubicBezTo>
                  <a:cubicBezTo>
                    <a:pt x="18" y="0"/>
                    <a:pt x="0" y="18"/>
                    <a:pt x="0" y="40"/>
                  </a:cubicBezTo>
                  <a:cubicBezTo>
                    <a:pt x="0" y="59"/>
                    <a:pt x="0" y="59"/>
                    <a:pt x="0" y="59"/>
                  </a:cubicBezTo>
                  <a:cubicBezTo>
                    <a:pt x="30" y="56"/>
                    <a:pt x="53" y="33"/>
                    <a:pt x="57"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49"/>
            <p:cNvSpPr>
              <a:spLocks/>
            </p:cNvSpPr>
            <p:nvPr/>
          </p:nvSpPr>
          <p:spPr bwMode="auto">
            <a:xfrm>
              <a:off x="7877175" y="-69850"/>
              <a:ext cx="47625" cy="90488"/>
            </a:xfrm>
            <a:custGeom>
              <a:avLst/>
              <a:gdLst>
                <a:gd name="T0" fmla="*/ 8 w 15"/>
                <a:gd name="T1" fmla="*/ 0 h 29"/>
                <a:gd name="T2" fmla="*/ 0 w 15"/>
                <a:gd name="T3" fmla="*/ 0 h 29"/>
                <a:gd name="T4" fmla="*/ 0 w 15"/>
                <a:gd name="T5" fmla="*/ 29 h 29"/>
                <a:gd name="T6" fmla="*/ 8 w 15"/>
                <a:gd name="T7" fmla="*/ 29 h 29"/>
                <a:gd name="T8" fmla="*/ 15 w 15"/>
                <a:gd name="T9" fmla="*/ 22 h 29"/>
                <a:gd name="T10" fmla="*/ 15 w 15"/>
                <a:gd name="T11" fmla="*/ 7 h 29"/>
                <a:gd name="T12" fmla="*/ 8 w 15"/>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5" h="29">
                  <a:moveTo>
                    <a:pt x="8" y="0"/>
                  </a:moveTo>
                  <a:cubicBezTo>
                    <a:pt x="0" y="0"/>
                    <a:pt x="0" y="0"/>
                    <a:pt x="0" y="0"/>
                  </a:cubicBezTo>
                  <a:cubicBezTo>
                    <a:pt x="0" y="29"/>
                    <a:pt x="0" y="29"/>
                    <a:pt x="0" y="29"/>
                  </a:cubicBezTo>
                  <a:cubicBezTo>
                    <a:pt x="8" y="29"/>
                    <a:pt x="8" y="29"/>
                    <a:pt x="8" y="29"/>
                  </a:cubicBezTo>
                  <a:cubicBezTo>
                    <a:pt x="12" y="29"/>
                    <a:pt x="15" y="26"/>
                    <a:pt x="15" y="22"/>
                  </a:cubicBezTo>
                  <a:cubicBezTo>
                    <a:pt x="15" y="7"/>
                    <a:pt x="15" y="7"/>
                    <a:pt x="15" y="7"/>
                  </a:cubicBezTo>
                  <a:cubicBezTo>
                    <a:pt x="15" y="3"/>
                    <a:pt x="12" y="0"/>
                    <a:pt x="8"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Oval 50"/>
            <p:cNvSpPr>
              <a:spLocks noChangeArrowheads="1"/>
            </p:cNvSpPr>
            <p:nvPr/>
          </p:nvSpPr>
          <p:spPr bwMode="auto">
            <a:xfrm>
              <a:off x="7889875" y="14287"/>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51"/>
            <p:cNvSpPr>
              <a:spLocks/>
            </p:cNvSpPr>
            <p:nvPr/>
          </p:nvSpPr>
          <p:spPr bwMode="auto">
            <a:xfrm>
              <a:off x="7627938" y="212725"/>
              <a:ext cx="82550" cy="315913"/>
            </a:xfrm>
            <a:custGeom>
              <a:avLst/>
              <a:gdLst>
                <a:gd name="T0" fmla="*/ 14 w 52"/>
                <a:gd name="T1" fmla="*/ 199 h 199"/>
                <a:gd name="T2" fmla="*/ 52 w 52"/>
                <a:gd name="T3" fmla="*/ 0 h 199"/>
                <a:gd name="T4" fmla="*/ 0 w 52"/>
                <a:gd name="T5" fmla="*/ 48 h 199"/>
                <a:gd name="T6" fmla="*/ 2 w 52"/>
                <a:gd name="T7" fmla="*/ 78 h 199"/>
                <a:gd name="T8" fmla="*/ 18 w 52"/>
                <a:gd name="T9" fmla="*/ 78 h 199"/>
                <a:gd name="T10" fmla="*/ 4 w 52"/>
                <a:gd name="T11" fmla="*/ 100 h 199"/>
                <a:gd name="T12" fmla="*/ 14 w 52"/>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2" h="199">
                  <a:moveTo>
                    <a:pt x="14" y="199"/>
                  </a:moveTo>
                  <a:lnTo>
                    <a:pt x="52" y="0"/>
                  </a:lnTo>
                  <a:lnTo>
                    <a:pt x="0" y="48"/>
                  </a:lnTo>
                  <a:lnTo>
                    <a:pt x="2" y="78"/>
                  </a:lnTo>
                  <a:lnTo>
                    <a:pt x="18" y="78"/>
                  </a:lnTo>
                  <a:lnTo>
                    <a:pt x="4" y="100"/>
                  </a:lnTo>
                  <a:lnTo>
                    <a:pt x="14" y="19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52"/>
            <p:cNvSpPr>
              <a:spLocks/>
            </p:cNvSpPr>
            <p:nvPr/>
          </p:nvSpPr>
          <p:spPr bwMode="auto">
            <a:xfrm>
              <a:off x="8037513" y="809625"/>
              <a:ext cx="104775" cy="103188"/>
            </a:xfrm>
            <a:custGeom>
              <a:avLst/>
              <a:gdLst>
                <a:gd name="T0" fmla="*/ 33 w 33"/>
                <a:gd name="T1" fmla="*/ 0 h 33"/>
                <a:gd name="T2" fmla="*/ 0 w 33"/>
                <a:gd name="T3" fmla="*/ 33 h 33"/>
                <a:gd name="T4" fmla="*/ 0 w 33"/>
                <a:gd name="T5" fmla="*/ 0 h 33"/>
                <a:gd name="T6" fmla="*/ 33 w 33"/>
                <a:gd name="T7" fmla="*/ 0 h 33"/>
              </a:gdLst>
              <a:ahLst/>
              <a:cxnLst>
                <a:cxn ang="0">
                  <a:pos x="T0" y="T1"/>
                </a:cxn>
                <a:cxn ang="0">
                  <a:pos x="T2" y="T3"/>
                </a:cxn>
                <a:cxn ang="0">
                  <a:pos x="T4" y="T5"/>
                </a:cxn>
                <a:cxn ang="0">
                  <a:pos x="T6" y="T7"/>
                </a:cxn>
              </a:cxnLst>
              <a:rect l="0" t="0" r="r" b="b"/>
              <a:pathLst>
                <a:path w="33" h="33">
                  <a:moveTo>
                    <a:pt x="33" y="0"/>
                  </a:moveTo>
                  <a:cubicBezTo>
                    <a:pt x="33" y="18"/>
                    <a:pt x="18" y="33"/>
                    <a:pt x="0" y="33"/>
                  </a:cubicBezTo>
                  <a:cubicBezTo>
                    <a:pt x="0" y="0"/>
                    <a:pt x="0" y="0"/>
                    <a:pt x="0" y="0"/>
                  </a:cubicBezTo>
                  <a:lnTo>
                    <a:pt x="3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53"/>
            <p:cNvSpPr>
              <a:spLocks/>
            </p:cNvSpPr>
            <p:nvPr/>
          </p:nvSpPr>
          <p:spPr bwMode="auto">
            <a:xfrm>
              <a:off x="7386638" y="809625"/>
              <a:ext cx="650875" cy="103188"/>
            </a:xfrm>
            <a:custGeom>
              <a:avLst/>
              <a:gdLst>
                <a:gd name="T0" fmla="*/ 69 w 207"/>
                <a:gd name="T1" fmla="*/ 0 h 33"/>
                <a:gd name="T2" fmla="*/ 0 w 207"/>
                <a:gd name="T3" fmla="*/ 33 h 33"/>
                <a:gd name="T4" fmla="*/ 69 w 207"/>
                <a:gd name="T5" fmla="*/ 33 h 33"/>
                <a:gd name="T6" fmla="*/ 207 w 207"/>
                <a:gd name="T7" fmla="*/ 33 h 33"/>
                <a:gd name="T8" fmla="*/ 207 w 207"/>
                <a:gd name="T9" fmla="*/ 0 h 33"/>
                <a:gd name="T10" fmla="*/ 69 w 207"/>
                <a:gd name="T11" fmla="*/ 0 h 33"/>
              </a:gdLst>
              <a:ahLst/>
              <a:cxnLst>
                <a:cxn ang="0">
                  <a:pos x="T0" y="T1"/>
                </a:cxn>
                <a:cxn ang="0">
                  <a:pos x="T2" y="T3"/>
                </a:cxn>
                <a:cxn ang="0">
                  <a:pos x="T4" y="T5"/>
                </a:cxn>
                <a:cxn ang="0">
                  <a:pos x="T6" y="T7"/>
                </a:cxn>
                <a:cxn ang="0">
                  <a:pos x="T8" y="T9"/>
                </a:cxn>
                <a:cxn ang="0">
                  <a:pos x="T10" y="T11"/>
                </a:cxn>
              </a:cxnLst>
              <a:rect l="0" t="0" r="r" b="b"/>
              <a:pathLst>
                <a:path w="207" h="33">
                  <a:moveTo>
                    <a:pt x="69" y="0"/>
                  </a:moveTo>
                  <a:cubicBezTo>
                    <a:pt x="4" y="0"/>
                    <a:pt x="0" y="33"/>
                    <a:pt x="0" y="33"/>
                  </a:cubicBezTo>
                  <a:cubicBezTo>
                    <a:pt x="69" y="33"/>
                    <a:pt x="69" y="33"/>
                    <a:pt x="69" y="33"/>
                  </a:cubicBezTo>
                  <a:cubicBezTo>
                    <a:pt x="207" y="33"/>
                    <a:pt x="207" y="33"/>
                    <a:pt x="207" y="33"/>
                  </a:cubicBezTo>
                  <a:cubicBezTo>
                    <a:pt x="207" y="0"/>
                    <a:pt x="207" y="0"/>
                    <a:pt x="207" y="0"/>
                  </a:cubicBezTo>
                  <a:lnTo>
                    <a:pt x="69"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Freeform 54"/>
            <p:cNvSpPr>
              <a:spLocks/>
            </p:cNvSpPr>
            <p:nvPr/>
          </p:nvSpPr>
          <p:spPr bwMode="auto">
            <a:xfrm>
              <a:off x="7777163" y="-69850"/>
              <a:ext cx="100013" cy="33338"/>
            </a:xfrm>
            <a:custGeom>
              <a:avLst/>
              <a:gdLst>
                <a:gd name="T0" fmla="*/ 11 w 63"/>
                <a:gd name="T1" fmla="*/ 21 h 21"/>
                <a:gd name="T2" fmla="*/ 63 w 63"/>
                <a:gd name="T3" fmla="*/ 17 h 21"/>
                <a:gd name="T4" fmla="*/ 63 w 63"/>
                <a:gd name="T5" fmla="*/ 0 h 21"/>
                <a:gd name="T6" fmla="*/ 0 w 63"/>
                <a:gd name="T7" fmla="*/ 0 h 21"/>
                <a:gd name="T8" fmla="*/ 11 w 63"/>
                <a:gd name="T9" fmla="*/ 21 h 21"/>
              </a:gdLst>
              <a:ahLst/>
              <a:cxnLst>
                <a:cxn ang="0">
                  <a:pos x="T0" y="T1"/>
                </a:cxn>
                <a:cxn ang="0">
                  <a:pos x="T2" y="T3"/>
                </a:cxn>
                <a:cxn ang="0">
                  <a:pos x="T4" y="T5"/>
                </a:cxn>
                <a:cxn ang="0">
                  <a:pos x="T6" y="T7"/>
                </a:cxn>
                <a:cxn ang="0">
                  <a:pos x="T8" y="T9"/>
                </a:cxn>
              </a:cxnLst>
              <a:rect l="0" t="0" r="r" b="b"/>
              <a:pathLst>
                <a:path w="63" h="21">
                  <a:moveTo>
                    <a:pt x="11" y="21"/>
                  </a:moveTo>
                  <a:lnTo>
                    <a:pt x="63" y="17"/>
                  </a:lnTo>
                  <a:lnTo>
                    <a:pt x="63" y="0"/>
                  </a:lnTo>
                  <a:lnTo>
                    <a:pt x="0" y="0"/>
                  </a:lnTo>
                  <a:lnTo>
                    <a:pt x="11"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Freeform 55"/>
            <p:cNvSpPr>
              <a:spLocks noEditPoints="1"/>
            </p:cNvSpPr>
            <p:nvPr/>
          </p:nvSpPr>
          <p:spPr bwMode="auto">
            <a:xfrm>
              <a:off x="7569200" y="-69850"/>
              <a:ext cx="225425" cy="74613"/>
            </a:xfrm>
            <a:custGeom>
              <a:avLst/>
              <a:gdLst>
                <a:gd name="T0" fmla="*/ 66 w 72"/>
                <a:gd name="T1" fmla="*/ 0 h 24"/>
                <a:gd name="T2" fmla="*/ 48 w 72"/>
                <a:gd name="T3" fmla="*/ 0 h 24"/>
                <a:gd name="T4" fmla="*/ 42 w 72"/>
                <a:gd name="T5" fmla="*/ 4 h 24"/>
                <a:gd name="T6" fmla="*/ 30 w 72"/>
                <a:gd name="T7" fmla="*/ 4 h 24"/>
                <a:gd name="T8" fmla="*/ 24 w 72"/>
                <a:gd name="T9" fmla="*/ 0 h 24"/>
                <a:gd name="T10" fmla="*/ 6 w 72"/>
                <a:gd name="T11" fmla="*/ 0 h 24"/>
                <a:gd name="T12" fmla="*/ 0 w 72"/>
                <a:gd name="T13" fmla="*/ 6 h 24"/>
                <a:gd name="T14" fmla="*/ 0 w 72"/>
                <a:gd name="T15" fmla="*/ 18 h 24"/>
                <a:gd name="T16" fmla="*/ 6 w 72"/>
                <a:gd name="T17" fmla="*/ 24 h 24"/>
                <a:gd name="T18" fmla="*/ 23 w 72"/>
                <a:gd name="T19" fmla="*/ 24 h 24"/>
                <a:gd name="T20" fmla="*/ 29 w 72"/>
                <a:gd name="T21" fmla="*/ 18 h 24"/>
                <a:gd name="T22" fmla="*/ 30 w 72"/>
                <a:gd name="T23" fmla="*/ 8 h 24"/>
                <a:gd name="T24" fmla="*/ 42 w 72"/>
                <a:gd name="T25" fmla="*/ 8 h 24"/>
                <a:gd name="T26" fmla="*/ 43 w 72"/>
                <a:gd name="T27" fmla="*/ 18 h 24"/>
                <a:gd name="T28" fmla="*/ 49 w 72"/>
                <a:gd name="T29" fmla="*/ 24 h 24"/>
                <a:gd name="T30" fmla="*/ 66 w 72"/>
                <a:gd name="T31" fmla="*/ 24 h 24"/>
                <a:gd name="T32" fmla="*/ 72 w 72"/>
                <a:gd name="T33" fmla="*/ 18 h 24"/>
                <a:gd name="T34" fmla="*/ 72 w 72"/>
                <a:gd name="T35" fmla="*/ 6 h 24"/>
                <a:gd name="T36" fmla="*/ 66 w 72"/>
                <a:gd name="T37" fmla="*/ 0 h 24"/>
                <a:gd name="T38" fmla="*/ 26 w 72"/>
                <a:gd name="T39" fmla="*/ 18 h 24"/>
                <a:gd name="T40" fmla="*/ 26 w 72"/>
                <a:gd name="T41" fmla="*/ 18 h 24"/>
                <a:gd name="T42" fmla="*/ 23 w 72"/>
                <a:gd name="T43" fmla="*/ 21 h 24"/>
                <a:gd name="T44" fmla="*/ 6 w 72"/>
                <a:gd name="T45" fmla="*/ 21 h 24"/>
                <a:gd name="T46" fmla="*/ 3 w 72"/>
                <a:gd name="T47" fmla="*/ 18 h 24"/>
                <a:gd name="T48" fmla="*/ 3 w 72"/>
                <a:gd name="T49" fmla="*/ 6 h 24"/>
                <a:gd name="T50" fmla="*/ 6 w 72"/>
                <a:gd name="T51" fmla="*/ 3 h 24"/>
                <a:gd name="T52" fmla="*/ 24 w 72"/>
                <a:gd name="T53" fmla="*/ 3 h 24"/>
                <a:gd name="T54" fmla="*/ 27 w 72"/>
                <a:gd name="T55" fmla="*/ 6 h 24"/>
                <a:gd name="T56" fmla="*/ 26 w 72"/>
                <a:gd name="T57" fmla="*/ 18 h 24"/>
                <a:gd name="T58" fmla="*/ 69 w 72"/>
                <a:gd name="T59" fmla="*/ 18 h 24"/>
                <a:gd name="T60" fmla="*/ 66 w 72"/>
                <a:gd name="T61" fmla="*/ 21 h 24"/>
                <a:gd name="T62" fmla="*/ 49 w 72"/>
                <a:gd name="T63" fmla="*/ 21 h 24"/>
                <a:gd name="T64" fmla="*/ 46 w 72"/>
                <a:gd name="T65" fmla="*/ 18 h 24"/>
                <a:gd name="T66" fmla="*/ 45 w 72"/>
                <a:gd name="T67" fmla="*/ 6 h 24"/>
                <a:gd name="T68" fmla="*/ 48 w 72"/>
                <a:gd name="T69" fmla="*/ 3 h 24"/>
                <a:gd name="T70" fmla="*/ 66 w 72"/>
                <a:gd name="T71" fmla="*/ 3 h 24"/>
                <a:gd name="T72" fmla="*/ 69 w 72"/>
                <a:gd name="T73" fmla="*/ 6 h 24"/>
                <a:gd name="T74" fmla="*/ 69 w 72"/>
                <a:gd name="T7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24">
                  <a:moveTo>
                    <a:pt x="66" y="0"/>
                  </a:moveTo>
                  <a:cubicBezTo>
                    <a:pt x="48" y="0"/>
                    <a:pt x="48" y="0"/>
                    <a:pt x="48" y="0"/>
                  </a:cubicBezTo>
                  <a:cubicBezTo>
                    <a:pt x="45" y="0"/>
                    <a:pt x="43" y="2"/>
                    <a:pt x="42" y="4"/>
                  </a:cubicBezTo>
                  <a:cubicBezTo>
                    <a:pt x="30" y="4"/>
                    <a:pt x="30" y="4"/>
                    <a:pt x="30" y="4"/>
                  </a:cubicBezTo>
                  <a:cubicBezTo>
                    <a:pt x="29" y="2"/>
                    <a:pt x="27" y="0"/>
                    <a:pt x="24" y="0"/>
                  </a:cubicBezTo>
                  <a:cubicBezTo>
                    <a:pt x="6" y="0"/>
                    <a:pt x="6" y="0"/>
                    <a:pt x="6" y="0"/>
                  </a:cubicBezTo>
                  <a:cubicBezTo>
                    <a:pt x="3" y="0"/>
                    <a:pt x="0" y="3"/>
                    <a:pt x="0" y="6"/>
                  </a:cubicBezTo>
                  <a:cubicBezTo>
                    <a:pt x="0" y="18"/>
                    <a:pt x="0" y="18"/>
                    <a:pt x="0" y="18"/>
                  </a:cubicBezTo>
                  <a:cubicBezTo>
                    <a:pt x="0" y="21"/>
                    <a:pt x="3" y="24"/>
                    <a:pt x="6" y="24"/>
                  </a:cubicBezTo>
                  <a:cubicBezTo>
                    <a:pt x="23" y="24"/>
                    <a:pt x="23" y="24"/>
                    <a:pt x="23" y="24"/>
                  </a:cubicBezTo>
                  <a:cubicBezTo>
                    <a:pt x="27" y="24"/>
                    <a:pt x="29" y="21"/>
                    <a:pt x="29" y="18"/>
                  </a:cubicBezTo>
                  <a:cubicBezTo>
                    <a:pt x="30" y="8"/>
                    <a:pt x="30" y="8"/>
                    <a:pt x="30" y="8"/>
                  </a:cubicBezTo>
                  <a:cubicBezTo>
                    <a:pt x="42" y="8"/>
                    <a:pt x="42" y="8"/>
                    <a:pt x="42" y="8"/>
                  </a:cubicBezTo>
                  <a:cubicBezTo>
                    <a:pt x="43" y="18"/>
                    <a:pt x="43" y="18"/>
                    <a:pt x="43" y="18"/>
                  </a:cubicBezTo>
                  <a:cubicBezTo>
                    <a:pt x="43" y="21"/>
                    <a:pt x="46" y="24"/>
                    <a:pt x="49" y="24"/>
                  </a:cubicBezTo>
                  <a:cubicBezTo>
                    <a:pt x="66" y="24"/>
                    <a:pt x="66" y="24"/>
                    <a:pt x="66" y="24"/>
                  </a:cubicBezTo>
                  <a:cubicBezTo>
                    <a:pt x="69" y="24"/>
                    <a:pt x="72" y="21"/>
                    <a:pt x="72" y="18"/>
                  </a:cubicBezTo>
                  <a:cubicBezTo>
                    <a:pt x="72" y="6"/>
                    <a:pt x="72" y="6"/>
                    <a:pt x="72" y="6"/>
                  </a:cubicBezTo>
                  <a:cubicBezTo>
                    <a:pt x="72" y="3"/>
                    <a:pt x="69" y="0"/>
                    <a:pt x="66" y="0"/>
                  </a:cubicBezTo>
                  <a:close/>
                  <a:moveTo>
                    <a:pt x="26" y="18"/>
                  </a:moveTo>
                  <a:cubicBezTo>
                    <a:pt x="26" y="18"/>
                    <a:pt x="26" y="18"/>
                    <a:pt x="26" y="18"/>
                  </a:cubicBezTo>
                  <a:cubicBezTo>
                    <a:pt x="26" y="19"/>
                    <a:pt x="25" y="21"/>
                    <a:pt x="23" y="21"/>
                  </a:cubicBezTo>
                  <a:cubicBezTo>
                    <a:pt x="6" y="21"/>
                    <a:pt x="6" y="21"/>
                    <a:pt x="6" y="21"/>
                  </a:cubicBezTo>
                  <a:cubicBezTo>
                    <a:pt x="4" y="21"/>
                    <a:pt x="3" y="19"/>
                    <a:pt x="3" y="18"/>
                  </a:cubicBezTo>
                  <a:cubicBezTo>
                    <a:pt x="3" y="6"/>
                    <a:pt x="3" y="6"/>
                    <a:pt x="3" y="6"/>
                  </a:cubicBezTo>
                  <a:cubicBezTo>
                    <a:pt x="3" y="5"/>
                    <a:pt x="4" y="3"/>
                    <a:pt x="6" y="3"/>
                  </a:cubicBezTo>
                  <a:cubicBezTo>
                    <a:pt x="24" y="3"/>
                    <a:pt x="24" y="3"/>
                    <a:pt x="24" y="3"/>
                  </a:cubicBezTo>
                  <a:cubicBezTo>
                    <a:pt x="26" y="3"/>
                    <a:pt x="27" y="5"/>
                    <a:pt x="27" y="6"/>
                  </a:cubicBezTo>
                  <a:lnTo>
                    <a:pt x="26" y="18"/>
                  </a:lnTo>
                  <a:close/>
                  <a:moveTo>
                    <a:pt x="69" y="18"/>
                  </a:moveTo>
                  <a:cubicBezTo>
                    <a:pt x="69" y="19"/>
                    <a:pt x="68" y="21"/>
                    <a:pt x="66" y="21"/>
                  </a:cubicBezTo>
                  <a:cubicBezTo>
                    <a:pt x="49" y="21"/>
                    <a:pt x="49" y="21"/>
                    <a:pt x="49" y="21"/>
                  </a:cubicBezTo>
                  <a:cubicBezTo>
                    <a:pt x="48" y="21"/>
                    <a:pt x="46" y="19"/>
                    <a:pt x="46" y="18"/>
                  </a:cubicBezTo>
                  <a:cubicBezTo>
                    <a:pt x="45" y="6"/>
                    <a:pt x="45" y="6"/>
                    <a:pt x="45" y="6"/>
                  </a:cubicBezTo>
                  <a:cubicBezTo>
                    <a:pt x="45" y="5"/>
                    <a:pt x="46" y="3"/>
                    <a:pt x="48" y="3"/>
                  </a:cubicBezTo>
                  <a:cubicBezTo>
                    <a:pt x="66" y="3"/>
                    <a:pt x="66" y="3"/>
                    <a:pt x="66" y="3"/>
                  </a:cubicBezTo>
                  <a:cubicBezTo>
                    <a:pt x="68" y="3"/>
                    <a:pt x="69" y="5"/>
                    <a:pt x="69" y="6"/>
                  </a:cubicBezTo>
                  <a:lnTo>
                    <a:pt x="6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56"/>
            <p:cNvSpPr>
              <a:spLocks/>
            </p:cNvSpPr>
            <p:nvPr/>
          </p:nvSpPr>
          <p:spPr bwMode="auto">
            <a:xfrm>
              <a:off x="5903913" y="998538"/>
              <a:ext cx="166688" cy="128588"/>
            </a:xfrm>
            <a:custGeom>
              <a:avLst/>
              <a:gdLst>
                <a:gd name="T0" fmla="*/ 105 w 105"/>
                <a:gd name="T1" fmla="*/ 81 h 81"/>
                <a:gd name="T2" fmla="*/ 0 w 105"/>
                <a:gd name="T3" fmla="*/ 0 h 81"/>
                <a:gd name="T4" fmla="*/ 105 w 105"/>
                <a:gd name="T5" fmla="*/ 0 h 81"/>
                <a:gd name="T6" fmla="*/ 105 w 105"/>
                <a:gd name="T7" fmla="*/ 81 h 81"/>
              </a:gdLst>
              <a:ahLst/>
              <a:cxnLst>
                <a:cxn ang="0">
                  <a:pos x="T0" y="T1"/>
                </a:cxn>
                <a:cxn ang="0">
                  <a:pos x="T2" y="T3"/>
                </a:cxn>
                <a:cxn ang="0">
                  <a:pos x="T4" y="T5"/>
                </a:cxn>
                <a:cxn ang="0">
                  <a:pos x="T6" y="T7"/>
                </a:cxn>
              </a:cxnLst>
              <a:rect l="0" t="0" r="r" b="b"/>
              <a:pathLst>
                <a:path w="105" h="81">
                  <a:moveTo>
                    <a:pt x="105" y="81"/>
                  </a:moveTo>
                  <a:lnTo>
                    <a:pt x="0" y="0"/>
                  </a:lnTo>
                  <a:lnTo>
                    <a:pt x="105" y="0"/>
                  </a:lnTo>
                  <a:lnTo>
                    <a:pt x="105" y="8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Rectangle 57"/>
            <p:cNvSpPr>
              <a:spLocks noChangeArrowheads="1"/>
            </p:cNvSpPr>
            <p:nvPr/>
          </p:nvSpPr>
          <p:spPr bwMode="auto">
            <a:xfrm>
              <a:off x="8572500" y="998538"/>
              <a:ext cx="141288" cy="8128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58"/>
            <p:cNvSpPr>
              <a:spLocks/>
            </p:cNvSpPr>
            <p:nvPr/>
          </p:nvSpPr>
          <p:spPr bwMode="auto">
            <a:xfrm>
              <a:off x="8572500" y="998538"/>
              <a:ext cx="141288" cy="109538"/>
            </a:xfrm>
            <a:custGeom>
              <a:avLst/>
              <a:gdLst>
                <a:gd name="T0" fmla="*/ 89 w 89"/>
                <a:gd name="T1" fmla="*/ 69 h 69"/>
                <a:gd name="T2" fmla="*/ 0 w 89"/>
                <a:gd name="T3" fmla="*/ 0 h 69"/>
                <a:gd name="T4" fmla="*/ 89 w 89"/>
                <a:gd name="T5" fmla="*/ 0 h 69"/>
                <a:gd name="T6" fmla="*/ 89 w 89"/>
                <a:gd name="T7" fmla="*/ 69 h 69"/>
              </a:gdLst>
              <a:ahLst/>
              <a:cxnLst>
                <a:cxn ang="0">
                  <a:pos x="T0" y="T1"/>
                </a:cxn>
                <a:cxn ang="0">
                  <a:pos x="T2" y="T3"/>
                </a:cxn>
                <a:cxn ang="0">
                  <a:pos x="T4" y="T5"/>
                </a:cxn>
                <a:cxn ang="0">
                  <a:pos x="T6" y="T7"/>
                </a:cxn>
              </a:cxnLst>
              <a:rect l="0" t="0" r="r" b="b"/>
              <a:pathLst>
                <a:path w="89" h="69">
                  <a:moveTo>
                    <a:pt x="89" y="69"/>
                  </a:moveTo>
                  <a:lnTo>
                    <a:pt x="0" y="0"/>
                  </a:lnTo>
                  <a:lnTo>
                    <a:pt x="89" y="0"/>
                  </a:lnTo>
                  <a:lnTo>
                    <a:pt x="89" y="6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Rectangle 59"/>
            <p:cNvSpPr>
              <a:spLocks noChangeArrowheads="1"/>
            </p:cNvSpPr>
            <p:nvPr/>
          </p:nvSpPr>
          <p:spPr bwMode="auto">
            <a:xfrm>
              <a:off x="8210550" y="998538"/>
              <a:ext cx="166688" cy="8128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60"/>
            <p:cNvSpPr>
              <a:spLocks/>
            </p:cNvSpPr>
            <p:nvPr/>
          </p:nvSpPr>
          <p:spPr bwMode="auto">
            <a:xfrm>
              <a:off x="8210550" y="998538"/>
              <a:ext cx="166688" cy="128588"/>
            </a:xfrm>
            <a:custGeom>
              <a:avLst/>
              <a:gdLst>
                <a:gd name="T0" fmla="*/ 105 w 105"/>
                <a:gd name="T1" fmla="*/ 81 h 81"/>
                <a:gd name="T2" fmla="*/ 0 w 105"/>
                <a:gd name="T3" fmla="*/ 0 h 81"/>
                <a:gd name="T4" fmla="*/ 105 w 105"/>
                <a:gd name="T5" fmla="*/ 0 h 81"/>
                <a:gd name="T6" fmla="*/ 105 w 105"/>
                <a:gd name="T7" fmla="*/ 81 h 81"/>
              </a:gdLst>
              <a:ahLst/>
              <a:cxnLst>
                <a:cxn ang="0">
                  <a:pos x="T0" y="T1"/>
                </a:cxn>
                <a:cxn ang="0">
                  <a:pos x="T2" y="T3"/>
                </a:cxn>
                <a:cxn ang="0">
                  <a:pos x="T4" y="T5"/>
                </a:cxn>
                <a:cxn ang="0">
                  <a:pos x="T6" y="T7"/>
                </a:cxn>
              </a:cxnLst>
              <a:rect l="0" t="0" r="r" b="b"/>
              <a:pathLst>
                <a:path w="105" h="81">
                  <a:moveTo>
                    <a:pt x="105" y="81"/>
                  </a:moveTo>
                  <a:lnTo>
                    <a:pt x="0" y="0"/>
                  </a:lnTo>
                  <a:lnTo>
                    <a:pt x="105" y="0"/>
                  </a:lnTo>
                  <a:lnTo>
                    <a:pt x="105" y="8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Rectangle 61"/>
            <p:cNvSpPr>
              <a:spLocks noChangeArrowheads="1"/>
            </p:cNvSpPr>
            <p:nvPr/>
          </p:nvSpPr>
          <p:spPr bwMode="auto">
            <a:xfrm>
              <a:off x="5667375" y="903288"/>
              <a:ext cx="3279775" cy="9842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Rectangle 62"/>
            <p:cNvSpPr>
              <a:spLocks noChangeArrowheads="1"/>
            </p:cNvSpPr>
            <p:nvPr/>
          </p:nvSpPr>
          <p:spPr bwMode="auto">
            <a:xfrm>
              <a:off x="8097838" y="903288"/>
              <a:ext cx="849313" cy="984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63"/>
            <p:cNvSpPr>
              <a:spLocks/>
            </p:cNvSpPr>
            <p:nvPr/>
          </p:nvSpPr>
          <p:spPr bwMode="auto">
            <a:xfrm>
              <a:off x="6176963" y="266700"/>
              <a:ext cx="992188" cy="536575"/>
            </a:xfrm>
            <a:custGeom>
              <a:avLst/>
              <a:gdLst>
                <a:gd name="T0" fmla="*/ 542 w 625"/>
                <a:gd name="T1" fmla="*/ 0 h 338"/>
                <a:gd name="T2" fmla="*/ 0 w 625"/>
                <a:gd name="T3" fmla="*/ 0 h 338"/>
                <a:gd name="T4" fmla="*/ 83 w 625"/>
                <a:gd name="T5" fmla="*/ 338 h 338"/>
                <a:gd name="T6" fmla="*/ 625 w 625"/>
                <a:gd name="T7" fmla="*/ 338 h 338"/>
                <a:gd name="T8" fmla="*/ 542 w 625"/>
                <a:gd name="T9" fmla="*/ 0 h 338"/>
              </a:gdLst>
              <a:ahLst/>
              <a:cxnLst>
                <a:cxn ang="0">
                  <a:pos x="T0" y="T1"/>
                </a:cxn>
                <a:cxn ang="0">
                  <a:pos x="T2" y="T3"/>
                </a:cxn>
                <a:cxn ang="0">
                  <a:pos x="T4" y="T5"/>
                </a:cxn>
                <a:cxn ang="0">
                  <a:pos x="T6" y="T7"/>
                </a:cxn>
                <a:cxn ang="0">
                  <a:pos x="T8" y="T9"/>
                </a:cxn>
              </a:cxnLst>
              <a:rect l="0" t="0" r="r" b="b"/>
              <a:pathLst>
                <a:path w="625" h="338">
                  <a:moveTo>
                    <a:pt x="542" y="0"/>
                  </a:moveTo>
                  <a:lnTo>
                    <a:pt x="0" y="0"/>
                  </a:lnTo>
                  <a:lnTo>
                    <a:pt x="83" y="338"/>
                  </a:lnTo>
                  <a:lnTo>
                    <a:pt x="625" y="338"/>
                  </a:lnTo>
                  <a:lnTo>
                    <a:pt x="5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Rectangle 64"/>
            <p:cNvSpPr>
              <a:spLocks noChangeArrowheads="1"/>
            </p:cNvSpPr>
            <p:nvPr/>
          </p:nvSpPr>
          <p:spPr bwMode="auto">
            <a:xfrm>
              <a:off x="6308725" y="803275"/>
              <a:ext cx="860425" cy="100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65"/>
            <p:cNvSpPr>
              <a:spLocks/>
            </p:cNvSpPr>
            <p:nvPr/>
          </p:nvSpPr>
          <p:spPr bwMode="auto">
            <a:xfrm>
              <a:off x="7169150" y="803275"/>
              <a:ext cx="250825" cy="100013"/>
            </a:xfrm>
            <a:custGeom>
              <a:avLst/>
              <a:gdLst>
                <a:gd name="T0" fmla="*/ 0 w 158"/>
                <a:gd name="T1" fmla="*/ 63 h 63"/>
                <a:gd name="T2" fmla="*/ 158 w 158"/>
                <a:gd name="T3" fmla="*/ 63 h 63"/>
                <a:gd name="T4" fmla="*/ 158 w 158"/>
                <a:gd name="T5" fmla="*/ 33 h 63"/>
                <a:gd name="T6" fmla="*/ 0 w 158"/>
                <a:gd name="T7" fmla="*/ 0 h 63"/>
                <a:gd name="T8" fmla="*/ 0 w 158"/>
                <a:gd name="T9" fmla="*/ 63 h 63"/>
              </a:gdLst>
              <a:ahLst/>
              <a:cxnLst>
                <a:cxn ang="0">
                  <a:pos x="T0" y="T1"/>
                </a:cxn>
                <a:cxn ang="0">
                  <a:pos x="T2" y="T3"/>
                </a:cxn>
                <a:cxn ang="0">
                  <a:pos x="T4" y="T5"/>
                </a:cxn>
                <a:cxn ang="0">
                  <a:pos x="T6" y="T7"/>
                </a:cxn>
                <a:cxn ang="0">
                  <a:pos x="T8" y="T9"/>
                </a:cxn>
              </a:cxnLst>
              <a:rect l="0" t="0" r="r" b="b"/>
              <a:pathLst>
                <a:path w="158" h="63">
                  <a:moveTo>
                    <a:pt x="0" y="63"/>
                  </a:moveTo>
                  <a:lnTo>
                    <a:pt x="158" y="63"/>
                  </a:lnTo>
                  <a:lnTo>
                    <a:pt x="158" y="33"/>
                  </a:lnTo>
                  <a:lnTo>
                    <a:pt x="0"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66"/>
            <p:cNvSpPr>
              <a:spLocks/>
            </p:cNvSpPr>
            <p:nvPr/>
          </p:nvSpPr>
          <p:spPr bwMode="auto">
            <a:xfrm>
              <a:off x="7631113" y="-36513"/>
              <a:ext cx="50800" cy="104775"/>
            </a:xfrm>
            <a:custGeom>
              <a:avLst/>
              <a:gdLst>
                <a:gd name="T0" fmla="*/ 32 w 32"/>
                <a:gd name="T1" fmla="*/ 66 h 66"/>
                <a:gd name="T2" fmla="*/ 0 w 32"/>
                <a:gd name="T3" fmla="*/ 66 h 66"/>
                <a:gd name="T4" fmla="*/ 32 w 32"/>
                <a:gd name="T5" fmla="*/ 0 h 66"/>
                <a:gd name="T6" fmla="*/ 32 w 32"/>
                <a:gd name="T7" fmla="*/ 66 h 66"/>
              </a:gdLst>
              <a:ahLst/>
              <a:cxnLst>
                <a:cxn ang="0">
                  <a:pos x="T0" y="T1"/>
                </a:cxn>
                <a:cxn ang="0">
                  <a:pos x="T2" y="T3"/>
                </a:cxn>
                <a:cxn ang="0">
                  <a:pos x="T4" y="T5"/>
                </a:cxn>
                <a:cxn ang="0">
                  <a:pos x="T6" y="T7"/>
                </a:cxn>
              </a:cxnLst>
              <a:rect l="0" t="0" r="r" b="b"/>
              <a:pathLst>
                <a:path w="32" h="66">
                  <a:moveTo>
                    <a:pt x="32" y="66"/>
                  </a:moveTo>
                  <a:lnTo>
                    <a:pt x="0" y="66"/>
                  </a:lnTo>
                  <a:lnTo>
                    <a:pt x="32" y="0"/>
                  </a:lnTo>
                  <a:lnTo>
                    <a:pt x="32" y="66"/>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1" name="Group 200"/>
          <p:cNvGrpSpPr/>
          <p:nvPr/>
        </p:nvGrpSpPr>
        <p:grpSpPr>
          <a:xfrm>
            <a:off x="5029626" y="3049195"/>
            <a:ext cx="447982" cy="843714"/>
            <a:chOff x="7089775" y="446088"/>
            <a:chExt cx="925513" cy="1743076"/>
          </a:xfrm>
        </p:grpSpPr>
        <p:sp>
          <p:nvSpPr>
            <p:cNvPr id="177" name="Freeform 103"/>
            <p:cNvSpPr>
              <a:spLocks noEditPoints="1"/>
            </p:cNvSpPr>
            <p:nvPr/>
          </p:nvSpPr>
          <p:spPr bwMode="auto">
            <a:xfrm>
              <a:off x="7421563" y="898526"/>
              <a:ext cx="219075" cy="217488"/>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104"/>
            <p:cNvSpPr>
              <a:spLocks noEditPoints="1"/>
            </p:cNvSpPr>
            <p:nvPr/>
          </p:nvSpPr>
          <p:spPr bwMode="auto">
            <a:xfrm>
              <a:off x="7269163" y="1231901"/>
              <a:ext cx="657225" cy="655638"/>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105"/>
            <p:cNvSpPr>
              <a:spLocks noEditPoints="1"/>
            </p:cNvSpPr>
            <p:nvPr/>
          </p:nvSpPr>
          <p:spPr bwMode="auto">
            <a:xfrm>
              <a:off x="7467600" y="446088"/>
              <a:ext cx="309563" cy="311150"/>
            </a:xfrm>
            <a:custGeom>
              <a:avLst/>
              <a:gdLst>
                <a:gd name="T0" fmla="*/ 106 w 109"/>
                <a:gd name="T1" fmla="*/ 67 h 110"/>
                <a:gd name="T2" fmla="*/ 91 w 109"/>
                <a:gd name="T3" fmla="*/ 57 h 110"/>
                <a:gd name="T4" fmla="*/ 91 w 109"/>
                <a:gd name="T5" fmla="*/ 57 h 110"/>
                <a:gd name="T6" fmla="*/ 90 w 109"/>
                <a:gd name="T7" fmla="*/ 48 h 110"/>
                <a:gd name="T8" fmla="*/ 91 w 109"/>
                <a:gd name="T9" fmla="*/ 48 h 110"/>
                <a:gd name="T10" fmla="*/ 104 w 109"/>
                <a:gd name="T11" fmla="*/ 37 h 110"/>
                <a:gd name="T12" fmla="*/ 106 w 109"/>
                <a:gd name="T13" fmla="*/ 30 h 110"/>
                <a:gd name="T14" fmla="*/ 99 w 109"/>
                <a:gd name="T15" fmla="*/ 27 h 110"/>
                <a:gd name="T16" fmla="*/ 82 w 109"/>
                <a:gd name="T17" fmla="*/ 31 h 110"/>
                <a:gd name="T18" fmla="*/ 82 w 109"/>
                <a:gd name="T19" fmla="*/ 31 h 110"/>
                <a:gd name="T20" fmla="*/ 75 w 109"/>
                <a:gd name="T21" fmla="*/ 25 h 110"/>
                <a:gd name="T22" fmla="*/ 75 w 109"/>
                <a:gd name="T23" fmla="*/ 24 h 110"/>
                <a:gd name="T24" fmla="*/ 77 w 109"/>
                <a:gd name="T25" fmla="*/ 7 h 110"/>
                <a:gd name="T26" fmla="*/ 73 w 109"/>
                <a:gd name="T27" fmla="*/ 1 h 110"/>
                <a:gd name="T28" fmla="*/ 66 w 109"/>
                <a:gd name="T29" fmla="*/ 3 h 110"/>
                <a:gd name="T30" fmla="*/ 57 w 109"/>
                <a:gd name="T31" fmla="*/ 18 h 110"/>
                <a:gd name="T32" fmla="*/ 57 w 109"/>
                <a:gd name="T33" fmla="*/ 18 h 110"/>
                <a:gd name="T34" fmla="*/ 48 w 109"/>
                <a:gd name="T35" fmla="*/ 19 h 110"/>
                <a:gd name="T36" fmla="*/ 47 w 109"/>
                <a:gd name="T37" fmla="*/ 18 h 110"/>
                <a:gd name="T38" fmla="*/ 37 w 109"/>
                <a:gd name="T39" fmla="*/ 5 h 110"/>
                <a:gd name="T40" fmla="*/ 29 w 109"/>
                <a:gd name="T41" fmla="*/ 3 h 110"/>
                <a:gd name="T42" fmla="*/ 26 w 109"/>
                <a:gd name="T43" fmla="*/ 10 h 110"/>
                <a:gd name="T44" fmla="*/ 30 w 109"/>
                <a:gd name="T45" fmla="*/ 27 h 110"/>
                <a:gd name="T46" fmla="*/ 30 w 109"/>
                <a:gd name="T47" fmla="*/ 27 h 110"/>
                <a:gd name="T48" fmla="*/ 24 w 109"/>
                <a:gd name="T49" fmla="*/ 34 h 110"/>
                <a:gd name="T50" fmla="*/ 24 w 109"/>
                <a:gd name="T51" fmla="*/ 34 h 110"/>
                <a:gd name="T52" fmla="*/ 7 w 109"/>
                <a:gd name="T53" fmla="*/ 32 h 110"/>
                <a:gd name="T54" fmla="*/ 0 w 109"/>
                <a:gd name="T55" fmla="*/ 36 h 110"/>
                <a:gd name="T56" fmla="*/ 3 w 109"/>
                <a:gd name="T57" fmla="*/ 43 h 110"/>
                <a:gd name="T58" fmla="*/ 17 w 109"/>
                <a:gd name="T59" fmla="*/ 52 h 110"/>
                <a:gd name="T60" fmla="*/ 18 w 109"/>
                <a:gd name="T61" fmla="*/ 62 h 110"/>
                <a:gd name="T62" fmla="*/ 5 w 109"/>
                <a:gd name="T63" fmla="*/ 73 h 110"/>
                <a:gd name="T64" fmla="*/ 3 w 109"/>
                <a:gd name="T65" fmla="*/ 80 h 110"/>
                <a:gd name="T66" fmla="*/ 10 w 109"/>
                <a:gd name="T67" fmla="*/ 83 h 110"/>
                <a:gd name="T68" fmla="*/ 26 w 109"/>
                <a:gd name="T69" fmla="*/ 79 h 110"/>
                <a:gd name="T70" fmla="*/ 34 w 109"/>
                <a:gd name="T71" fmla="*/ 86 h 110"/>
                <a:gd name="T72" fmla="*/ 32 w 109"/>
                <a:gd name="T73" fmla="*/ 102 h 110"/>
                <a:gd name="T74" fmla="*/ 36 w 109"/>
                <a:gd name="T75" fmla="*/ 109 h 110"/>
                <a:gd name="T76" fmla="*/ 43 w 109"/>
                <a:gd name="T77" fmla="*/ 106 h 110"/>
                <a:gd name="T78" fmla="*/ 51 w 109"/>
                <a:gd name="T79" fmla="*/ 92 h 110"/>
                <a:gd name="T80" fmla="*/ 62 w 109"/>
                <a:gd name="T81" fmla="*/ 91 h 110"/>
                <a:gd name="T82" fmla="*/ 72 w 109"/>
                <a:gd name="T83" fmla="*/ 104 h 110"/>
                <a:gd name="T84" fmla="*/ 79 w 109"/>
                <a:gd name="T85" fmla="*/ 106 h 110"/>
                <a:gd name="T86" fmla="*/ 82 w 109"/>
                <a:gd name="T87" fmla="*/ 99 h 110"/>
                <a:gd name="T88" fmla="*/ 79 w 109"/>
                <a:gd name="T89" fmla="*/ 83 h 110"/>
                <a:gd name="T90" fmla="*/ 85 w 109"/>
                <a:gd name="T91" fmla="*/ 75 h 110"/>
                <a:gd name="T92" fmla="*/ 102 w 109"/>
                <a:gd name="T93" fmla="*/ 77 h 110"/>
                <a:gd name="T94" fmla="*/ 108 w 109"/>
                <a:gd name="T95" fmla="*/ 73 h 110"/>
                <a:gd name="T96" fmla="*/ 106 w 109"/>
                <a:gd name="T97" fmla="*/ 67 h 110"/>
                <a:gd name="T98" fmla="*/ 46 w 109"/>
                <a:gd name="T99" fmla="*/ 78 h 110"/>
                <a:gd name="T100" fmla="*/ 32 w 109"/>
                <a:gd name="T101" fmla="*/ 47 h 110"/>
                <a:gd name="T102" fmla="*/ 62 w 109"/>
                <a:gd name="T103" fmla="*/ 33 h 110"/>
                <a:gd name="T104" fmla="*/ 77 w 109"/>
                <a:gd name="T105" fmla="*/ 63 h 110"/>
                <a:gd name="T106" fmla="*/ 46 w 109"/>
                <a:gd name="T107" fmla="*/ 7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110">
                  <a:moveTo>
                    <a:pt x="106" y="67"/>
                  </a:moveTo>
                  <a:cubicBezTo>
                    <a:pt x="91" y="57"/>
                    <a:pt x="91" y="57"/>
                    <a:pt x="91" y="57"/>
                  </a:cubicBezTo>
                  <a:cubicBezTo>
                    <a:pt x="91" y="57"/>
                    <a:pt x="91" y="57"/>
                    <a:pt x="91" y="57"/>
                  </a:cubicBezTo>
                  <a:cubicBezTo>
                    <a:pt x="91" y="54"/>
                    <a:pt x="91" y="51"/>
                    <a:pt x="90" y="48"/>
                  </a:cubicBezTo>
                  <a:cubicBezTo>
                    <a:pt x="91" y="48"/>
                    <a:pt x="91" y="48"/>
                    <a:pt x="91" y="48"/>
                  </a:cubicBezTo>
                  <a:cubicBezTo>
                    <a:pt x="104" y="37"/>
                    <a:pt x="104" y="37"/>
                    <a:pt x="104" y="37"/>
                  </a:cubicBezTo>
                  <a:cubicBezTo>
                    <a:pt x="106" y="35"/>
                    <a:pt x="107" y="32"/>
                    <a:pt x="106" y="30"/>
                  </a:cubicBezTo>
                  <a:cubicBezTo>
                    <a:pt x="105" y="27"/>
                    <a:pt x="102" y="26"/>
                    <a:pt x="99" y="27"/>
                  </a:cubicBezTo>
                  <a:cubicBezTo>
                    <a:pt x="82" y="31"/>
                    <a:pt x="82" y="31"/>
                    <a:pt x="82" y="31"/>
                  </a:cubicBezTo>
                  <a:cubicBezTo>
                    <a:pt x="82" y="31"/>
                    <a:pt x="82" y="31"/>
                    <a:pt x="82" y="31"/>
                  </a:cubicBezTo>
                  <a:cubicBezTo>
                    <a:pt x="80" y="28"/>
                    <a:pt x="78" y="26"/>
                    <a:pt x="75" y="25"/>
                  </a:cubicBezTo>
                  <a:cubicBezTo>
                    <a:pt x="75" y="24"/>
                    <a:pt x="75" y="24"/>
                    <a:pt x="75" y="24"/>
                  </a:cubicBezTo>
                  <a:cubicBezTo>
                    <a:pt x="77" y="7"/>
                    <a:pt x="77" y="7"/>
                    <a:pt x="77" y="7"/>
                  </a:cubicBezTo>
                  <a:cubicBezTo>
                    <a:pt x="77" y="4"/>
                    <a:pt x="76" y="2"/>
                    <a:pt x="73" y="1"/>
                  </a:cubicBezTo>
                  <a:cubicBezTo>
                    <a:pt x="71" y="0"/>
                    <a:pt x="68" y="1"/>
                    <a:pt x="66" y="3"/>
                  </a:cubicBezTo>
                  <a:cubicBezTo>
                    <a:pt x="57" y="18"/>
                    <a:pt x="57" y="18"/>
                    <a:pt x="57" y="18"/>
                  </a:cubicBezTo>
                  <a:cubicBezTo>
                    <a:pt x="57" y="18"/>
                    <a:pt x="57" y="18"/>
                    <a:pt x="57" y="18"/>
                  </a:cubicBezTo>
                  <a:cubicBezTo>
                    <a:pt x="54" y="18"/>
                    <a:pt x="51" y="18"/>
                    <a:pt x="48" y="19"/>
                  </a:cubicBezTo>
                  <a:cubicBezTo>
                    <a:pt x="47" y="19"/>
                    <a:pt x="47" y="19"/>
                    <a:pt x="47" y="18"/>
                  </a:cubicBezTo>
                  <a:cubicBezTo>
                    <a:pt x="37" y="5"/>
                    <a:pt x="37" y="5"/>
                    <a:pt x="37" y="5"/>
                  </a:cubicBezTo>
                  <a:cubicBezTo>
                    <a:pt x="35" y="3"/>
                    <a:pt x="32" y="2"/>
                    <a:pt x="29" y="3"/>
                  </a:cubicBezTo>
                  <a:cubicBezTo>
                    <a:pt x="27" y="5"/>
                    <a:pt x="26" y="7"/>
                    <a:pt x="26" y="10"/>
                  </a:cubicBezTo>
                  <a:cubicBezTo>
                    <a:pt x="30" y="27"/>
                    <a:pt x="30" y="27"/>
                    <a:pt x="30" y="27"/>
                  </a:cubicBezTo>
                  <a:cubicBezTo>
                    <a:pt x="30" y="27"/>
                    <a:pt x="30" y="27"/>
                    <a:pt x="30" y="27"/>
                  </a:cubicBezTo>
                  <a:cubicBezTo>
                    <a:pt x="28" y="29"/>
                    <a:pt x="26" y="31"/>
                    <a:pt x="24" y="34"/>
                  </a:cubicBezTo>
                  <a:cubicBezTo>
                    <a:pt x="24" y="34"/>
                    <a:pt x="24" y="34"/>
                    <a:pt x="24" y="34"/>
                  </a:cubicBezTo>
                  <a:cubicBezTo>
                    <a:pt x="7" y="32"/>
                    <a:pt x="7" y="32"/>
                    <a:pt x="7" y="32"/>
                  </a:cubicBezTo>
                  <a:cubicBezTo>
                    <a:pt x="4" y="32"/>
                    <a:pt x="1" y="34"/>
                    <a:pt x="0" y="36"/>
                  </a:cubicBezTo>
                  <a:cubicBezTo>
                    <a:pt x="0" y="38"/>
                    <a:pt x="1" y="42"/>
                    <a:pt x="3" y="43"/>
                  </a:cubicBezTo>
                  <a:cubicBezTo>
                    <a:pt x="17" y="52"/>
                    <a:pt x="17" y="52"/>
                    <a:pt x="17" y="52"/>
                  </a:cubicBezTo>
                  <a:cubicBezTo>
                    <a:pt x="17" y="55"/>
                    <a:pt x="17" y="59"/>
                    <a:pt x="18" y="62"/>
                  </a:cubicBezTo>
                  <a:cubicBezTo>
                    <a:pt x="5" y="73"/>
                    <a:pt x="5" y="73"/>
                    <a:pt x="5" y="73"/>
                  </a:cubicBezTo>
                  <a:cubicBezTo>
                    <a:pt x="3" y="74"/>
                    <a:pt x="2" y="77"/>
                    <a:pt x="3" y="80"/>
                  </a:cubicBezTo>
                  <a:cubicBezTo>
                    <a:pt x="4" y="82"/>
                    <a:pt x="7" y="83"/>
                    <a:pt x="10" y="83"/>
                  </a:cubicBezTo>
                  <a:cubicBezTo>
                    <a:pt x="26" y="79"/>
                    <a:pt x="26" y="79"/>
                    <a:pt x="26" y="79"/>
                  </a:cubicBezTo>
                  <a:cubicBezTo>
                    <a:pt x="28" y="82"/>
                    <a:pt x="31" y="84"/>
                    <a:pt x="34" y="86"/>
                  </a:cubicBezTo>
                  <a:cubicBezTo>
                    <a:pt x="32" y="102"/>
                    <a:pt x="32" y="102"/>
                    <a:pt x="32" y="102"/>
                  </a:cubicBezTo>
                  <a:cubicBezTo>
                    <a:pt x="32" y="105"/>
                    <a:pt x="33" y="108"/>
                    <a:pt x="36" y="109"/>
                  </a:cubicBezTo>
                  <a:cubicBezTo>
                    <a:pt x="38" y="110"/>
                    <a:pt x="41" y="108"/>
                    <a:pt x="43" y="106"/>
                  </a:cubicBezTo>
                  <a:cubicBezTo>
                    <a:pt x="51" y="92"/>
                    <a:pt x="51" y="92"/>
                    <a:pt x="51" y="92"/>
                  </a:cubicBezTo>
                  <a:cubicBezTo>
                    <a:pt x="55" y="92"/>
                    <a:pt x="58" y="92"/>
                    <a:pt x="62" y="91"/>
                  </a:cubicBezTo>
                  <a:cubicBezTo>
                    <a:pt x="72" y="104"/>
                    <a:pt x="72" y="104"/>
                    <a:pt x="72" y="104"/>
                  </a:cubicBezTo>
                  <a:cubicBezTo>
                    <a:pt x="74" y="106"/>
                    <a:pt x="77" y="107"/>
                    <a:pt x="79" y="106"/>
                  </a:cubicBezTo>
                  <a:cubicBezTo>
                    <a:pt x="82" y="105"/>
                    <a:pt x="83" y="102"/>
                    <a:pt x="82" y="99"/>
                  </a:cubicBezTo>
                  <a:cubicBezTo>
                    <a:pt x="79" y="83"/>
                    <a:pt x="79" y="83"/>
                    <a:pt x="79" y="83"/>
                  </a:cubicBezTo>
                  <a:cubicBezTo>
                    <a:pt x="81" y="81"/>
                    <a:pt x="83" y="78"/>
                    <a:pt x="85" y="75"/>
                  </a:cubicBezTo>
                  <a:cubicBezTo>
                    <a:pt x="102" y="77"/>
                    <a:pt x="102" y="77"/>
                    <a:pt x="102" y="77"/>
                  </a:cubicBezTo>
                  <a:cubicBezTo>
                    <a:pt x="105" y="78"/>
                    <a:pt x="107" y="76"/>
                    <a:pt x="108" y="73"/>
                  </a:cubicBezTo>
                  <a:cubicBezTo>
                    <a:pt x="109" y="71"/>
                    <a:pt x="108" y="68"/>
                    <a:pt x="106" y="67"/>
                  </a:cubicBezTo>
                  <a:close/>
                  <a:moveTo>
                    <a:pt x="46" y="78"/>
                  </a:moveTo>
                  <a:cubicBezTo>
                    <a:pt x="34" y="73"/>
                    <a:pt x="28" y="60"/>
                    <a:pt x="32" y="47"/>
                  </a:cubicBezTo>
                  <a:cubicBezTo>
                    <a:pt x="36" y="35"/>
                    <a:pt x="50" y="28"/>
                    <a:pt x="62" y="33"/>
                  </a:cubicBezTo>
                  <a:cubicBezTo>
                    <a:pt x="74" y="37"/>
                    <a:pt x="81" y="50"/>
                    <a:pt x="77" y="63"/>
                  </a:cubicBezTo>
                  <a:cubicBezTo>
                    <a:pt x="72" y="75"/>
                    <a:pt x="59" y="82"/>
                    <a:pt x="46" y="7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106"/>
            <p:cNvSpPr>
              <a:spLocks noEditPoints="1"/>
            </p:cNvSpPr>
            <p:nvPr/>
          </p:nvSpPr>
          <p:spPr bwMode="auto">
            <a:xfrm>
              <a:off x="7089775" y="966788"/>
              <a:ext cx="388938" cy="385763"/>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107"/>
            <p:cNvSpPr>
              <a:spLocks noEditPoints="1"/>
            </p:cNvSpPr>
            <p:nvPr/>
          </p:nvSpPr>
          <p:spPr bwMode="auto">
            <a:xfrm>
              <a:off x="7648575" y="728663"/>
              <a:ext cx="334963" cy="333375"/>
            </a:xfrm>
            <a:custGeom>
              <a:avLst/>
              <a:gdLst>
                <a:gd name="T0" fmla="*/ 55 w 118"/>
                <a:gd name="T1" fmla="*/ 2 h 118"/>
                <a:gd name="T2" fmla="*/ 2 w 118"/>
                <a:gd name="T3" fmla="*/ 63 h 118"/>
                <a:gd name="T4" fmla="*/ 63 w 118"/>
                <a:gd name="T5" fmla="*/ 116 h 118"/>
                <a:gd name="T6" fmla="*/ 116 w 118"/>
                <a:gd name="T7" fmla="*/ 55 h 118"/>
                <a:gd name="T8" fmla="*/ 55 w 118"/>
                <a:gd name="T9" fmla="*/ 2 h 118"/>
                <a:gd name="T10" fmla="*/ 61 w 118"/>
                <a:gd name="T11" fmla="*/ 86 h 118"/>
                <a:gd name="T12" fmla="*/ 32 w 118"/>
                <a:gd name="T13" fmla="*/ 61 h 118"/>
                <a:gd name="T14" fmla="*/ 57 w 118"/>
                <a:gd name="T15" fmla="*/ 32 h 118"/>
                <a:gd name="T16" fmla="*/ 86 w 118"/>
                <a:gd name="T17" fmla="*/ 57 h 118"/>
                <a:gd name="T18" fmla="*/ 61 w 118"/>
                <a:gd name="T19" fmla="*/ 8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5" y="2"/>
                  </a:moveTo>
                  <a:cubicBezTo>
                    <a:pt x="24" y="4"/>
                    <a:pt x="0" y="31"/>
                    <a:pt x="2" y="63"/>
                  </a:cubicBezTo>
                  <a:cubicBezTo>
                    <a:pt x="4" y="94"/>
                    <a:pt x="31" y="118"/>
                    <a:pt x="63" y="116"/>
                  </a:cubicBezTo>
                  <a:cubicBezTo>
                    <a:pt x="94" y="114"/>
                    <a:pt x="118" y="87"/>
                    <a:pt x="116" y="55"/>
                  </a:cubicBezTo>
                  <a:cubicBezTo>
                    <a:pt x="114" y="24"/>
                    <a:pt x="87" y="0"/>
                    <a:pt x="55" y="2"/>
                  </a:cubicBezTo>
                  <a:close/>
                  <a:moveTo>
                    <a:pt x="61" y="86"/>
                  </a:moveTo>
                  <a:cubicBezTo>
                    <a:pt x="46" y="87"/>
                    <a:pt x="33" y="76"/>
                    <a:pt x="32" y="61"/>
                  </a:cubicBezTo>
                  <a:cubicBezTo>
                    <a:pt x="31" y="46"/>
                    <a:pt x="42" y="33"/>
                    <a:pt x="57" y="32"/>
                  </a:cubicBezTo>
                  <a:cubicBezTo>
                    <a:pt x="72" y="31"/>
                    <a:pt x="85" y="42"/>
                    <a:pt x="86" y="57"/>
                  </a:cubicBezTo>
                  <a:cubicBezTo>
                    <a:pt x="87" y="72"/>
                    <a:pt x="76" y="85"/>
                    <a:pt x="61" y="8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108"/>
            <p:cNvSpPr>
              <a:spLocks/>
            </p:cNvSpPr>
            <p:nvPr/>
          </p:nvSpPr>
          <p:spPr bwMode="auto">
            <a:xfrm>
              <a:off x="7778750" y="696913"/>
              <a:ext cx="60325" cy="96838"/>
            </a:xfrm>
            <a:custGeom>
              <a:avLst/>
              <a:gdLst>
                <a:gd name="T0" fmla="*/ 20 w 21"/>
                <a:gd name="T1" fmla="*/ 28 h 34"/>
                <a:gd name="T2" fmla="*/ 17 w 21"/>
                <a:gd name="T3" fmla="*/ 33 h 34"/>
                <a:gd name="T4" fmla="*/ 5 w 21"/>
                <a:gd name="T5" fmla="*/ 34 h 34"/>
                <a:gd name="T6" fmla="*/ 0 w 21"/>
                <a:gd name="T7" fmla="*/ 30 h 34"/>
                <a:gd name="T8" fmla="*/ 2 w 21"/>
                <a:gd name="T9" fmla="*/ 5 h 34"/>
                <a:gd name="T10" fmla="*/ 7 w 21"/>
                <a:gd name="T11" fmla="*/ 0 h 34"/>
                <a:gd name="T12" fmla="*/ 10 w 21"/>
                <a:gd name="T13" fmla="*/ 0 h 34"/>
                <a:gd name="T14" fmla="*/ 15 w 21"/>
                <a:gd name="T15" fmla="*/ 4 h 34"/>
                <a:gd name="T16" fmla="*/ 20 w 21"/>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4">
                  <a:moveTo>
                    <a:pt x="20" y="28"/>
                  </a:moveTo>
                  <a:cubicBezTo>
                    <a:pt x="21" y="31"/>
                    <a:pt x="19" y="33"/>
                    <a:pt x="17" y="33"/>
                  </a:cubicBezTo>
                  <a:cubicBezTo>
                    <a:pt x="5" y="34"/>
                    <a:pt x="5" y="34"/>
                    <a:pt x="5" y="34"/>
                  </a:cubicBezTo>
                  <a:cubicBezTo>
                    <a:pt x="2" y="34"/>
                    <a:pt x="0" y="32"/>
                    <a:pt x="0" y="30"/>
                  </a:cubicBezTo>
                  <a:cubicBezTo>
                    <a:pt x="2" y="5"/>
                    <a:pt x="2" y="5"/>
                    <a:pt x="2" y="5"/>
                  </a:cubicBezTo>
                  <a:cubicBezTo>
                    <a:pt x="3" y="2"/>
                    <a:pt x="5" y="0"/>
                    <a:pt x="7" y="0"/>
                  </a:cubicBezTo>
                  <a:cubicBezTo>
                    <a:pt x="10" y="0"/>
                    <a:pt x="10" y="0"/>
                    <a:pt x="10" y="0"/>
                  </a:cubicBezTo>
                  <a:cubicBezTo>
                    <a:pt x="12" y="0"/>
                    <a:pt x="14" y="1"/>
                    <a:pt x="15" y="4"/>
                  </a:cubicBezTo>
                  <a:lnTo>
                    <a:pt x="20" y="2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109"/>
            <p:cNvSpPr>
              <a:spLocks/>
            </p:cNvSpPr>
            <p:nvPr/>
          </p:nvSpPr>
          <p:spPr bwMode="auto">
            <a:xfrm>
              <a:off x="7793038" y="996951"/>
              <a:ext cx="60325" cy="96838"/>
            </a:xfrm>
            <a:custGeom>
              <a:avLst/>
              <a:gdLst>
                <a:gd name="T0" fmla="*/ 1 w 21"/>
                <a:gd name="T1" fmla="*/ 6 h 34"/>
                <a:gd name="T2" fmla="*/ 4 w 21"/>
                <a:gd name="T3" fmla="*/ 1 h 34"/>
                <a:gd name="T4" fmla="*/ 16 w 21"/>
                <a:gd name="T5" fmla="*/ 0 h 34"/>
                <a:gd name="T6" fmla="*/ 20 w 21"/>
                <a:gd name="T7" fmla="*/ 4 h 34"/>
                <a:gd name="T8" fmla="*/ 19 w 21"/>
                <a:gd name="T9" fmla="*/ 29 h 34"/>
                <a:gd name="T10" fmla="*/ 14 w 21"/>
                <a:gd name="T11" fmla="*/ 34 h 34"/>
                <a:gd name="T12" fmla="*/ 11 w 21"/>
                <a:gd name="T13" fmla="*/ 34 h 34"/>
                <a:gd name="T14" fmla="*/ 6 w 21"/>
                <a:gd name="T15" fmla="*/ 30 h 34"/>
                <a:gd name="T16" fmla="*/ 1 w 21"/>
                <a:gd name="T17"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4">
                  <a:moveTo>
                    <a:pt x="1" y="6"/>
                  </a:moveTo>
                  <a:cubicBezTo>
                    <a:pt x="0" y="3"/>
                    <a:pt x="2" y="1"/>
                    <a:pt x="4" y="1"/>
                  </a:cubicBezTo>
                  <a:cubicBezTo>
                    <a:pt x="16" y="0"/>
                    <a:pt x="16" y="0"/>
                    <a:pt x="16" y="0"/>
                  </a:cubicBezTo>
                  <a:cubicBezTo>
                    <a:pt x="19" y="0"/>
                    <a:pt x="21" y="2"/>
                    <a:pt x="20" y="4"/>
                  </a:cubicBezTo>
                  <a:cubicBezTo>
                    <a:pt x="19" y="29"/>
                    <a:pt x="19" y="29"/>
                    <a:pt x="19" y="29"/>
                  </a:cubicBezTo>
                  <a:cubicBezTo>
                    <a:pt x="18" y="32"/>
                    <a:pt x="16" y="34"/>
                    <a:pt x="14" y="34"/>
                  </a:cubicBezTo>
                  <a:cubicBezTo>
                    <a:pt x="11" y="34"/>
                    <a:pt x="11" y="34"/>
                    <a:pt x="11" y="34"/>
                  </a:cubicBezTo>
                  <a:cubicBezTo>
                    <a:pt x="9" y="34"/>
                    <a:pt x="7" y="33"/>
                    <a:pt x="6" y="30"/>
                  </a:cubicBezTo>
                  <a:lnTo>
                    <a:pt x="1"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110"/>
            <p:cNvSpPr>
              <a:spLocks/>
            </p:cNvSpPr>
            <p:nvPr/>
          </p:nvSpPr>
          <p:spPr bwMode="auto">
            <a:xfrm>
              <a:off x="7618413" y="873126"/>
              <a:ext cx="95250" cy="58738"/>
            </a:xfrm>
            <a:custGeom>
              <a:avLst/>
              <a:gdLst>
                <a:gd name="T0" fmla="*/ 28 w 34"/>
                <a:gd name="T1" fmla="*/ 1 h 21"/>
                <a:gd name="T2" fmla="*/ 33 w 34"/>
                <a:gd name="T3" fmla="*/ 4 h 21"/>
                <a:gd name="T4" fmla="*/ 34 w 34"/>
                <a:gd name="T5" fmla="*/ 16 h 21"/>
                <a:gd name="T6" fmla="*/ 30 w 34"/>
                <a:gd name="T7" fmla="*/ 20 h 21"/>
                <a:gd name="T8" fmla="*/ 5 w 34"/>
                <a:gd name="T9" fmla="*/ 19 h 21"/>
                <a:gd name="T10" fmla="*/ 0 w 34"/>
                <a:gd name="T11" fmla="*/ 14 h 21"/>
                <a:gd name="T12" fmla="*/ 0 w 34"/>
                <a:gd name="T13" fmla="*/ 11 h 21"/>
                <a:gd name="T14" fmla="*/ 4 w 34"/>
                <a:gd name="T15" fmla="*/ 6 h 21"/>
                <a:gd name="T16" fmla="*/ 28 w 34"/>
                <a:gd name="T17"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1">
                  <a:moveTo>
                    <a:pt x="28" y="1"/>
                  </a:moveTo>
                  <a:cubicBezTo>
                    <a:pt x="31" y="0"/>
                    <a:pt x="33" y="2"/>
                    <a:pt x="33" y="4"/>
                  </a:cubicBezTo>
                  <a:cubicBezTo>
                    <a:pt x="34" y="16"/>
                    <a:pt x="34" y="16"/>
                    <a:pt x="34" y="16"/>
                  </a:cubicBezTo>
                  <a:cubicBezTo>
                    <a:pt x="34" y="19"/>
                    <a:pt x="32" y="21"/>
                    <a:pt x="30" y="20"/>
                  </a:cubicBezTo>
                  <a:cubicBezTo>
                    <a:pt x="5" y="19"/>
                    <a:pt x="5" y="19"/>
                    <a:pt x="5" y="19"/>
                  </a:cubicBezTo>
                  <a:cubicBezTo>
                    <a:pt x="2" y="18"/>
                    <a:pt x="0" y="16"/>
                    <a:pt x="0" y="14"/>
                  </a:cubicBezTo>
                  <a:cubicBezTo>
                    <a:pt x="0" y="11"/>
                    <a:pt x="0" y="11"/>
                    <a:pt x="0" y="11"/>
                  </a:cubicBezTo>
                  <a:cubicBezTo>
                    <a:pt x="0" y="9"/>
                    <a:pt x="1" y="7"/>
                    <a:pt x="4" y="6"/>
                  </a:cubicBezTo>
                  <a:lnTo>
                    <a:pt x="28" y="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Freeform 111"/>
            <p:cNvSpPr>
              <a:spLocks/>
            </p:cNvSpPr>
            <p:nvPr/>
          </p:nvSpPr>
          <p:spPr bwMode="auto">
            <a:xfrm>
              <a:off x="7918450" y="858838"/>
              <a:ext cx="96838" cy="58738"/>
            </a:xfrm>
            <a:custGeom>
              <a:avLst/>
              <a:gdLst>
                <a:gd name="T0" fmla="*/ 6 w 34"/>
                <a:gd name="T1" fmla="*/ 20 h 21"/>
                <a:gd name="T2" fmla="*/ 1 w 34"/>
                <a:gd name="T3" fmla="*/ 17 h 21"/>
                <a:gd name="T4" fmla="*/ 0 w 34"/>
                <a:gd name="T5" fmla="*/ 5 h 21"/>
                <a:gd name="T6" fmla="*/ 4 w 34"/>
                <a:gd name="T7" fmla="*/ 1 h 21"/>
                <a:gd name="T8" fmla="*/ 29 w 34"/>
                <a:gd name="T9" fmla="*/ 2 h 21"/>
                <a:gd name="T10" fmla="*/ 34 w 34"/>
                <a:gd name="T11" fmla="*/ 7 h 21"/>
                <a:gd name="T12" fmla="*/ 34 w 34"/>
                <a:gd name="T13" fmla="*/ 10 h 21"/>
                <a:gd name="T14" fmla="*/ 30 w 34"/>
                <a:gd name="T15" fmla="*/ 15 h 21"/>
                <a:gd name="T16" fmla="*/ 6 w 34"/>
                <a:gd name="T1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1">
                  <a:moveTo>
                    <a:pt x="6" y="20"/>
                  </a:moveTo>
                  <a:cubicBezTo>
                    <a:pt x="3" y="21"/>
                    <a:pt x="1" y="19"/>
                    <a:pt x="1" y="17"/>
                  </a:cubicBezTo>
                  <a:cubicBezTo>
                    <a:pt x="0" y="5"/>
                    <a:pt x="0" y="5"/>
                    <a:pt x="0" y="5"/>
                  </a:cubicBezTo>
                  <a:cubicBezTo>
                    <a:pt x="0" y="2"/>
                    <a:pt x="2" y="0"/>
                    <a:pt x="4" y="1"/>
                  </a:cubicBezTo>
                  <a:cubicBezTo>
                    <a:pt x="29" y="2"/>
                    <a:pt x="29" y="2"/>
                    <a:pt x="29" y="2"/>
                  </a:cubicBezTo>
                  <a:cubicBezTo>
                    <a:pt x="32" y="3"/>
                    <a:pt x="34" y="5"/>
                    <a:pt x="34" y="7"/>
                  </a:cubicBezTo>
                  <a:cubicBezTo>
                    <a:pt x="34" y="10"/>
                    <a:pt x="34" y="10"/>
                    <a:pt x="34" y="10"/>
                  </a:cubicBezTo>
                  <a:cubicBezTo>
                    <a:pt x="34" y="12"/>
                    <a:pt x="33" y="14"/>
                    <a:pt x="30" y="15"/>
                  </a:cubicBezTo>
                  <a:lnTo>
                    <a:pt x="6" y="2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 name="Freeform 112"/>
            <p:cNvSpPr>
              <a:spLocks/>
            </p:cNvSpPr>
            <p:nvPr/>
          </p:nvSpPr>
          <p:spPr bwMode="auto">
            <a:xfrm>
              <a:off x="7659688" y="754063"/>
              <a:ext cx="93663" cy="90488"/>
            </a:xfrm>
            <a:custGeom>
              <a:avLst/>
              <a:gdLst>
                <a:gd name="T0" fmla="*/ 31 w 33"/>
                <a:gd name="T1" fmla="*/ 16 h 32"/>
                <a:gd name="T2" fmla="*/ 31 w 33"/>
                <a:gd name="T3" fmla="*/ 21 h 32"/>
                <a:gd name="T4" fmla="*/ 23 w 33"/>
                <a:gd name="T5" fmla="*/ 30 h 32"/>
                <a:gd name="T6" fmla="*/ 18 w 33"/>
                <a:gd name="T7" fmla="*/ 30 h 32"/>
                <a:gd name="T8" fmla="*/ 1 w 33"/>
                <a:gd name="T9" fmla="*/ 11 h 32"/>
                <a:gd name="T10" fmla="*/ 1 w 33"/>
                <a:gd name="T11" fmla="*/ 5 h 32"/>
                <a:gd name="T12" fmla="*/ 3 w 33"/>
                <a:gd name="T13" fmla="*/ 3 h 32"/>
                <a:gd name="T14" fmla="*/ 10 w 33"/>
                <a:gd name="T15" fmla="*/ 2 h 32"/>
                <a:gd name="T16" fmla="*/ 31 w 33"/>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1" y="16"/>
                  </a:moveTo>
                  <a:cubicBezTo>
                    <a:pt x="33" y="17"/>
                    <a:pt x="33" y="20"/>
                    <a:pt x="31" y="21"/>
                  </a:cubicBezTo>
                  <a:cubicBezTo>
                    <a:pt x="23" y="30"/>
                    <a:pt x="23" y="30"/>
                    <a:pt x="23" y="30"/>
                  </a:cubicBezTo>
                  <a:cubicBezTo>
                    <a:pt x="22" y="32"/>
                    <a:pt x="19" y="32"/>
                    <a:pt x="18" y="30"/>
                  </a:cubicBezTo>
                  <a:cubicBezTo>
                    <a:pt x="1" y="11"/>
                    <a:pt x="1" y="11"/>
                    <a:pt x="1" y="11"/>
                  </a:cubicBezTo>
                  <a:cubicBezTo>
                    <a:pt x="0" y="9"/>
                    <a:pt x="0" y="6"/>
                    <a:pt x="1" y="5"/>
                  </a:cubicBezTo>
                  <a:cubicBezTo>
                    <a:pt x="3" y="3"/>
                    <a:pt x="3" y="3"/>
                    <a:pt x="3" y="3"/>
                  </a:cubicBezTo>
                  <a:cubicBezTo>
                    <a:pt x="5" y="1"/>
                    <a:pt x="7" y="0"/>
                    <a:pt x="10" y="2"/>
                  </a:cubicBezTo>
                  <a:lnTo>
                    <a:pt x="31"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 name="Freeform 113"/>
            <p:cNvSpPr>
              <a:spLocks/>
            </p:cNvSpPr>
            <p:nvPr/>
          </p:nvSpPr>
          <p:spPr bwMode="auto">
            <a:xfrm>
              <a:off x="7878763" y="946151"/>
              <a:ext cx="93663" cy="90488"/>
            </a:xfrm>
            <a:custGeom>
              <a:avLst/>
              <a:gdLst>
                <a:gd name="T0" fmla="*/ 2 w 33"/>
                <a:gd name="T1" fmla="*/ 16 h 32"/>
                <a:gd name="T2" fmla="*/ 2 w 33"/>
                <a:gd name="T3" fmla="*/ 11 h 32"/>
                <a:gd name="T4" fmla="*/ 9 w 33"/>
                <a:gd name="T5" fmla="*/ 2 h 32"/>
                <a:gd name="T6" fmla="*/ 15 w 33"/>
                <a:gd name="T7" fmla="*/ 2 h 32"/>
                <a:gd name="T8" fmla="*/ 32 w 33"/>
                <a:gd name="T9" fmla="*/ 21 h 32"/>
                <a:gd name="T10" fmla="*/ 32 w 33"/>
                <a:gd name="T11" fmla="*/ 27 h 32"/>
                <a:gd name="T12" fmla="*/ 30 w 33"/>
                <a:gd name="T13" fmla="*/ 29 h 32"/>
                <a:gd name="T14" fmla="*/ 23 w 33"/>
                <a:gd name="T15" fmla="*/ 30 h 32"/>
                <a:gd name="T16" fmla="*/ 2 w 33"/>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2" y="16"/>
                  </a:moveTo>
                  <a:cubicBezTo>
                    <a:pt x="0" y="15"/>
                    <a:pt x="0" y="12"/>
                    <a:pt x="2" y="11"/>
                  </a:cubicBezTo>
                  <a:cubicBezTo>
                    <a:pt x="9" y="2"/>
                    <a:pt x="9" y="2"/>
                    <a:pt x="9" y="2"/>
                  </a:cubicBezTo>
                  <a:cubicBezTo>
                    <a:pt x="11" y="0"/>
                    <a:pt x="14" y="0"/>
                    <a:pt x="15" y="2"/>
                  </a:cubicBezTo>
                  <a:cubicBezTo>
                    <a:pt x="32" y="21"/>
                    <a:pt x="32" y="21"/>
                    <a:pt x="32" y="21"/>
                  </a:cubicBezTo>
                  <a:cubicBezTo>
                    <a:pt x="33" y="23"/>
                    <a:pt x="33" y="26"/>
                    <a:pt x="32" y="27"/>
                  </a:cubicBezTo>
                  <a:cubicBezTo>
                    <a:pt x="30" y="29"/>
                    <a:pt x="30" y="29"/>
                    <a:pt x="30" y="29"/>
                  </a:cubicBezTo>
                  <a:cubicBezTo>
                    <a:pt x="28" y="31"/>
                    <a:pt x="25" y="32"/>
                    <a:pt x="23" y="30"/>
                  </a:cubicBezTo>
                  <a:lnTo>
                    <a:pt x="2"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Freeform 114"/>
            <p:cNvSpPr>
              <a:spLocks/>
            </p:cNvSpPr>
            <p:nvPr/>
          </p:nvSpPr>
          <p:spPr bwMode="auto">
            <a:xfrm>
              <a:off x="7673975" y="957263"/>
              <a:ext cx="90488" cy="93663"/>
            </a:xfrm>
            <a:custGeom>
              <a:avLst/>
              <a:gdLst>
                <a:gd name="T0" fmla="*/ 16 w 32"/>
                <a:gd name="T1" fmla="*/ 2 h 33"/>
                <a:gd name="T2" fmla="*/ 21 w 32"/>
                <a:gd name="T3" fmla="*/ 2 h 33"/>
                <a:gd name="T4" fmla="*/ 30 w 32"/>
                <a:gd name="T5" fmla="*/ 9 h 33"/>
                <a:gd name="T6" fmla="*/ 30 w 32"/>
                <a:gd name="T7" fmla="*/ 15 h 33"/>
                <a:gd name="T8" fmla="*/ 11 w 32"/>
                <a:gd name="T9" fmla="*/ 32 h 33"/>
                <a:gd name="T10" fmla="*/ 5 w 32"/>
                <a:gd name="T11" fmla="*/ 32 h 33"/>
                <a:gd name="T12" fmla="*/ 3 w 32"/>
                <a:gd name="T13" fmla="*/ 30 h 33"/>
                <a:gd name="T14" fmla="*/ 2 w 32"/>
                <a:gd name="T15" fmla="*/ 23 h 33"/>
                <a:gd name="T16" fmla="*/ 16 w 32"/>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6" y="2"/>
                  </a:moveTo>
                  <a:cubicBezTo>
                    <a:pt x="17" y="0"/>
                    <a:pt x="20" y="0"/>
                    <a:pt x="21" y="2"/>
                  </a:cubicBezTo>
                  <a:cubicBezTo>
                    <a:pt x="30" y="9"/>
                    <a:pt x="30" y="9"/>
                    <a:pt x="30" y="9"/>
                  </a:cubicBezTo>
                  <a:cubicBezTo>
                    <a:pt x="32" y="11"/>
                    <a:pt x="32" y="14"/>
                    <a:pt x="30" y="15"/>
                  </a:cubicBezTo>
                  <a:cubicBezTo>
                    <a:pt x="11" y="32"/>
                    <a:pt x="11" y="32"/>
                    <a:pt x="11" y="32"/>
                  </a:cubicBezTo>
                  <a:cubicBezTo>
                    <a:pt x="9" y="33"/>
                    <a:pt x="6" y="33"/>
                    <a:pt x="5" y="32"/>
                  </a:cubicBezTo>
                  <a:cubicBezTo>
                    <a:pt x="3" y="30"/>
                    <a:pt x="3" y="30"/>
                    <a:pt x="3" y="30"/>
                  </a:cubicBezTo>
                  <a:cubicBezTo>
                    <a:pt x="1" y="28"/>
                    <a:pt x="0" y="25"/>
                    <a:pt x="2" y="23"/>
                  </a:cubicBezTo>
                  <a:lnTo>
                    <a:pt x="16"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115"/>
            <p:cNvSpPr>
              <a:spLocks/>
            </p:cNvSpPr>
            <p:nvPr/>
          </p:nvSpPr>
          <p:spPr bwMode="auto">
            <a:xfrm>
              <a:off x="7867650" y="739776"/>
              <a:ext cx="90488" cy="93663"/>
            </a:xfrm>
            <a:custGeom>
              <a:avLst/>
              <a:gdLst>
                <a:gd name="T0" fmla="*/ 16 w 32"/>
                <a:gd name="T1" fmla="*/ 31 h 33"/>
                <a:gd name="T2" fmla="*/ 11 w 32"/>
                <a:gd name="T3" fmla="*/ 31 h 33"/>
                <a:gd name="T4" fmla="*/ 2 w 32"/>
                <a:gd name="T5" fmla="*/ 24 h 33"/>
                <a:gd name="T6" fmla="*/ 2 w 32"/>
                <a:gd name="T7" fmla="*/ 18 h 33"/>
                <a:gd name="T8" fmla="*/ 21 w 32"/>
                <a:gd name="T9" fmla="*/ 1 h 33"/>
                <a:gd name="T10" fmla="*/ 27 w 32"/>
                <a:gd name="T11" fmla="*/ 1 h 33"/>
                <a:gd name="T12" fmla="*/ 29 w 32"/>
                <a:gd name="T13" fmla="*/ 3 h 33"/>
                <a:gd name="T14" fmla="*/ 30 w 32"/>
                <a:gd name="T15" fmla="*/ 10 h 33"/>
                <a:gd name="T16" fmla="*/ 16 w 3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6" y="31"/>
                  </a:moveTo>
                  <a:cubicBezTo>
                    <a:pt x="15" y="33"/>
                    <a:pt x="12" y="33"/>
                    <a:pt x="11" y="31"/>
                  </a:cubicBezTo>
                  <a:cubicBezTo>
                    <a:pt x="2" y="24"/>
                    <a:pt x="2" y="24"/>
                    <a:pt x="2" y="24"/>
                  </a:cubicBezTo>
                  <a:cubicBezTo>
                    <a:pt x="0" y="22"/>
                    <a:pt x="0" y="19"/>
                    <a:pt x="2" y="18"/>
                  </a:cubicBezTo>
                  <a:cubicBezTo>
                    <a:pt x="21" y="1"/>
                    <a:pt x="21" y="1"/>
                    <a:pt x="21" y="1"/>
                  </a:cubicBezTo>
                  <a:cubicBezTo>
                    <a:pt x="23" y="0"/>
                    <a:pt x="26" y="0"/>
                    <a:pt x="27" y="1"/>
                  </a:cubicBezTo>
                  <a:cubicBezTo>
                    <a:pt x="29" y="3"/>
                    <a:pt x="29" y="3"/>
                    <a:pt x="29" y="3"/>
                  </a:cubicBezTo>
                  <a:cubicBezTo>
                    <a:pt x="31" y="5"/>
                    <a:pt x="32" y="8"/>
                    <a:pt x="30" y="10"/>
                  </a:cubicBezTo>
                  <a:lnTo>
                    <a:pt x="16"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Freeform 116"/>
            <p:cNvSpPr>
              <a:spLocks/>
            </p:cNvSpPr>
            <p:nvPr/>
          </p:nvSpPr>
          <p:spPr bwMode="auto">
            <a:xfrm>
              <a:off x="7713663" y="711201"/>
              <a:ext cx="79375" cy="101600"/>
            </a:xfrm>
            <a:custGeom>
              <a:avLst/>
              <a:gdLst>
                <a:gd name="T0" fmla="*/ 26 w 28"/>
                <a:gd name="T1" fmla="*/ 24 h 36"/>
                <a:gd name="T2" fmla="*/ 25 w 28"/>
                <a:gd name="T3" fmla="*/ 30 h 36"/>
                <a:gd name="T4" fmla="*/ 14 w 28"/>
                <a:gd name="T5" fmla="*/ 35 h 36"/>
                <a:gd name="T6" fmla="*/ 9 w 28"/>
                <a:gd name="T7" fmla="*/ 33 h 36"/>
                <a:gd name="T8" fmla="*/ 1 w 28"/>
                <a:gd name="T9" fmla="*/ 9 h 36"/>
                <a:gd name="T10" fmla="*/ 3 w 28"/>
                <a:gd name="T11" fmla="*/ 3 h 36"/>
                <a:gd name="T12" fmla="*/ 5 w 28"/>
                <a:gd name="T13" fmla="*/ 2 h 36"/>
                <a:gd name="T14" fmla="*/ 12 w 28"/>
                <a:gd name="T15" fmla="*/ 3 h 36"/>
                <a:gd name="T16" fmla="*/ 26 w 28"/>
                <a:gd name="T1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26" y="24"/>
                  </a:moveTo>
                  <a:cubicBezTo>
                    <a:pt x="28" y="26"/>
                    <a:pt x="27" y="28"/>
                    <a:pt x="25" y="30"/>
                  </a:cubicBezTo>
                  <a:cubicBezTo>
                    <a:pt x="14" y="35"/>
                    <a:pt x="14" y="35"/>
                    <a:pt x="14" y="35"/>
                  </a:cubicBezTo>
                  <a:cubicBezTo>
                    <a:pt x="12" y="36"/>
                    <a:pt x="10" y="35"/>
                    <a:pt x="9" y="33"/>
                  </a:cubicBezTo>
                  <a:cubicBezTo>
                    <a:pt x="1" y="9"/>
                    <a:pt x="1" y="9"/>
                    <a:pt x="1" y="9"/>
                  </a:cubicBezTo>
                  <a:cubicBezTo>
                    <a:pt x="0" y="7"/>
                    <a:pt x="1" y="4"/>
                    <a:pt x="3" y="3"/>
                  </a:cubicBezTo>
                  <a:cubicBezTo>
                    <a:pt x="5" y="2"/>
                    <a:pt x="5" y="2"/>
                    <a:pt x="5" y="2"/>
                  </a:cubicBezTo>
                  <a:cubicBezTo>
                    <a:pt x="8" y="0"/>
                    <a:pt x="11" y="1"/>
                    <a:pt x="12" y="3"/>
                  </a:cubicBezTo>
                  <a:lnTo>
                    <a:pt x="26"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Freeform 117"/>
            <p:cNvSpPr>
              <a:spLocks/>
            </p:cNvSpPr>
            <p:nvPr/>
          </p:nvSpPr>
          <p:spPr bwMode="auto">
            <a:xfrm>
              <a:off x="7839075" y="977901"/>
              <a:ext cx="79375" cy="101600"/>
            </a:xfrm>
            <a:custGeom>
              <a:avLst/>
              <a:gdLst>
                <a:gd name="T0" fmla="*/ 2 w 28"/>
                <a:gd name="T1" fmla="*/ 12 h 36"/>
                <a:gd name="T2" fmla="*/ 3 w 28"/>
                <a:gd name="T3" fmla="*/ 6 h 36"/>
                <a:gd name="T4" fmla="*/ 14 w 28"/>
                <a:gd name="T5" fmla="*/ 1 h 36"/>
                <a:gd name="T6" fmla="*/ 19 w 28"/>
                <a:gd name="T7" fmla="*/ 3 h 36"/>
                <a:gd name="T8" fmla="*/ 27 w 28"/>
                <a:gd name="T9" fmla="*/ 27 h 36"/>
                <a:gd name="T10" fmla="*/ 25 w 28"/>
                <a:gd name="T11" fmla="*/ 33 h 36"/>
                <a:gd name="T12" fmla="*/ 23 w 28"/>
                <a:gd name="T13" fmla="*/ 34 h 36"/>
                <a:gd name="T14" fmla="*/ 16 w 28"/>
                <a:gd name="T15" fmla="*/ 33 h 36"/>
                <a:gd name="T16" fmla="*/ 2 w 28"/>
                <a:gd name="T17"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2" y="12"/>
                  </a:moveTo>
                  <a:cubicBezTo>
                    <a:pt x="0" y="10"/>
                    <a:pt x="1" y="7"/>
                    <a:pt x="3" y="6"/>
                  </a:cubicBezTo>
                  <a:cubicBezTo>
                    <a:pt x="14" y="1"/>
                    <a:pt x="14" y="1"/>
                    <a:pt x="14" y="1"/>
                  </a:cubicBezTo>
                  <a:cubicBezTo>
                    <a:pt x="16" y="0"/>
                    <a:pt x="18" y="1"/>
                    <a:pt x="19" y="3"/>
                  </a:cubicBezTo>
                  <a:cubicBezTo>
                    <a:pt x="27" y="27"/>
                    <a:pt x="27" y="27"/>
                    <a:pt x="27" y="27"/>
                  </a:cubicBezTo>
                  <a:cubicBezTo>
                    <a:pt x="28" y="29"/>
                    <a:pt x="27" y="32"/>
                    <a:pt x="25" y="33"/>
                  </a:cubicBezTo>
                  <a:cubicBezTo>
                    <a:pt x="23" y="34"/>
                    <a:pt x="23" y="34"/>
                    <a:pt x="23" y="34"/>
                  </a:cubicBezTo>
                  <a:cubicBezTo>
                    <a:pt x="20" y="36"/>
                    <a:pt x="17" y="35"/>
                    <a:pt x="16" y="33"/>
                  </a:cubicBezTo>
                  <a:lnTo>
                    <a:pt x="2" y="1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Freeform 118"/>
            <p:cNvSpPr>
              <a:spLocks/>
            </p:cNvSpPr>
            <p:nvPr/>
          </p:nvSpPr>
          <p:spPr bwMode="auto">
            <a:xfrm>
              <a:off x="7631113" y="917576"/>
              <a:ext cx="103188" cy="79375"/>
            </a:xfrm>
            <a:custGeom>
              <a:avLst/>
              <a:gdLst>
                <a:gd name="T0" fmla="*/ 24 w 36"/>
                <a:gd name="T1" fmla="*/ 2 h 28"/>
                <a:gd name="T2" fmla="*/ 30 w 36"/>
                <a:gd name="T3" fmla="*/ 3 h 28"/>
                <a:gd name="T4" fmla="*/ 35 w 36"/>
                <a:gd name="T5" fmla="*/ 14 h 28"/>
                <a:gd name="T6" fmla="*/ 33 w 36"/>
                <a:gd name="T7" fmla="*/ 19 h 28"/>
                <a:gd name="T8" fmla="*/ 9 w 36"/>
                <a:gd name="T9" fmla="*/ 27 h 28"/>
                <a:gd name="T10" fmla="*/ 3 w 36"/>
                <a:gd name="T11" fmla="*/ 25 h 28"/>
                <a:gd name="T12" fmla="*/ 2 w 36"/>
                <a:gd name="T13" fmla="*/ 23 h 28"/>
                <a:gd name="T14" fmla="*/ 3 w 36"/>
                <a:gd name="T15" fmla="*/ 16 h 28"/>
                <a:gd name="T16" fmla="*/ 24 w 36"/>
                <a:gd name="T17"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24" y="2"/>
                  </a:moveTo>
                  <a:cubicBezTo>
                    <a:pt x="26" y="0"/>
                    <a:pt x="28" y="1"/>
                    <a:pt x="30" y="3"/>
                  </a:cubicBezTo>
                  <a:cubicBezTo>
                    <a:pt x="35" y="14"/>
                    <a:pt x="35" y="14"/>
                    <a:pt x="35" y="14"/>
                  </a:cubicBezTo>
                  <a:cubicBezTo>
                    <a:pt x="36" y="16"/>
                    <a:pt x="35" y="18"/>
                    <a:pt x="33" y="19"/>
                  </a:cubicBezTo>
                  <a:cubicBezTo>
                    <a:pt x="9" y="27"/>
                    <a:pt x="9" y="27"/>
                    <a:pt x="9" y="27"/>
                  </a:cubicBezTo>
                  <a:cubicBezTo>
                    <a:pt x="7" y="28"/>
                    <a:pt x="4" y="27"/>
                    <a:pt x="3" y="25"/>
                  </a:cubicBezTo>
                  <a:cubicBezTo>
                    <a:pt x="2" y="23"/>
                    <a:pt x="2" y="23"/>
                    <a:pt x="2" y="23"/>
                  </a:cubicBezTo>
                  <a:cubicBezTo>
                    <a:pt x="0" y="20"/>
                    <a:pt x="1" y="17"/>
                    <a:pt x="3" y="16"/>
                  </a:cubicBezTo>
                  <a:lnTo>
                    <a:pt x="24"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119"/>
            <p:cNvSpPr>
              <a:spLocks/>
            </p:cNvSpPr>
            <p:nvPr/>
          </p:nvSpPr>
          <p:spPr bwMode="auto">
            <a:xfrm>
              <a:off x="7897813" y="793751"/>
              <a:ext cx="100013" cy="79375"/>
            </a:xfrm>
            <a:custGeom>
              <a:avLst/>
              <a:gdLst>
                <a:gd name="T0" fmla="*/ 12 w 35"/>
                <a:gd name="T1" fmla="*/ 26 h 28"/>
                <a:gd name="T2" fmla="*/ 6 w 35"/>
                <a:gd name="T3" fmla="*/ 25 h 28"/>
                <a:gd name="T4" fmla="*/ 1 w 35"/>
                <a:gd name="T5" fmla="*/ 14 h 28"/>
                <a:gd name="T6" fmla="*/ 3 w 35"/>
                <a:gd name="T7" fmla="*/ 9 h 28"/>
                <a:gd name="T8" fmla="*/ 27 w 35"/>
                <a:gd name="T9" fmla="*/ 1 h 28"/>
                <a:gd name="T10" fmla="*/ 33 w 35"/>
                <a:gd name="T11" fmla="*/ 3 h 28"/>
                <a:gd name="T12" fmla="*/ 34 w 35"/>
                <a:gd name="T13" fmla="*/ 5 h 28"/>
                <a:gd name="T14" fmla="*/ 33 w 35"/>
                <a:gd name="T15" fmla="*/ 12 h 28"/>
                <a:gd name="T16" fmla="*/ 12 w 35"/>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8">
                  <a:moveTo>
                    <a:pt x="12" y="26"/>
                  </a:moveTo>
                  <a:cubicBezTo>
                    <a:pt x="10" y="28"/>
                    <a:pt x="7" y="27"/>
                    <a:pt x="6" y="25"/>
                  </a:cubicBezTo>
                  <a:cubicBezTo>
                    <a:pt x="1" y="14"/>
                    <a:pt x="1" y="14"/>
                    <a:pt x="1" y="14"/>
                  </a:cubicBezTo>
                  <a:cubicBezTo>
                    <a:pt x="0" y="12"/>
                    <a:pt x="1" y="10"/>
                    <a:pt x="3" y="9"/>
                  </a:cubicBezTo>
                  <a:cubicBezTo>
                    <a:pt x="27" y="1"/>
                    <a:pt x="27" y="1"/>
                    <a:pt x="27" y="1"/>
                  </a:cubicBezTo>
                  <a:cubicBezTo>
                    <a:pt x="29" y="0"/>
                    <a:pt x="32" y="1"/>
                    <a:pt x="33" y="3"/>
                  </a:cubicBezTo>
                  <a:cubicBezTo>
                    <a:pt x="34" y="5"/>
                    <a:pt x="34" y="5"/>
                    <a:pt x="34" y="5"/>
                  </a:cubicBezTo>
                  <a:cubicBezTo>
                    <a:pt x="35" y="8"/>
                    <a:pt x="35" y="11"/>
                    <a:pt x="33" y="12"/>
                  </a:cubicBezTo>
                  <a:lnTo>
                    <a:pt x="12" y="2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120"/>
            <p:cNvSpPr>
              <a:spLocks/>
            </p:cNvSpPr>
            <p:nvPr/>
          </p:nvSpPr>
          <p:spPr bwMode="auto">
            <a:xfrm>
              <a:off x="7623175" y="819151"/>
              <a:ext cx="101600" cy="71438"/>
            </a:xfrm>
            <a:custGeom>
              <a:avLst/>
              <a:gdLst>
                <a:gd name="T0" fmla="*/ 32 w 36"/>
                <a:gd name="T1" fmla="*/ 5 h 25"/>
                <a:gd name="T2" fmla="*/ 35 w 36"/>
                <a:gd name="T3" fmla="*/ 10 h 25"/>
                <a:gd name="T4" fmla="*/ 31 w 36"/>
                <a:gd name="T5" fmla="*/ 21 h 25"/>
                <a:gd name="T6" fmla="*/ 26 w 36"/>
                <a:gd name="T7" fmla="*/ 23 h 25"/>
                <a:gd name="T8" fmla="*/ 3 w 36"/>
                <a:gd name="T9" fmla="*/ 12 h 25"/>
                <a:gd name="T10" fmla="*/ 1 w 36"/>
                <a:gd name="T11" fmla="*/ 6 h 25"/>
                <a:gd name="T12" fmla="*/ 2 w 36"/>
                <a:gd name="T13" fmla="*/ 4 h 25"/>
                <a:gd name="T14" fmla="*/ 7 w 36"/>
                <a:gd name="T15" fmla="*/ 0 h 25"/>
                <a:gd name="T16" fmla="*/ 32 w 36"/>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5">
                  <a:moveTo>
                    <a:pt x="32" y="5"/>
                  </a:moveTo>
                  <a:cubicBezTo>
                    <a:pt x="35" y="5"/>
                    <a:pt x="36" y="8"/>
                    <a:pt x="35" y="10"/>
                  </a:cubicBezTo>
                  <a:cubicBezTo>
                    <a:pt x="31" y="21"/>
                    <a:pt x="31" y="21"/>
                    <a:pt x="31" y="21"/>
                  </a:cubicBezTo>
                  <a:cubicBezTo>
                    <a:pt x="31" y="24"/>
                    <a:pt x="28" y="25"/>
                    <a:pt x="26" y="23"/>
                  </a:cubicBezTo>
                  <a:cubicBezTo>
                    <a:pt x="3" y="12"/>
                    <a:pt x="3" y="12"/>
                    <a:pt x="3" y="12"/>
                  </a:cubicBezTo>
                  <a:cubicBezTo>
                    <a:pt x="1" y="11"/>
                    <a:pt x="0" y="8"/>
                    <a:pt x="1" y="6"/>
                  </a:cubicBezTo>
                  <a:cubicBezTo>
                    <a:pt x="2" y="4"/>
                    <a:pt x="2" y="4"/>
                    <a:pt x="2" y="4"/>
                  </a:cubicBezTo>
                  <a:cubicBezTo>
                    <a:pt x="2" y="1"/>
                    <a:pt x="5" y="0"/>
                    <a:pt x="7" y="0"/>
                  </a:cubicBezTo>
                  <a:lnTo>
                    <a:pt x="32" y="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121"/>
            <p:cNvSpPr>
              <a:spLocks/>
            </p:cNvSpPr>
            <p:nvPr/>
          </p:nvSpPr>
          <p:spPr bwMode="auto">
            <a:xfrm>
              <a:off x="7907338" y="901701"/>
              <a:ext cx="101600" cy="69850"/>
            </a:xfrm>
            <a:custGeom>
              <a:avLst/>
              <a:gdLst>
                <a:gd name="T0" fmla="*/ 4 w 36"/>
                <a:gd name="T1" fmla="*/ 20 h 25"/>
                <a:gd name="T2" fmla="*/ 1 w 36"/>
                <a:gd name="T3" fmla="*/ 15 h 25"/>
                <a:gd name="T4" fmla="*/ 5 w 36"/>
                <a:gd name="T5" fmla="*/ 4 h 25"/>
                <a:gd name="T6" fmla="*/ 10 w 36"/>
                <a:gd name="T7" fmla="*/ 2 h 25"/>
                <a:gd name="T8" fmla="*/ 33 w 36"/>
                <a:gd name="T9" fmla="*/ 13 h 25"/>
                <a:gd name="T10" fmla="*/ 35 w 36"/>
                <a:gd name="T11" fmla="*/ 19 h 25"/>
                <a:gd name="T12" fmla="*/ 34 w 36"/>
                <a:gd name="T13" fmla="*/ 21 h 25"/>
                <a:gd name="T14" fmla="*/ 29 w 36"/>
                <a:gd name="T15" fmla="*/ 25 h 25"/>
                <a:gd name="T16" fmla="*/ 4 w 36"/>
                <a:gd name="T1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5">
                  <a:moveTo>
                    <a:pt x="4" y="20"/>
                  </a:moveTo>
                  <a:cubicBezTo>
                    <a:pt x="1" y="20"/>
                    <a:pt x="0" y="17"/>
                    <a:pt x="1" y="15"/>
                  </a:cubicBezTo>
                  <a:cubicBezTo>
                    <a:pt x="5" y="4"/>
                    <a:pt x="5" y="4"/>
                    <a:pt x="5" y="4"/>
                  </a:cubicBezTo>
                  <a:cubicBezTo>
                    <a:pt x="5" y="1"/>
                    <a:pt x="8" y="0"/>
                    <a:pt x="10" y="2"/>
                  </a:cubicBezTo>
                  <a:cubicBezTo>
                    <a:pt x="33" y="13"/>
                    <a:pt x="33" y="13"/>
                    <a:pt x="33" y="13"/>
                  </a:cubicBezTo>
                  <a:cubicBezTo>
                    <a:pt x="35" y="14"/>
                    <a:pt x="36" y="17"/>
                    <a:pt x="35" y="19"/>
                  </a:cubicBezTo>
                  <a:cubicBezTo>
                    <a:pt x="34" y="21"/>
                    <a:pt x="34" y="21"/>
                    <a:pt x="34" y="21"/>
                  </a:cubicBezTo>
                  <a:cubicBezTo>
                    <a:pt x="34" y="24"/>
                    <a:pt x="31" y="25"/>
                    <a:pt x="29" y="25"/>
                  </a:cubicBezTo>
                  <a:lnTo>
                    <a:pt x="4" y="2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122"/>
            <p:cNvSpPr>
              <a:spLocks/>
            </p:cNvSpPr>
            <p:nvPr/>
          </p:nvSpPr>
          <p:spPr bwMode="auto">
            <a:xfrm>
              <a:off x="7739063" y="985838"/>
              <a:ext cx="71438" cy="101600"/>
            </a:xfrm>
            <a:custGeom>
              <a:avLst/>
              <a:gdLst>
                <a:gd name="T0" fmla="*/ 5 w 25"/>
                <a:gd name="T1" fmla="*/ 4 h 36"/>
                <a:gd name="T2" fmla="*/ 10 w 25"/>
                <a:gd name="T3" fmla="*/ 1 h 36"/>
                <a:gd name="T4" fmla="*/ 21 w 25"/>
                <a:gd name="T5" fmla="*/ 5 h 36"/>
                <a:gd name="T6" fmla="*/ 23 w 25"/>
                <a:gd name="T7" fmla="*/ 10 h 36"/>
                <a:gd name="T8" fmla="*/ 12 w 25"/>
                <a:gd name="T9" fmla="*/ 33 h 36"/>
                <a:gd name="T10" fmla="*/ 6 w 25"/>
                <a:gd name="T11" fmla="*/ 35 h 36"/>
                <a:gd name="T12" fmla="*/ 4 w 25"/>
                <a:gd name="T13" fmla="*/ 34 h 36"/>
                <a:gd name="T14" fmla="*/ 0 w 25"/>
                <a:gd name="T15" fmla="*/ 29 h 36"/>
                <a:gd name="T16" fmla="*/ 5 w 25"/>
                <a:gd name="T1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5" y="4"/>
                  </a:moveTo>
                  <a:cubicBezTo>
                    <a:pt x="5" y="1"/>
                    <a:pt x="7" y="0"/>
                    <a:pt x="10" y="1"/>
                  </a:cubicBezTo>
                  <a:cubicBezTo>
                    <a:pt x="21" y="5"/>
                    <a:pt x="21" y="5"/>
                    <a:pt x="21" y="5"/>
                  </a:cubicBezTo>
                  <a:cubicBezTo>
                    <a:pt x="24" y="5"/>
                    <a:pt x="25" y="8"/>
                    <a:pt x="23" y="10"/>
                  </a:cubicBezTo>
                  <a:cubicBezTo>
                    <a:pt x="12" y="33"/>
                    <a:pt x="12" y="33"/>
                    <a:pt x="12" y="33"/>
                  </a:cubicBezTo>
                  <a:cubicBezTo>
                    <a:pt x="11" y="35"/>
                    <a:pt x="8" y="36"/>
                    <a:pt x="6" y="35"/>
                  </a:cubicBezTo>
                  <a:cubicBezTo>
                    <a:pt x="4" y="34"/>
                    <a:pt x="4" y="34"/>
                    <a:pt x="4" y="34"/>
                  </a:cubicBezTo>
                  <a:cubicBezTo>
                    <a:pt x="1" y="34"/>
                    <a:pt x="0" y="31"/>
                    <a:pt x="0" y="29"/>
                  </a:cubicBezTo>
                  <a:lnTo>
                    <a:pt x="5" y="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123"/>
            <p:cNvSpPr>
              <a:spLocks/>
            </p:cNvSpPr>
            <p:nvPr/>
          </p:nvSpPr>
          <p:spPr bwMode="auto">
            <a:xfrm>
              <a:off x="7821613" y="703263"/>
              <a:ext cx="71438" cy="101600"/>
            </a:xfrm>
            <a:custGeom>
              <a:avLst/>
              <a:gdLst>
                <a:gd name="T0" fmla="*/ 20 w 25"/>
                <a:gd name="T1" fmla="*/ 32 h 36"/>
                <a:gd name="T2" fmla="*/ 15 w 25"/>
                <a:gd name="T3" fmla="*/ 35 h 36"/>
                <a:gd name="T4" fmla="*/ 4 w 25"/>
                <a:gd name="T5" fmla="*/ 31 h 36"/>
                <a:gd name="T6" fmla="*/ 2 w 25"/>
                <a:gd name="T7" fmla="*/ 26 h 36"/>
                <a:gd name="T8" fmla="*/ 13 w 25"/>
                <a:gd name="T9" fmla="*/ 3 h 36"/>
                <a:gd name="T10" fmla="*/ 19 w 25"/>
                <a:gd name="T11" fmla="*/ 1 h 36"/>
                <a:gd name="T12" fmla="*/ 21 w 25"/>
                <a:gd name="T13" fmla="*/ 2 h 36"/>
                <a:gd name="T14" fmla="*/ 25 w 25"/>
                <a:gd name="T15" fmla="*/ 7 h 36"/>
                <a:gd name="T16" fmla="*/ 20 w 25"/>
                <a:gd name="T1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2"/>
                  </a:moveTo>
                  <a:cubicBezTo>
                    <a:pt x="20" y="35"/>
                    <a:pt x="17" y="36"/>
                    <a:pt x="15" y="35"/>
                  </a:cubicBezTo>
                  <a:cubicBezTo>
                    <a:pt x="4" y="31"/>
                    <a:pt x="4" y="31"/>
                    <a:pt x="4" y="31"/>
                  </a:cubicBezTo>
                  <a:cubicBezTo>
                    <a:pt x="1" y="31"/>
                    <a:pt x="0" y="28"/>
                    <a:pt x="2" y="26"/>
                  </a:cubicBezTo>
                  <a:cubicBezTo>
                    <a:pt x="13" y="3"/>
                    <a:pt x="13" y="3"/>
                    <a:pt x="13" y="3"/>
                  </a:cubicBezTo>
                  <a:cubicBezTo>
                    <a:pt x="14" y="1"/>
                    <a:pt x="17" y="0"/>
                    <a:pt x="19" y="1"/>
                  </a:cubicBezTo>
                  <a:cubicBezTo>
                    <a:pt x="21" y="2"/>
                    <a:pt x="21" y="2"/>
                    <a:pt x="21" y="2"/>
                  </a:cubicBezTo>
                  <a:cubicBezTo>
                    <a:pt x="24" y="2"/>
                    <a:pt x="25" y="5"/>
                    <a:pt x="25" y="7"/>
                  </a:cubicBezTo>
                  <a:lnTo>
                    <a:pt x="20" y="3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124"/>
            <p:cNvSpPr>
              <a:spLocks/>
            </p:cNvSpPr>
            <p:nvPr/>
          </p:nvSpPr>
          <p:spPr bwMode="auto">
            <a:xfrm>
              <a:off x="7269163" y="1558926"/>
              <a:ext cx="742950" cy="630238"/>
            </a:xfrm>
            <a:custGeom>
              <a:avLst/>
              <a:gdLst>
                <a:gd name="T0" fmla="*/ 414 w 468"/>
                <a:gd name="T1" fmla="*/ 105 h 397"/>
                <a:gd name="T2" fmla="*/ 414 w 468"/>
                <a:gd name="T3" fmla="*/ 0 h 397"/>
                <a:gd name="T4" fmla="*/ 370 w 468"/>
                <a:gd name="T5" fmla="*/ 0 h 397"/>
                <a:gd name="T6" fmla="*/ 362 w 468"/>
                <a:gd name="T7" fmla="*/ 0 h 397"/>
                <a:gd name="T8" fmla="*/ 0 w 468"/>
                <a:gd name="T9" fmla="*/ 0 h 397"/>
                <a:gd name="T10" fmla="*/ 0 w 468"/>
                <a:gd name="T11" fmla="*/ 397 h 397"/>
                <a:gd name="T12" fmla="*/ 388 w 468"/>
                <a:gd name="T13" fmla="*/ 397 h 397"/>
                <a:gd name="T14" fmla="*/ 388 w 468"/>
                <a:gd name="T15" fmla="*/ 225 h 397"/>
                <a:gd name="T16" fmla="*/ 468 w 468"/>
                <a:gd name="T17" fmla="*/ 225 h 397"/>
                <a:gd name="T18" fmla="*/ 414 w 468"/>
                <a:gd name="T19" fmla="*/ 10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397">
                  <a:moveTo>
                    <a:pt x="414" y="105"/>
                  </a:moveTo>
                  <a:lnTo>
                    <a:pt x="414" y="0"/>
                  </a:lnTo>
                  <a:lnTo>
                    <a:pt x="370" y="0"/>
                  </a:lnTo>
                  <a:lnTo>
                    <a:pt x="362" y="0"/>
                  </a:lnTo>
                  <a:lnTo>
                    <a:pt x="0" y="0"/>
                  </a:lnTo>
                  <a:lnTo>
                    <a:pt x="0" y="397"/>
                  </a:lnTo>
                  <a:lnTo>
                    <a:pt x="388" y="397"/>
                  </a:lnTo>
                  <a:lnTo>
                    <a:pt x="388" y="225"/>
                  </a:lnTo>
                  <a:lnTo>
                    <a:pt x="468" y="225"/>
                  </a:lnTo>
                  <a:lnTo>
                    <a:pt x="414" y="10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9" name="Oval 125"/>
            <p:cNvSpPr>
              <a:spLocks noChangeArrowheads="1"/>
            </p:cNvSpPr>
            <p:nvPr/>
          </p:nvSpPr>
          <p:spPr bwMode="auto">
            <a:xfrm>
              <a:off x="7708900" y="1677988"/>
              <a:ext cx="87313" cy="873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0" name="Freeform 126"/>
            <p:cNvSpPr>
              <a:spLocks/>
            </p:cNvSpPr>
            <p:nvPr/>
          </p:nvSpPr>
          <p:spPr bwMode="auto">
            <a:xfrm>
              <a:off x="7399338" y="1698626"/>
              <a:ext cx="82550" cy="160338"/>
            </a:xfrm>
            <a:custGeom>
              <a:avLst/>
              <a:gdLst>
                <a:gd name="T0" fmla="*/ 29 w 29"/>
                <a:gd name="T1" fmla="*/ 57 h 57"/>
                <a:gd name="T2" fmla="*/ 0 w 29"/>
                <a:gd name="T3" fmla="*/ 28 h 57"/>
                <a:gd name="T4" fmla="*/ 29 w 29"/>
                <a:gd name="T5" fmla="*/ 0 h 57"/>
              </a:gdLst>
              <a:ahLst/>
              <a:cxnLst>
                <a:cxn ang="0">
                  <a:pos x="T0" y="T1"/>
                </a:cxn>
                <a:cxn ang="0">
                  <a:pos x="T2" y="T3"/>
                </a:cxn>
                <a:cxn ang="0">
                  <a:pos x="T4" y="T5"/>
                </a:cxn>
              </a:cxnLst>
              <a:rect l="0" t="0" r="r" b="b"/>
              <a:pathLst>
                <a:path w="29" h="57">
                  <a:moveTo>
                    <a:pt x="29" y="57"/>
                  </a:moveTo>
                  <a:cubicBezTo>
                    <a:pt x="13" y="57"/>
                    <a:pt x="0" y="44"/>
                    <a:pt x="0" y="28"/>
                  </a:cubicBezTo>
                  <a:cubicBezTo>
                    <a:pt x="0" y="12"/>
                    <a:pt x="13" y="0"/>
                    <a:pt x="29" y="0"/>
                  </a:cubicBezTo>
                </a:path>
              </a:pathLst>
            </a:custGeom>
            <a:noFill/>
            <a:ln w="174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250" name="Group 249"/>
          <p:cNvGrpSpPr/>
          <p:nvPr/>
        </p:nvGrpSpPr>
        <p:grpSpPr>
          <a:xfrm>
            <a:off x="4885861" y="4118949"/>
            <a:ext cx="793262" cy="906686"/>
            <a:chOff x="4701746" y="4211483"/>
            <a:chExt cx="865384" cy="989120"/>
          </a:xfrm>
        </p:grpSpPr>
        <p:grpSp>
          <p:nvGrpSpPr>
            <p:cNvPr id="245" name="Group 244"/>
            <p:cNvGrpSpPr/>
            <p:nvPr/>
          </p:nvGrpSpPr>
          <p:grpSpPr>
            <a:xfrm>
              <a:off x="4701746" y="4211483"/>
              <a:ext cx="865384" cy="988558"/>
              <a:chOff x="6761163" y="4341813"/>
              <a:chExt cx="1739901" cy="1987549"/>
            </a:xfrm>
          </p:grpSpPr>
          <p:sp>
            <p:nvSpPr>
              <p:cNvPr id="208" name="Freeform 132"/>
              <p:cNvSpPr>
                <a:spLocks noEditPoints="1"/>
              </p:cNvSpPr>
              <p:nvPr/>
            </p:nvSpPr>
            <p:spPr bwMode="auto">
              <a:xfrm>
                <a:off x="7024688" y="4454525"/>
                <a:ext cx="1193800" cy="1192212"/>
              </a:xfrm>
              <a:custGeom>
                <a:avLst/>
                <a:gdLst>
                  <a:gd name="T0" fmla="*/ 669 w 1596"/>
                  <a:gd name="T1" fmla="*/ 1576 h 1596"/>
                  <a:gd name="T2" fmla="*/ 759 w 1596"/>
                  <a:gd name="T3" fmla="*/ 1596 h 1596"/>
                  <a:gd name="T4" fmla="*/ 916 w 1596"/>
                  <a:gd name="T5" fmla="*/ 1568 h 1596"/>
                  <a:gd name="T6" fmla="*/ 838 w 1596"/>
                  <a:gd name="T7" fmla="*/ 1596 h 1596"/>
                  <a:gd name="T8" fmla="*/ 515 w 1596"/>
                  <a:gd name="T9" fmla="*/ 1535 h 1596"/>
                  <a:gd name="T10" fmla="*/ 601 w 1596"/>
                  <a:gd name="T11" fmla="*/ 1572 h 1596"/>
                  <a:gd name="T12" fmla="*/ 1069 w 1596"/>
                  <a:gd name="T13" fmla="*/ 1528 h 1596"/>
                  <a:gd name="T14" fmla="*/ 996 w 1596"/>
                  <a:gd name="T15" fmla="*/ 1572 h 1596"/>
                  <a:gd name="T16" fmla="*/ 373 w 1596"/>
                  <a:gd name="T17" fmla="*/ 1463 h 1596"/>
                  <a:gd name="T18" fmla="*/ 451 w 1596"/>
                  <a:gd name="T19" fmla="*/ 1517 h 1596"/>
                  <a:gd name="T20" fmla="*/ 1210 w 1596"/>
                  <a:gd name="T21" fmla="*/ 1459 h 1596"/>
                  <a:gd name="T22" fmla="*/ 1145 w 1596"/>
                  <a:gd name="T23" fmla="*/ 1516 h 1596"/>
                  <a:gd name="T24" fmla="*/ 248 w 1596"/>
                  <a:gd name="T25" fmla="*/ 1363 h 1596"/>
                  <a:gd name="T26" fmla="*/ 316 w 1596"/>
                  <a:gd name="T27" fmla="*/ 1432 h 1596"/>
                  <a:gd name="T28" fmla="*/ 1334 w 1596"/>
                  <a:gd name="T29" fmla="*/ 1363 h 1596"/>
                  <a:gd name="T30" fmla="*/ 1281 w 1596"/>
                  <a:gd name="T31" fmla="*/ 1432 h 1596"/>
                  <a:gd name="T32" fmla="*/ 146 w 1596"/>
                  <a:gd name="T33" fmla="*/ 1241 h 1596"/>
                  <a:gd name="T34" fmla="*/ 200 w 1596"/>
                  <a:gd name="T35" fmla="*/ 1323 h 1596"/>
                  <a:gd name="T36" fmla="*/ 1437 w 1596"/>
                  <a:gd name="T37" fmla="*/ 1243 h 1596"/>
                  <a:gd name="T38" fmla="*/ 1396 w 1596"/>
                  <a:gd name="T39" fmla="*/ 1322 h 1596"/>
                  <a:gd name="T40" fmla="*/ 70 w 1596"/>
                  <a:gd name="T41" fmla="*/ 1101 h 1596"/>
                  <a:gd name="T42" fmla="*/ 109 w 1596"/>
                  <a:gd name="T43" fmla="*/ 1192 h 1596"/>
                  <a:gd name="T44" fmla="*/ 1513 w 1596"/>
                  <a:gd name="T45" fmla="*/ 1105 h 1596"/>
                  <a:gd name="T46" fmla="*/ 1487 w 1596"/>
                  <a:gd name="T47" fmla="*/ 1191 h 1596"/>
                  <a:gd name="T48" fmla="*/ 24 w 1596"/>
                  <a:gd name="T49" fmla="*/ 948 h 1596"/>
                  <a:gd name="T50" fmla="*/ 46 w 1596"/>
                  <a:gd name="T51" fmla="*/ 1045 h 1596"/>
                  <a:gd name="T52" fmla="*/ 1560 w 1596"/>
                  <a:gd name="T53" fmla="*/ 955 h 1596"/>
                  <a:gd name="T54" fmla="*/ 1550 w 1596"/>
                  <a:gd name="T55" fmla="*/ 1045 h 1596"/>
                  <a:gd name="T56" fmla="*/ 10 w 1596"/>
                  <a:gd name="T57" fmla="*/ 790 h 1596"/>
                  <a:gd name="T58" fmla="*/ 15 w 1596"/>
                  <a:gd name="T59" fmla="*/ 889 h 1596"/>
                  <a:gd name="T60" fmla="*/ 1572 w 1596"/>
                  <a:gd name="T61" fmla="*/ 877 h 1596"/>
                  <a:gd name="T62" fmla="*/ 1596 w 1596"/>
                  <a:gd name="T63" fmla="*/ 797 h 1596"/>
                  <a:gd name="T64" fmla="*/ 14 w 1596"/>
                  <a:gd name="T65" fmla="*/ 730 h 1596"/>
                  <a:gd name="T66" fmla="*/ 28 w 1596"/>
                  <a:gd name="T67" fmla="*/ 631 h 1596"/>
                  <a:gd name="T68" fmla="*/ 1582 w 1596"/>
                  <a:gd name="T69" fmla="*/ 727 h 1596"/>
                  <a:gd name="T70" fmla="*/ 1580 w 1596"/>
                  <a:gd name="T71" fmla="*/ 636 h 1596"/>
                  <a:gd name="T72" fmla="*/ 46 w 1596"/>
                  <a:gd name="T73" fmla="*/ 574 h 1596"/>
                  <a:gd name="T74" fmla="*/ 77 w 1596"/>
                  <a:gd name="T75" fmla="*/ 480 h 1596"/>
                  <a:gd name="T76" fmla="*/ 1550 w 1596"/>
                  <a:gd name="T77" fmla="*/ 571 h 1596"/>
                  <a:gd name="T78" fmla="*/ 1531 w 1596"/>
                  <a:gd name="T79" fmla="*/ 482 h 1596"/>
                  <a:gd name="T80" fmla="*/ 108 w 1596"/>
                  <a:gd name="T81" fmla="*/ 427 h 1596"/>
                  <a:gd name="T82" fmla="*/ 156 w 1596"/>
                  <a:gd name="T83" fmla="*/ 341 h 1596"/>
                  <a:gd name="T84" fmla="*/ 1486 w 1596"/>
                  <a:gd name="T85" fmla="*/ 425 h 1596"/>
                  <a:gd name="T86" fmla="*/ 1452 w 1596"/>
                  <a:gd name="T87" fmla="*/ 341 h 1596"/>
                  <a:gd name="T88" fmla="*/ 199 w 1596"/>
                  <a:gd name="T89" fmla="*/ 296 h 1596"/>
                  <a:gd name="T90" fmla="*/ 261 w 1596"/>
                  <a:gd name="T91" fmla="*/ 221 h 1596"/>
                  <a:gd name="T92" fmla="*/ 1395 w 1596"/>
                  <a:gd name="T93" fmla="*/ 294 h 1596"/>
                  <a:gd name="T94" fmla="*/ 1347 w 1596"/>
                  <a:gd name="T95" fmla="*/ 219 h 1596"/>
                  <a:gd name="T96" fmla="*/ 315 w 1596"/>
                  <a:gd name="T97" fmla="*/ 186 h 1596"/>
                  <a:gd name="T98" fmla="*/ 389 w 1596"/>
                  <a:gd name="T99" fmla="*/ 125 h 1596"/>
                  <a:gd name="T100" fmla="*/ 1279 w 1596"/>
                  <a:gd name="T101" fmla="*/ 184 h 1596"/>
                  <a:gd name="T102" fmla="*/ 1219 w 1596"/>
                  <a:gd name="T103" fmla="*/ 120 h 1596"/>
                  <a:gd name="T104" fmla="*/ 450 w 1596"/>
                  <a:gd name="T105" fmla="*/ 101 h 1596"/>
                  <a:gd name="T106" fmla="*/ 532 w 1596"/>
                  <a:gd name="T107" fmla="*/ 56 h 1596"/>
                  <a:gd name="T108" fmla="*/ 1144 w 1596"/>
                  <a:gd name="T109" fmla="*/ 100 h 1596"/>
                  <a:gd name="T110" fmla="*/ 1074 w 1596"/>
                  <a:gd name="T111" fmla="*/ 50 h 1596"/>
                  <a:gd name="T112" fmla="*/ 599 w 1596"/>
                  <a:gd name="T113" fmla="*/ 46 h 1596"/>
                  <a:gd name="T114" fmla="*/ 687 w 1596"/>
                  <a:gd name="T115" fmla="*/ 18 h 1596"/>
                  <a:gd name="T116" fmla="*/ 994 w 1596"/>
                  <a:gd name="T117" fmla="*/ 45 h 1596"/>
                  <a:gd name="T118" fmla="*/ 918 w 1596"/>
                  <a:gd name="T119" fmla="*/ 9 h 1596"/>
                  <a:gd name="T120" fmla="*/ 757 w 1596"/>
                  <a:gd name="T121" fmla="*/ 22 h 1596"/>
                  <a:gd name="T122" fmla="*/ 847 w 1596"/>
                  <a:gd name="T123" fmla="*/ 12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6" h="1596">
                    <a:moveTo>
                      <a:pt x="759" y="1596"/>
                    </a:moveTo>
                    <a:cubicBezTo>
                      <a:pt x="758" y="1596"/>
                      <a:pt x="758" y="1596"/>
                      <a:pt x="758" y="1596"/>
                    </a:cubicBezTo>
                    <a:cubicBezTo>
                      <a:pt x="731" y="1594"/>
                      <a:pt x="704" y="1592"/>
                      <a:pt x="678" y="1588"/>
                    </a:cubicBezTo>
                    <a:cubicBezTo>
                      <a:pt x="672" y="1587"/>
                      <a:pt x="668" y="1582"/>
                      <a:pt x="669" y="1576"/>
                    </a:cubicBezTo>
                    <a:cubicBezTo>
                      <a:pt x="670" y="1571"/>
                      <a:pt x="675" y="1567"/>
                      <a:pt x="681" y="1568"/>
                    </a:cubicBezTo>
                    <a:cubicBezTo>
                      <a:pt x="706" y="1572"/>
                      <a:pt x="733" y="1575"/>
                      <a:pt x="759" y="1576"/>
                    </a:cubicBezTo>
                    <a:cubicBezTo>
                      <a:pt x="765" y="1576"/>
                      <a:pt x="769" y="1581"/>
                      <a:pt x="769" y="1586"/>
                    </a:cubicBezTo>
                    <a:cubicBezTo>
                      <a:pt x="768" y="1592"/>
                      <a:pt x="764" y="1596"/>
                      <a:pt x="759" y="1596"/>
                    </a:cubicBezTo>
                    <a:close/>
                    <a:moveTo>
                      <a:pt x="838" y="1596"/>
                    </a:moveTo>
                    <a:cubicBezTo>
                      <a:pt x="833" y="1596"/>
                      <a:pt x="829" y="1592"/>
                      <a:pt x="828" y="1586"/>
                    </a:cubicBezTo>
                    <a:cubicBezTo>
                      <a:pt x="828" y="1581"/>
                      <a:pt x="832" y="1576"/>
                      <a:pt x="838" y="1576"/>
                    </a:cubicBezTo>
                    <a:cubicBezTo>
                      <a:pt x="864" y="1574"/>
                      <a:pt x="890" y="1572"/>
                      <a:pt x="916" y="1568"/>
                    </a:cubicBezTo>
                    <a:cubicBezTo>
                      <a:pt x="922" y="1567"/>
                      <a:pt x="927" y="1571"/>
                      <a:pt x="928" y="1576"/>
                    </a:cubicBezTo>
                    <a:cubicBezTo>
                      <a:pt x="928" y="1582"/>
                      <a:pt x="925" y="1587"/>
                      <a:pt x="919" y="1588"/>
                    </a:cubicBezTo>
                    <a:cubicBezTo>
                      <a:pt x="893" y="1592"/>
                      <a:pt x="866" y="1594"/>
                      <a:pt x="839" y="1596"/>
                    </a:cubicBezTo>
                    <a:cubicBezTo>
                      <a:pt x="839" y="1596"/>
                      <a:pt x="839" y="1596"/>
                      <a:pt x="838" y="1596"/>
                    </a:cubicBezTo>
                    <a:close/>
                    <a:moveTo>
                      <a:pt x="601" y="1572"/>
                    </a:moveTo>
                    <a:cubicBezTo>
                      <a:pt x="600" y="1572"/>
                      <a:pt x="599" y="1572"/>
                      <a:pt x="598" y="1572"/>
                    </a:cubicBezTo>
                    <a:cubicBezTo>
                      <a:pt x="572" y="1565"/>
                      <a:pt x="546" y="1557"/>
                      <a:pt x="521" y="1548"/>
                    </a:cubicBezTo>
                    <a:cubicBezTo>
                      <a:pt x="516" y="1546"/>
                      <a:pt x="513" y="1540"/>
                      <a:pt x="515" y="1535"/>
                    </a:cubicBezTo>
                    <a:cubicBezTo>
                      <a:pt x="517" y="1529"/>
                      <a:pt x="523" y="1527"/>
                      <a:pt x="528" y="1529"/>
                    </a:cubicBezTo>
                    <a:cubicBezTo>
                      <a:pt x="553" y="1538"/>
                      <a:pt x="578" y="1546"/>
                      <a:pt x="603" y="1552"/>
                    </a:cubicBezTo>
                    <a:cubicBezTo>
                      <a:pt x="609" y="1554"/>
                      <a:pt x="612" y="1559"/>
                      <a:pt x="611" y="1564"/>
                    </a:cubicBezTo>
                    <a:cubicBezTo>
                      <a:pt x="609" y="1569"/>
                      <a:pt x="605" y="1572"/>
                      <a:pt x="601" y="1572"/>
                    </a:cubicBezTo>
                    <a:close/>
                    <a:moveTo>
                      <a:pt x="996" y="1572"/>
                    </a:moveTo>
                    <a:cubicBezTo>
                      <a:pt x="991" y="1572"/>
                      <a:pt x="987" y="1569"/>
                      <a:pt x="986" y="1564"/>
                    </a:cubicBezTo>
                    <a:cubicBezTo>
                      <a:pt x="985" y="1559"/>
                      <a:pt x="988" y="1553"/>
                      <a:pt x="993" y="1552"/>
                    </a:cubicBezTo>
                    <a:cubicBezTo>
                      <a:pt x="1019" y="1546"/>
                      <a:pt x="1044" y="1538"/>
                      <a:pt x="1069" y="1528"/>
                    </a:cubicBezTo>
                    <a:cubicBezTo>
                      <a:pt x="1074" y="1527"/>
                      <a:pt x="1080" y="1529"/>
                      <a:pt x="1081" y="1534"/>
                    </a:cubicBezTo>
                    <a:cubicBezTo>
                      <a:pt x="1083" y="1540"/>
                      <a:pt x="1081" y="1545"/>
                      <a:pt x="1076" y="1547"/>
                    </a:cubicBezTo>
                    <a:cubicBezTo>
                      <a:pt x="1050" y="1557"/>
                      <a:pt x="1024" y="1565"/>
                      <a:pt x="998" y="1571"/>
                    </a:cubicBezTo>
                    <a:cubicBezTo>
                      <a:pt x="998" y="1572"/>
                      <a:pt x="997" y="1572"/>
                      <a:pt x="996" y="1572"/>
                    </a:cubicBezTo>
                    <a:close/>
                    <a:moveTo>
                      <a:pt x="451" y="1517"/>
                    </a:moveTo>
                    <a:cubicBezTo>
                      <a:pt x="450" y="1517"/>
                      <a:pt x="448" y="1516"/>
                      <a:pt x="447" y="1516"/>
                    </a:cubicBezTo>
                    <a:cubicBezTo>
                      <a:pt x="423" y="1504"/>
                      <a:pt x="399" y="1491"/>
                      <a:pt x="376" y="1476"/>
                    </a:cubicBezTo>
                    <a:cubicBezTo>
                      <a:pt x="372" y="1473"/>
                      <a:pt x="370" y="1467"/>
                      <a:pt x="373" y="1463"/>
                    </a:cubicBezTo>
                    <a:cubicBezTo>
                      <a:pt x="376" y="1458"/>
                      <a:pt x="382" y="1457"/>
                      <a:pt x="387" y="1459"/>
                    </a:cubicBezTo>
                    <a:cubicBezTo>
                      <a:pt x="409" y="1473"/>
                      <a:pt x="432" y="1486"/>
                      <a:pt x="456" y="1498"/>
                    </a:cubicBezTo>
                    <a:cubicBezTo>
                      <a:pt x="461" y="1500"/>
                      <a:pt x="463" y="1506"/>
                      <a:pt x="460" y="1511"/>
                    </a:cubicBezTo>
                    <a:cubicBezTo>
                      <a:pt x="459" y="1515"/>
                      <a:pt x="455" y="1517"/>
                      <a:pt x="451" y="1517"/>
                    </a:cubicBezTo>
                    <a:close/>
                    <a:moveTo>
                      <a:pt x="1145" y="1516"/>
                    </a:moveTo>
                    <a:cubicBezTo>
                      <a:pt x="1142" y="1516"/>
                      <a:pt x="1138" y="1514"/>
                      <a:pt x="1136" y="1511"/>
                    </a:cubicBezTo>
                    <a:cubicBezTo>
                      <a:pt x="1134" y="1506"/>
                      <a:pt x="1136" y="1500"/>
                      <a:pt x="1141" y="1497"/>
                    </a:cubicBezTo>
                    <a:cubicBezTo>
                      <a:pt x="1165" y="1486"/>
                      <a:pt x="1188" y="1473"/>
                      <a:pt x="1210" y="1459"/>
                    </a:cubicBezTo>
                    <a:cubicBezTo>
                      <a:pt x="1215" y="1456"/>
                      <a:pt x="1221" y="1457"/>
                      <a:pt x="1224" y="1462"/>
                    </a:cubicBezTo>
                    <a:cubicBezTo>
                      <a:pt x="1227" y="1467"/>
                      <a:pt x="1225" y="1473"/>
                      <a:pt x="1220" y="1476"/>
                    </a:cubicBezTo>
                    <a:cubicBezTo>
                      <a:pt x="1198" y="1490"/>
                      <a:pt x="1174" y="1503"/>
                      <a:pt x="1150" y="1515"/>
                    </a:cubicBezTo>
                    <a:cubicBezTo>
                      <a:pt x="1148" y="1516"/>
                      <a:pt x="1147" y="1516"/>
                      <a:pt x="1145" y="1516"/>
                    </a:cubicBezTo>
                    <a:close/>
                    <a:moveTo>
                      <a:pt x="316" y="1432"/>
                    </a:moveTo>
                    <a:cubicBezTo>
                      <a:pt x="314" y="1432"/>
                      <a:pt x="312" y="1432"/>
                      <a:pt x="310" y="1430"/>
                    </a:cubicBezTo>
                    <a:cubicBezTo>
                      <a:pt x="289" y="1414"/>
                      <a:pt x="268" y="1396"/>
                      <a:pt x="249" y="1378"/>
                    </a:cubicBezTo>
                    <a:cubicBezTo>
                      <a:pt x="245" y="1374"/>
                      <a:pt x="244" y="1367"/>
                      <a:pt x="248" y="1363"/>
                    </a:cubicBezTo>
                    <a:cubicBezTo>
                      <a:pt x="252" y="1359"/>
                      <a:pt x="258" y="1359"/>
                      <a:pt x="262" y="1363"/>
                    </a:cubicBezTo>
                    <a:cubicBezTo>
                      <a:pt x="281" y="1381"/>
                      <a:pt x="301" y="1398"/>
                      <a:pt x="322" y="1414"/>
                    </a:cubicBezTo>
                    <a:cubicBezTo>
                      <a:pt x="327" y="1418"/>
                      <a:pt x="327" y="1424"/>
                      <a:pt x="324" y="1428"/>
                    </a:cubicBezTo>
                    <a:cubicBezTo>
                      <a:pt x="322" y="1431"/>
                      <a:pt x="319" y="1432"/>
                      <a:pt x="316" y="1432"/>
                    </a:cubicBezTo>
                    <a:close/>
                    <a:moveTo>
                      <a:pt x="1281" y="1432"/>
                    </a:moveTo>
                    <a:cubicBezTo>
                      <a:pt x="1278" y="1432"/>
                      <a:pt x="1275" y="1430"/>
                      <a:pt x="1273" y="1428"/>
                    </a:cubicBezTo>
                    <a:cubicBezTo>
                      <a:pt x="1269" y="1424"/>
                      <a:pt x="1270" y="1417"/>
                      <a:pt x="1274" y="1414"/>
                    </a:cubicBezTo>
                    <a:cubicBezTo>
                      <a:pt x="1295" y="1398"/>
                      <a:pt x="1315" y="1381"/>
                      <a:pt x="1334" y="1363"/>
                    </a:cubicBezTo>
                    <a:cubicBezTo>
                      <a:pt x="1338" y="1359"/>
                      <a:pt x="1345" y="1359"/>
                      <a:pt x="1348" y="1363"/>
                    </a:cubicBezTo>
                    <a:cubicBezTo>
                      <a:pt x="1352" y="1367"/>
                      <a:pt x="1352" y="1373"/>
                      <a:pt x="1348" y="1377"/>
                    </a:cubicBezTo>
                    <a:cubicBezTo>
                      <a:pt x="1329" y="1396"/>
                      <a:pt x="1308" y="1413"/>
                      <a:pt x="1287" y="1430"/>
                    </a:cubicBezTo>
                    <a:cubicBezTo>
                      <a:pt x="1285" y="1431"/>
                      <a:pt x="1283" y="1432"/>
                      <a:pt x="1281" y="1432"/>
                    </a:cubicBezTo>
                    <a:close/>
                    <a:moveTo>
                      <a:pt x="200" y="1323"/>
                    </a:moveTo>
                    <a:cubicBezTo>
                      <a:pt x="198" y="1323"/>
                      <a:pt x="195" y="1321"/>
                      <a:pt x="193" y="1319"/>
                    </a:cubicBezTo>
                    <a:cubicBezTo>
                      <a:pt x="175" y="1299"/>
                      <a:pt x="159" y="1277"/>
                      <a:pt x="143" y="1255"/>
                    </a:cubicBezTo>
                    <a:cubicBezTo>
                      <a:pt x="140" y="1251"/>
                      <a:pt x="141" y="1244"/>
                      <a:pt x="146" y="1241"/>
                    </a:cubicBezTo>
                    <a:cubicBezTo>
                      <a:pt x="150" y="1238"/>
                      <a:pt x="156" y="1239"/>
                      <a:pt x="160" y="1244"/>
                    </a:cubicBezTo>
                    <a:cubicBezTo>
                      <a:pt x="175" y="1265"/>
                      <a:pt x="191" y="1286"/>
                      <a:pt x="208" y="1306"/>
                    </a:cubicBezTo>
                    <a:cubicBezTo>
                      <a:pt x="212" y="1310"/>
                      <a:pt x="211" y="1316"/>
                      <a:pt x="207" y="1320"/>
                    </a:cubicBezTo>
                    <a:cubicBezTo>
                      <a:pt x="205" y="1322"/>
                      <a:pt x="203" y="1323"/>
                      <a:pt x="200" y="1323"/>
                    </a:cubicBezTo>
                    <a:close/>
                    <a:moveTo>
                      <a:pt x="1396" y="1322"/>
                    </a:moveTo>
                    <a:cubicBezTo>
                      <a:pt x="1394" y="1322"/>
                      <a:pt x="1392" y="1321"/>
                      <a:pt x="1390" y="1319"/>
                    </a:cubicBezTo>
                    <a:cubicBezTo>
                      <a:pt x="1385" y="1316"/>
                      <a:pt x="1385" y="1310"/>
                      <a:pt x="1389" y="1305"/>
                    </a:cubicBezTo>
                    <a:cubicBezTo>
                      <a:pt x="1406" y="1286"/>
                      <a:pt x="1422" y="1265"/>
                      <a:pt x="1437" y="1243"/>
                    </a:cubicBezTo>
                    <a:cubicBezTo>
                      <a:pt x="1440" y="1239"/>
                      <a:pt x="1446" y="1237"/>
                      <a:pt x="1451" y="1241"/>
                    </a:cubicBezTo>
                    <a:cubicBezTo>
                      <a:pt x="1455" y="1244"/>
                      <a:pt x="1456" y="1250"/>
                      <a:pt x="1453" y="1255"/>
                    </a:cubicBezTo>
                    <a:cubicBezTo>
                      <a:pt x="1438" y="1277"/>
                      <a:pt x="1421" y="1298"/>
                      <a:pt x="1404" y="1318"/>
                    </a:cubicBezTo>
                    <a:cubicBezTo>
                      <a:pt x="1402" y="1321"/>
                      <a:pt x="1399" y="1322"/>
                      <a:pt x="1396" y="1322"/>
                    </a:cubicBezTo>
                    <a:close/>
                    <a:moveTo>
                      <a:pt x="109" y="1192"/>
                    </a:moveTo>
                    <a:cubicBezTo>
                      <a:pt x="106" y="1192"/>
                      <a:pt x="102" y="1190"/>
                      <a:pt x="100" y="1187"/>
                    </a:cubicBezTo>
                    <a:cubicBezTo>
                      <a:pt x="87" y="1163"/>
                      <a:pt x="75" y="1139"/>
                      <a:pt x="65" y="1114"/>
                    </a:cubicBezTo>
                    <a:cubicBezTo>
                      <a:pt x="63" y="1109"/>
                      <a:pt x="65" y="1103"/>
                      <a:pt x="70" y="1101"/>
                    </a:cubicBezTo>
                    <a:cubicBezTo>
                      <a:pt x="75" y="1099"/>
                      <a:pt x="81" y="1101"/>
                      <a:pt x="83" y="1106"/>
                    </a:cubicBezTo>
                    <a:cubicBezTo>
                      <a:pt x="93" y="1130"/>
                      <a:pt x="105" y="1154"/>
                      <a:pt x="118" y="1177"/>
                    </a:cubicBezTo>
                    <a:cubicBezTo>
                      <a:pt x="121" y="1182"/>
                      <a:pt x="119" y="1188"/>
                      <a:pt x="114" y="1191"/>
                    </a:cubicBezTo>
                    <a:cubicBezTo>
                      <a:pt x="112" y="1191"/>
                      <a:pt x="111" y="1192"/>
                      <a:pt x="109" y="1192"/>
                    </a:cubicBezTo>
                    <a:close/>
                    <a:moveTo>
                      <a:pt x="1487" y="1191"/>
                    </a:moveTo>
                    <a:cubicBezTo>
                      <a:pt x="1486" y="1191"/>
                      <a:pt x="1484" y="1191"/>
                      <a:pt x="1482" y="1190"/>
                    </a:cubicBezTo>
                    <a:cubicBezTo>
                      <a:pt x="1478" y="1187"/>
                      <a:pt x="1476" y="1181"/>
                      <a:pt x="1479" y="1176"/>
                    </a:cubicBezTo>
                    <a:cubicBezTo>
                      <a:pt x="1491" y="1153"/>
                      <a:pt x="1503" y="1130"/>
                      <a:pt x="1513" y="1105"/>
                    </a:cubicBezTo>
                    <a:cubicBezTo>
                      <a:pt x="1516" y="1100"/>
                      <a:pt x="1521" y="1098"/>
                      <a:pt x="1526" y="1100"/>
                    </a:cubicBezTo>
                    <a:cubicBezTo>
                      <a:pt x="1532" y="1102"/>
                      <a:pt x="1534" y="1108"/>
                      <a:pt x="1532" y="1113"/>
                    </a:cubicBezTo>
                    <a:cubicBezTo>
                      <a:pt x="1521" y="1138"/>
                      <a:pt x="1509" y="1162"/>
                      <a:pt x="1496" y="1186"/>
                    </a:cubicBezTo>
                    <a:cubicBezTo>
                      <a:pt x="1494" y="1189"/>
                      <a:pt x="1491" y="1191"/>
                      <a:pt x="1487" y="1191"/>
                    </a:cubicBezTo>
                    <a:close/>
                    <a:moveTo>
                      <a:pt x="46" y="1045"/>
                    </a:moveTo>
                    <a:cubicBezTo>
                      <a:pt x="42" y="1045"/>
                      <a:pt x="38" y="1043"/>
                      <a:pt x="37" y="1038"/>
                    </a:cubicBezTo>
                    <a:cubicBezTo>
                      <a:pt x="28" y="1013"/>
                      <a:pt x="22" y="986"/>
                      <a:pt x="16" y="960"/>
                    </a:cubicBezTo>
                    <a:cubicBezTo>
                      <a:pt x="15" y="955"/>
                      <a:pt x="19" y="949"/>
                      <a:pt x="24" y="948"/>
                    </a:cubicBezTo>
                    <a:cubicBezTo>
                      <a:pt x="29" y="947"/>
                      <a:pt x="35" y="951"/>
                      <a:pt x="36" y="956"/>
                    </a:cubicBezTo>
                    <a:cubicBezTo>
                      <a:pt x="41" y="982"/>
                      <a:pt x="48" y="1007"/>
                      <a:pt x="56" y="1032"/>
                    </a:cubicBezTo>
                    <a:cubicBezTo>
                      <a:pt x="57" y="1038"/>
                      <a:pt x="54" y="1043"/>
                      <a:pt x="49" y="1045"/>
                    </a:cubicBezTo>
                    <a:cubicBezTo>
                      <a:pt x="48" y="1045"/>
                      <a:pt x="47" y="1045"/>
                      <a:pt x="46" y="1045"/>
                    </a:cubicBezTo>
                    <a:close/>
                    <a:moveTo>
                      <a:pt x="1550" y="1045"/>
                    </a:moveTo>
                    <a:cubicBezTo>
                      <a:pt x="1549" y="1045"/>
                      <a:pt x="1548" y="1044"/>
                      <a:pt x="1547" y="1044"/>
                    </a:cubicBezTo>
                    <a:cubicBezTo>
                      <a:pt x="1542" y="1042"/>
                      <a:pt x="1539" y="1037"/>
                      <a:pt x="1541" y="1032"/>
                    </a:cubicBezTo>
                    <a:cubicBezTo>
                      <a:pt x="1549" y="1007"/>
                      <a:pt x="1555" y="981"/>
                      <a:pt x="1560" y="955"/>
                    </a:cubicBezTo>
                    <a:cubicBezTo>
                      <a:pt x="1562" y="950"/>
                      <a:pt x="1567" y="946"/>
                      <a:pt x="1572" y="947"/>
                    </a:cubicBezTo>
                    <a:cubicBezTo>
                      <a:pt x="1578" y="949"/>
                      <a:pt x="1581" y="954"/>
                      <a:pt x="1580" y="959"/>
                    </a:cubicBezTo>
                    <a:cubicBezTo>
                      <a:pt x="1575" y="986"/>
                      <a:pt x="1568" y="1012"/>
                      <a:pt x="1560" y="1038"/>
                    </a:cubicBezTo>
                    <a:cubicBezTo>
                      <a:pt x="1558" y="1042"/>
                      <a:pt x="1554" y="1045"/>
                      <a:pt x="1550" y="1045"/>
                    </a:cubicBezTo>
                    <a:close/>
                    <a:moveTo>
                      <a:pt x="14" y="889"/>
                    </a:moveTo>
                    <a:cubicBezTo>
                      <a:pt x="9" y="889"/>
                      <a:pt x="5" y="885"/>
                      <a:pt x="4" y="880"/>
                    </a:cubicBezTo>
                    <a:cubicBezTo>
                      <a:pt x="1" y="854"/>
                      <a:pt x="0" y="826"/>
                      <a:pt x="0" y="800"/>
                    </a:cubicBezTo>
                    <a:cubicBezTo>
                      <a:pt x="0" y="794"/>
                      <a:pt x="4" y="790"/>
                      <a:pt x="10" y="790"/>
                    </a:cubicBezTo>
                    <a:cubicBezTo>
                      <a:pt x="10" y="790"/>
                      <a:pt x="10" y="790"/>
                      <a:pt x="10" y="790"/>
                    </a:cubicBezTo>
                    <a:cubicBezTo>
                      <a:pt x="15" y="790"/>
                      <a:pt x="20" y="794"/>
                      <a:pt x="20" y="800"/>
                    </a:cubicBezTo>
                    <a:cubicBezTo>
                      <a:pt x="20" y="826"/>
                      <a:pt x="21" y="852"/>
                      <a:pt x="24" y="878"/>
                    </a:cubicBezTo>
                    <a:cubicBezTo>
                      <a:pt x="24" y="884"/>
                      <a:pt x="20" y="889"/>
                      <a:pt x="15" y="889"/>
                    </a:cubicBezTo>
                    <a:cubicBezTo>
                      <a:pt x="15" y="889"/>
                      <a:pt x="14" y="889"/>
                      <a:pt x="14" y="889"/>
                    </a:cubicBezTo>
                    <a:close/>
                    <a:moveTo>
                      <a:pt x="1582" y="888"/>
                    </a:moveTo>
                    <a:cubicBezTo>
                      <a:pt x="1582" y="888"/>
                      <a:pt x="1582" y="888"/>
                      <a:pt x="1581" y="888"/>
                    </a:cubicBezTo>
                    <a:cubicBezTo>
                      <a:pt x="1576" y="888"/>
                      <a:pt x="1572" y="883"/>
                      <a:pt x="1572" y="877"/>
                    </a:cubicBezTo>
                    <a:cubicBezTo>
                      <a:pt x="1575" y="851"/>
                      <a:pt x="1576" y="825"/>
                      <a:pt x="1576" y="799"/>
                    </a:cubicBezTo>
                    <a:cubicBezTo>
                      <a:pt x="1576" y="797"/>
                      <a:pt x="1576" y="797"/>
                      <a:pt x="1576" y="797"/>
                    </a:cubicBezTo>
                    <a:cubicBezTo>
                      <a:pt x="1576" y="791"/>
                      <a:pt x="1581" y="787"/>
                      <a:pt x="1586" y="787"/>
                    </a:cubicBezTo>
                    <a:cubicBezTo>
                      <a:pt x="1592" y="787"/>
                      <a:pt x="1596" y="791"/>
                      <a:pt x="1596" y="797"/>
                    </a:cubicBezTo>
                    <a:cubicBezTo>
                      <a:pt x="1596" y="799"/>
                      <a:pt x="1596" y="799"/>
                      <a:pt x="1596" y="799"/>
                    </a:cubicBezTo>
                    <a:cubicBezTo>
                      <a:pt x="1596" y="826"/>
                      <a:pt x="1595" y="853"/>
                      <a:pt x="1592" y="879"/>
                    </a:cubicBezTo>
                    <a:cubicBezTo>
                      <a:pt x="1592" y="885"/>
                      <a:pt x="1587" y="888"/>
                      <a:pt x="1582" y="888"/>
                    </a:cubicBezTo>
                    <a:close/>
                    <a:moveTo>
                      <a:pt x="14" y="730"/>
                    </a:moveTo>
                    <a:cubicBezTo>
                      <a:pt x="13" y="730"/>
                      <a:pt x="13" y="730"/>
                      <a:pt x="13" y="730"/>
                    </a:cubicBezTo>
                    <a:cubicBezTo>
                      <a:pt x="7" y="729"/>
                      <a:pt x="3" y="724"/>
                      <a:pt x="4" y="719"/>
                    </a:cubicBezTo>
                    <a:cubicBezTo>
                      <a:pt x="6" y="692"/>
                      <a:pt x="11" y="665"/>
                      <a:pt x="16" y="639"/>
                    </a:cubicBezTo>
                    <a:cubicBezTo>
                      <a:pt x="17" y="634"/>
                      <a:pt x="22" y="630"/>
                      <a:pt x="28" y="631"/>
                    </a:cubicBezTo>
                    <a:cubicBezTo>
                      <a:pt x="33" y="632"/>
                      <a:pt x="37" y="637"/>
                      <a:pt x="35" y="643"/>
                    </a:cubicBezTo>
                    <a:cubicBezTo>
                      <a:pt x="30" y="669"/>
                      <a:pt x="26" y="695"/>
                      <a:pt x="24" y="721"/>
                    </a:cubicBezTo>
                    <a:cubicBezTo>
                      <a:pt x="23" y="726"/>
                      <a:pt x="19" y="730"/>
                      <a:pt x="14" y="730"/>
                    </a:cubicBezTo>
                    <a:close/>
                    <a:moveTo>
                      <a:pt x="1582" y="727"/>
                    </a:moveTo>
                    <a:cubicBezTo>
                      <a:pt x="1577" y="727"/>
                      <a:pt x="1573" y="723"/>
                      <a:pt x="1572" y="718"/>
                    </a:cubicBezTo>
                    <a:cubicBezTo>
                      <a:pt x="1569" y="692"/>
                      <a:pt x="1565" y="666"/>
                      <a:pt x="1560" y="640"/>
                    </a:cubicBezTo>
                    <a:cubicBezTo>
                      <a:pt x="1559" y="635"/>
                      <a:pt x="1562" y="630"/>
                      <a:pt x="1568" y="629"/>
                    </a:cubicBezTo>
                    <a:cubicBezTo>
                      <a:pt x="1573" y="627"/>
                      <a:pt x="1578" y="631"/>
                      <a:pt x="1580" y="636"/>
                    </a:cubicBezTo>
                    <a:cubicBezTo>
                      <a:pt x="1585" y="663"/>
                      <a:pt x="1589" y="689"/>
                      <a:pt x="1592" y="716"/>
                    </a:cubicBezTo>
                    <a:cubicBezTo>
                      <a:pt x="1592" y="722"/>
                      <a:pt x="1589" y="727"/>
                      <a:pt x="1583" y="727"/>
                    </a:cubicBezTo>
                    <a:cubicBezTo>
                      <a:pt x="1583" y="727"/>
                      <a:pt x="1582" y="727"/>
                      <a:pt x="1582" y="727"/>
                    </a:cubicBezTo>
                    <a:close/>
                    <a:moveTo>
                      <a:pt x="46" y="574"/>
                    </a:moveTo>
                    <a:cubicBezTo>
                      <a:pt x="45" y="574"/>
                      <a:pt x="44" y="573"/>
                      <a:pt x="43" y="573"/>
                    </a:cubicBezTo>
                    <a:cubicBezTo>
                      <a:pt x="37" y="572"/>
                      <a:pt x="34" y="566"/>
                      <a:pt x="36" y="561"/>
                    </a:cubicBezTo>
                    <a:cubicBezTo>
                      <a:pt x="44" y="535"/>
                      <a:pt x="53" y="509"/>
                      <a:pt x="64" y="485"/>
                    </a:cubicBezTo>
                    <a:cubicBezTo>
                      <a:pt x="66" y="480"/>
                      <a:pt x="72" y="477"/>
                      <a:pt x="77" y="480"/>
                    </a:cubicBezTo>
                    <a:cubicBezTo>
                      <a:pt x="82" y="482"/>
                      <a:pt x="85" y="488"/>
                      <a:pt x="82" y="493"/>
                    </a:cubicBezTo>
                    <a:cubicBezTo>
                      <a:pt x="72" y="517"/>
                      <a:pt x="63" y="542"/>
                      <a:pt x="55" y="567"/>
                    </a:cubicBezTo>
                    <a:cubicBezTo>
                      <a:pt x="54" y="571"/>
                      <a:pt x="50" y="574"/>
                      <a:pt x="46" y="574"/>
                    </a:cubicBezTo>
                    <a:close/>
                    <a:moveTo>
                      <a:pt x="1550" y="571"/>
                    </a:moveTo>
                    <a:cubicBezTo>
                      <a:pt x="1545" y="571"/>
                      <a:pt x="1542" y="568"/>
                      <a:pt x="1540" y="564"/>
                    </a:cubicBezTo>
                    <a:cubicBezTo>
                      <a:pt x="1532" y="539"/>
                      <a:pt x="1523" y="514"/>
                      <a:pt x="1513" y="490"/>
                    </a:cubicBezTo>
                    <a:cubicBezTo>
                      <a:pt x="1510" y="485"/>
                      <a:pt x="1513" y="479"/>
                      <a:pt x="1518" y="477"/>
                    </a:cubicBezTo>
                    <a:cubicBezTo>
                      <a:pt x="1523" y="475"/>
                      <a:pt x="1529" y="477"/>
                      <a:pt x="1531" y="482"/>
                    </a:cubicBezTo>
                    <a:cubicBezTo>
                      <a:pt x="1542" y="507"/>
                      <a:pt x="1551" y="532"/>
                      <a:pt x="1559" y="558"/>
                    </a:cubicBezTo>
                    <a:cubicBezTo>
                      <a:pt x="1561" y="563"/>
                      <a:pt x="1558" y="569"/>
                      <a:pt x="1553" y="571"/>
                    </a:cubicBezTo>
                    <a:cubicBezTo>
                      <a:pt x="1552" y="571"/>
                      <a:pt x="1551" y="571"/>
                      <a:pt x="1550" y="571"/>
                    </a:cubicBezTo>
                    <a:close/>
                    <a:moveTo>
                      <a:pt x="108" y="427"/>
                    </a:moveTo>
                    <a:cubicBezTo>
                      <a:pt x="107" y="427"/>
                      <a:pt x="105" y="427"/>
                      <a:pt x="103" y="426"/>
                    </a:cubicBezTo>
                    <a:cubicBezTo>
                      <a:pt x="99" y="423"/>
                      <a:pt x="97" y="417"/>
                      <a:pt x="100" y="412"/>
                    </a:cubicBezTo>
                    <a:cubicBezTo>
                      <a:pt x="113" y="389"/>
                      <a:pt x="127" y="366"/>
                      <a:pt x="142" y="344"/>
                    </a:cubicBezTo>
                    <a:cubicBezTo>
                      <a:pt x="145" y="339"/>
                      <a:pt x="152" y="338"/>
                      <a:pt x="156" y="341"/>
                    </a:cubicBezTo>
                    <a:cubicBezTo>
                      <a:pt x="161" y="344"/>
                      <a:pt x="162" y="350"/>
                      <a:pt x="159" y="355"/>
                    </a:cubicBezTo>
                    <a:cubicBezTo>
                      <a:pt x="144" y="376"/>
                      <a:pt x="130" y="399"/>
                      <a:pt x="117" y="422"/>
                    </a:cubicBezTo>
                    <a:cubicBezTo>
                      <a:pt x="115" y="425"/>
                      <a:pt x="112" y="427"/>
                      <a:pt x="108" y="427"/>
                    </a:cubicBezTo>
                    <a:close/>
                    <a:moveTo>
                      <a:pt x="1486" y="425"/>
                    </a:moveTo>
                    <a:cubicBezTo>
                      <a:pt x="1483" y="425"/>
                      <a:pt x="1480" y="423"/>
                      <a:pt x="1478" y="420"/>
                    </a:cubicBezTo>
                    <a:cubicBezTo>
                      <a:pt x="1465" y="397"/>
                      <a:pt x="1451" y="374"/>
                      <a:pt x="1436" y="353"/>
                    </a:cubicBezTo>
                    <a:cubicBezTo>
                      <a:pt x="1433" y="348"/>
                      <a:pt x="1434" y="342"/>
                      <a:pt x="1438" y="339"/>
                    </a:cubicBezTo>
                    <a:cubicBezTo>
                      <a:pt x="1443" y="336"/>
                      <a:pt x="1449" y="337"/>
                      <a:pt x="1452" y="341"/>
                    </a:cubicBezTo>
                    <a:cubicBezTo>
                      <a:pt x="1468" y="363"/>
                      <a:pt x="1482" y="386"/>
                      <a:pt x="1495" y="410"/>
                    </a:cubicBezTo>
                    <a:cubicBezTo>
                      <a:pt x="1498" y="415"/>
                      <a:pt x="1496" y="421"/>
                      <a:pt x="1491" y="423"/>
                    </a:cubicBezTo>
                    <a:cubicBezTo>
                      <a:pt x="1490" y="424"/>
                      <a:pt x="1488" y="425"/>
                      <a:pt x="1486" y="425"/>
                    </a:cubicBezTo>
                    <a:close/>
                    <a:moveTo>
                      <a:pt x="199" y="296"/>
                    </a:moveTo>
                    <a:cubicBezTo>
                      <a:pt x="197" y="296"/>
                      <a:pt x="195" y="295"/>
                      <a:pt x="193" y="294"/>
                    </a:cubicBezTo>
                    <a:cubicBezTo>
                      <a:pt x="189" y="290"/>
                      <a:pt x="188" y="284"/>
                      <a:pt x="192" y="280"/>
                    </a:cubicBezTo>
                    <a:cubicBezTo>
                      <a:pt x="209" y="259"/>
                      <a:pt x="228" y="239"/>
                      <a:pt x="247" y="221"/>
                    </a:cubicBezTo>
                    <a:cubicBezTo>
                      <a:pt x="251" y="217"/>
                      <a:pt x="258" y="217"/>
                      <a:pt x="261" y="221"/>
                    </a:cubicBezTo>
                    <a:cubicBezTo>
                      <a:pt x="265" y="225"/>
                      <a:pt x="265" y="232"/>
                      <a:pt x="261" y="235"/>
                    </a:cubicBezTo>
                    <a:cubicBezTo>
                      <a:pt x="242" y="253"/>
                      <a:pt x="224" y="273"/>
                      <a:pt x="207" y="293"/>
                    </a:cubicBezTo>
                    <a:cubicBezTo>
                      <a:pt x="205" y="295"/>
                      <a:pt x="202" y="296"/>
                      <a:pt x="199" y="296"/>
                    </a:cubicBezTo>
                    <a:close/>
                    <a:moveTo>
                      <a:pt x="1395" y="294"/>
                    </a:moveTo>
                    <a:cubicBezTo>
                      <a:pt x="1392" y="294"/>
                      <a:pt x="1389" y="293"/>
                      <a:pt x="1387" y="291"/>
                    </a:cubicBezTo>
                    <a:cubicBezTo>
                      <a:pt x="1370" y="271"/>
                      <a:pt x="1352" y="252"/>
                      <a:pt x="1333" y="234"/>
                    </a:cubicBezTo>
                    <a:cubicBezTo>
                      <a:pt x="1329" y="230"/>
                      <a:pt x="1329" y="224"/>
                      <a:pt x="1333" y="220"/>
                    </a:cubicBezTo>
                    <a:cubicBezTo>
                      <a:pt x="1336" y="216"/>
                      <a:pt x="1343" y="215"/>
                      <a:pt x="1347" y="219"/>
                    </a:cubicBezTo>
                    <a:cubicBezTo>
                      <a:pt x="1366" y="238"/>
                      <a:pt x="1385" y="257"/>
                      <a:pt x="1403" y="278"/>
                    </a:cubicBezTo>
                    <a:cubicBezTo>
                      <a:pt x="1406" y="282"/>
                      <a:pt x="1406" y="288"/>
                      <a:pt x="1402" y="292"/>
                    </a:cubicBezTo>
                    <a:cubicBezTo>
                      <a:pt x="1400" y="293"/>
                      <a:pt x="1397" y="294"/>
                      <a:pt x="1395" y="294"/>
                    </a:cubicBezTo>
                    <a:close/>
                    <a:moveTo>
                      <a:pt x="315" y="186"/>
                    </a:moveTo>
                    <a:cubicBezTo>
                      <a:pt x="312" y="186"/>
                      <a:pt x="309" y="185"/>
                      <a:pt x="307" y="182"/>
                    </a:cubicBezTo>
                    <a:cubicBezTo>
                      <a:pt x="303" y="178"/>
                      <a:pt x="304" y="172"/>
                      <a:pt x="309" y="168"/>
                    </a:cubicBezTo>
                    <a:cubicBezTo>
                      <a:pt x="330" y="152"/>
                      <a:pt x="352" y="136"/>
                      <a:pt x="375" y="122"/>
                    </a:cubicBezTo>
                    <a:cubicBezTo>
                      <a:pt x="379" y="119"/>
                      <a:pt x="386" y="120"/>
                      <a:pt x="389" y="125"/>
                    </a:cubicBezTo>
                    <a:cubicBezTo>
                      <a:pt x="392" y="130"/>
                      <a:pt x="390" y="136"/>
                      <a:pt x="385" y="139"/>
                    </a:cubicBezTo>
                    <a:cubicBezTo>
                      <a:pt x="363" y="153"/>
                      <a:pt x="342" y="168"/>
                      <a:pt x="321" y="184"/>
                    </a:cubicBezTo>
                    <a:cubicBezTo>
                      <a:pt x="319" y="185"/>
                      <a:pt x="317" y="186"/>
                      <a:pt x="315" y="186"/>
                    </a:cubicBezTo>
                    <a:close/>
                    <a:moveTo>
                      <a:pt x="1279" y="184"/>
                    </a:moveTo>
                    <a:cubicBezTo>
                      <a:pt x="1277" y="184"/>
                      <a:pt x="1275" y="184"/>
                      <a:pt x="1273" y="182"/>
                    </a:cubicBezTo>
                    <a:cubicBezTo>
                      <a:pt x="1252" y="166"/>
                      <a:pt x="1231" y="151"/>
                      <a:pt x="1208" y="137"/>
                    </a:cubicBezTo>
                    <a:cubicBezTo>
                      <a:pt x="1204" y="135"/>
                      <a:pt x="1202" y="128"/>
                      <a:pt x="1205" y="124"/>
                    </a:cubicBezTo>
                    <a:cubicBezTo>
                      <a:pt x="1208" y="119"/>
                      <a:pt x="1214" y="118"/>
                      <a:pt x="1219" y="120"/>
                    </a:cubicBezTo>
                    <a:cubicBezTo>
                      <a:pt x="1242" y="135"/>
                      <a:pt x="1264" y="150"/>
                      <a:pt x="1285" y="167"/>
                    </a:cubicBezTo>
                    <a:cubicBezTo>
                      <a:pt x="1290" y="170"/>
                      <a:pt x="1291" y="176"/>
                      <a:pt x="1287" y="181"/>
                    </a:cubicBezTo>
                    <a:cubicBezTo>
                      <a:pt x="1285" y="183"/>
                      <a:pt x="1282" y="184"/>
                      <a:pt x="1279" y="184"/>
                    </a:cubicBezTo>
                    <a:close/>
                    <a:moveTo>
                      <a:pt x="450" y="101"/>
                    </a:moveTo>
                    <a:cubicBezTo>
                      <a:pt x="446" y="101"/>
                      <a:pt x="443" y="99"/>
                      <a:pt x="441" y="96"/>
                    </a:cubicBezTo>
                    <a:cubicBezTo>
                      <a:pt x="438" y="91"/>
                      <a:pt x="440" y="85"/>
                      <a:pt x="445" y="82"/>
                    </a:cubicBezTo>
                    <a:cubicBezTo>
                      <a:pt x="470" y="71"/>
                      <a:pt x="494" y="60"/>
                      <a:pt x="520" y="50"/>
                    </a:cubicBezTo>
                    <a:cubicBezTo>
                      <a:pt x="525" y="49"/>
                      <a:pt x="531" y="51"/>
                      <a:pt x="532" y="56"/>
                    </a:cubicBezTo>
                    <a:cubicBezTo>
                      <a:pt x="534" y="61"/>
                      <a:pt x="532" y="67"/>
                      <a:pt x="527" y="69"/>
                    </a:cubicBezTo>
                    <a:cubicBezTo>
                      <a:pt x="502" y="78"/>
                      <a:pt x="478" y="89"/>
                      <a:pt x="454" y="100"/>
                    </a:cubicBezTo>
                    <a:cubicBezTo>
                      <a:pt x="453" y="101"/>
                      <a:pt x="451" y="101"/>
                      <a:pt x="450" y="101"/>
                    </a:cubicBezTo>
                    <a:close/>
                    <a:moveTo>
                      <a:pt x="1144" y="100"/>
                    </a:moveTo>
                    <a:cubicBezTo>
                      <a:pt x="1142" y="100"/>
                      <a:pt x="1141" y="100"/>
                      <a:pt x="1139" y="99"/>
                    </a:cubicBezTo>
                    <a:cubicBezTo>
                      <a:pt x="1116" y="88"/>
                      <a:pt x="1092" y="77"/>
                      <a:pt x="1067" y="68"/>
                    </a:cubicBezTo>
                    <a:cubicBezTo>
                      <a:pt x="1062" y="66"/>
                      <a:pt x="1059" y="61"/>
                      <a:pt x="1061" y="55"/>
                    </a:cubicBezTo>
                    <a:cubicBezTo>
                      <a:pt x="1063" y="50"/>
                      <a:pt x="1069" y="48"/>
                      <a:pt x="1074" y="50"/>
                    </a:cubicBezTo>
                    <a:cubicBezTo>
                      <a:pt x="1099" y="59"/>
                      <a:pt x="1124" y="69"/>
                      <a:pt x="1148" y="81"/>
                    </a:cubicBezTo>
                    <a:cubicBezTo>
                      <a:pt x="1153" y="84"/>
                      <a:pt x="1155" y="90"/>
                      <a:pt x="1153" y="95"/>
                    </a:cubicBezTo>
                    <a:cubicBezTo>
                      <a:pt x="1151" y="98"/>
                      <a:pt x="1148" y="100"/>
                      <a:pt x="1144" y="100"/>
                    </a:cubicBezTo>
                    <a:close/>
                    <a:moveTo>
                      <a:pt x="599" y="46"/>
                    </a:moveTo>
                    <a:cubicBezTo>
                      <a:pt x="595" y="46"/>
                      <a:pt x="591" y="43"/>
                      <a:pt x="590" y="38"/>
                    </a:cubicBezTo>
                    <a:cubicBezTo>
                      <a:pt x="588" y="33"/>
                      <a:pt x="591" y="28"/>
                      <a:pt x="597" y="26"/>
                    </a:cubicBezTo>
                    <a:cubicBezTo>
                      <a:pt x="623" y="19"/>
                      <a:pt x="649" y="14"/>
                      <a:pt x="676" y="10"/>
                    </a:cubicBezTo>
                    <a:cubicBezTo>
                      <a:pt x="681" y="9"/>
                      <a:pt x="686" y="13"/>
                      <a:pt x="687" y="18"/>
                    </a:cubicBezTo>
                    <a:cubicBezTo>
                      <a:pt x="688" y="24"/>
                      <a:pt x="684" y="29"/>
                      <a:pt x="679" y="30"/>
                    </a:cubicBezTo>
                    <a:cubicBezTo>
                      <a:pt x="653" y="34"/>
                      <a:pt x="627" y="39"/>
                      <a:pt x="602" y="46"/>
                    </a:cubicBezTo>
                    <a:cubicBezTo>
                      <a:pt x="601" y="46"/>
                      <a:pt x="600" y="46"/>
                      <a:pt x="599" y="46"/>
                    </a:cubicBezTo>
                    <a:close/>
                    <a:moveTo>
                      <a:pt x="994" y="45"/>
                    </a:moveTo>
                    <a:cubicBezTo>
                      <a:pt x="993" y="45"/>
                      <a:pt x="993" y="45"/>
                      <a:pt x="992" y="45"/>
                    </a:cubicBezTo>
                    <a:cubicBezTo>
                      <a:pt x="966" y="38"/>
                      <a:pt x="940" y="33"/>
                      <a:pt x="915" y="29"/>
                    </a:cubicBezTo>
                    <a:cubicBezTo>
                      <a:pt x="909" y="28"/>
                      <a:pt x="905" y="23"/>
                      <a:pt x="906" y="18"/>
                    </a:cubicBezTo>
                    <a:cubicBezTo>
                      <a:pt x="907" y="12"/>
                      <a:pt x="912" y="9"/>
                      <a:pt x="918" y="9"/>
                    </a:cubicBezTo>
                    <a:cubicBezTo>
                      <a:pt x="944" y="13"/>
                      <a:pt x="971" y="19"/>
                      <a:pt x="997" y="25"/>
                    </a:cubicBezTo>
                    <a:cubicBezTo>
                      <a:pt x="1002" y="27"/>
                      <a:pt x="1005" y="32"/>
                      <a:pt x="1004" y="38"/>
                    </a:cubicBezTo>
                    <a:cubicBezTo>
                      <a:pt x="1003" y="42"/>
                      <a:pt x="999" y="45"/>
                      <a:pt x="994" y="45"/>
                    </a:cubicBezTo>
                    <a:close/>
                    <a:moveTo>
                      <a:pt x="757" y="22"/>
                    </a:moveTo>
                    <a:cubicBezTo>
                      <a:pt x="752" y="22"/>
                      <a:pt x="747" y="17"/>
                      <a:pt x="747" y="12"/>
                    </a:cubicBezTo>
                    <a:cubicBezTo>
                      <a:pt x="747" y="7"/>
                      <a:pt x="751" y="2"/>
                      <a:pt x="756" y="2"/>
                    </a:cubicBezTo>
                    <a:cubicBezTo>
                      <a:pt x="783" y="0"/>
                      <a:pt x="810" y="0"/>
                      <a:pt x="837" y="1"/>
                    </a:cubicBezTo>
                    <a:cubicBezTo>
                      <a:pt x="843" y="2"/>
                      <a:pt x="847" y="6"/>
                      <a:pt x="847" y="12"/>
                    </a:cubicBezTo>
                    <a:cubicBezTo>
                      <a:pt x="846" y="17"/>
                      <a:pt x="842" y="22"/>
                      <a:pt x="836" y="21"/>
                    </a:cubicBezTo>
                    <a:cubicBezTo>
                      <a:pt x="810" y="20"/>
                      <a:pt x="783" y="20"/>
                      <a:pt x="757" y="22"/>
                    </a:cubicBezTo>
                    <a:cubicBezTo>
                      <a:pt x="757" y="22"/>
                      <a:pt x="757" y="22"/>
                      <a:pt x="757" y="2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244" name="Group 243"/>
              <p:cNvGrpSpPr/>
              <p:nvPr/>
            </p:nvGrpSpPr>
            <p:grpSpPr>
              <a:xfrm>
                <a:off x="6761163" y="4341813"/>
                <a:ext cx="1739901" cy="1987549"/>
                <a:chOff x="6761163" y="4341813"/>
                <a:chExt cx="1739901" cy="1987549"/>
              </a:xfrm>
            </p:grpSpPr>
            <p:sp>
              <p:nvSpPr>
                <p:cNvPr id="211" name="Freeform 135"/>
                <p:cNvSpPr>
                  <a:spLocks/>
                </p:cNvSpPr>
                <p:nvPr/>
              </p:nvSpPr>
              <p:spPr bwMode="auto">
                <a:xfrm>
                  <a:off x="7496176" y="5695950"/>
                  <a:ext cx="303213" cy="633412"/>
                </a:xfrm>
                <a:custGeom>
                  <a:avLst/>
                  <a:gdLst>
                    <a:gd name="T0" fmla="*/ 191 w 191"/>
                    <a:gd name="T1" fmla="*/ 399 h 399"/>
                    <a:gd name="T2" fmla="*/ 183 w 191"/>
                    <a:gd name="T3" fmla="*/ 235 h 399"/>
                    <a:gd name="T4" fmla="*/ 147 w 191"/>
                    <a:gd name="T5" fmla="*/ 0 h 399"/>
                    <a:gd name="T6" fmla="*/ 106 w 191"/>
                    <a:gd name="T7" fmla="*/ 0 h 399"/>
                    <a:gd name="T8" fmla="*/ 57 w 191"/>
                    <a:gd name="T9" fmla="*/ 0 h 399"/>
                    <a:gd name="T10" fmla="*/ 16 w 191"/>
                    <a:gd name="T11" fmla="*/ 0 h 399"/>
                    <a:gd name="T12" fmla="*/ 0 w 191"/>
                    <a:gd name="T13" fmla="*/ 399 h 399"/>
                    <a:gd name="T14" fmla="*/ 56 w 191"/>
                    <a:gd name="T15" fmla="*/ 399 h 399"/>
                    <a:gd name="T16" fmla="*/ 92 w 191"/>
                    <a:gd name="T17" fmla="*/ 101 h 399"/>
                    <a:gd name="T18" fmla="*/ 125 w 191"/>
                    <a:gd name="T19" fmla="*/ 249 h 399"/>
                    <a:gd name="T20" fmla="*/ 132 w 191"/>
                    <a:gd name="T21" fmla="*/ 399 h 399"/>
                    <a:gd name="T22" fmla="*/ 191 w 191"/>
                    <a:gd name="T23"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399">
                      <a:moveTo>
                        <a:pt x="191" y="399"/>
                      </a:moveTo>
                      <a:lnTo>
                        <a:pt x="183" y="235"/>
                      </a:lnTo>
                      <a:lnTo>
                        <a:pt x="147" y="0"/>
                      </a:lnTo>
                      <a:lnTo>
                        <a:pt x="106" y="0"/>
                      </a:lnTo>
                      <a:lnTo>
                        <a:pt x="57" y="0"/>
                      </a:lnTo>
                      <a:lnTo>
                        <a:pt x="16" y="0"/>
                      </a:lnTo>
                      <a:lnTo>
                        <a:pt x="0" y="399"/>
                      </a:lnTo>
                      <a:lnTo>
                        <a:pt x="56" y="399"/>
                      </a:lnTo>
                      <a:lnTo>
                        <a:pt x="92" y="101"/>
                      </a:lnTo>
                      <a:lnTo>
                        <a:pt x="125" y="249"/>
                      </a:lnTo>
                      <a:lnTo>
                        <a:pt x="132" y="399"/>
                      </a:lnTo>
                      <a:lnTo>
                        <a:pt x="191" y="39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Freeform 136"/>
                <p:cNvSpPr>
                  <a:spLocks/>
                </p:cNvSpPr>
                <p:nvPr/>
              </p:nvSpPr>
              <p:spPr bwMode="auto">
                <a:xfrm>
                  <a:off x="8116888" y="5056188"/>
                  <a:ext cx="79375" cy="127000"/>
                </a:xfrm>
                <a:custGeom>
                  <a:avLst/>
                  <a:gdLst>
                    <a:gd name="T0" fmla="*/ 102 w 107"/>
                    <a:gd name="T1" fmla="*/ 60 h 170"/>
                    <a:gd name="T2" fmla="*/ 96 w 107"/>
                    <a:gd name="T3" fmla="*/ 61 h 170"/>
                    <a:gd name="T4" fmla="*/ 101 w 107"/>
                    <a:gd name="T5" fmla="*/ 47 h 170"/>
                    <a:gd name="T6" fmla="*/ 97 w 107"/>
                    <a:gd name="T7" fmla="*/ 38 h 170"/>
                    <a:gd name="T8" fmla="*/ 94 w 107"/>
                    <a:gd name="T9" fmla="*/ 38 h 170"/>
                    <a:gd name="T10" fmla="*/ 98 w 107"/>
                    <a:gd name="T11" fmla="*/ 27 h 170"/>
                    <a:gd name="T12" fmla="*/ 93 w 107"/>
                    <a:gd name="T13" fmla="*/ 15 h 170"/>
                    <a:gd name="T14" fmla="*/ 86 w 107"/>
                    <a:gd name="T15" fmla="*/ 15 h 170"/>
                    <a:gd name="T16" fmla="*/ 86 w 107"/>
                    <a:gd name="T17" fmla="*/ 14 h 170"/>
                    <a:gd name="T18" fmla="*/ 81 w 107"/>
                    <a:gd name="T19" fmla="*/ 2 h 170"/>
                    <a:gd name="T20" fmla="*/ 69 w 107"/>
                    <a:gd name="T21" fmla="*/ 7 h 170"/>
                    <a:gd name="T22" fmla="*/ 50 w 107"/>
                    <a:gd name="T23" fmla="*/ 56 h 170"/>
                    <a:gd name="T24" fmla="*/ 44 w 107"/>
                    <a:gd name="T25" fmla="*/ 49 h 170"/>
                    <a:gd name="T26" fmla="*/ 29 w 107"/>
                    <a:gd name="T27" fmla="*/ 56 h 170"/>
                    <a:gd name="T28" fmla="*/ 28 w 107"/>
                    <a:gd name="T29" fmla="*/ 59 h 170"/>
                    <a:gd name="T30" fmla="*/ 16 w 107"/>
                    <a:gd name="T31" fmla="*/ 90 h 170"/>
                    <a:gd name="T32" fmla="*/ 7 w 107"/>
                    <a:gd name="T33" fmla="*/ 113 h 170"/>
                    <a:gd name="T34" fmla="*/ 7 w 107"/>
                    <a:gd name="T35" fmla="*/ 113 h 170"/>
                    <a:gd name="T36" fmla="*/ 29 w 107"/>
                    <a:gd name="T37" fmla="*/ 162 h 170"/>
                    <a:gd name="T38" fmla="*/ 79 w 107"/>
                    <a:gd name="T39" fmla="*/ 140 h 170"/>
                    <a:gd name="T40" fmla="*/ 79 w 107"/>
                    <a:gd name="T41" fmla="*/ 140 h 170"/>
                    <a:gd name="T42" fmla="*/ 89 w 107"/>
                    <a:gd name="T43" fmla="*/ 115 h 170"/>
                    <a:gd name="T44" fmla="*/ 99 w 107"/>
                    <a:gd name="T45" fmla="*/ 87 h 170"/>
                    <a:gd name="T46" fmla="*/ 106 w 107"/>
                    <a:gd name="T47" fmla="*/ 70 h 170"/>
                    <a:gd name="T48" fmla="*/ 102 w 107"/>
                    <a:gd name="T49" fmla="*/ 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70">
                      <a:moveTo>
                        <a:pt x="102" y="60"/>
                      </a:moveTo>
                      <a:cubicBezTo>
                        <a:pt x="100" y="60"/>
                        <a:pt x="98" y="60"/>
                        <a:pt x="96" y="61"/>
                      </a:cubicBezTo>
                      <a:cubicBezTo>
                        <a:pt x="99" y="54"/>
                        <a:pt x="101" y="48"/>
                        <a:pt x="101" y="47"/>
                      </a:cubicBezTo>
                      <a:cubicBezTo>
                        <a:pt x="102" y="44"/>
                        <a:pt x="101" y="40"/>
                        <a:pt x="97" y="38"/>
                      </a:cubicBezTo>
                      <a:cubicBezTo>
                        <a:pt x="96" y="38"/>
                        <a:pt x="95" y="38"/>
                        <a:pt x="94" y="38"/>
                      </a:cubicBezTo>
                      <a:cubicBezTo>
                        <a:pt x="96" y="32"/>
                        <a:pt x="98" y="27"/>
                        <a:pt x="98" y="27"/>
                      </a:cubicBezTo>
                      <a:cubicBezTo>
                        <a:pt x="100" y="22"/>
                        <a:pt x="98" y="17"/>
                        <a:pt x="93" y="15"/>
                      </a:cubicBezTo>
                      <a:cubicBezTo>
                        <a:pt x="90" y="14"/>
                        <a:pt x="88" y="14"/>
                        <a:pt x="86" y="15"/>
                      </a:cubicBezTo>
                      <a:cubicBezTo>
                        <a:pt x="86" y="15"/>
                        <a:pt x="86" y="14"/>
                        <a:pt x="86" y="14"/>
                      </a:cubicBezTo>
                      <a:cubicBezTo>
                        <a:pt x="88" y="9"/>
                        <a:pt x="86" y="4"/>
                        <a:pt x="81" y="2"/>
                      </a:cubicBezTo>
                      <a:cubicBezTo>
                        <a:pt x="76" y="0"/>
                        <a:pt x="71" y="3"/>
                        <a:pt x="69" y="7"/>
                      </a:cubicBezTo>
                      <a:cubicBezTo>
                        <a:pt x="68" y="10"/>
                        <a:pt x="56" y="42"/>
                        <a:pt x="50" y="56"/>
                      </a:cubicBezTo>
                      <a:cubicBezTo>
                        <a:pt x="49" y="53"/>
                        <a:pt x="47" y="51"/>
                        <a:pt x="44" y="49"/>
                      </a:cubicBezTo>
                      <a:cubicBezTo>
                        <a:pt x="38" y="47"/>
                        <a:pt x="31" y="50"/>
                        <a:pt x="29" y="56"/>
                      </a:cubicBezTo>
                      <a:cubicBezTo>
                        <a:pt x="29" y="56"/>
                        <a:pt x="28" y="58"/>
                        <a:pt x="28" y="59"/>
                      </a:cubicBezTo>
                      <a:cubicBezTo>
                        <a:pt x="25" y="68"/>
                        <a:pt x="17" y="87"/>
                        <a:pt x="16" y="90"/>
                      </a:cubicBezTo>
                      <a:cubicBezTo>
                        <a:pt x="7" y="113"/>
                        <a:pt x="7" y="113"/>
                        <a:pt x="7" y="113"/>
                      </a:cubicBezTo>
                      <a:cubicBezTo>
                        <a:pt x="7" y="113"/>
                        <a:pt x="7" y="113"/>
                        <a:pt x="7" y="113"/>
                      </a:cubicBezTo>
                      <a:cubicBezTo>
                        <a:pt x="0" y="132"/>
                        <a:pt x="10" y="155"/>
                        <a:pt x="29" y="162"/>
                      </a:cubicBezTo>
                      <a:cubicBezTo>
                        <a:pt x="49" y="170"/>
                        <a:pt x="71" y="160"/>
                        <a:pt x="79" y="140"/>
                      </a:cubicBezTo>
                      <a:cubicBezTo>
                        <a:pt x="79" y="140"/>
                        <a:pt x="79" y="140"/>
                        <a:pt x="79" y="140"/>
                      </a:cubicBezTo>
                      <a:cubicBezTo>
                        <a:pt x="89" y="115"/>
                        <a:pt x="89" y="115"/>
                        <a:pt x="89" y="115"/>
                      </a:cubicBezTo>
                      <a:cubicBezTo>
                        <a:pt x="89" y="114"/>
                        <a:pt x="95" y="99"/>
                        <a:pt x="99" y="87"/>
                      </a:cubicBezTo>
                      <a:cubicBezTo>
                        <a:pt x="103" y="78"/>
                        <a:pt x="106" y="71"/>
                        <a:pt x="106" y="70"/>
                      </a:cubicBezTo>
                      <a:cubicBezTo>
                        <a:pt x="107" y="66"/>
                        <a:pt x="105" y="62"/>
                        <a:pt x="102" y="6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Freeform 137"/>
                <p:cNvSpPr>
                  <a:spLocks/>
                </p:cNvSpPr>
                <p:nvPr/>
              </p:nvSpPr>
              <p:spPr bwMode="auto">
                <a:xfrm>
                  <a:off x="7045326" y="5056188"/>
                  <a:ext cx="80963" cy="127000"/>
                </a:xfrm>
                <a:custGeom>
                  <a:avLst/>
                  <a:gdLst>
                    <a:gd name="T0" fmla="*/ 5 w 107"/>
                    <a:gd name="T1" fmla="*/ 60 h 170"/>
                    <a:gd name="T2" fmla="*/ 11 w 107"/>
                    <a:gd name="T3" fmla="*/ 61 h 170"/>
                    <a:gd name="T4" fmla="*/ 6 w 107"/>
                    <a:gd name="T5" fmla="*/ 47 h 170"/>
                    <a:gd name="T6" fmla="*/ 10 w 107"/>
                    <a:gd name="T7" fmla="*/ 38 h 170"/>
                    <a:gd name="T8" fmla="*/ 13 w 107"/>
                    <a:gd name="T9" fmla="*/ 38 h 170"/>
                    <a:gd name="T10" fmla="*/ 9 w 107"/>
                    <a:gd name="T11" fmla="*/ 27 h 170"/>
                    <a:gd name="T12" fmla="*/ 14 w 107"/>
                    <a:gd name="T13" fmla="*/ 15 h 170"/>
                    <a:gd name="T14" fmla="*/ 21 w 107"/>
                    <a:gd name="T15" fmla="*/ 15 h 170"/>
                    <a:gd name="T16" fmla="*/ 21 w 107"/>
                    <a:gd name="T17" fmla="*/ 14 h 170"/>
                    <a:gd name="T18" fmla="*/ 26 w 107"/>
                    <a:gd name="T19" fmla="*/ 2 h 170"/>
                    <a:gd name="T20" fmla="*/ 38 w 107"/>
                    <a:gd name="T21" fmla="*/ 7 h 170"/>
                    <a:gd name="T22" fmla="*/ 57 w 107"/>
                    <a:gd name="T23" fmla="*/ 56 h 170"/>
                    <a:gd name="T24" fmla="*/ 63 w 107"/>
                    <a:gd name="T25" fmla="*/ 49 h 170"/>
                    <a:gd name="T26" fmla="*/ 78 w 107"/>
                    <a:gd name="T27" fmla="*/ 56 h 170"/>
                    <a:gd name="T28" fmla="*/ 79 w 107"/>
                    <a:gd name="T29" fmla="*/ 59 h 170"/>
                    <a:gd name="T30" fmla="*/ 91 w 107"/>
                    <a:gd name="T31" fmla="*/ 90 h 170"/>
                    <a:gd name="T32" fmla="*/ 100 w 107"/>
                    <a:gd name="T33" fmla="*/ 113 h 170"/>
                    <a:gd name="T34" fmla="*/ 100 w 107"/>
                    <a:gd name="T35" fmla="*/ 113 h 170"/>
                    <a:gd name="T36" fmla="*/ 78 w 107"/>
                    <a:gd name="T37" fmla="*/ 162 h 170"/>
                    <a:gd name="T38" fmla="*/ 28 w 107"/>
                    <a:gd name="T39" fmla="*/ 140 h 170"/>
                    <a:gd name="T40" fmla="*/ 28 w 107"/>
                    <a:gd name="T41" fmla="*/ 140 h 170"/>
                    <a:gd name="T42" fmla="*/ 18 w 107"/>
                    <a:gd name="T43" fmla="*/ 115 h 170"/>
                    <a:gd name="T44" fmla="*/ 8 w 107"/>
                    <a:gd name="T45" fmla="*/ 87 h 170"/>
                    <a:gd name="T46" fmla="*/ 1 w 107"/>
                    <a:gd name="T47" fmla="*/ 70 h 170"/>
                    <a:gd name="T48" fmla="*/ 5 w 107"/>
                    <a:gd name="T49" fmla="*/ 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70">
                      <a:moveTo>
                        <a:pt x="5" y="60"/>
                      </a:moveTo>
                      <a:cubicBezTo>
                        <a:pt x="7" y="60"/>
                        <a:pt x="9" y="60"/>
                        <a:pt x="11" y="61"/>
                      </a:cubicBezTo>
                      <a:cubicBezTo>
                        <a:pt x="8" y="54"/>
                        <a:pt x="6" y="48"/>
                        <a:pt x="6" y="47"/>
                      </a:cubicBezTo>
                      <a:cubicBezTo>
                        <a:pt x="5" y="44"/>
                        <a:pt x="6" y="40"/>
                        <a:pt x="10" y="38"/>
                      </a:cubicBezTo>
                      <a:cubicBezTo>
                        <a:pt x="11" y="38"/>
                        <a:pt x="12" y="38"/>
                        <a:pt x="13" y="38"/>
                      </a:cubicBezTo>
                      <a:cubicBezTo>
                        <a:pt x="11" y="32"/>
                        <a:pt x="9" y="27"/>
                        <a:pt x="9" y="27"/>
                      </a:cubicBezTo>
                      <a:cubicBezTo>
                        <a:pt x="7" y="22"/>
                        <a:pt x="9" y="17"/>
                        <a:pt x="14" y="15"/>
                      </a:cubicBezTo>
                      <a:cubicBezTo>
                        <a:pt x="17" y="14"/>
                        <a:pt x="19" y="14"/>
                        <a:pt x="21" y="15"/>
                      </a:cubicBezTo>
                      <a:cubicBezTo>
                        <a:pt x="21" y="15"/>
                        <a:pt x="21" y="14"/>
                        <a:pt x="21" y="14"/>
                      </a:cubicBezTo>
                      <a:cubicBezTo>
                        <a:pt x="19" y="9"/>
                        <a:pt x="21" y="4"/>
                        <a:pt x="26" y="2"/>
                      </a:cubicBezTo>
                      <a:cubicBezTo>
                        <a:pt x="31" y="0"/>
                        <a:pt x="36" y="3"/>
                        <a:pt x="38" y="7"/>
                      </a:cubicBezTo>
                      <a:cubicBezTo>
                        <a:pt x="39" y="10"/>
                        <a:pt x="51" y="42"/>
                        <a:pt x="57" y="56"/>
                      </a:cubicBezTo>
                      <a:cubicBezTo>
                        <a:pt x="58" y="53"/>
                        <a:pt x="60" y="51"/>
                        <a:pt x="63" y="49"/>
                      </a:cubicBezTo>
                      <a:cubicBezTo>
                        <a:pt x="69" y="47"/>
                        <a:pt x="76" y="50"/>
                        <a:pt x="78" y="56"/>
                      </a:cubicBezTo>
                      <a:cubicBezTo>
                        <a:pt x="78" y="56"/>
                        <a:pt x="79" y="58"/>
                        <a:pt x="79" y="59"/>
                      </a:cubicBezTo>
                      <a:cubicBezTo>
                        <a:pt x="82" y="68"/>
                        <a:pt x="90" y="87"/>
                        <a:pt x="91" y="90"/>
                      </a:cubicBezTo>
                      <a:cubicBezTo>
                        <a:pt x="100" y="113"/>
                        <a:pt x="100" y="113"/>
                        <a:pt x="100" y="113"/>
                      </a:cubicBezTo>
                      <a:cubicBezTo>
                        <a:pt x="100" y="113"/>
                        <a:pt x="100" y="113"/>
                        <a:pt x="100" y="113"/>
                      </a:cubicBezTo>
                      <a:cubicBezTo>
                        <a:pt x="107" y="132"/>
                        <a:pt x="97" y="155"/>
                        <a:pt x="78" y="162"/>
                      </a:cubicBezTo>
                      <a:cubicBezTo>
                        <a:pt x="58" y="170"/>
                        <a:pt x="36" y="160"/>
                        <a:pt x="28" y="140"/>
                      </a:cubicBezTo>
                      <a:cubicBezTo>
                        <a:pt x="28" y="140"/>
                        <a:pt x="28" y="140"/>
                        <a:pt x="28" y="140"/>
                      </a:cubicBezTo>
                      <a:cubicBezTo>
                        <a:pt x="18" y="115"/>
                        <a:pt x="18" y="115"/>
                        <a:pt x="18" y="115"/>
                      </a:cubicBezTo>
                      <a:cubicBezTo>
                        <a:pt x="18" y="114"/>
                        <a:pt x="12" y="99"/>
                        <a:pt x="8" y="87"/>
                      </a:cubicBezTo>
                      <a:cubicBezTo>
                        <a:pt x="4" y="78"/>
                        <a:pt x="1" y="71"/>
                        <a:pt x="1" y="70"/>
                      </a:cubicBezTo>
                      <a:cubicBezTo>
                        <a:pt x="0" y="66"/>
                        <a:pt x="1" y="62"/>
                        <a:pt x="5" y="6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138"/>
                <p:cNvSpPr>
                  <a:spLocks/>
                </p:cNvSpPr>
                <p:nvPr/>
              </p:nvSpPr>
              <p:spPr bwMode="auto">
                <a:xfrm>
                  <a:off x="7069138" y="5146675"/>
                  <a:ext cx="1104900" cy="568325"/>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3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0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0"/>
                        <a:pt x="1292" y="133"/>
                      </a:cubicBezTo>
                      <a:cubicBezTo>
                        <a:pt x="1227" y="177"/>
                        <a:pt x="1149" y="193"/>
                        <a:pt x="1072" y="178"/>
                      </a:cubicBezTo>
                      <a:cubicBezTo>
                        <a:pt x="1002" y="165"/>
                        <a:pt x="941" y="127"/>
                        <a:pt x="898" y="72"/>
                      </a:cubicBezTo>
                      <a:cubicBezTo>
                        <a:pt x="579" y="73"/>
                        <a:pt x="579" y="73"/>
                        <a:pt x="579" y="73"/>
                      </a:cubicBezTo>
                      <a:cubicBezTo>
                        <a:pt x="535" y="128"/>
                        <a:pt x="475" y="165"/>
                        <a:pt x="406" y="178"/>
                      </a:cubicBezTo>
                      <a:cubicBezTo>
                        <a:pt x="329" y="193"/>
                        <a:pt x="250" y="177"/>
                        <a:pt x="185" y="133"/>
                      </a:cubicBezTo>
                      <a:cubicBezTo>
                        <a:pt x="137" y="100"/>
                        <a:pt x="99" y="54"/>
                        <a:pt x="78" y="0"/>
                      </a:cubicBezTo>
                      <a:cubicBezTo>
                        <a:pt x="0" y="31"/>
                        <a:pt x="0" y="31"/>
                        <a:pt x="0" y="31"/>
                      </a:cubicBezTo>
                      <a:cubicBezTo>
                        <a:pt x="28" y="101"/>
                        <a:pt x="76" y="160"/>
                        <a:pt x="139" y="203"/>
                      </a:cubicBezTo>
                      <a:cubicBezTo>
                        <a:pt x="202" y="245"/>
                        <a:pt x="274" y="268"/>
                        <a:pt x="349" y="268"/>
                      </a:cubicBezTo>
                      <a:cubicBezTo>
                        <a:pt x="373" y="268"/>
                        <a:pt x="397" y="265"/>
                        <a:pt x="422" y="260"/>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0"/>
                        <a:pt x="1046" y="267"/>
                        <a:pt x="1128" y="267"/>
                      </a:cubicBezTo>
                      <a:cubicBezTo>
                        <a:pt x="1201" y="267"/>
                        <a:pt x="1274" y="246"/>
                        <a:pt x="1339" y="203"/>
                      </a:cubicBezTo>
                      <a:cubicBezTo>
                        <a:pt x="1402" y="160"/>
                        <a:pt x="1450" y="101"/>
                        <a:pt x="1478" y="31"/>
                      </a:cubicBezTo>
                      <a:lnTo>
                        <a:pt x="140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139"/>
                <p:cNvSpPr>
                  <a:spLocks/>
                </p:cNvSpPr>
                <p:nvPr/>
              </p:nvSpPr>
              <p:spPr bwMode="auto">
                <a:xfrm>
                  <a:off x="7529513" y="5540375"/>
                  <a:ext cx="192088" cy="104775"/>
                </a:xfrm>
                <a:custGeom>
                  <a:avLst/>
                  <a:gdLst>
                    <a:gd name="T0" fmla="*/ 99 w 121"/>
                    <a:gd name="T1" fmla="*/ 0 h 66"/>
                    <a:gd name="T2" fmla="*/ 22 w 121"/>
                    <a:gd name="T3" fmla="*/ 0 h 66"/>
                    <a:gd name="T4" fmla="*/ 0 w 121"/>
                    <a:gd name="T5" fmla="*/ 33 h 66"/>
                    <a:gd name="T6" fmla="*/ 0 w 121"/>
                    <a:gd name="T7" fmla="*/ 66 h 66"/>
                    <a:gd name="T8" fmla="*/ 6 w 121"/>
                    <a:gd name="T9" fmla="*/ 66 h 66"/>
                    <a:gd name="T10" fmla="*/ 115 w 121"/>
                    <a:gd name="T11" fmla="*/ 66 h 66"/>
                    <a:gd name="T12" fmla="*/ 121 w 121"/>
                    <a:gd name="T13" fmla="*/ 66 h 66"/>
                    <a:gd name="T14" fmla="*/ 121 w 121"/>
                    <a:gd name="T15" fmla="*/ 33 h 66"/>
                    <a:gd name="T16" fmla="*/ 99 w 12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6">
                      <a:moveTo>
                        <a:pt x="99" y="0"/>
                      </a:moveTo>
                      <a:lnTo>
                        <a:pt x="22" y="0"/>
                      </a:lnTo>
                      <a:lnTo>
                        <a:pt x="0" y="33"/>
                      </a:lnTo>
                      <a:lnTo>
                        <a:pt x="0" y="66"/>
                      </a:lnTo>
                      <a:lnTo>
                        <a:pt x="6" y="66"/>
                      </a:lnTo>
                      <a:lnTo>
                        <a:pt x="115" y="66"/>
                      </a:lnTo>
                      <a:lnTo>
                        <a:pt x="121" y="66"/>
                      </a:lnTo>
                      <a:lnTo>
                        <a:pt x="121" y="33"/>
                      </a:lnTo>
                      <a:lnTo>
                        <a:pt x="99"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Rectangle 140"/>
                <p:cNvSpPr>
                  <a:spLocks noChangeArrowheads="1"/>
                </p:cNvSpPr>
                <p:nvPr/>
              </p:nvSpPr>
              <p:spPr bwMode="auto">
                <a:xfrm>
                  <a:off x="7502526" y="5665788"/>
                  <a:ext cx="238125" cy="49212"/>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141"/>
                <p:cNvSpPr>
                  <a:spLocks/>
                </p:cNvSpPr>
                <p:nvPr/>
              </p:nvSpPr>
              <p:spPr bwMode="auto">
                <a:xfrm>
                  <a:off x="8094663" y="5146675"/>
                  <a:ext cx="79375" cy="73025"/>
                </a:xfrm>
                <a:custGeom>
                  <a:avLst/>
                  <a:gdLst>
                    <a:gd name="T0" fmla="*/ 0 w 106"/>
                    <a:gd name="T1" fmla="*/ 53 h 98"/>
                    <a:gd name="T2" fmla="*/ 71 w 106"/>
                    <a:gd name="T3" fmla="*/ 98 h 98"/>
                    <a:gd name="T4" fmla="*/ 106 w 106"/>
                    <a:gd name="T5" fmla="*/ 31 h 98"/>
                    <a:gd name="T6" fmla="*/ 28 w 106"/>
                    <a:gd name="T7" fmla="*/ 0 h 98"/>
                    <a:gd name="T8" fmla="*/ 0 w 106"/>
                    <a:gd name="T9" fmla="*/ 53 h 98"/>
                  </a:gdLst>
                  <a:ahLst/>
                  <a:cxnLst>
                    <a:cxn ang="0">
                      <a:pos x="T0" y="T1"/>
                    </a:cxn>
                    <a:cxn ang="0">
                      <a:pos x="T2" y="T3"/>
                    </a:cxn>
                    <a:cxn ang="0">
                      <a:pos x="T4" y="T5"/>
                    </a:cxn>
                    <a:cxn ang="0">
                      <a:pos x="T6" y="T7"/>
                    </a:cxn>
                    <a:cxn ang="0">
                      <a:pos x="T8" y="T9"/>
                    </a:cxn>
                  </a:cxnLst>
                  <a:rect l="0" t="0" r="r" b="b"/>
                  <a:pathLst>
                    <a:path w="106" h="98">
                      <a:moveTo>
                        <a:pt x="0" y="53"/>
                      </a:moveTo>
                      <a:cubicBezTo>
                        <a:pt x="71" y="98"/>
                        <a:pt x="71" y="98"/>
                        <a:pt x="71" y="98"/>
                      </a:cubicBezTo>
                      <a:cubicBezTo>
                        <a:pt x="84" y="77"/>
                        <a:pt x="96" y="55"/>
                        <a:pt x="106" y="31"/>
                      </a:cubicBezTo>
                      <a:cubicBezTo>
                        <a:pt x="28" y="0"/>
                        <a:pt x="28" y="0"/>
                        <a:pt x="28" y="0"/>
                      </a:cubicBezTo>
                      <a:cubicBezTo>
                        <a:pt x="20" y="19"/>
                        <a:pt x="11" y="37"/>
                        <a:pt x="0" y="53"/>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142"/>
                <p:cNvSpPr>
                  <a:spLocks/>
                </p:cNvSpPr>
                <p:nvPr/>
              </p:nvSpPr>
              <p:spPr bwMode="auto">
                <a:xfrm>
                  <a:off x="7069138" y="5146675"/>
                  <a:ext cx="71438" cy="69850"/>
                </a:xfrm>
                <a:custGeom>
                  <a:avLst/>
                  <a:gdLst>
                    <a:gd name="T0" fmla="*/ 78 w 96"/>
                    <a:gd name="T1" fmla="*/ 0 h 95"/>
                    <a:gd name="T2" fmla="*/ 0 w 96"/>
                    <a:gd name="T3" fmla="*/ 31 h 95"/>
                    <a:gd name="T4" fmla="*/ 33 w 96"/>
                    <a:gd name="T5" fmla="*/ 95 h 95"/>
                    <a:gd name="T6" fmla="*/ 96 w 96"/>
                    <a:gd name="T7" fmla="*/ 38 h 95"/>
                    <a:gd name="T8" fmla="*/ 78 w 96"/>
                    <a:gd name="T9" fmla="*/ 0 h 95"/>
                  </a:gdLst>
                  <a:ahLst/>
                  <a:cxnLst>
                    <a:cxn ang="0">
                      <a:pos x="T0" y="T1"/>
                    </a:cxn>
                    <a:cxn ang="0">
                      <a:pos x="T2" y="T3"/>
                    </a:cxn>
                    <a:cxn ang="0">
                      <a:pos x="T4" y="T5"/>
                    </a:cxn>
                    <a:cxn ang="0">
                      <a:pos x="T6" y="T7"/>
                    </a:cxn>
                    <a:cxn ang="0">
                      <a:pos x="T8" y="T9"/>
                    </a:cxn>
                  </a:cxnLst>
                  <a:rect l="0" t="0" r="r" b="b"/>
                  <a:pathLst>
                    <a:path w="96" h="95">
                      <a:moveTo>
                        <a:pt x="78" y="0"/>
                      </a:moveTo>
                      <a:cubicBezTo>
                        <a:pt x="0" y="31"/>
                        <a:pt x="0" y="31"/>
                        <a:pt x="0" y="31"/>
                      </a:cubicBezTo>
                      <a:cubicBezTo>
                        <a:pt x="9" y="54"/>
                        <a:pt x="20" y="75"/>
                        <a:pt x="33" y="95"/>
                      </a:cubicBezTo>
                      <a:cubicBezTo>
                        <a:pt x="96" y="38"/>
                        <a:pt x="96" y="38"/>
                        <a:pt x="96" y="38"/>
                      </a:cubicBezTo>
                      <a:cubicBezTo>
                        <a:pt x="89" y="26"/>
                        <a:pt x="83" y="13"/>
                        <a:pt x="78" y="0"/>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Oval 143"/>
                <p:cNvSpPr>
                  <a:spLocks noChangeArrowheads="1"/>
                </p:cNvSpPr>
                <p:nvPr/>
              </p:nvSpPr>
              <p:spPr bwMode="auto">
                <a:xfrm>
                  <a:off x="7618413" y="5165725"/>
                  <a:ext cx="95250" cy="95250"/>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144"/>
                <p:cNvSpPr>
                  <a:spLocks/>
                </p:cNvSpPr>
                <p:nvPr/>
              </p:nvSpPr>
              <p:spPr bwMode="auto">
                <a:xfrm>
                  <a:off x="7450138" y="4999038"/>
                  <a:ext cx="261938" cy="238125"/>
                </a:xfrm>
                <a:custGeom>
                  <a:avLst/>
                  <a:gdLst>
                    <a:gd name="T0" fmla="*/ 35 w 351"/>
                    <a:gd name="T1" fmla="*/ 0 h 318"/>
                    <a:gd name="T2" fmla="*/ 113 w 351"/>
                    <a:gd name="T3" fmla="*/ 235 h 318"/>
                    <a:gd name="T4" fmla="*/ 176 w 351"/>
                    <a:gd name="T5" fmla="*/ 256 h 318"/>
                    <a:gd name="T6" fmla="*/ 183 w 351"/>
                    <a:gd name="T7" fmla="*/ 269 h 318"/>
                    <a:gd name="T8" fmla="*/ 262 w 351"/>
                    <a:gd name="T9" fmla="*/ 318 h 318"/>
                    <a:gd name="T10" fmla="*/ 312 w 351"/>
                    <a:gd name="T11" fmla="*/ 268 h 318"/>
                    <a:gd name="T12" fmla="*/ 308 w 351"/>
                    <a:gd name="T13" fmla="*/ 208 h 318"/>
                    <a:gd name="T14" fmla="*/ 340 w 351"/>
                    <a:gd name="T15" fmla="*/ 166 h 318"/>
                    <a:gd name="T16" fmla="*/ 351 w 351"/>
                    <a:gd name="T17" fmla="*/ 139 h 318"/>
                    <a:gd name="T18" fmla="*/ 250 w 351"/>
                    <a:gd name="T19" fmla="*/ 84 h 318"/>
                    <a:gd name="T20" fmla="*/ 265 w 351"/>
                    <a:gd name="T21" fmla="*/ 57 h 318"/>
                    <a:gd name="T22" fmla="*/ 35 w 351"/>
                    <a:gd name="T2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18">
                      <a:moveTo>
                        <a:pt x="35" y="0"/>
                      </a:moveTo>
                      <a:cubicBezTo>
                        <a:pt x="0" y="90"/>
                        <a:pt x="29" y="190"/>
                        <a:pt x="113" y="235"/>
                      </a:cubicBezTo>
                      <a:cubicBezTo>
                        <a:pt x="136" y="248"/>
                        <a:pt x="152" y="255"/>
                        <a:pt x="176" y="256"/>
                      </a:cubicBezTo>
                      <a:cubicBezTo>
                        <a:pt x="183" y="269"/>
                        <a:pt x="183" y="269"/>
                        <a:pt x="183" y="269"/>
                      </a:cubicBezTo>
                      <a:cubicBezTo>
                        <a:pt x="262" y="318"/>
                        <a:pt x="262" y="318"/>
                        <a:pt x="262" y="318"/>
                      </a:cubicBezTo>
                      <a:cubicBezTo>
                        <a:pt x="312" y="268"/>
                        <a:pt x="312" y="268"/>
                        <a:pt x="312" y="268"/>
                      </a:cubicBezTo>
                      <a:cubicBezTo>
                        <a:pt x="308" y="208"/>
                        <a:pt x="308" y="208"/>
                        <a:pt x="308" y="208"/>
                      </a:cubicBezTo>
                      <a:cubicBezTo>
                        <a:pt x="320" y="196"/>
                        <a:pt x="331" y="182"/>
                        <a:pt x="340" y="166"/>
                      </a:cubicBezTo>
                      <a:cubicBezTo>
                        <a:pt x="344" y="158"/>
                        <a:pt x="348" y="148"/>
                        <a:pt x="351" y="139"/>
                      </a:cubicBezTo>
                      <a:cubicBezTo>
                        <a:pt x="250" y="84"/>
                        <a:pt x="250" y="84"/>
                        <a:pt x="250" y="84"/>
                      </a:cubicBezTo>
                      <a:cubicBezTo>
                        <a:pt x="265" y="57"/>
                        <a:pt x="265" y="57"/>
                        <a:pt x="265" y="57"/>
                      </a:cubicBezTo>
                      <a:lnTo>
                        <a:pt x="35"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1" name="Freeform 145"/>
                <p:cNvSpPr>
                  <a:spLocks/>
                </p:cNvSpPr>
                <p:nvPr/>
              </p:nvSpPr>
              <p:spPr bwMode="auto">
                <a:xfrm>
                  <a:off x="7551738" y="5032375"/>
                  <a:ext cx="12700" cy="12700"/>
                </a:xfrm>
                <a:custGeom>
                  <a:avLst/>
                  <a:gdLst>
                    <a:gd name="T0" fmla="*/ 12 w 17"/>
                    <a:gd name="T1" fmla="*/ 2 h 16"/>
                    <a:gd name="T2" fmla="*/ 15 w 17"/>
                    <a:gd name="T3" fmla="*/ 12 h 16"/>
                    <a:gd name="T4" fmla="*/ 5 w 17"/>
                    <a:gd name="T5" fmla="*/ 14 h 16"/>
                    <a:gd name="T6" fmla="*/ 2 w 17"/>
                    <a:gd name="T7" fmla="*/ 5 h 16"/>
                    <a:gd name="T8" fmla="*/ 12 w 17"/>
                    <a:gd name="T9" fmla="*/ 2 h 16"/>
                  </a:gdLst>
                  <a:ahLst/>
                  <a:cxnLst>
                    <a:cxn ang="0">
                      <a:pos x="T0" y="T1"/>
                    </a:cxn>
                    <a:cxn ang="0">
                      <a:pos x="T2" y="T3"/>
                    </a:cxn>
                    <a:cxn ang="0">
                      <a:pos x="T4" y="T5"/>
                    </a:cxn>
                    <a:cxn ang="0">
                      <a:pos x="T6" y="T7"/>
                    </a:cxn>
                    <a:cxn ang="0">
                      <a:pos x="T8" y="T9"/>
                    </a:cxn>
                  </a:cxnLst>
                  <a:rect l="0" t="0" r="r" b="b"/>
                  <a:pathLst>
                    <a:path w="17" h="16">
                      <a:moveTo>
                        <a:pt x="12" y="2"/>
                      </a:moveTo>
                      <a:cubicBezTo>
                        <a:pt x="16" y="4"/>
                        <a:pt x="17" y="8"/>
                        <a:pt x="15" y="12"/>
                      </a:cubicBezTo>
                      <a:cubicBezTo>
                        <a:pt x="13" y="15"/>
                        <a:pt x="9" y="16"/>
                        <a:pt x="5" y="14"/>
                      </a:cubicBezTo>
                      <a:cubicBezTo>
                        <a:pt x="2" y="12"/>
                        <a:pt x="0" y="8"/>
                        <a:pt x="2" y="5"/>
                      </a:cubicBezTo>
                      <a:cubicBezTo>
                        <a:pt x="4" y="1"/>
                        <a:pt x="9" y="0"/>
                        <a:pt x="12"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146"/>
                <p:cNvSpPr>
                  <a:spLocks/>
                </p:cNvSpPr>
                <p:nvPr/>
              </p:nvSpPr>
              <p:spPr bwMode="auto">
                <a:xfrm>
                  <a:off x="7605713" y="5097463"/>
                  <a:ext cx="106363" cy="139700"/>
                </a:xfrm>
                <a:custGeom>
                  <a:avLst/>
                  <a:gdLst>
                    <a:gd name="T0" fmla="*/ 130 w 142"/>
                    <a:gd name="T1" fmla="*/ 0 h 186"/>
                    <a:gd name="T2" fmla="*/ 46 w 142"/>
                    <a:gd name="T3" fmla="*/ 69 h 186"/>
                    <a:gd name="T4" fmla="*/ 0 w 142"/>
                    <a:gd name="T5" fmla="*/ 59 h 186"/>
                    <a:gd name="T6" fmla="*/ 26 w 142"/>
                    <a:gd name="T7" fmla="*/ 169 h 186"/>
                    <a:gd name="T8" fmla="*/ 53 w 142"/>
                    <a:gd name="T9" fmla="*/ 186 h 186"/>
                    <a:gd name="T10" fmla="*/ 103 w 142"/>
                    <a:gd name="T11" fmla="*/ 136 h 186"/>
                    <a:gd name="T12" fmla="*/ 99 w 142"/>
                    <a:gd name="T13" fmla="*/ 76 h 186"/>
                    <a:gd name="T14" fmla="*/ 128 w 142"/>
                    <a:gd name="T15" fmla="*/ 38 h 186"/>
                    <a:gd name="T16" fmla="*/ 129 w 142"/>
                    <a:gd name="T17" fmla="*/ 34 h 186"/>
                    <a:gd name="T18" fmla="*/ 132 w 142"/>
                    <a:gd name="T19" fmla="*/ 31 h 186"/>
                    <a:gd name="T20" fmla="*/ 142 w 142"/>
                    <a:gd name="T21" fmla="*/ 7 h 186"/>
                    <a:gd name="T22" fmla="*/ 130 w 142"/>
                    <a:gd name="T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6">
                      <a:moveTo>
                        <a:pt x="130" y="0"/>
                      </a:moveTo>
                      <a:cubicBezTo>
                        <a:pt x="46" y="69"/>
                        <a:pt x="46" y="69"/>
                        <a:pt x="46" y="69"/>
                      </a:cubicBezTo>
                      <a:cubicBezTo>
                        <a:pt x="0" y="59"/>
                        <a:pt x="0" y="59"/>
                        <a:pt x="0" y="59"/>
                      </a:cubicBezTo>
                      <a:cubicBezTo>
                        <a:pt x="26" y="169"/>
                        <a:pt x="26" y="169"/>
                        <a:pt x="26" y="169"/>
                      </a:cubicBezTo>
                      <a:cubicBezTo>
                        <a:pt x="53" y="186"/>
                        <a:pt x="53" y="186"/>
                        <a:pt x="53" y="186"/>
                      </a:cubicBezTo>
                      <a:cubicBezTo>
                        <a:pt x="103" y="136"/>
                        <a:pt x="103" y="136"/>
                        <a:pt x="103" y="136"/>
                      </a:cubicBezTo>
                      <a:cubicBezTo>
                        <a:pt x="99" y="76"/>
                        <a:pt x="99" y="76"/>
                        <a:pt x="99" y="76"/>
                      </a:cubicBezTo>
                      <a:cubicBezTo>
                        <a:pt x="110" y="65"/>
                        <a:pt x="120" y="52"/>
                        <a:pt x="128" y="38"/>
                      </a:cubicBezTo>
                      <a:cubicBezTo>
                        <a:pt x="128" y="37"/>
                        <a:pt x="129" y="35"/>
                        <a:pt x="129" y="34"/>
                      </a:cubicBezTo>
                      <a:cubicBezTo>
                        <a:pt x="130" y="33"/>
                        <a:pt x="131" y="32"/>
                        <a:pt x="132" y="31"/>
                      </a:cubicBezTo>
                      <a:cubicBezTo>
                        <a:pt x="136" y="24"/>
                        <a:pt x="140" y="15"/>
                        <a:pt x="142" y="7"/>
                      </a:cubicBezTo>
                      <a:lnTo>
                        <a:pt x="13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147"/>
                <p:cNvSpPr>
                  <a:spLocks/>
                </p:cNvSpPr>
                <p:nvPr/>
              </p:nvSpPr>
              <p:spPr bwMode="auto">
                <a:xfrm>
                  <a:off x="7513638" y="5141913"/>
                  <a:ext cx="50800" cy="47625"/>
                </a:xfrm>
                <a:custGeom>
                  <a:avLst/>
                  <a:gdLst>
                    <a:gd name="T0" fmla="*/ 0 w 67"/>
                    <a:gd name="T1" fmla="*/ 0 h 63"/>
                    <a:gd name="T2" fmla="*/ 0 w 67"/>
                    <a:gd name="T3" fmla="*/ 16 h 63"/>
                    <a:gd name="T4" fmla="*/ 4 w 67"/>
                    <a:gd name="T5" fmla="*/ 27 h 63"/>
                    <a:gd name="T6" fmla="*/ 67 w 67"/>
                    <a:gd name="T7" fmla="*/ 63 h 63"/>
                    <a:gd name="T8" fmla="*/ 67 w 67"/>
                    <a:gd name="T9" fmla="*/ 11 h 63"/>
                    <a:gd name="T10" fmla="*/ 39 w 67"/>
                    <a:gd name="T11" fmla="*/ 20 h 63"/>
                    <a:gd name="T12" fmla="*/ 0 w 67"/>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67" h="63">
                      <a:moveTo>
                        <a:pt x="0" y="0"/>
                      </a:moveTo>
                      <a:cubicBezTo>
                        <a:pt x="0" y="16"/>
                        <a:pt x="0" y="16"/>
                        <a:pt x="0" y="16"/>
                      </a:cubicBezTo>
                      <a:cubicBezTo>
                        <a:pt x="1" y="17"/>
                        <a:pt x="3" y="26"/>
                        <a:pt x="4" y="27"/>
                      </a:cubicBezTo>
                      <a:cubicBezTo>
                        <a:pt x="23" y="40"/>
                        <a:pt x="45" y="58"/>
                        <a:pt x="67" y="63"/>
                      </a:cubicBezTo>
                      <a:cubicBezTo>
                        <a:pt x="67" y="11"/>
                        <a:pt x="67" y="11"/>
                        <a:pt x="67" y="11"/>
                      </a:cubicBezTo>
                      <a:cubicBezTo>
                        <a:pt x="59" y="17"/>
                        <a:pt x="49" y="20"/>
                        <a:pt x="39" y="20"/>
                      </a:cubicBezTo>
                      <a:cubicBezTo>
                        <a:pt x="23" y="20"/>
                        <a:pt x="9" y="12"/>
                        <a:pt x="0"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148"/>
                <p:cNvSpPr>
                  <a:spLocks/>
                </p:cNvSpPr>
                <p:nvPr/>
              </p:nvSpPr>
              <p:spPr bwMode="auto">
                <a:xfrm>
                  <a:off x="7426326" y="4978400"/>
                  <a:ext cx="131763" cy="206375"/>
                </a:xfrm>
                <a:custGeom>
                  <a:avLst/>
                  <a:gdLst>
                    <a:gd name="T0" fmla="*/ 125 w 177"/>
                    <a:gd name="T1" fmla="*/ 229 h 276"/>
                    <a:gd name="T2" fmla="*/ 117 w 177"/>
                    <a:gd name="T3" fmla="*/ 209 h 276"/>
                    <a:gd name="T4" fmla="*/ 139 w 177"/>
                    <a:gd name="T5" fmla="*/ 181 h 276"/>
                    <a:gd name="T6" fmla="*/ 159 w 177"/>
                    <a:gd name="T7" fmla="*/ 181 h 276"/>
                    <a:gd name="T8" fmla="*/ 143 w 177"/>
                    <a:gd name="T9" fmla="*/ 171 h 276"/>
                    <a:gd name="T10" fmla="*/ 83 w 177"/>
                    <a:gd name="T11" fmla="*/ 122 h 276"/>
                    <a:gd name="T12" fmla="*/ 71 w 177"/>
                    <a:gd name="T13" fmla="*/ 123 h 276"/>
                    <a:gd name="T14" fmla="*/ 79 w 177"/>
                    <a:gd name="T15" fmla="*/ 99 h 276"/>
                    <a:gd name="T16" fmla="*/ 82 w 177"/>
                    <a:gd name="T17" fmla="*/ 66 h 276"/>
                    <a:gd name="T18" fmla="*/ 82 w 177"/>
                    <a:gd name="T19" fmla="*/ 65 h 276"/>
                    <a:gd name="T20" fmla="*/ 88 w 177"/>
                    <a:gd name="T21" fmla="*/ 91 h 276"/>
                    <a:gd name="T22" fmla="*/ 85 w 177"/>
                    <a:gd name="T23" fmla="*/ 31 h 276"/>
                    <a:gd name="T24" fmla="*/ 114 w 177"/>
                    <a:gd name="T25" fmla="*/ 4 h 276"/>
                    <a:gd name="T26" fmla="*/ 69 w 177"/>
                    <a:gd name="T27" fmla="*/ 14 h 276"/>
                    <a:gd name="T28" fmla="*/ 69 w 177"/>
                    <a:gd name="T29" fmla="*/ 14 h 276"/>
                    <a:gd name="T30" fmla="*/ 58 w 177"/>
                    <a:gd name="T31" fmla="*/ 5 h 276"/>
                    <a:gd name="T32" fmla="*/ 57 w 177"/>
                    <a:gd name="T33" fmla="*/ 5 h 276"/>
                    <a:gd name="T34" fmla="*/ 51 w 177"/>
                    <a:gd name="T35" fmla="*/ 2 h 276"/>
                    <a:gd name="T36" fmla="*/ 44 w 177"/>
                    <a:gd name="T37" fmla="*/ 0 h 276"/>
                    <a:gd name="T38" fmla="*/ 51 w 177"/>
                    <a:gd name="T39" fmla="*/ 10 h 276"/>
                    <a:gd name="T40" fmla="*/ 52 w 177"/>
                    <a:gd name="T41" fmla="*/ 11 h 276"/>
                    <a:gd name="T42" fmla="*/ 57 w 177"/>
                    <a:gd name="T43" fmla="*/ 22 h 276"/>
                    <a:gd name="T44" fmla="*/ 57 w 177"/>
                    <a:gd name="T45" fmla="*/ 22 h 276"/>
                    <a:gd name="T46" fmla="*/ 53 w 177"/>
                    <a:gd name="T47" fmla="*/ 24 h 276"/>
                    <a:gd name="T48" fmla="*/ 33 w 177"/>
                    <a:gd name="T49" fmla="*/ 16 h 276"/>
                    <a:gd name="T50" fmla="*/ 37 w 177"/>
                    <a:gd name="T51" fmla="*/ 37 h 276"/>
                    <a:gd name="T52" fmla="*/ 22 w 177"/>
                    <a:gd name="T53" fmla="*/ 29 h 276"/>
                    <a:gd name="T54" fmla="*/ 24 w 177"/>
                    <a:gd name="T55" fmla="*/ 56 h 276"/>
                    <a:gd name="T56" fmla="*/ 20 w 177"/>
                    <a:gd name="T57" fmla="*/ 64 h 276"/>
                    <a:gd name="T58" fmla="*/ 0 w 177"/>
                    <a:gd name="T59" fmla="*/ 57 h 276"/>
                    <a:gd name="T60" fmla="*/ 9 w 177"/>
                    <a:gd name="T61" fmla="*/ 111 h 276"/>
                    <a:gd name="T62" fmla="*/ 65 w 177"/>
                    <a:gd name="T63" fmla="*/ 209 h 276"/>
                    <a:gd name="T64" fmla="*/ 46 w 177"/>
                    <a:gd name="T65" fmla="*/ 219 h 276"/>
                    <a:gd name="T66" fmla="*/ 70 w 177"/>
                    <a:gd name="T67" fmla="*/ 220 h 276"/>
                    <a:gd name="T68" fmla="*/ 73 w 177"/>
                    <a:gd name="T69" fmla="*/ 237 h 276"/>
                    <a:gd name="T70" fmla="*/ 83 w 177"/>
                    <a:gd name="T71" fmla="*/ 216 h 276"/>
                    <a:gd name="T72" fmla="*/ 135 w 177"/>
                    <a:gd name="T73" fmla="*/ 260 h 276"/>
                    <a:gd name="T74" fmla="*/ 177 w 177"/>
                    <a:gd name="T75" fmla="*/ 276 h 276"/>
                    <a:gd name="T76" fmla="*/ 125 w 177"/>
                    <a:gd name="T77" fmla="*/ 22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 h="276">
                      <a:moveTo>
                        <a:pt x="125" y="229"/>
                      </a:moveTo>
                      <a:cubicBezTo>
                        <a:pt x="120" y="224"/>
                        <a:pt x="117" y="217"/>
                        <a:pt x="117" y="209"/>
                      </a:cubicBezTo>
                      <a:cubicBezTo>
                        <a:pt x="117" y="195"/>
                        <a:pt x="126" y="184"/>
                        <a:pt x="139" y="181"/>
                      </a:cubicBezTo>
                      <a:cubicBezTo>
                        <a:pt x="146" y="180"/>
                        <a:pt x="153" y="180"/>
                        <a:pt x="159" y="181"/>
                      </a:cubicBezTo>
                      <a:cubicBezTo>
                        <a:pt x="155" y="177"/>
                        <a:pt x="149" y="173"/>
                        <a:pt x="143" y="171"/>
                      </a:cubicBezTo>
                      <a:cubicBezTo>
                        <a:pt x="137" y="143"/>
                        <a:pt x="113" y="122"/>
                        <a:pt x="83" y="122"/>
                      </a:cubicBezTo>
                      <a:cubicBezTo>
                        <a:pt x="79" y="122"/>
                        <a:pt x="75" y="122"/>
                        <a:pt x="71" y="123"/>
                      </a:cubicBezTo>
                      <a:cubicBezTo>
                        <a:pt x="74" y="116"/>
                        <a:pt x="77" y="108"/>
                        <a:pt x="79" y="99"/>
                      </a:cubicBezTo>
                      <a:cubicBezTo>
                        <a:pt x="83" y="87"/>
                        <a:pt x="83" y="76"/>
                        <a:pt x="82" y="66"/>
                      </a:cubicBezTo>
                      <a:cubicBezTo>
                        <a:pt x="82" y="66"/>
                        <a:pt x="82" y="66"/>
                        <a:pt x="82" y="65"/>
                      </a:cubicBezTo>
                      <a:cubicBezTo>
                        <a:pt x="86" y="73"/>
                        <a:pt x="88" y="82"/>
                        <a:pt x="88" y="91"/>
                      </a:cubicBezTo>
                      <a:cubicBezTo>
                        <a:pt x="100" y="72"/>
                        <a:pt x="98" y="48"/>
                        <a:pt x="85" y="31"/>
                      </a:cubicBezTo>
                      <a:cubicBezTo>
                        <a:pt x="94" y="21"/>
                        <a:pt x="104" y="12"/>
                        <a:pt x="114" y="4"/>
                      </a:cubicBezTo>
                      <a:cubicBezTo>
                        <a:pt x="99" y="4"/>
                        <a:pt x="83" y="8"/>
                        <a:pt x="69" y="14"/>
                      </a:cubicBezTo>
                      <a:cubicBezTo>
                        <a:pt x="69" y="14"/>
                        <a:pt x="69" y="14"/>
                        <a:pt x="69" y="14"/>
                      </a:cubicBezTo>
                      <a:cubicBezTo>
                        <a:pt x="66" y="11"/>
                        <a:pt x="62" y="8"/>
                        <a:pt x="58" y="5"/>
                      </a:cubicBezTo>
                      <a:cubicBezTo>
                        <a:pt x="58" y="5"/>
                        <a:pt x="57" y="5"/>
                        <a:pt x="57" y="5"/>
                      </a:cubicBezTo>
                      <a:cubicBezTo>
                        <a:pt x="55" y="4"/>
                        <a:pt x="53" y="3"/>
                        <a:pt x="51" y="2"/>
                      </a:cubicBezTo>
                      <a:cubicBezTo>
                        <a:pt x="49" y="1"/>
                        <a:pt x="47" y="0"/>
                        <a:pt x="44" y="0"/>
                      </a:cubicBezTo>
                      <a:cubicBezTo>
                        <a:pt x="47" y="3"/>
                        <a:pt x="49" y="6"/>
                        <a:pt x="51" y="10"/>
                      </a:cubicBezTo>
                      <a:cubicBezTo>
                        <a:pt x="52" y="10"/>
                        <a:pt x="52" y="10"/>
                        <a:pt x="52" y="11"/>
                      </a:cubicBezTo>
                      <a:cubicBezTo>
                        <a:pt x="54" y="14"/>
                        <a:pt x="56" y="18"/>
                        <a:pt x="57" y="22"/>
                      </a:cubicBezTo>
                      <a:cubicBezTo>
                        <a:pt x="57" y="22"/>
                        <a:pt x="57" y="22"/>
                        <a:pt x="57" y="22"/>
                      </a:cubicBezTo>
                      <a:cubicBezTo>
                        <a:pt x="56" y="23"/>
                        <a:pt x="54" y="23"/>
                        <a:pt x="53" y="24"/>
                      </a:cubicBezTo>
                      <a:cubicBezTo>
                        <a:pt x="50" y="19"/>
                        <a:pt x="43" y="15"/>
                        <a:pt x="33" y="16"/>
                      </a:cubicBezTo>
                      <a:cubicBezTo>
                        <a:pt x="36" y="19"/>
                        <a:pt x="37" y="26"/>
                        <a:pt x="37" y="37"/>
                      </a:cubicBezTo>
                      <a:cubicBezTo>
                        <a:pt x="34" y="31"/>
                        <a:pt x="30" y="27"/>
                        <a:pt x="22" y="29"/>
                      </a:cubicBezTo>
                      <a:cubicBezTo>
                        <a:pt x="27" y="31"/>
                        <a:pt x="26" y="43"/>
                        <a:pt x="24" y="56"/>
                      </a:cubicBezTo>
                      <a:cubicBezTo>
                        <a:pt x="23" y="58"/>
                        <a:pt x="22" y="61"/>
                        <a:pt x="20" y="64"/>
                      </a:cubicBezTo>
                      <a:cubicBezTo>
                        <a:pt x="15" y="58"/>
                        <a:pt x="9" y="55"/>
                        <a:pt x="0" y="57"/>
                      </a:cubicBezTo>
                      <a:cubicBezTo>
                        <a:pt x="10" y="62"/>
                        <a:pt x="6" y="93"/>
                        <a:pt x="9" y="111"/>
                      </a:cubicBezTo>
                      <a:cubicBezTo>
                        <a:pt x="9" y="143"/>
                        <a:pt x="19" y="197"/>
                        <a:pt x="65" y="209"/>
                      </a:cubicBezTo>
                      <a:cubicBezTo>
                        <a:pt x="59" y="213"/>
                        <a:pt x="53" y="217"/>
                        <a:pt x="46" y="219"/>
                      </a:cubicBezTo>
                      <a:cubicBezTo>
                        <a:pt x="54" y="221"/>
                        <a:pt x="63" y="221"/>
                        <a:pt x="70" y="220"/>
                      </a:cubicBezTo>
                      <a:cubicBezTo>
                        <a:pt x="70" y="226"/>
                        <a:pt x="71" y="231"/>
                        <a:pt x="73" y="237"/>
                      </a:cubicBezTo>
                      <a:cubicBezTo>
                        <a:pt x="75" y="230"/>
                        <a:pt x="79" y="223"/>
                        <a:pt x="83" y="216"/>
                      </a:cubicBezTo>
                      <a:cubicBezTo>
                        <a:pt x="97" y="234"/>
                        <a:pt x="115" y="249"/>
                        <a:pt x="135" y="260"/>
                      </a:cubicBezTo>
                      <a:cubicBezTo>
                        <a:pt x="149" y="267"/>
                        <a:pt x="163" y="273"/>
                        <a:pt x="177" y="276"/>
                      </a:cubicBezTo>
                      <a:cubicBezTo>
                        <a:pt x="158" y="260"/>
                        <a:pt x="132" y="240"/>
                        <a:pt x="125" y="22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149"/>
                <p:cNvSpPr>
                  <a:spLocks/>
                </p:cNvSpPr>
                <p:nvPr/>
              </p:nvSpPr>
              <p:spPr bwMode="auto">
                <a:xfrm>
                  <a:off x="8261351" y="4756150"/>
                  <a:ext cx="34925" cy="28575"/>
                </a:xfrm>
                <a:custGeom>
                  <a:avLst/>
                  <a:gdLst>
                    <a:gd name="T0" fmla="*/ 42 w 47"/>
                    <a:gd name="T1" fmla="*/ 3 h 37"/>
                    <a:gd name="T2" fmla="*/ 29 w 47"/>
                    <a:gd name="T3" fmla="*/ 4 h 37"/>
                    <a:gd name="T4" fmla="*/ 5 w 47"/>
                    <a:gd name="T5" fmla="*/ 23 h 37"/>
                    <a:gd name="T6" fmla="*/ 1 w 47"/>
                    <a:gd name="T7" fmla="*/ 34 h 37"/>
                    <a:gd name="T8" fmla="*/ 3 w 47"/>
                    <a:gd name="T9" fmla="*/ 37 h 37"/>
                    <a:gd name="T10" fmla="*/ 46 w 47"/>
                    <a:gd name="T11" fmla="*/ 37 h 37"/>
                    <a:gd name="T12" fmla="*/ 45 w 47"/>
                    <a:gd name="T13" fmla="*/ 32 h 37"/>
                    <a:gd name="T14" fmla="*/ 41 w 47"/>
                    <a:gd name="T15" fmla="*/ 24 h 37"/>
                    <a:gd name="T16" fmla="*/ 45 w 47"/>
                    <a:gd name="T17" fmla="*/ 15 h 37"/>
                    <a:gd name="T18" fmla="*/ 42 w 47"/>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7">
                      <a:moveTo>
                        <a:pt x="42" y="3"/>
                      </a:moveTo>
                      <a:cubicBezTo>
                        <a:pt x="38" y="0"/>
                        <a:pt x="33" y="1"/>
                        <a:pt x="29" y="4"/>
                      </a:cubicBezTo>
                      <a:cubicBezTo>
                        <a:pt x="5" y="23"/>
                        <a:pt x="5" y="23"/>
                        <a:pt x="5" y="23"/>
                      </a:cubicBezTo>
                      <a:cubicBezTo>
                        <a:pt x="2" y="26"/>
                        <a:pt x="0" y="30"/>
                        <a:pt x="1" y="34"/>
                      </a:cubicBezTo>
                      <a:cubicBezTo>
                        <a:pt x="2" y="35"/>
                        <a:pt x="2" y="36"/>
                        <a:pt x="3" y="37"/>
                      </a:cubicBezTo>
                      <a:cubicBezTo>
                        <a:pt x="46" y="37"/>
                        <a:pt x="46" y="37"/>
                        <a:pt x="46" y="37"/>
                      </a:cubicBezTo>
                      <a:cubicBezTo>
                        <a:pt x="46" y="35"/>
                        <a:pt x="46" y="33"/>
                        <a:pt x="45" y="32"/>
                      </a:cubicBezTo>
                      <a:cubicBezTo>
                        <a:pt x="41" y="24"/>
                        <a:pt x="41" y="24"/>
                        <a:pt x="41" y="24"/>
                      </a:cubicBezTo>
                      <a:cubicBezTo>
                        <a:pt x="45" y="15"/>
                        <a:pt x="45" y="15"/>
                        <a:pt x="45" y="15"/>
                      </a:cubicBezTo>
                      <a:cubicBezTo>
                        <a:pt x="47" y="11"/>
                        <a:pt x="45" y="6"/>
                        <a:pt x="42" y="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26" name="Freeform 150"/>
                <p:cNvSpPr>
                  <a:spLocks/>
                </p:cNvSpPr>
                <p:nvPr/>
              </p:nvSpPr>
              <p:spPr bwMode="auto">
                <a:xfrm>
                  <a:off x="7788276" y="4597400"/>
                  <a:ext cx="712788" cy="415925"/>
                </a:xfrm>
                <a:custGeom>
                  <a:avLst/>
                  <a:gdLst>
                    <a:gd name="T0" fmla="*/ 919 w 954"/>
                    <a:gd name="T1" fmla="*/ 0 h 557"/>
                    <a:gd name="T2" fmla="*/ 743 w 954"/>
                    <a:gd name="T3" fmla="*/ 8 h 557"/>
                    <a:gd name="T4" fmla="*/ 664 w 954"/>
                    <a:gd name="T5" fmla="*/ 0 h 557"/>
                    <a:gd name="T6" fmla="*/ 599 w 954"/>
                    <a:gd name="T7" fmla="*/ 17 h 557"/>
                    <a:gd name="T8" fmla="*/ 583 w 954"/>
                    <a:gd name="T9" fmla="*/ 42 h 557"/>
                    <a:gd name="T10" fmla="*/ 545 w 954"/>
                    <a:gd name="T11" fmla="*/ 75 h 557"/>
                    <a:gd name="T12" fmla="*/ 502 w 954"/>
                    <a:gd name="T13" fmla="*/ 48 h 557"/>
                    <a:gd name="T14" fmla="*/ 378 w 954"/>
                    <a:gd name="T15" fmla="*/ 71 h 557"/>
                    <a:gd name="T16" fmla="*/ 310 w 954"/>
                    <a:gd name="T17" fmla="*/ 76 h 557"/>
                    <a:gd name="T18" fmla="*/ 140 w 954"/>
                    <a:gd name="T19" fmla="*/ 84 h 557"/>
                    <a:gd name="T20" fmla="*/ 100 w 954"/>
                    <a:gd name="T21" fmla="*/ 112 h 557"/>
                    <a:gd name="T22" fmla="*/ 94 w 954"/>
                    <a:gd name="T23" fmla="*/ 120 h 557"/>
                    <a:gd name="T24" fmla="*/ 76 w 954"/>
                    <a:gd name="T25" fmla="*/ 158 h 557"/>
                    <a:gd name="T26" fmla="*/ 9 w 954"/>
                    <a:gd name="T27" fmla="*/ 177 h 557"/>
                    <a:gd name="T28" fmla="*/ 71 w 954"/>
                    <a:gd name="T29" fmla="*/ 196 h 557"/>
                    <a:gd name="T30" fmla="*/ 108 w 954"/>
                    <a:gd name="T31" fmla="*/ 184 h 557"/>
                    <a:gd name="T32" fmla="*/ 214 w 954"/>
                    <a:gd name="T33" fmla="*/ 173 h 557"/>
                    <a:gd name="T34" fmla="*/ 174 w 954"/>
                    <a:gd name="T35" fmla="*/ 285 h 557"/>
                    <a:gd name="T36" fmla="*/ 181 w 954"/>
                    <a:gd name="T37" fmla="*/ 348 h 557"/>
                    <a:gd name="T38" fmla="*/ 233 w 954"/>
                    <a:gd name="T39" fmla="*/ 438 h 557"/>
                    <a:gd name="T40" fmla="*/ 224 w 954"/>
                    <a:gd name="T41" fmla="*/ 368 h 557"/>
                    <a:gd name="T42" fmla="*/ 249 w 954"/>
                    <a:gd name="T43" fmla="*/ 452 h 557"/>
                    <a:gd name="T44" fmla="*/ 311 w 954"/>
                    <a:gd name="T45" fmla="*/ 488 h 557"/>
                    <a:gd name="T46" fmla="*/ 348 w 954"/>
                    <a:gd name="T47" fmla="*/ 500 h 557"/>
                    <a:gd name="T48" fmla="*/ 389 w 954"/>
                    <a:gd name="T49" fmla="*/ 537 h 557"/>
                    <a:gd name="T50" fmla="*/ 419 w 954"/>
                    <a:gd name="T51" fmla="*/ 511 h 557"/>
                    <a:gd name="T52" fmla="*/ 388 w 954"/>
                    <a:gd name="T53" fmla="*/ 473 h 557"/>
                    <a:gd name="T54" fmla="*/ 388 w 954"/>
                    <a:gd name="T55" fmla="*/ 432 h 557"/>
                    <a:gd name="T56" fmla="*/ 352 w 954"/>
                    <a:gd name="T57" fmla="*/ 442 h 557"/>
                    <a:gd name="T58" fmla="*/ 403 w 954"/>
                    <a:gd name="T59" fmla="*/ 376 h 557"/>
                    <a:gd name="T60" fmla="*/ 442 w 954"/>
                    <a:gd name="T61" fmla="*/ 410 h 557"/>
                    <a:gd name="T62" fmla="*/ 491 w 954"/>
                    <a:gd name="T63" fmla="*/ 339 h 557"/>
                    <a:gd name="T64" fmla="*/ 565 w 954"/>
                    <a:gd name="T65" fmla="*/ 271 h 557"/>
                    <a:gd name="T66" fmla="*/ 610 w 954"/>
                    <a:gd name="T67" fmla="*/ 244 h 557"/>
                    <a:gd name="T68" fmla="*/ 602 w 954"/>
                    <a:gd name="T69" fmla="*/ 223 h 557"/>
                    <a:gd name="T70" fmla="*/ 658 w 954"/>
                    <a:gd name="T71" fmla="*/ 209 h 557"/>
                    <a:gd name="T72" fmla="*/ 618 w 954"/>
                    <a:gd name="T73" fmla="*/ 154 h 557"/>
                    <a:gd name="T74" fmla="*/ 555 w 954"/>
                    <a:gd name="T75" fmla="*/ 136 h 557"/>
                    <a:gd name="T76" fmla="*/ 517 w 954"/>
                    <a:gd name="T77" fmla="*/ 180 h 557"/>
                    <a:gd name="T78" fmla="*/ 479 w 954"/>
                    <a:gd name="T79" fmla="*/ 161 h 557"/>
                    <a:gd name="T80" fmla="*/ 555 w 954"/>
                    <a:gd name="T81" fmla="*/ 125 h 557"/>
                    <a:gd name="T82" fmla="*/ 599 w 954"/>
                    <a:gd name="T83" fmla="*/ 121 h 557"/>
                    <a:gd name="T84" fmla="*/ 612 w 954"/>
                    <a:gd name="T85" fmla="*/ 129 h 557"/>
                    <a:gd name="T86" fmla="*/ 645 w 954"/>
                    <a:gd name="T87" fmla="*/ 124 h 557"/>
                    <a:gd name="T88" fmla="*/ 671 w 954"/>
                    <a:gd name="T89" fmla="*/ 82 h 557"/>
                    <a:gd name="T90" fmla="*/ 637 w 954"/>
                    <a:gd name="T91" fmla="*/ 56 h 557"/>
                    <a:gd name="T92" fmla="*/ 730 w 954"/>
                    <a:gd name="T93" fmla="*/ 80 h 557"/>
                    <a:gd name="T94" fmla="*/ 711 w 954"/>
                    <a:gd name="T95" fmla="*/ 125 h 557"/>
                    <a:gd name="T96" fmla="*/ 778 w 954"/>
                    <a:gd name="T97" fmla="*/ 136 h 557"/>
                    <a:gd name="T98" fmla="*/ 874 w 954"/>
                    <a:gd name="T99" fmla="*/ 102 h 557"/>
                    <a:gd name="T100" fmla="*/ 892 w 954"/>
                    <a:gd name="T101" fmla="*/ 73 h 557"/>
                    <a:gd name="T102" fmla="*/ 954 w 954"/>
                    <a:gd name="T103" fmla="*/ 22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4" h="557">
                      <a:moveTo>
                        <a:pt x="948" y="12"/>
                      </a:moveTo>
                      <a:cubicBezTo>
                        <a:pt x="923" y="1"/>
                        <a:pt x="923" y="1"/>
                        <a:pt x="923" y="1"/>
                      </a:cubicBezTo>
                      <a:cubicBezTo>
                        <a:pt x="922" y="0"/>
                        <a:pt x="920" y="0"/>
                        <a:pt x="919" y="0"/>
                      </a:cubicBezTo>
                      <a:cubicBezTo>
                        <a:pt x="820" y="0"/>
                        <a:pt x="820" y="0"/>
                        <a:pt x="820" y="0"/>
                      </a:cubicBezTo>
                      <a:cubicBezTo>
                        <a:pt x="820" y="0"/>
                        <a:pt x="820" y="0"/>
                        <a:pt x="819" y="0"/>
                      </a:cubicBezTo>
                      <a:cubicBezTo>
                        <a:pt x="743" y="8"/>
                        <a:pt x="743" y="8"/>
                        <a:pt x="743" y="8"/>
                      </a:cubicBezTo>
                      <a:cubicBezTo>
                        <a:pt x="743" y="8"/>
                        <a:pt x="742" y="7"/>
                        <a:pt x="742" y="7"/>
                      </a:cubicBezTo>
                      <a:cubicBezTo>
                        <a:pt x="741" y="3"/>
                        <a:pt x="737" y="0"/>
                        <a:pt x="732" y="0"/>
                      </a:cubicBezTo>
                      <a:cubicBezTo>
                        <a:pt x="664" y="0"/>
                        <a:pt x="664" y="0"/>
                        <a:pt x="664" y="0"/>
                      </a:cubicBezTo>
                      <a:cubicBezTo>
                        <a:pt x="663" y="0"/>
                        <a:pt x="662" y="0"/>
                        <a:pt x="662" y="0"/>
                      </a:cubicBezTo>
                      <a:cubicBezTo>
                        <a:pt x="608" y="9"/>
                        <a:pt x="608" y="9"/>
                        <a:pt x="608" y="9"/>
                      </a:cubicBezTo>
                      <a:cubicBezTo>
                        <a:pt x="603" y="9"/>
                        <a:pt x="600" y="13"/>
                        <a:pt x="599" y="17"/>
                      </a:cubicBezTo>
                      <a:cubicBezTo>
                        <a:pt x="598" y="21"/>
                        <a:pt x="600" y="25"/>
                        <a:pt x="604" y="27"/>
                      </a:cubicBezTo>
                      <a:cubicBezTo>
                        <a:pt x="609" y="31"/>
                        <a:pt x="609" y="31"/>
                        <a:pt x="609" y="31"/>
                      </a:cubicBezTo>
                      <a:cubicBezTo>
                        <a:pt x="583" y="42"/>
                        <a:pt x="583" y="42"/>
                        <a:pt x="583" y="42"/>
                      </a:cubicBezTo>
                      <a:cubicBezTo>
                        <a:pt x="582" y="42"/>
                        <a:pt x="581" y="43"/>
                        <a:pt x="580" y="44"/>
                      </a:cubicBezTo>
                      <a:cubicBezTo>
                        <a:pt x="553" y="71"/>
                        <a:pt x="553" y="71"/>
                        <a:pt x="553" y="71"/>
                      </a:cubicBezTo>
                      <a:cubicBezTo>
                        <a:pt x="551" y="72"/>
                        <a:pt x="548" y="74"/>
                        <a:pt x="545" y="75"/>
                      </a:cubicBezTo>
                      <a:cubicBezTo>
                        <a:pt x="543" y="68"/>
                        <a:pt x="540" y="61"/>
                        <a:pt x="539" y="60"/>
                      </a:cubicBezTo>
                      <a:cubicBezTo>
                        <a:pt x="538" y="57"/>
                        <a:pt x="536" y="55"/>
                        <a:pt x="533" y="54"/>
                      </a:cubicBezTo>
                      <a:cubicBezTo>
                        <a:pt x="529" y="53"/>
                        <a:pt x="511" y="48"/>
                        <a:pt x="502" y="48"/>
                      </a:cubicBezTo>
                      <a:cubicBezTo>
                        <a:pt x="436" y="48"/>
                        <a:pt x="436" y="48"/>
                        <a:pt x="436" y="48"/>
                      </a:cubicBezTo>
                      <a:cubicBezTo>
                        <a:pt x="423" y="48"/>
                        <a:pt x="393" y="61"/>
                        <a:pt x="384" y="65"/>
                      </a:cubicBezTo>
                      <a:cubicBezTo>
                        <a:pt x="381" y="66"/>
                        <a:pt x="379" y="69"/>
                        <a:pt x="378" y="71"/>
                      </a:cubicBezTo>
                      <a:cubicBezTo>
                        <a:pt x="377" y="74"/>
                        <a:pt x="377" y="77"/>
                        <a:pt x="379" y="79"/>
                      </a:cubicBezTo>
                      <a:cubicBezTo>
                        <a:pt x="380" y="82"/>
                        <a:pt x="380" y="82"/>
                        <a:pt x="380" y="82"/>
                      </a:cubicBezTo>
                      <a:cubicBezTo>
                        <a:pt x="310" y="76"/>
                        <a:pt x="310" y="76"/>
                        <a:pt x="310" y="76"/>
                      </a:cubicBezTo>
                      <a:cubicBezTo>
                        <a:pt x="218" y="64"/>
                        <a:pt x="218" y="64"/>
                        <a:pt x="218" y="64"/>
                      </a:cubicBezTo>
                      <a:cubicBezTo>
                        <a:pt x="216" y="64"/>
                        <a:pt x="215" y="64"/>
                        <a:pt x="214" y="65"/>
                      </a:cubicBezTo>
                      <a:cubicBezTo>
                        <a:pt x="140" y="84"/>
                        <a:pt x="140" y="84"/>
                        <a:pt x="140" y="84"/>
                      </a:cubicBezTo>
                      <a:cubicBezTo>
                        <a:pt x="139" y="84"/>
                        <a:pt x="139" y="84"/>
                        <a:pt x="138" y="85"/>
                      </a:cubicBezTo>
                      <a:cubicBezTo>
                        <a:pt x="106" y="104"/>
                        <a:pt x="106" y="104"/>
                        <a:pt x="106" y="104"/>
                      </a:cubicBezTo>
                      <a:cubicBezTo>
                        <a:pt x="102" y="106"/>
                        <a:pt x="101" y="109"/>
                        <a:pt x="100" y="112"/>
                      </a:cubicBezTo>
                      <a:cubicBezTo>
                        <a:pt x="100" y="114"/>
                        <a:pt x="101" y="115"/>
                        <a:pt x="101" y="117"/>
                      </a:cubicBezTo>
                      <a:cubicBezTo>
                        <a:pt x="99" y="117"/>
                        <a:pt x="99" y="117"/>
                        <a:pt x="99" y="117"/>
                      </a:cubicBezTo>
                      <a:cubicBezTo>
                        <a:pt x="97" y="118"/>
                        <a:pt x="96" y="119"/>
                        <a:pt x="94" y="120"/>
                      </a:cubicBezTo>
                      <a:cubicBezTo>
                        <a:pt x="74" y="142"/>
                        <a:pt x="74" y="142"/>
                        <a:pt x="74" y="142"/>
                      </a:cubicBezTo>
                      <a:cubicBezTo>
                        <a:pt x="72" y="145"/>
                        <a:pt x="71" y="148"/>
                        <a:pt x="71" y="151"/>
                      </a:cubicBezTo>
                      <a:cubicBezTo>
                        <a:pt x="72" y="154"/>
                        <a:pt x="73" y="156"/>
                        <a:pt x="76" y="158"/>
                      </a:cubicBezTo>
                      <a:cubicBezTo>
                        <a:pt x="78" y="160"/>
                        <a:pt x="78" y="160"/>
                        <a:pt x="78" y="160"/>
                      </a:cubicBezTo>
                      <a:cubicBezTo>
                        <a:pt x="75" y="164"/>
                        <a:pt x="75" y="164"/>
                        <a:pt x="75" y="164"/>
                      </a:cubicBezTo>
                      <a:cubicBezTo>
                        <a:pt x="9" y="177"/>
                        <a:pt x="9" y="177"/>
                        <a:pt x="9" y="177"/>
                      </a:cubicBezTo>
                      <a:cubicBezTo>
                        <a:pt x="4" y="178"/>
                        <a:pt x="0" y="183"/>
                        <a:pt x="1" y="189"/>
                      </a:cubicBezTo>
                      <a:cubicBezTo>
                        <a:pt x="1" y="194"/>
                        <a:pt x="6" y="198"/>
                        <a:pt x="11" y="198"/>
                      </a:cubicBezTo>
                      <a:cubicBezTo>
                        <a:pt x="71" y="196"/>
                        <a:pt x="71" y="196"/>
                        <a:pt x="71" y="196"/>
                      </a:cubicBezTo>
                      <a:cubicBezTo>
                        <a:pt x="73" y="196"/>
                        <a:pt x="74" y="196"/>
                        <a:pt x="75" y="196"/>
                      </a:cubicBezTo>
                      <a:cubicBezTo>
                        <a:pt x="107" y="184"/>
                        <a:pt x="107" y="184"/>
                        <a:pt x="107" y="184"/>
                      </a:cubicBezTo>
                      <a:cubicBezTo>
                        <a:pt x="107" y="184"/>
                        <a:pt x="107" y="184"/>
                        <a:pt x="108" y="184"/>
                      </a:cubicBezTo>
                      <a:cubicBezTo>
                        <a:pt x="151" y="164"/>
                        <a:pt x="151" y="164"/>
                        <a:pt x="151" y="164"/>
                      </a:cubicBezTo>
                      <a:cubicBezTo>
                        <a:pt x="179" y="158"/>
                        <a:pt x="179" y="158"/>
                        <a:pt x="179" y="158"/>
                      </a:cubicBezTo>
                      <a:cubicBezTo>
                        <a:pt x="214" y="173"/>
                        <a:pt x="214" y="173"/>
                        <a:pt x="214" y="173"/>
                      </a:cubicBezTo>
                      <a:cubicBezTo>
                        <a:pt x="216" y="194"/>
                        <a:pt x="216" y="194"/>
                        <a:pt x="216" y="194"/>
                      </a:cubicBezTo>
                      <a:cubicBezTo>
                        <a:pt x="202" y="236"/>
                        <a:pt x="202" y="236"/>
                        <a:pt x="202" y="236"/>
                      </a:cubicBezTo>
                      <a:cubicBezTo>
                        <a:pt x="174" y="285"/>
                        <a:pt x="174" y="285"/>
                        <a:pt x="174" y="285"/>
                      </a:cubicBezTo>
                      <a:cubicBezTo>
                        <a:pt x="173" y="287"/>
                        <a:pt x="172" y="289"/>
                        <a:pt x="172" y="292"/>
                      </a:cubicBezTo>
                      <a:cubicBezTo>
                        <a:pt x="180" y="344"/>
                        <a:pt x="180" y="344"/>
                        <a:pt x="180" y="344"/>
                      </a:cubicBezTo>
                      <a:cubicBezTo>
                        <a:pt x="180" y="346"/>
                        <a:pt x="180" y="347"/>
                        <a:pt x="181" y="348"/>
                      </a:cubicBezTo>
                      <a:cubicBezTo>
                        <a:pt x="204" y="390"/>
                        <a:pt x="204" y="390"/>
                        <a:pt x="204" y="390"/>
                      </a:cubicBezTo>
                      <a:cubicBezTo>
                        <a:pt x="223" y="432"/>
                        <a:pt x="223" y="432"/>
                        <a:pt x="223" y="432"/>
                      </a:cubicBezTo>
                      <a:cubicBezTo>
                        <a:pt x="225" y="436"/>
                        <a:pt x="229" y="438"/>
                        <a:pt x="233" y="438"/>
                      </a:cubicBezTo>
                      <a:cubicBezTo>
                        <a:pt x="238" y="438"/>
                        <a:pt x="243" y="434"/>
                        <a:pt x="243" y="428"/>
                      </a:cubicBezTo>
                      <a:cubicBezTo>
                        <a:pt x="243" y="426"/>
                        <a:pt x="242" y="425"/>
                        <a:pt x="242" y="424"/>
                      </a:cubicBezTo>
                      <a:cubicBezTo>
                        <a:pt x="224" y="368"/>
                        <a:pt x="224" y="368"/>
                        <a:pt x="224" y="368"/>
                      </a:cubicBezTo>
                      <a:cubicBezTo>
                        <a:pt x="231" y="366"/>
                        <a:pt x="231" y="366"/>
                        <a:pt x="231" y="366"/>
                      </a:cubicBezTo>
                      <a:cubicBezTo>
                        <a:pt x="247" y="409"/>
                        <a:pt x="247" y="409"/>
                        <a:pt x="247" y="409"/>
                      </a:cubicBezTo>
                      <a:cubicBezTo>
                        <a:pt x="249" y="452"/>
                        <a:pt x="249" y="452"/>
                        <a:pt x="249" y="452"/>
                      </a:cubicBezTo>
                      <a:cubicBezTo>
                        <a:pt x="249" y="455"/>
                        <a:pt x="251" y="459"/>
                        <a:pt x="254" y="460"/>
                      </a:cubicBezTo>
                      <a:cubicBezTo>
                        <a:pt x="304" y="487"/>
                        <a:pt x="304" y="487"/>
                        <a:pt x="304" y="487"/>
                      </a:cubicBezTo>
                      <a:cubicBezTo>
                        <a:pt x="306" y="488"/>
                        <a:pt x="309" y="488"/>
                        <a:pt x="311" y="488"/>
                      </a:cubicBezTo>
                      <a:cubicBezTo>
                        <a:pt x="323" y="484"/>
                        <a:pt x="323" y="484"/>
                        <a:pt x="323" y="484"/>
                      </a:cubicBezTo>
                      <a:cubicBezTo>
                        <a:pt x="344" y="498"/>
                        <a:pt x="344" y="498"/>
                        <a:pt x="344" y="498"/>
                      </a:cubicBezTo>
                      <a:cubicBezTo>
                        <a:pt x="345" y="499"/>
                        <a:pt x="347" y="499"/>
                        <a:pt x="348" y="500"/>
                      </a:cubicBezTo>
                      <a:cubicBezTo>
                        <a:pt x="371" y="503"/>
                        <a:pt x="371" y="503"/>
                        <a:pt x="371" y="503"/>
                      </a:cubicBezTo>
                      <a:cubicBezTo>
                        <a:pt x="384" y="532"/>
                        <a:pt x="384" y="532"/>
                        <a:pt x="384" y="532"/>
                      </a:cubicBezTo>
                      <a:cubicBezTo>
                        <a:pt x="385" y="534"/>
                        <a:pt x="387" y="536"/>
                        <a:pt x="389" y="537"/>
                      </a:cubicBezTo>
                      <a:cubicBezTo>
                        <a:pt x="442" y="557"/>
                        <a:pt x="442" y="557"/>
                        <a:pt x="442" y="557"/>
                      </a:cubicBezTo>
                      <a:cubicBezTo>
                        <a:pt x="457" y="551"/>
                        <a:pt x="457" y="551"/>
                        <a:pt x="457" y="551"/>
                      </a:cubicBezTo>
                      <a:cubicBezTo>
                        <a:pt x="419" y="511"/>
                        <a:pt x="419" y="511"/>
                        <a:pt x="419" y="511"/>
                      </a:cubicBezTo>
                      <a:cubicBezTo>
                        <a:pt x="419" y="490"/>
                        <a:pt x="419" y="490"/>
                        <a:pt x="419" y="490"/>
                      </a:cubicBezTo>
                      <a:cubicBezTo>
                        <a:pt x="419" y="485"/>
                        <a:pt x="416" y="481"/>
                        <a:pt x="412" y="480"/>
                      </a:cubicBezTo>
                      <a:cubicBezTo>
                        <a:pt x="388" y="473"/>
                        <a:pt x="388" y="473"/>
                        <a:pt x="388" y="473"/>
                      </a:cubicBezTo>
                      <a:cubicBezTo>
                        <a:pt x="398" y="446"/>
                        <a:pt x="398" y="446"/>
                        <a:pt x="398" y="446"/>
                      </a:cubicBezTo>
                      <a:cubicBezTo>
                        <a:pt x="399" y="443"/>
                        <a:pt x="398" y="439"/>
                        <a:pt x="396" y="437"/>
                      </a:cubicBezTo>
                      <a:cubicBezTo>
                        <a:pt x="394" y="434"/>
                        <a:pt x="391" y="432"/>
                        <a:pt x="388" y="432"/>
                      </a:cubicBezTo>
                      <a:cubicBezTo>
                        <a:pt x="366" y="432"/>
                        <a:pt x="366" y="432"/>
                        <a:pt x="366" y="432"/>
                      </a:cubicBezTo>
                      <a:cubicBezTo>
                        <a:pt x="363" y="432"/>
                        <a:pt x="360" y="434"/>
                        <a:pt x="358" y="436"/>
                      </a:cubicBezTo>
                      <a:cubicBezTo>
                        <a:pt x="356" y="438"/>
                        <a:pt x="353" y="441"/>
                        <a:pt x="352" y="442"/>
                      </a:cubicBezTo>
                      <a:cubicBezTo>
                        <a:pt x="348" y="442"/>
                        <a:pt x="340" y="439"/>
                        <a:pt x="331" y="436"/>
                      </a:cubicBezTo>
                      <a:cubicBezTo>
                        <a:pt x="343" y="394"/>
                        <a:pt x="343" y="394"/>
                        <a:pt x="343" y="394"/>
                      </a:cubicBezTo>
                      <a:cubicBezTo>
                        <a:pt x="403" y="376"/>
                        <a:pt x="403" y="376"/>
                        <a:pt x="403" y="376"/>
                      </a:cubicBezTo>
                      <a:cubicBezTo>
                        <a:pt x="417" y="406"/>
                        <a:pt x="417" y="406"/>
                        <a:pt x="417" y="406"/>
                      </a:cubicBezTo>
                      <a:cubicBezTo>
                        <a:pt x="418" y="410"/>
                        <a:pt x="423" y="412"/>
                        <a:pt x="427" y="412"/>
                      </a:cubicBezTo>
                      <a:cubicBezTo>
                        <a:pt x="442" y="410"/>
                        <a:pt x="442" y="410"/>
                        <a:pt x="442" y="410"/>
                      </a:cubicBezTo>
                      <a:cubicBezTo>
                        <a:pt x="446" y="410"/>
                        <a:pt x="450" y="406"/>
                        <a:pt x="451" y="401"/>
                      </a:cubicBezTo>
                      <a:cubicBezTo>
                        <a:pt x="455" y="369"/>
                        <a:pt x="455" y="369"/>
                        <a:pt x="455" y="369"/>
                      </a:cubicBezTo>
                      <a:cubicBezTo>
                        <a:pt x="491" y="339"/>
                        <a:pt x="491" y="339"/>
                        <a:pt x="491" y="339"/>
                      </a:cubicBezTo>
                      <a:cubicBezTo>
                        <a:pt x="493" y="337"/>
                        <a:pt x="495" y="335"/>
                        <a:pt x="495" y="332"/>
                      </a:cubicBezTo>
                      <a:cubicBezTo>
                        <a:pt x="497" y="314"/>
                        <a:pt x="497" y="314"/>
                        <a:pt x="497" y="314"/>
                      </a:cubicBezTo>
                      <a:cubicBezTo>
                        <a:pt x="565" y="271"/>
                        <a:pt x="565" y="271"/>
                        <a:pt x="565" y="271"/>
                      </a:cubicBezTo>
                      <a:cubicBezTo>
                        <a:pt x="596" y="271"/>
                        <a:pt x="596" y="271"/>
                        <a:pt x="596" y="271"/>
                      </a:cubicBezTo>
                      <a:cubicBezTo>
                        <a:pt x="601" y="271"/>
                        <a:pt x="605" y="268"/>
                        <a:pt x="606" y="263"/>
                      </a:cubicBezTo>
                      <a:cubicBezTo>
                        <a:pt x="610" y="244"/>
                        <a:pt x="610" y="244"/>
                        <a:pt x="610" y="244"/>
                      </a:cubicBezTo>
                      <a:cubicBezTo>
                        <a:pt x="611" y="241"/>
                        <a:pt x="610" y="237"/>
                        <a:pt x="608" y="235"/>
                      </a:cubicBezTo>
                      <a:cubicBezTo>
                        <a:pt x="600" y="225"/>
                        <a:pt x="600" y="225"/>
                        <a:pt x="600" y="225"/>
                      </a:cubicBezTo>
                      <a:cubicBezTo>
                        <a:pt x="602" y="223"/>
                        <a:pt x="602" y="223"/>
                        <a:pt x="602" y="223"/>
                      </a:cubicBezTo>
                      <a:cubicBezTo>
                        <a:pt x="636" y="223"/>
                        <a:pt x="636" y="223"/>
                        <a:pt x="636" y="223"/>
                      </a:cubicBezTo>
                      <a:cubicBezTo>
                        <a:pt x="638" y="223"/>
                        <a:pt x="640" y="222"/>
                        <a:pt x="642" y="221"/>
                      </a:cubicBezTo>
                      <a:cubicBezTo>
                        <a:pt x="658" y="209"/>
                        <a:pt x="658" y="209"/>
                        <a:pt x="658" y="209"/>
                      </a:cubicBezTo>
                      <a:cubicBezTo>
                        <a:pt x="660" y="207"/>
                        <a:pt x="662" y="204"/>
                        <a:pt x="662" y="201"/>
                      </a:cubicBezTo>
                      <a:cubicBezTo>
                        <a:pt x="662" y="198"/>
                        <a:pt x="661" y="195"/>
                        <a:pt x="659" y="193"/>
                      </a:cubicBezTo>
                      <a:cubicBezTo>
                        <a:pt x="618" y="154"/>
                        <a:pt x="618" y="154"/>
                        <a:pt x="618" y="154"/>
                      </a:cubicBezTo>
                      <a:cubicBezTo>
                        <a:pt x="607" y="140"/>
                        <a:pt x="607" y="140"/>
                        <a:pt x="607" y="140"/>
                      </a:cubicBezTo>
                      <a:cubicBezTo>
                        <a:pt x="605" y="138"/>
                        <a:pt x="602" y="136"/>
                        <a:pt x="599" y="136"/>
                      </a:cubicBezTo>
                      <a:cubicBezTo>
                        <a:pt x="555" y="136"/>
                        <a:pt x="555" y="136"/>
                        <a:pt x="555" y="136"/>
                      </a:cubicBezTo>
                      <a:cubicBezTo>
                        <a:pt x="551" y="136"/>
                        <a:pt x="547" y="139"/>
                        <a:pt x="545" y="143"/>
                      </a:cubicBezTo>
                      <a:cubicBezTo>
                        <a:pt x="534" y="177"/>
                        <a:pt x="534" y="177"/>
                        <a:pt x="534" y="177"/>
                      </a:cubicBezTo>
                      <a:cubicBezTo>
                        <a:pt x="517" y="180"/>
                        <a:pt x="517" y="180"/>
                        <a:pt x="517" y="180"/>
                      </a:cubicBezTo>
                      <a:cubicBezTo>
                        <a:pt x="517" y="179"/>
                        <a:pt x="516" y="178"/>
                        <a:pt x="516" y="178"/>
                      </a:cubicBezTo>
                      <a:cubicBezTo>
                        <a:pt x="515" y="175"/>
                        <a:pt x="513" y="173"/>
                        <a:pt x="510" y="172"/>
                      </a:cubicBezTo>
                      <a:cubicBezTo>
                        <a:pt x="479" y="161"/>
                        <a:pt x="479" y="161"/>
                        <a:pt x="479" y="161"/>
                      </a:cubicBezTo>
                      <a:cubicBezTo>
                        <a:pt x="502" y="137"/>
                        <a:pt x="502" y="137"/>
                        <a:pt x="502" y="137"/>
                      </a:cubicBezTo>
                      <a:cubicBezTo>
                        <a:pt x="546" y="134"/>
                        <a:pt x="546" y="134"/>
                        <a:pt x="546" y="134"/>
                      </a:cubicBezTo>
                      <a:cubicBezTo>
                        <a:pt x="551" y="133"/>
                        <a:pt x="555" y="130"/>
                        <a:pt x="555" y="125"/>
                      </a:cubicBezTo>
                      <a:cubicBezTo>
                        <a:pt x="558" y="107"/>
                        <a:pt x="558" y="107"/>
                        <a:pt x="558" y="107"/>
                      </a:cubicBezTo>
                      <a:cubicBezTo>
                        <a:pt x="589" y="107"/>
                        <a:pt x="589" y="107"/>
                        <a:pt x="589" y="107"/>
                      </a:cubicBezTo>
                      <a:cubicBezTo>
                        <a:pt x="599" y="121"/>
                        <a:pt x="599" y="121"/>
                        <a:pt x="599" y="121"/>
                      </a:cubicBezTo>
                      <a:cubicBezTo>
                        <a:pt x="600" y="123"/>
                        <a:pt x="602" y="124"/>
                        <a:pt x="603" y="125"/>
                      </a:cubicBezTo>
                      <a:cubicBezTo>
                        <a:pt x="608" y="128"/>
                        <a:pt x="608" y="128"/>
                        <a:pt x="608" y="128"/>
                      </a:cubicBezTo>
                      <a:cubicBezTo>
                        <a:pt x="610" y="128"/>
                        <a:pt x="611" y="128"/>
                        <a:pt x="612" y="129"/>
                      </a:cubicBezTo>
                      <a:cubicBezTo>
                        <a:pt x="632" y="132"/>
                        <a:pt x="632" y="132"/>
                        <a:pt x="632" y="132"/>
                      </a:cubicBezTo>
                      <a:cubicBezTo>
                        <a:pt x="636" y="132"/>
                        <a:pt x="639" y="131"/>
                        <a:pt x="642" y="128"/>
                      </a:cubicBezTo>
                      <a:cubicBezTo>
                        <a:pt x="645" y="124"/>
                        <a:pt x="645" y="124"/>
                        <a:pt x="645" y="124"/>
                      </a:cubicBezTo>
                      <a:cubicBezTo>
                        <a:pt x="665" y="121"/>
                        <a:pt x="665" y="121"/>
                        <a:pt x="665" y="121"/>
                      </a:cubicBezTo>
                      <a:cubicBezTo>
                        <a:pt x="670" y="121"/>
                        <a:pt x="674" y="116"/>
                        <a:pt x="674" y="110"/>
                      </a:cubicBezTo>
                      <a:cubicBezTo>
                        <a:pt x="671" y="82"/>
                        <a:pt x="671" y="82"/>
                        <a:pt x="671" y="82"/>
                      </a:cubicBezTo>
                      <a:cubicBezTo>
                        <a:pt x="670" y="79"/>
                        <a:pt x="669" y="76"/>
                        <a:pt x="666" y="74"/>
                      </a:cubicBezTo>
                      <a:cubicBezTo>
                        <a:pt x="640" y="59"/>
                        <a:pt x="640" y="59"/>
                        <a:pt x="640" y="59"/>
                      </a:cubicBezTo>
                      <a:cubicBezTo>
                        <a:pt x="637" y="56"/>
                        <a:pt x="637" y="56"/>
                        <a:pt x="637" y="56"/>
                      </a:cubicBezTo>
                      <a:cubicBezTo>
                        <a:pt x="683" y="47"/>
                        <a:pt x="683" y="47"/>
                        <a:pt x="683" y="47"/>
                      </a:cubicBezTo>
                      <a:cubicBezTo>
                        <a:pt x="714" y="61"/>
                        <a:pt x="714" y="61"/>
                        <a:pt x="714" y="61"/>
                      </a:cubicBezTo>
                      <a:cubicBezTo>
                        <a:pt x="730" y="80"/>
                        <a:pt x="730" y="80"/>
                        <a:pt x="730" y="80"/>
                      </a:cubicBezTo>
                      <a:cubicBezTo>
                        <a:pt x="720" y="87"/>
                        <a:pt x="720" y="87"/>
                        <a:pt x="720" y="87"/>
                      </a:cubicBezTo>
                      <a:cubicBezTo>
                        <a:pt x="719" y="88"/>
                        <a:pt x="718" y="90"/>
                        <a:pt x="717" y="92"/>
                      </a:cubicBezTo>
                      <a:cubicBezTo>
                        <a:pt x="708" y="117"/>
                        <a:pt x="710" y="122"/>
                        <a:pt x="711" y="125"/>
                      </a:cubicBezTo>
                      <a:cubicBezTo>
                        <a:pt x="712" y="127"/>
                        <a:pt x="713" y="131"/>
                        <a:pt x="737" y="155"/>
                      </a:cubicBezTo>
                      <a:cubicBezTo>
                        <a:pt x="741" y="159"/>
                        <a:pt x="746" y="159"/>
                        <a:pt x="750" y="156"/>
                      </a:cubicBezTo>
                      <a:cubicBezTo>
                        <a:pt x="778" y="136"/>
                        <a:pt x="778" y="136"/>
                        <a:pt x="778" y="136"/>
                      </a:cubicBezTo>
                      <a:cubicBezTo>
                        <a:pt x="797" y="122"/>
                        <a:pt x="797" y="122"/>
                        <a:pt x="797" y="122"/>
                      </a:cubicBezTo>
                      <a:cubicBezTo>
                        <a:pt x="870" y="104"/>
                        <a:pt x="870" y="104"/>
                        <a:pt x="870" y="104"/>
                      </a:cubicBezTo>
                      <a:cubicBezTo>
                        <a:pt x="871" y="103"/>
                        <a:pt x="873" y="103"/>
                        <a:pt x="874" y="102"/>
                      </a:cubicBezTo>
                      <a:cubicBezTo>
                        <a:pt x="888" y="90"/>
                        <a:pt x="888" y="90"/>
                        <a:pt x="888" y="90"/>
                      </a:cubicBezTo>
                      <a:cubicBezTo>
                        <a:pt x="891" y="88"/>
                        <a:pt x="892" y="85"/>
                        <a:pt x="892" y="82"/>
                      </a:cubicBezTo>
                      <a:cubicBezTo>
                        <a:pt x="892" y="73"/>
                        <a:pt x="892" y="73"/>
                        <a:pt x="892" y="73"/>
                      </a:cubicBezTo>
                      <a:cubicBezTo>
                        <a:pt x="901" y="61"/>
                        <a:pt x="911" y="47"/>
                        <a:pt x="914" y="44"/>
                      </a:cubicBezTo>
                      <a:cubicBezTo>
                        <a:pt x="918" y="42"/>
                        <a:pt x="934" y="36"/>
                        <a:pt x="947" y="32"/>
                      </a:cubicBezTo>
                      <a:cubicBezTo>
                        <a:pt x="951" y="30"/>
                        <a:pt x="954" y="27"/>
                        <a:pt x="954" y="22"/>
                      </a:cubicBezTo>
                      <a:cubicBezTo>
                        <a:pt x="954" y="18"/>
                        <a:pt x="952" y="14"/>
                        <a:pt x="948" y="12"/>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27" name="Freeform 151"/>
                <p:cNvSpPr>
                  <a:spLocks/>
                </p:cNvSpPr>
                <p:nvPr/>
              </p:nvSpPr>
              <p:spPr bwMode="auto">
                <a:xfrm>
                  <a:off x="7807326" y="5284788"/>
                  <a:ext cx="376238" cy="384175"/>
                </a:xfrm>
                <a:custGeom>
                  <a:avLst/>
                  <a:gdLst>
                    <a:gd name="T0" fmla="*/ 267 w 504"/>
                    <a:gd name="T1" fmla="*/ 6 h 515"/>
                    <a:gd name="T2" fmla="*/ 232 w 504"/>
                    <a:gd name="T3" fmla="*/ 13 h 515"/>
                    <a:gd name="T4" fmla="*/ 224 w 504"/>
                    <a:gd name="T5" fmla="*/ 22 h 515"/>
                    <a:gd name="T6" fmla="*/ 219 w 504"/>
                    <a:gd name="T7" fmla="*/ 23 h 515"/>
                    <a:gd name="T8" fmla="*/ 179 w 504"/>
                    <a:gd name="T9" fmla="*/ 27 h 515"/>
                    <a:gd name="T10" fmla="*/ 166 w 504"/>
                    <a:gd name="T11" fmla="*/ 11 h 515"/>
                    <a:gd name="T12" fmla="*/ 155 w 504"/>
                    <a:gd name="T13" fmla="*/ 8 h 515"/>
                    <a:gd name="T14" fmla="*/ 113 w 504"/>
                    <a:gd name="T15" fmla="*/ 18 h 515"/>
                    <a:gd name="T16" fmla="*/ 108 w 504"/>
                    <a:gd name="T17" fmla="*/ 21 h 515"/>
                    <a:gd name="T18" fmla="*/ 87 w 504"/>
                    <a:gd name="T19" fmla="*/ 40 h 515"/>
                    <a:gd name="T20" fmla="*/ 67 w 504"/>
                    <a:gd name="T21" fmla="*/ 45 h 515"/>
                    <a:gd name="T22" fmla="*/ 60 w 504"/>
                    <a:gd name="T23" fmla="*/ 51 h 515"/>
                    <a:gd name="T24" fmla="*/ 1 w 504"/>
                    <a:gd name="T25" fmla="*/ 164 h 515"/>
                    <a:gd name="T26" fmla="*/ 3 w 504"/>
                    <a:gd name="T27" fmla="*/ 175 h 515"/>
                    <a:gd name="T28" fmla="*/ 19 w 504"/>
                    <a:gd name="T29" fmla="*/ 195 h 515"/>
                    <a:gd name="T30" fmla="*/ 15 w 504"/>
                    <a:gd name="T31" fmla="*/ 219 h 515"/>
                    <a:gd name="T32" fmla="*/ 20 w 504"/>
                    <a:gd name="T33" fmla="*/ 229 h 515"/>
                    <a:gd name="T34" fmla="*/ 98 w 504"/>
                    <a:gd name="T35" fmla="*/ 284 h 515"/>
                    <a:gd name="T36" fmla="*/ 107 w 504"/>
                    <a:gd name="T37" fmla="*/ 286 h 515"/>
                    <a:gd name="T38" fmla="*/ 142 w 504"/>
                    <a:gd name="T39" fmla="*/ 275 h 515"/>
                    <a:gd name="T40" fmla="*/ 145 w 504"/>
                    <a:gd name="T41" fmla="*/ 274 h 515"/>
                    <a:gd name="T42" fmla="*/ 180 w 504"/>
                    <a:gd name="T43" fmla="*/ 249 h 515"/>
                    <a:gd name="T44" fmla="*/ 195 w 504"/>
                    <a:gd name="T45" fmla="*/ 257 h 515"/>
                    <a:gd name="T46" fmla="*/ 203 w 504"/>
                    <a:gd name="T47" fmla="*/ 258 h 515"/>
                    <a:gd name="T48" fmla="*/ 216 w 504"/>
                    <a:gd name="T49" fmla="*/ 254 h 515"/>
                    <a:gd name="T50" fmla="*/ 223 w 504"/>
                    <a:gd name="T51" fmla="*/ 260 h 515"/>
                    <a:gd name="T52" fmla="*/ 231 w 504"/>
                    <a:gd name="T53" fmla="*/ 288 h 515"/>
                    <a:gd name="T54" fmla="*/ 234 w 504"/>
                    <a:gd name="T55" fmla="*/ 293 h 515"/>
                    <a:gd name="T56" fmla="*/ 258 w 504"/>
                    <a:gd name="T57" fmla="*/ 316 h 515"/>
                    <a:gd name="T58" fmla="*/ 282 w 504"/>
                    <a:gd name="T59" fmla="*/ 355 h 515"/>
                    <a:gd name="T60" fmla="*/ 280 w 504"/>
                    <a:gd name="T61" fmla="*/ 397 h 515"/>
                    <a:gd name="T62" fmla="*/ 330 w 504"/>
                    <a:gd name="T63" fmla="*/ 471 h 515"/>
                    <a:gd name="T64" fmla="*/ 331 w 504"/>
                    <a:gd name="T65" fmla="*/ 471 h 515"/>
                    <a:gd name="T66" fmla="*/ 365 w 504"/>
                    <a:gd name="T67" fmla="*/ 510 h 515"/>
                    <a:gd name="T68" fmla="*/ 375 w 504"/>
                    <a:gd name="T69" fmla="*/ 513 h 515"/>
                    <a:gd name="T70" fmla="*/ 413 w 504"/>
                    <a:gd name="T71" fmla="*/ 503 h 515"/>
                    <a:gd name="T72" fmla="*/ 420 w 504"/>
                    <a:gd name="T73" fmla="*/ 497 h 515"/>
                    <a:gd name="T74" fmla="*/ 472 w 504"/>
                    <a:gd name="T75" fmla="*/ 394 h 515"/>
                    <a:gd name="T76" fmla="*/ 470 w 504"/>
                    <a:gd name="T77" fmla="*/ 382 h 515"/>
                    <a:gd name="T78" fmla="*/ 463 w 504"/>
                    <a:gd name="T79" fmla="*/ 374 h 515"/>
                    <a:gd name="T80" fmla="*/ 489 w 504"/>
                    <a:gd name="T81" fmla="*/ 331 h 515"/>
                    <a:gd name="T82" fmla="*/ 489 w 504"/>
                    <a:gd name="T83" fmla="*/ 322 h 515"/>
                    <a:gd name="T84" fmla="*/ 468 w 504"/>
                    <a:gd name="T85" fmla="*/ 281 h 515"/>
                    <a:gd name="T86" fmla="*/ 460 w 504"/>
                    <a:gd name="T87" fmla="*/ 261 h 515"/>
                    <a:gd name="T88" fmla="*/ 471 w 504"/>
                    <a:gd name="T89" fmla="*/ 208 h 515"/>
                    <a:gd name="T90" fmla="*/ 497 w 504"/>
                    <a:gd name="T91" fmla="*/ 183 h 515"/>
                    <a:gd name="T92" fmla="*/ 500 w 504"/>
                    <a:gd name="T93" fmla="*/ 176 h 515"/>
                    <a:gd name="T94" fmla="*/ 504 w 504"/>
                    <a:gd name="T95" fmla="*/ 114 h 515"/>
                    <a:gd name="T96" fmla="*/ 503 w 504"/>
                    <a:gd name="T97" fmla="*/ 110 h 515"/>
                    <a:gd name="T98" fmla="*/ 501 w 504"/>
                    <a:gd name="T99" fmla="*/ 102 h 515"/>
                    <a:gd name="T100" fmla="*/ 495 w 504"/>
                    <a:gd name="T101" fmla="*/ 95 h 515"/>
                    <a:gd name="T102" fmla="*/ 486 w 504"/>
                    <a:gd name="T103" fmla="*/ 96 h 515"/>
                    <a:gd name="T104" fmla="*/ 438 w 504"/>
                    <a:gd name="T105" fmla="*/ 128 h 515"/>
                    <a:gd name="T106" fmla="*/ 345 w 504"/>
                    <a:gd name="T107" fmla="*/ 44 h 515"/>
                    <a:gd name="T108" fmla="*/ 349 w 504"/>
                    <a:gd name="T109" fmla="*/ 40 h 515"/>
                    <a:gd name="T110" fmla="*/ 300 w 504"/>
                    <a:gd name="T111" fmla="*/ 0 h 515"/>
                    <a:gd name="T112" fmla="*/ 267 w 504"/>
                    <a:gd name="T11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515">
                      <a:moveTo>
                        <a:pt x="267" y="6"/>
                      </a:moveTo>
                      <a:cubicBezTo>
                        <a:pt x="232" y="13"/>
                        <a:pt x="232" y="13"/>
                        <a:pt x="232" y="13"/>
                      </a:cubicBezTo>
                      <a:cubicBezTo>
                        <a:pt x="228" y="14"/>
                        <a:pt x="224" y="18"/>
                        <a:pt x="224" y="22"/>
                      </a:cubicBezTo>
                      <a:cubicBezTo>
                        <a:pt x="219" y="23"/>
                        <a:pt x="219" y="23"/>
                        <a:pt x="219" y="23"/>
                      </a:cubicBezTo>
                      <a:cubicBezTo>
                        <a:pt x="179" y="27"/>
                        <a:pt x="179" y="27"/>
                        <a:pt x="179" y="27"/>
                      </a:cubicBezTo>
                      <a:cubicBezTo>
                        <a:pt x="166" y="11"/>
                        <a:pt x="166" y="11"/>
                        <a:pt x="166" y="11"/>
                      </a:cubicBezTo>
                      <a:cubicBezTo>
                        <a:pt x="163" y="8"/>
                        <a:pt x="159" y="7"/>
                        <a:pt x="155" y="8"/>
                      </a:cubicBezTo>
                      <a:cubicBezTo>
                        <a:pt x="113" y="18"/>
                        <a:pt x="113" y="18"/>
                        <a:pt x="113" y="18"/>
                      </a:cubicBezTo>
                      <a:cubicBezTo>
                        <a:pt x="111" y="19"/>
                        <a:pt x="110" y="20"/>
                        <a:pt x="108" y="21"/>
                      </a:cubicBezTo>
                      <a:cubicBezTo>
                        <a:pt x="87" y="40"/>
                        <a:pt x="87" y="40"/>
                        <a:pt x="87" y="40"/>
                      </a:cubicBezTo>
                      <a:cubicBezTo>
                        <a:pt x="67" y="45"/>
                        <a:pt x="67" y="45"/>
                        <a:pt x="67" y="45"/>
                      </a:cubicBezTo>
                      <a:cubicBezTo>
                        <a:pt x="64" y="46"/>
                        <a:pt x="62" y="48"/>
                        <a:pt x="60" y="51"/>
                      </a:cubicBezTo>
                      <a:cubicBezTo>
                        <a:pt x="1" y="164"/>
                        <a:pt x="1" y="164"/>
                        <a:pt x="1" y="164"/>
                      </a:cubicBezTo>
                      <a:cubicBezTo>
                        <a:pt x="0" y="167"/>
                        <a:pt x="0" y="172"/>
                        <a:pt x="3" y="175"/>
                      </a:cubicBezTo>
                      <a:cubicBezTo>
                        <a:pt x="19" y="195"/>
                        <a:pt x="19" y="195"/>
                        <a:pt x="19" y="195"/>
                      </a:cubicBezTo>
                      <a:cubicBezTo>
                        <a:pt x="15" y="219"/>
                        <a:pt x="15" y="219"/>
                        <a:pt x="15" y="219"/>
                      </a:cubicBezTo>
                      <a:cubicBezTo>
                        <a:pt x="15" y="223"/>
                        <a:pt x="16" y="227"/>
                        <a:pt x="20" y="229"/>
                      </a:cubicBezTo>
                      <a:cubicBezTo>
                        <a:pt x="98" y="284"/>
                        <a:pt x="98" y="284"/>
                        <a:pt x="98" y="284"/>
                      </a:cubicBezTo>
                      <a:cubicBezTo>
                        <a:pt x="101" y="286"/>
                        <a:pt x="104" y="286"/>
                        <a:pt x="107" y="286"/>
                      </a:cubicBezTo>
                      <a:cubicBezTo>
                        <a:pt x="142" y="275"/>
                        <a:pt x="142" y="275"/>
                        <a:pt x="142" y="275"/>
                      </a:cubicBezTo>
                      <a:cubicBezTo>
                        <a:pt x="143" y="275"/>
                        <a:pt x="144" y="275"/>
                        <a:pt x="145" y="274"/>
                      </a:cubicBezTo>
                      <a:cubicBezTo>
                        <a:pt x="180" y="249"/>
                        <a:pt x="180" y="249"/>
                        <a:pt x="180" y="249"/>
                      </a:cubicBezTo>
                      <a:cubicBezTo>
                        <a:pt x="195" y="257"/>
                        <a:pt x="195" y="257"/>
                        <a:pt x="195" y="257"/>
                      </a:cubicBezTo>
                      <a:cubicBezTo>
                        <a:pt x="197" y="258"/>
                        <a:pt x="200" y="259"/>
                        <a:pt x="203" y="258"/>
                      </a:cubicBezTo>
                      <a:cubicBezTo>
                        <a:pt x="216" y="254"/>
                        <a:pt x="216" y="254"/>
                        <a:pt x="216" y="254"/>
                      </a:cubicBezTo>
                      <a:cubicBezTo>
                        <a:pt x="223" y="260"/>
                        <a:pt x="223" y="260"/>
                        <a:pt x="223" y="260"/>
                      </a:cubicBezTo>
                      <a:cubicBezTo>
                        <a:pt x="231" y="288"/>
                        <a:pt x="231" y="288"/>
                        <a:pt x="231" y="288"/>
                      </a:cubicBezTo>
                      <a:cubicBezTo>
                        <a:pt x="232" y="290"/>
                        <a:pt x="233" y="291"/>
                        <a:pt x="234" y="293"/>
                      </a:cubicBezTo>
                      <a:cubicBezTo>
                        <a:pt x="258" y="316"/>
                        <a:pt x="258" y="316"/>
                        <a:pt x="258" y="316"/>
                      </a:cubicBezTo>
                      <a:cubicBezTo>
                        <a:pt x="282" y="355"/>
                        <a:pt x="282" y="355"/>
                        <a:pt x="282" y="355"/>
                      </a:cubicBezTo>
                      <a:cubicBezTo>
                        <a:pt x="282" y="365"/>
                        <a:pt x="280" y="393"/>
                        <a:pt x="280" y="397"/>
                      </a:cubicBezTo>
                      <a:cubicBezTo>
                        <a:pt x="280" y="401"/>
                        <a:pt x="279" y="406"/>
                        <a:pt x="330" y="471"/>
                      </a:cubicBezTo>
                      <a:cubicBezTo>
                        <a:pt x="330" y="471"/>
                        <a:pt x="331" y="471"/>
                        <a:pt x="331" y="471"/>
                      </a:cubicBezTo>
                      <a:cubicBezTo>
                        <a:pt x="365" y="510"/>
                        <a:pt x="365" y="510"/>
                        <a:pt x="365" y="510"/>
                      </a:cubicBezTo>
                      <a:cubicBezTo>
                        <a:pt x="367" y="513"/>
                        <a:pt x="371" y="515"/>
                        <a:pt x="375" y="513"/>
                      </a:cubicBezTo>
                      <a:cubicBezTo>
                        <a:pt x="413" y="503"/>
                        <a:pt x="413" y="503"/>
                        <a:pt x="413" y="503"/>
                      </a:cubicBezTo>
                      <a:cubicBezTo>
                        <a:pt x="416" y="502"/>
                        <a:pt x="418" y="500"/>
                        <a:pt x="420" y="497"/>
                      </a:cubicBezTo>
                      <a:cubicBezTo>
                        <a:pt x="472" y="394"/>
                        <a:pt x="472" y="394"/>
                        <a:pt x="472" y="394"/>
                      </a:cubicBezTo>
                      <a:cubicBezTo>
                        <a:pt x="474" y="390"/>
                        <a:pt x="474" y="385"/>
                        <a:pt x="470" y="382"/>
                      </a:cubicBezTo>
                      <a:cubicBezTo>
                        <a:pt x="463" y="374"/>
                        <a:pt x="463" y="374"/>
                        <a:pt x="463" y="374"/>
                      </a:cubicBezTo>
                      <a:cubicBezTo>
                        <a:pt x="489" y="331"/>
                        <a:pt x="489" y="331"/>
                        <a:pt x="489" y="331"/>
                      </a:cubicBezTo>
                      <a:cubicBezTo>
                        <a:pt x="491" y="328"/>
                        <a:pt x="491" y="325"/>
                        <a:pt x="489" y="322"/>
                      </a:cubicBezTo>
                      <a:cubicBezTo>
                        <a:pt x="468" y="281"/>
                        <a:pt x="468" y="281"/>
                        <a:pt x="468" y="281"/>
                      </a:cubicBezTo>
                      <a:cubicBezTo>
                        <a:pt x="460" y="261"/>
                        <a:pt x="460" y="261"/>
                        <a:pt x="460" y="261"/>
                      </a:cubicBezTo>
                      <a:cubicBezTo>
                        <a:pt x="471" y="208"/>
                        <a:pt x="471" y="208"/>
                        <a:pt x="471" y="208"/>
                      </a:cubicBezTo>
                      <a:cubicBezTo>
                        <a:pt x="497" y="183"/>
                        <a:pt x="497" y="183"/>
                        <a:pt x="497" y="183"/>
                      </a:cubicBezTo>
                      <a:cubicBezTo>
                        <a:pt x="499" y="181"/>
                        <a:pt x="500" y="178"/>
                        <a:pt x="500" y="176"/>
                      </a:cubicBezTo>
                      <a:cubicBezTo>
                        <a:pt x="504" y="114"/>
                        <a:pt x="504" y="114"/>
                        <a:pt x="504" y="114"/>
                      </a:cubicBezTo>
                      <a:cubicBezTo>
                        <a:pt x="504" y="113"/>
                        <a:pt x="504" y="112"/>
                        <a:pt x="503" y="110"/>
                      </a:cubicBezTo>
                      <a:cubicBezTo>
                        <a:pt x="501" y="102"/>
                        <a:pt x="501" y="102"/>
                        <a:pt x="501" y="102"/>
                      </a:cubicBezTo>
                      <a:cubicBezTo>
                        <a:pt x="500" y="99"/>
                        <a:pt x="498" y="96"/>
                        <a:pt x="495" y="95"/>
                      </a:cubicBezTo>
                      <a:cubicBezTo>
                        <a:pt x="492" y="94"/>
                        <a:pt x="488" y="94"/>
                        <a:pt x="486" y="96"/>
                      </a:cubicBezTo>
                      <a:cubicBezTo>
                        <a:pt x="438" y="128"/>
                        <a:pt x="438" y="128"/>
                        <a:pt x="438" y="128"/>
                      </a:cubicBezTo>
                      <a:cubicBezTo>
                        <a:pt x="345" y="44"/>
                        <a:pt x="345" y="44"/>
                        <a:pt x="345" y="44"/>
                      </a:cubicBezTo>
                      <a:cubicBezTo>
                        <a:pt x="349" y="40"/>
                        <a:pt x="349" y="40"/>
                        <a:pt x="349" y="40"/>
                      </a:cubicBezTo>
                      <a:cubicBezTo>
                        <a:pt x="335" y="28"/>
                        <a:pt x="313" y="11"/>
                        <a:pt x="300" y="0"/>
                      </a:cubicBezTo>
                      <a:lnTo>
                        <a:pt x="267" y="6"/>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28" name="Freeform 152"/>
                <p:cNvSpPr>
                  <a:spLocks/>
                </p:cNvSpPr>
                <p:nvPr/>
              </p:nvSpPr>
              <p:spPr bwMode="auto">
                <a:xfrm>
                  <a:off x="8177213" y="5495925"/>
                  <a:ext cx="38100" cy="92075"/>
                </a:xfrm>
                <a:custGeom>
                  <a:avLst/>
                  <a:gdLst>
                    <a:gd name="T0" fmla="*/ 41 w 51"/>
                    <a:gd name="T1" fmla="*/ 6 h 122"/>
                    <a:gd name="T2" fmla="*/ 31 w 51"/>
                    <a:gd name="T3" fmla="*/ 1 h 122"/>
                    <a:gd name="T4" fmla="*/ 22 w 51"/>
                    <a:gd name="T5" fmla="*/ 6 h 122"/>
                    <a:gd name="T6" fmla="*/ 7 w 51"/>
                    <a:gd name="T7" fmla="*/ 39 h 122"/>
                    <a:gd name="T8" fmla="*/ 7 w 51"/>
                    <a:gd name="T9" fmla="*/ 40 h 122"/>
                    <a:gd name="T10" fmla="*/ 1 w 51"/>
                    <a:gd name="T11" fmla="*/ 58 h 122"/>
                    <a:gd name="T12" fmla="*/ 1 w 51"/>
                    <a:gd name="T13" fmla="*/ 63 h 122"/>
                    <a:gd name="T14" fmla="*/ 6 w 51"/>
                    <a:gd name="T15" fmla="*/ 91 h 122"/>
                    <a:gd name="T16" fmla="*/ 4 w 51"/>
                    <a:gd name="T17" fmla="*/ 103 h 122"/>
                    <a:gd name="T18" fmla="*/ 11 w 51"/>
                    <a:gd name="T19" fmla="*/ 115 h 122"/>
                    <a:gd name="T20" fmla="*/ 35 w 51"/>
                    <a:gd name="T21" fmla="*/ 122 h 122"/>
                    <a:gd name="T22" fmla="*/ 41 w 51"/>
                    <a:gd name="T23" fmla="*/ 122 h 122"/>
                    <a:gd name="T24" fmla="*/ 44 w 51"/>
                    <a:gd name="T25" fmla="*/ 120 h 122"/>
                    <a:gd name="T26" fmla="*/ 48 w 51"/>
                    <a:gd name="T27" fmla="*/ 112 h 122"/>
                    <a:gd name="T28" fmla="*/ 51 w 51"/>
                    <a:gd name="T29" fmla="*/ 29 h 122"/>
                    <a:gd name="T30" fmla="*/ 50 w 51"/>
                    <a:gd name="T31" fmla="*/ 24 h 122"/>
                    <a:gd name="T32" fmla="*/ 41 w 51"/>
                    <a:gd name="T33"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22">
                      <a:moveTo>
                        <a:pt x="41" y="6"/>
                      </a:moveTo>
                      <a:cubicBezTo>
                        <a:pt x="39" y="3"/>
                        <a:pt x="35" y="0"/>
                        <a:pt x="31" y="1"/>
                      </a:cubicBezTo>
                      <a:cubicBezTo>
                        <a:pt x="27" y="1"/>
                        <a:pt x="24" y="3"/>
                        <a:pt x="22" y="6"/>
                      </a:cubicBezTo>
                      <a:cubicBezTo>
                        <a:pt x="7" y="39"/>
                        <a:pt x="7" y="39"/>
                        <a:pt x="7" y="39"/>
                      </a:cubicBezTo>
                      <a:cubicBezTo>
                        <a:pt x="7" y="39"/>
                        <a:pt x="7" y="40"/>
                        <a:pt x="7" y="40"/>
                      </a:cubicBezTo>
                      <a:cubicBezTo>
                        <a:pt x="1" y="58"/>
                        <a:pt x="1" y="58"/>
                        <a:pt x="1" y="58"/>
                      </a:cubicBezTo>
                      <a:cubicBezTo>
                        <a:pt x="1" y="59"/>
                        <a:pt x="0" y="61"/>
                        <a:pt x="1" y="63"/>
                      </a:cubicBezTo>
                      <a:cubicBezTo>
                        <a:pt x="6" y="91"/>
                        <a:pt x="6" y="91"/>
                        <a:pt x="6" y="91"/>
                      </a:cubicBezTo>
                      <a:cubicBezTo>
                        <a:pt x="4" y="103"/>
                        <a:pt x="4" y="103"/>
                        <a:pt x="4" y="103"/>
                      </a:cubicBezTo>
                      <a:cubicBezTo>
                        <a:pt x="3" y="108"/>
                        <a:pt x="6" y="114"/>
                        <a:pt x="11" y="115"/>
                      </a:cubicBezTo>
                      <a:cubicBezTo>
                        <a:pt x="35" y="122"/>
                        <a:pt x="35" y="122"/>
                        <a:pt x="35" y="122"/>
                      </a:cubicBezTo>
                      <a:cubicBezTo>
                        <a:pt x="37" y="122"/>
                        <a:pt x="39" y="122"/>
                        <a:pt x="41" y="122"/>
                      </a:cubicBezTo>
                      <a:cubicBezTo>
                        <a:pt x="42" y="121"/>
                        <a:pt x="43" y="121"/>
                        <a:pt x="44" y="120"/>
                      </a:cubicBezTo>
                      <a:cubicBezTo>
                        <a:pt x="46" y="118"/>
                        <a:pt x="48" y="115"/>
                        <a:pt x="48" y="112"/>
                      </a:cubicBezTo>
                      <a:cubicBezTo>
                        <a:pt x="51" y="29"/>
                        <a:pt x="51" y="29"/>
                        <a:pt x="51" y="29"/>
                      </a:cubicBezTo>
                      <a:cubicBezTo>
                        <a:pt x="51" y="27"/>
                        <a:pt x="50" y="26"/>
                        <a:pt x="50" y="24"/>
                      </a:cubicBezTo>
                      <a:lnTo>
                        <a:pt x="41" y="6"/>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29" name="Freeform 153"/>
                <p:cNvSpPr>
                  <a:spLocks/>
                </p:cNvSpPr>
                <p:nvPr/>
              </p:nvSpPr>
              <p:spPr bwMode="auto">
                <a:xfrm>
                  <a:off x="7245351" y="5356225"/>
                  <a:ext cx="39688" cy="31750"/>
                </a:xfrm>
                <a:custGeom>
                  <a:avLst/>
                  <a:gdLst>
                    <a:gd name="T0" fmla="*/ 14 w 53"/>
                    <a:gd name="T1" fmla="*/ 41 h 42"/>
                    <a:gd name="T2" fmla="*/ 18 w 53"/>
                    <a:gd name="T3" fmla="*/ 42 h 42"/>
                    <a:gd name="T4" fmla="*/ 22 w 53"/>
                    <a:gd name="T5" fmla="*/ 41 h 42"/>
                    <a:gd name="T6" fmla="*/ 47 w 53"/>
                    <a:gd name="T7" fmla="*/ 31 h 42"/>
                    <a:gd name="T8" fmla="*/ 53 w 53"/>
                    <a:gd name="T9" fmla="*/ 21 h 42"/>
                    <a:gd name="T10" fmla="*/ 46 w 53"/>
                    <a:gd name="T11" fmla="*/ 11 h 42"/>
                    <a:gd name="T12" fmla="*/ 15 w 53"/>
                    <a:gd name="T13" fmla="*/ 1 h 42"/>
                    <a:gd name="T14" fmla="*/ 4 w 53"/>
                    <a:gd name="T15" fmla="*/ 3 h 42"/>
                    <a:gd name="T16" fmla="*/ 2 w 53"/>
                    <a:gd name="T17" fmla="*/ 14 h 42"/>
                    <a:gd name="T18" fmla="*/ 8 w 53"/>
                    <a:gd name="T19" fmla="*/ 35 h 42"/>
                    <a:gd name="T20" fmla="*/ 14 w 53"/>
                    <a:gd name="T2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2">
                      <a:moveTo>
                        <a:pt x="14" y="41"/>
                      </a:moveTo>
                      <a:cubicBezTo>
                        <a:pt x="15" y="42"/>
                        <a:pt x="17" y="42"/>
                        <a:pt x="18" y="42"/>
                      </a:cubicBezTo>
                      <a:cubicBezTo>
                        <a:pt x="20" y="42"/>
                        <a:pt x="21" y="42"/>
                        <a:pt x="22" y="41"/>
                      </a:cubicBezTo>
                      <a:cubicBezTo>
                        <a:pt x="47" y="31"/>
                        <a:pt x="47" y="31"/>
                        <a:pt x="47" y="31"/>
                      </a:cubicBezTo>
                      <a:cubicBezTo>
                        <a:pt x="51" y="29"/>
                        <a:pt x="53" y="25"/>
                        <a:pt x="53" y="21"/>
                      </a:cubicBezTo>
                      <a:cubicBezTo>
                        <a:pt x="53" y="16"/>
                        <a:pt x="50" y="13"/>
                        <a:pt x="46" y="11"/>
                      </a:cubicBezTo>
                      <a:cubicBezTo>
                        <a:pt x="15" y="1"/>
                        <a:pt x="15" y="1"/>
                        <a:pt x="15" y="1"/>
                      </a:cubicBezTo>
                      <a:cubicBezTo>
                        <a:pt x="11" y="0"/>
                        <a:pt x="7" y="1"/>
                        <a:pt x="4" y="3"/>
                      </a:cubicBezTo>
                      <a:cubicBezTo>
                        <a:pt x="1" y="6"/>
                        <a:pt x="0" y="10"/>
                        <a:pt x="2" y="14"/>
                      </a:cubicBezTo>
                      <a:cubicBezTo>
                        <a:pt x="8" y="35"/>
                        <a:pt x="8" y="35"/>
                        <a:pt x="8" y="35"/>
                      </a:cubicBezTo>
                      <a:cubicBezTo>
                        <a:pt x="9" y="38"/>
                        <a:pt x="11" y="40"/>
                        <a:pt x="14" y="4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0" name="Freeform 154"/>
                <p:cNvSpPr>
                  <a:spLocks/>
                </p:cNvSpPr>
                <p:nvPr/>
              </p:nvSpPr>
              <p:spPr bwMode="auto">
                <a:xfrm>
                  <a:off x="7232651" y="5387975"/>
                  <a:ext cx="53975" cy="58737"/>
                </a:xfrm>
                <a:custGeom>
                  <a:avLst/>
                  <a:gdLst>
                    <a:gd name="T0" fmla="*/ 3 w 72"/>
                    <a:gd name="T1" fmla="*/ 73 h 78"/>
                    <a:gd name="T2" fmla="*/ 11 w 72"/>
                    <a:gd name="T3" fmla="*/ 78 h 78"/>
                    <a:gd name="T4" fmla="*/ 14 w 72"/>
                    <a:gd name="T5" fmla="*/ 77 h 78"/>
                    <a:gd name="T6" fmla="*/ 54 w 72"/>
                    <a:gd name="T7" fmla="*/ 64 h 78"/>
                    <a:gd name="T8" fmla="*/ 72 w 72"/>
                    <a:gd name="T9" fmla="*/ 33 h 78"/>
                    <a:gd name="T10" fmla="*/ 71 w 72"/>
                    <a:gd name="T11" fmla="*/ 28 h 78"/>
                    <a:gd name="T12" fmla="*/ 60 w 72"/>
                    <a:gd name="T13" fmla="*/ 6 h 78"/>
                    <a:gd name="T14" fmla="*/ 51 w 72"/>
                    <a:gd name="T15" fmla="*/ 0 h 78"/>
                    <a:gd name="T16" fmla="*/ 42 w 72"/>
                    <a:gd name="T17" fmla="*/ 5 h 78"/>
                    <a:gd name="T18" fmla="*/ 22 w 72"/>
                    <a:gd name="T19" fmla="*/ 38 h 78"/>
                    <a:gd name="T20" fmla="*/ 3 w 72"/>
                    <a:gd name="T21" fmla="*/ 61 h 78"/>
                    <a:gd name="T22" fmla="*/ 3 w 72"/>
                    <a:gd name="T23"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8">
                      <a:moveTo>
                        <a:pt x="3" y="73"/>
                      </a:moveTo>
                      <a:cubicBezTo>
                        <a:pt x="5" y="76"/>
                        <a:pt x="8" y="78"/>
                        <a:pt x="11" y="78"/>
                      </a:cubicBezTo>
                      <a:cubicBezTo>
                        <a:pt x="12" y="78"/>
                        <a:pt x="13" y="78"/>
                        <a:pt x="14" y="77"/>
                      </a:cubicBezTo>
                      <a:cubicBezTo>
                        <a:pt x="15" y="77"/>
                        <a:pt x="43" y="69"/>
                        <a:pt x="54" y="64"/>
                      </a:cubicBezTo>
                      <a:cubicBezTo>
                        <a:pt x="71" y="56"/>
                        <a:pt x="72" y="35"/>
                        <a:pt x="72" y="33"/>
                      </a:cubicBezTo>
                      <a:cubicBezTo>
                        <a:pt x="72" y="31"/>
                        <a:pt x="72" y="29"/>
                        <a:pt x="71" y="28"/>
                      </a:cubicBezTo>
                      <a:cubicBezTo>
                        <a:pt x="60" y="6"/>
                        <a:pt x="60" y="6"/>
                        <a:pt x="60" y="6"/>
                      </a:cubicBezTo>
                      <a:cubicBezTo>
                        <a:pt x="58" y="3"/>
                        <a:pt x="54" y="1"/>
                        <a:pt x="51" y="0"/>
                      </a:cubicBezTo>
                      <a:cubicBezTo>
                        <a:pt x="47" y="0"/>
                        <a:pt x="44" y="2"/>
                        <a:pt x="42" y="5"/>
                      </a:cubicBezTo>
                      <a:cubicBezTo>
                        <a:pt x="22" y="38"/>
                        <a:pt x="22" y="38"/>
                        <a:pt x="22" y="38"/>
                      </a:cubicBezTo>
                      <a:cubicBezTo>
                        <a:pt x="3" y="61"/>
                        <a:pt x="3" y="61"/>
                        <a:pt x="3" y="61"/>
                      </a:cubicBezTo>
                      <a:cubicBezTo>
                        <a:pt x="1" y="64"/>
                        <a:pt x="0" y="69"/>
                        <a:pt x="3" y="7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1" name="Freeform 155"/>
                <p:cNvSpPr>
                  <a:spLocks/>
                </p:cNvSpPr>
                <p:nvPr/>
              </p:nvSpPr>
              <p:spPr bwMode="auto">
                <a:xfrm>
                  <a:off x="6761163" y="5191125"/>
                  <a:ext cx="581025" cy="381000"/>
                </a:xfrm>
                <a:custGeom>
                  <a:avLst/>
                  <a:gdLst>
                    <a:gd name="T0" fmla="*/ 488 w 776"/>
                    <a:gd name="T1" fmla="*/ 415 h 511"/>
                    <a:gd name="T2" fmla="*/ 510 w 776"/>
                    <a:gd name="T3" fmla="*/ 412 h 511"/>
                    <a:gd name="T4" fmla="*/ 575 w 776"/>
                    <a:gd name="T5" fmla="*/ 377 h 511"/>
                    <a:gd name="T6" fmla="*/ 580 w 776"/>
                    <a:gd name="T7" fmla="*/ 326 h 511"/>
                    <a:gd name="T8" fmla="*/ 560 w 776"/>
                    <a:gd name="T9" fmla="*/ 287 h 511"/>
                    <a:gd name="T10" fmla="*/ 552 w 776"/>
                    <a:gd name="T11" fmla="*/ 274 h 511"/>
                    <a:gd name="T12" fmla="*/ 536 w 776"/>
                    <a:gd name="T13" fmla="*/ 268 h 511"/>
                    <a:gd name="T14" fmla="*/ 565 w 776"/>
                    <a:gd name="T15" fmla="*/ 279 h 511"/>
                    <a:gd name="T16" fmla="*/ 592 w 776"/>
                    <a:gd name="T17" fmla="*/ 306 h 511"/>
                    <a:gd name="T18" fmla="*/ 608 w 776"/>
                    <a:gd name="T19" fmla="*/ 305 h 511"/>
                    <a:gd name="T20" fmla="*/ 619 w 776"/>
                    <a:gd name="T21" fmla="*/ 273 h 511"/>
                    <a:gd name="T22" fmla="*/ 612 w 776"/>
                    <a:gd name="T23" fmla="*/ 239 h 511"/>
                    <a:gd name="T24" fmla="*/ 619 w 776"/>
                    <a:gd name="T25" fmla="*/ 213 h 511"/>
                    <a:gd name="T26" fmla="*/ 652 w 776"/>
                    <a:gd name="T27" fmla="*/ 209 h 511"/>
                    <a:gd name="T28" fmla="*/ 602 w 776"/>
                    <a:gd name="T29" fmla="*/ 155 h 511"/>
                    <a:gd name="T30" fmla="*/ 563 w 776"/>
                    <a:gd name="T31" fmla="*/ 144 h 511"/>
                    <a:gd name="T32" fmla="*/ 625 w 776"/>
                    <a:gd name="T33" fmla="*/ 128 h 511"/>
                    <a:gd name="T34" fmla="*/ 634 w 776"/>
                    <a:gd name="T35" fmla="*/ 113 h 511"/>
                    <a:gd name="T36" fmla="*/ 657 w 776"/>
                    <a:gd name="T37" fmla="*/ 138 h 511"/>
                    <a:gd name="T38" fmla="*/ 695 w 776"/>
                    <a:gd name="T39" fmla="*/ 170 h 511"/>
                    <a:gd name="T40" fmla="*/ 715 w 776"/>
                    <a:gd name="T41" fmla="*/ 160 h 511"/>
                    <a:gd name="T42" fmla="*/ 700 w 776"/>
                    <a:gd name="T43" fmla="*/ 123 h 511"/>
                    <a:gd name="T44" fmla="*/ 739 w 776"/>
                    <a:gd name="T45" fmla="*/ 101 h 511"/>
                    <a:gd name="T46" fmla="*/ 733 w 776"/>
                    <a:gd name="T47" fmla="*/ 85 h 511"/>
                    <a:gd name="T48" fmla="*/ 775 w 776"/>
                    <a:gd name="T49" fmla="*/ 75 h 511"/>
                    <a:gd name="T50" fmla="*/ 732 w 776"/>
                    <a:gd name="T51" fmla="*/ 51 h 511"/>
                    <a:gd name="T52" fmla="*/ 477 w 776"/>
                    <a:gd name="T53" fmla="*/ 24 h 511"/>
                    <a:gd name="T54" fmla="*/ 315 w 776"/>
                    <a:gd name="T55" fmla="*/ 20 h 511"/>
                    <a:gd name="T56" fmla="*/ 305 w 776"/>
                    <a:gd name="T57" fmla="*/ 0 h 511"/>
                    <a:gd name="T58" fmla="*/ 204 w 776"/>
                    <a:gd name="T59" fmla="*/ 1 h 511"/>
                    <a:gd name="T60" fmla="*/ 132 w 776"/>
                    <a:gd name="T61" fmla="*/ 13 h 511"/>
                    <a:gd name="T62" fmla="*/ 98 w 776"/>
                    <a:gd name="T63" fmla="*/ 32 h 511"/>
                    <a:gd name="T64" fmla="*/ 72 w 776"/>
                    <a:gd name="T65" fmla="*/ 42 h 511"/>
                    <a:gd name="T66" fmla="*/ 14 w 776"/>
                    <a:gd name="T67" fmla="*/ 51 h 511"/>
                    <a:gd name="T68" fmla="*/ 0 w 776"/>
                    <a:gd name="T69" fmla="*/ 55 h 511"/>
                    <a:gd name="T70" fmla="*/ 14 w 776"/>
                    <a:gd name="T71" fmla="*/ 186 h 511"/>
                    <a:gd name="T72" fmla="*/ 26 w 776"/>
                    <a:gd name="T73" fmla="*/ 261 h 511"/>
                    <a:gd name="T74" fmla="*/ 59 w 776"/>
                    <a:gd name="T75" fmla="*/ 352 h 511"/>
                    <a:gd name="T76" fmla="*/ 52 w 776"/>
                    <a:gd name="T77" fmla="*/ 455 h 511"/>
                    <a:gd name="T78" fmla="*/ 129 w 776"/>
                    <a:gd name="T79" fmla="*/ 444 h 511"/>
                    <a:gd name="T80" fmla="*/ 169 w 776"/>
                    <a:gd name="T81" fmla="*/ 401 h 511"/>
                    <a:gd name="T82" fmla="*/ 165 w 776"/>
                    <a:gd name="T83" fmla="*/ 385 h 511"/>
                    <a:gd name="T84" fmla="*/ 132 w 776"/>
                    <a:gd name="T85" fmla="*/ 371 h 511"/>
                    <a:gd name="T86" fmla="*/ 88 w 776"/>
                    <a:gd name="T87" fmla="*/ 349 h 511"/>
                    <a:gd name="T88" fmla="*/ 158 w 776"/>
                    <a:gd name="T89" fmla="*/ 359 h 511"/>
                    <a:gd name="T90" fmla="*/ 225 w 776"/>
                    <a:gd name="T91" fmla="*/ 406 h 511"/>
                    <a:gd name="T92" fmla="*/ 247 w 776"/>
                    <a:gd name="T93" fmla="*/ 427 h 511"/>
                    <a:gd name="T94" fmla="*/ 272 w 776"/>
                    <a:gd name="T95" fmla="*/ 493 h 511"/>
                    <a:gd name="T96" fmla="*/ 294 w 776"/>
                    <a:gd name="T97" fmla="*/ 509 h 511"/>
                    <a:gd name="T98" fmla="*/ 309 w 776"/>
                    <a:gd name="T99" fmla="*/ 503 h 511"/>
                    <a:gd name="T100" fmla="*/ 323 w 776"/>
                    <a:gd name="T101" fmla="*/ 452 h 511"/>
                    <a:gd name="T102" fmla="*/ 329 w 776"/>
                    <a:gd name="T103" fmla="*/ 443 h 511"/>
                    <a:gd name="T104" fmla="*/ 360 w 776"/>
                    <a:gd name="T105" fmla="*/ 405 h 511"/>
                    <a:gd name="T106" fmla="*/ 391 w 776"/>
                    <a:gd name="T107" fmla="*/ 422 h 511"/>
                    <a:gd name="T108" fmla="*/ 402 w 776"/>
                    <a:gd name="T109" fmla="*/ 441 h 511"/>
                    <a:gd name="T110" fmla="*/ 488 w 776"/>
                    <a:gd name="T111" fmla="*/ 422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6" h="511">
                      <a:moveTo>
                        <a:pt x="488" y="422"/>
                      </a:moveTo>
                      <a:cubicBezTo>
                        <a:pt x="488" y="415"/>
                        <a:pt x="488" y="415"/>
                        <a:pt x="488" y="415"/>
                      </a:cubicBezTo>
                      <a:cubicBezTo>
                        <a:pt x="507" y="413"/>
                        <a:pt x="507" y="413"/>
                        <a:pt x="507" y="413"/>
                      </a:cubicBezTo>
                      <a:cubicBezTo>
                        <a:pt x="508" y="413"/>
                        <a:pt x="509" y="413"/>
                        <a:pt x="510" y="412"/>
                      </a:cubicBezTo>
                      <a:cubicBezTo>
                        <a:pt x="569" y="385"/>
                        <a:pt x="569" y="385"/>
                        <a:pt x="569" y="385"/>
                      </a:cubicBezTo>
                      <a:cubicBezTo>
                        <a:pt x="572" y="383"/>
                        <a:pt x="574" y="380"/>
                        <a:pt x="575" y="377"/>
                      </a:cubicBezTo>
                      <a:cubicBezTo>
                        <a:pt x="582" y="335"/>
                        <a:pt x="582" y="335"/>
                        <a:pt x="582" y="335"/>
                      </a:cubicBezTo>
                      <a:cubicBezTo>
                        <a:pt x="582" y="332"/>
                        <a:pt x="582" y="329"/>
                        <a:pt x="580" y="326"/>
                      </a:cubicBezTo>
                      <a:cubicBezTo>
                        <a:pt x="557" y="298"/>
                        <a:pt x="557" y="298"/>
                        <a:pt x="557" y="298"/>
                      </a:cubicBezTo>
                      <a:cubicBezTo>
                        <a:pt x="560" y="287"/>
                        <a:pt x="560" y="287"/>
                        <a:pt x="560" y="287"/>
                      </a:cubicBezTo>
                      <a:cubicBezTo>
                        <a:pt x="560" y="284"/>
                        <a:pt x="560" y="282"/>
                        <a:pt x="559" y="279"/>
                      </a:cubicBezTo>
                      <a:cubicBezTo>
                        <a:pt x="557" y="277"/>
                        <a:pt x="555" y="275"/>
                        <a:pt x="552" y="274"/>
                      </a:cubicBezTo>
                      <a:cubicBezTo>
                        <a:pt x="535" y="270"/>
                        <a:pt x="535" y="270"/>
                        <a:pt x="535" y="270"/>
                      </a:cubicBezTo>
                      <a:cubicBezTo>
                        <a:pt x="536" y="268"/>
                        <a:pt x="536" y="268"/>
                        <a:pt x="536" y="268"/>
                      </a:cubicBezTo>
                      <a:cubicBezTo>
                        <a:pt x="558" y="270"/>
                        <a:pt x="558" y="270"/>
                        <a:pt x="558" y="270"/>
                      </a:cubicBezTo>
                      <a:cubicBezTo>
                        <a:pt x="565" y="279"/>
                        <a:pt x="565" y="279"/>
                        <a:pt x="565" y="279"/>
                      </a:cubicBezTo>
                      <a:cubicBezTo>
                        <a:pt x="565" y="279"/>
                        <a:pt x="566" y="280"/>
                        <a:pt x="566" y="280"/>
                      </a:cubicBezTo>
                      <a:cubicBezTo>
                        <a:pt x="592" y="306"/>
                        <a:pt x="592" y="306"/>
                        <a:pt x="592" y="306"/>
                      </a:cubicBezTo>
                      <a:cubicBezTo>
                        <a:pt x="594" y="308"/>
                        <a:pt x="597" y="310"/>
                        <a:pt x="600" y="309"/>
                      </a:cubicBezTo>
                      <a:cubicBezTo>
                        <a:pt x="603" y="309"/>
                        <a:pt x="606" y="308"/>
                        <a:pt x="608" y="305"/>
                      </a:cubicBezTo>
                      <a:cubicBezTo>
                        <a:pt x="621" y="288"/>
                        <a:pt x="621" y="288"/>
                        <a:pt x="621" y="288"/>
                      </a:cubicBezTo>
                      <a:cubicBezTo>
                        <a:pt x="624" y="283"/>
                        <a:pt x="624" y="277"/>
                        <a:pt x="619" y="273"/>
                      </a:cubicBezTo>
                      <a:cubicBezTo>
                        <a:pt x="602" y="260"/>
                        <a:pt x="602" y="260"/>
                        <a:pt x="602" y="260"/>
                      </a:cubicBezTo>
                      <a:cubicBezTo>
                        <a:pt x="612" y="239"/>
                        <a:pt x="612" y="239"/>
                        <a:pt x="612" y="239"/>
                      </a:cubicBezTo>
                      <a:cubicBezTo>
                        <a:pt x="612" y="238"/>
                        <a:pt x="612" y="238"/>
                        <a:pt x="612" y="237"/>
                      </a:cubicBezTo>
                      <a:cubicBezTo>
                        <a:pt x="619" y="213"/>
                        <a:pt x="619" y="213"/>
                        <a:pt x="619" y="213"/>
                      </a:cubicBezTo>
                      <a:cubicBezTo>
                        <a:pt x="642" y="215"/>
                        <a:pt x="642" y="215"/>
                        <a:pt x="642" y="215"/>
                      </a:cubicBezTo>
                      <a:cubicBezTo>
                        <a:pt x="646" y="216"/>
                        <a:pt x="650" y="213"/>
                        <a:pt x="652" y="209"/>
                      </a:cubicBezTo>
                      <a:cubicBezTo>
                        <a:pt x="654" y="205"/>
                        <a:pt x="653" y="201"/>
                        <a:pt x="650" y="198"/>
                      </a:cubicBezTo>
                      <a:cubicBezTo>
                        <a:pt x="602" y="155"/>
                        <a:pt x="602" y="155"/>
                        <a:pt x="602" y="155"/>
                      </a:cubicBezTo>
                      <a:cubicBezTo>
                        <a:pt x="601" y="154"/>
                        <a:pt x="599" y="153"/>
                        <a:pt x="598" y="153"/>
                      </a:cubicBezTo>
                      <a:cubicBezTo>
                        <a:pt x="563" y="144"/>
                        <a:pt x="563" y="144"/>
                        <a:pt x="563" y="144"/>
                      </a:cubicBezTo>
                      <a:cubicBezTo>
                        <a:pt x="574" y="128"/>
                        <a:pt x="574" y="128"/>
                        <a:pt x="574" y="128"/>
                      </a:cubicBezTo>
                      <a:cubicBezTo>
                        <a:pt x="625" y="128"/>
                        <a:pt x="625" y="128"/>
                        <a:pt x="625" y="128"/>
                      </a:cubicBezTo>
                      <a:cubicBezTo>
                        <a:pt x="628" y="128"/>
                        <a:pt x="632" y="125"/>
                        <a:pt x="634" y="122"/>
                      </a:cubicBezTo>
                      <a:cubicBezTo>
                        <a:pt x="635" y="119"/>
                        <a:pt x="635" y="116"/>
                        <a:pt x="634" y="113"/>
                      </a:cubicBezTo>
                      <a:cubicBezTo>
                        <a:pt x="659" y="113"/>
                        <a:pt x="659" y="113"/>
                        <a:pt x="659" y="113"/>
                      </a:cubicBezTo>
                      <a:cubicBezTo>
                        <a:pt x="657" y="138"/>
                        <a:pt x="657" y="138"/>
                        <a:pt x="657" y="138"/>
                      </a:cubicBezTo>
                      <a:cubicBezTo>
                        <a:pt x="657" y="142"/>
                        <a:pt x="658" y="146"/>
                        <a:pt x="661" y="148"/>
                      </a:cubicBezTo>
                      <a:cubicBezTo>
                        <a:pt x="695" y="170"/>
                        <a:pt x="695" y="170"/>
                        <a:pt x="695" y="170"/>
                      </a:cubicBezTo>
                      <a:cubicBezTo>
                        <a:pt x="700" y="173"/>
                        <a:pt x="706" y="172"/>
                        <a:pt x="709" y="168"/>
                      </a:cubicBezTo>
                      <a:cubicBezTo>
                        <a:pt x="715" y="160"/>
                        <a:pt x="715" y="160"/>
                        <a:pt x="715" y="160"/>
                      </a:cubicBezTo>
                      <a:cubicBezTo>
                        <a:pt x="717" y="157"/>
                        <a:pt x="718" y="152"/>
                        <a:pt x="715" y="148"/>
                      </a:cubicBezTo>
                      <a:cubicBezTo>
                        <a:pt x="700" y="123"/>
                        <a:pt x="700" y="123"/>
                        <a:pt x="700" y="123"/>
                      </a:cubicBezTo>
                      <a:cubicBezTo>
                        <a:pt x="733" y="107"/>
                        <a:pt x="733" y="107"/>
                        <a:pt x="733" y="107"/>
                      </a:cubicBezTo>
                      <a:cubicBezTo>
                        <a:pt x="736" y="106"/>
                        <a:pt x="738" y="104"/>
                        <a:pt x="739" y="101"/>
                      </a:cubicBezTo>
                      <a:cubicBezTo>
                        <a:pt x="739" y="98"/>
                        <a:pt x="739" y="95"/>
                        <a:pt x="737" y="93"/>
                      </a:cubicBezTo>
                      <a:cubicBezTo>
                        <a:pt x="733" y="85"/>
                        <a:pt x="733" y="85"/>
                        <a:pt x="733" y="85"/>
                      </a:cubicBezTo>
                      <a:cubicBezTo>
                        <a:pt x="766" y="83"/>
                        <a:pt x="766" y="83"/>
                        <a:pt x="766" y="83"/>
                      </a:cubicBezTo>
                      <a:cubicBezTo>
                        <a:pt x="771" y="83"/>
                        <a:pt x="775" y="80"/>
                        <a:pt x="775" y="75"/>
                      </a:cubicBezTo>
                      <a:cubicBezTo>
                        <a:pt x="776" y="70"/>
                        <a:pt x="774" y="66"/>
                        <a:pt x="769" y="64"/>
                      </a:cubicBezTo>
                      <a:cubicBezTo>
                        <a:pt x="740" y="52"/>
                        <a:pt x="734" y="51"/>
                        <a:pt x="732" y="51"/>
                      </a:cubicBezTo>
                      <a:cubicBezTo>
                        <a:pt x="724" y="51"/>
                        <a:pt x="577" y="34"/>
                        <a:pt x="481" y="23"/>
                      </a:cubicBezTo>
                      <a:cubicBezTo>
                        <a:pt x="479" y="23"/>
                        <a:pt x="478" y="23"/>
                        <a:pt x="477" y="24"/>
                      </a:cubicBezTo>
                      <a:cubicBezTo>
                        <a:pt x="438" y="32"/>
                        <a:pt x="438" y="32"/>
                        <a:pt x="438" y="32"/>
                      </a:cubicBezTo>
                      <a:cubicBezTo>
                        <a:pt x="315" y="20"/>
                        <a:pt x="315" y="20"/>
                        <a:pt x="315" y="20"/>
                      </a:cubicBezTo>
                      <a:cubicBezTo>
                        <a:pt x="315" y="10"/>
                        <a:pt x="315" y="10"/>
                        <a:pt x="315" y="10"/>
                      </a:cubicBezTo>
                      <a:cubicBezTo>
                        <a:pt x="315" y="5"/>
                        <a:pt x="311" y="0"/>
                        <a:pt x="305" y="0"/>
                      </a:cubicBezTo>
                      <a:cubicBezTo>
                        <a:pt x="208" y="0"/>
                        <a:pt x="208" y="0"/>
                        <a:pt x="208" y="0"/>
                      </a:cubicBezTo>
                      <a:cubicBezTo>
                        <a:pt x="207" y="0"/>
                        <a:pt x="205" y="0"/>
                        <a:pt x="204" y="1"/>
                      </a:cubicBezTo>
                      <a:cubicBezTo>
                        <a:pt x="147" y="27"/>
                        <a:pt x="147" y="27"/>
                        <a:pt x="147" y="27"/>
                      </a:cubicBezTo>
                      <a:cubicBezTo>
                        <a:pt x="132" y="13"/>
                        <a:pt x="132" y="13"/>
                        <a:pt x="132" y="13"/>
                      </a:cubicBezTo>
                      <a:cubicBezTo>
                        <a:pt x="128" y="9"/>
                        <a:pt x="121" y="9"/>
                        <a:pt x="117" y="13"/>
                      </a:cubicBezTo>
                      <a:cubicBezTo>
                        <a:pt x="98" y="32"/>
                        <a:pt x="98" y="32"/>
                        <a:pt x="98" y="32"/>
                      </a:cubicBezTo>
                      <a:cubicBezTo>
                        <a:pt x="95" y="35"/>
                        <a:pt x="94" y="40"/>
                        <a:pt x="96" y="44"/>
                      </a:cubicBezTo>
                      <a:cubicBezTo>
                        <a:pt x="72" y="42"/>
                        <a:pt x="72" y="42"/>
                        <a:pt x="72" y="42"/>
                      </a:cubicBezTo>
                      <a:cubicBezTo>
                        <a:pt x="72" y="42"/>
                        <a:pt x="71" y="42"/>
                        <a:pt x="70" y="43"/>
                      </a:cubicBezTo>
                      <a:cubicBezTo>
                        <a:pt x="14" y="51"/>
                        <a:pt x="14" y="51"/>
                        <a:pt x="14" y="51"/>
                      </a:cubicBezTo>
                      <a:cubicBezTo>
                        <a:pt x="14" y="51"/>
                        <a:pt x="14" y="52"/>
                        <a:pt x="13" y="52"/>
                      </a:cubicBezTo>
                      <a:cubicBezTo>
                        <a:pt x="0" y="55"/>
                        <a:pt x="0" y="55"/>
                        <a:pt x="0" y="55"/>
                      </a:cubicBezTo>
                      <a:cubicBezTo>
                        <a:pt x="9" y="143"/>
                        <a:pt x="9" y="143"/>
                        <a:pt x="9" y="143"/>
                      </a:cubicBezTo>
                      <a:cubicBezTo>
                        <a:pt x="14" y="186"/>
                        <a:pt x="14" y="186"/>
                        <a:pt x="14" y="186"/>
                      </a:cubicBezTo>
                      <a:cubicBezTo>
                        <a:pt x="58" y="240"/>
                        <a:pt x="58" y="240"/>
                        <a:pt x="58" y="240"/>
                      </a:cubicBezTo>
                      <a:cubicBezTo>
                        <a:pt x="26" y="261"/>
                        <a:pt x="26" y="261"/>
                        <a:pt x="26" y="261"/>
                      </a:cubicBezTo>
                      <a:cubicBezTo>
                        <a:pt x="76" y="321"/>
                        <a:pt x="76" y="321"/>
                        <a:pt x="76" y="321"/>
                      </a:cubicBezTo>
                      <a:cubicBezTo>
                        <a:pt x="76" y="321"/>
                        <a:pt x="57" y="352"/>
                        <a:pt x="59" y="352"/>
                      </a:cubicBezTo>
                      <a:cubicBezTo>
                        <a:pt x="59" y="352"/>
                        <a:pt x="27" y="365"/>
                        <a:pt x="8" y="371"/>
                      </a:cubicBezTo>
                      <a:cubicBezTo>
                        <a:pt x="52" y="455"/>
                        <a:pt x="52" y="455"/>
                        <a:pt x="52" y="455"/>
                      </a:cubicBezTo>
                      <a:cubicBezTo>
                        <a:pt x="55" y="460"/>
                        <a:pt x="59" y="462"/>
                        <a:pt x="64" y="460"/>
                      </a:cubicBezTo>
                      <a:cubicBezTo>
                        <a:pt x="129" y="444"/>
                        <a:pt x="129" y="444"/>
                        <a:pt x="129" y="444"/>
                      </a:cubicBezTo>
                      <a:cubicBezTo>
                        <a:pt x="131" y="443"/>
                        <a:pt x="132" y="442"/>
                        <a:pt x="134" y="441"/>
                      </a:cubicBezTo>
                      <a:cubicBezTo>
                        <a:pt x="169" y="401"/>
                        <a:pt x="169" y="401"/>
                        <a:pt x="169" y="401"/>
                      </a:cubicBezTo>
                      <a:cubicBezTo>
                        <a:pt x="171" y="399"/>
                        <a:pt x="172" y="395"/>
                        <a:pt x="171" y="392"/>
                      </a:cubicBezTo>
                      <a:cubicBezTo>
                        <a:pt x="171" y="389"/>
                        <a:pt x="168" y="386"/>
                        <a:pt x="165" y="385"/>
                      </a:cubicBezTo>
                      <a:cubicBezTo>
                        <a:pt x="136" y="372"/>
                        <a:pt x="136" y="372"/>
                        <a:pt x="136" y="372"/>
                      </a:cubicBezTo>
                      <a:cubicBezTo>
                        <a:pt x="135" y="371"/>
                        <a:pt x="133" y="371"/>
                        <a:pt x="132" y="371"/>
                      </a:cubicBezTo>
                      <a:cubicBezTo>
                        <a:pt x="107" y="372"/>
                        <a:pt x="107" y="372"/>
                        <a:pt x="107" y="372"/>
                      </a:cubicBezTo>
                      <a:cubicBezTo>
                        <a:pt x="88" y="349"/>
                        <a:pt x="88" y="349"/>
                        <a:pt x="88" y="349"/>
                      </a:cubicBezTo>
                      <a:cubicBezTo>
                        <a:pt x="93" y="345"/>
                        <a:pt x="93" y="345"/>
                        <a:pt x="93" y="345"/>
                      </a:cubicBezTo>
                      <a:cubicBezTo>
                        <a:pt x="158" y="359"/>
                        <a:pt x="158" y="359"/>
                        <a:pt x="158" y="359"/>
                      </a:cubicBezTo>
                      <a:cubicBezTo>
                        <a:pt x="207" y="383"/>
                        <a:pt x="207" y="383"/>
                        <a:pt x="207" y="383"/>
                      </a:cubicBezTo>
                      <a:cubicBezTo>
                        <a:pt x="225" y="406"/>
                        <a:pt x="225" y="406"/>
                        <a:pt x="225" y="406"/>
                      </a:cubicBezTo>
                      <a:cubicBezTo>
                        <a:pt x="225" y="407"/>
                        <a:pt x="226" y="407"/>
                        <a:pt x="226" y="408"/>
                      </a:cubicBezTo>
                      <a:cubicBezTo>
                        <a:pt x="247" y="427"/>
                        <a:pt x="247" y="427"/>
                        <a:pt x="247" y="427"/>
                      </a:cubicBezTo>
                      <a:cubicBezTo>
                        <a:pt x="259" y="450"/>
                        <a:pt x="259" y="450"/>
                        <a:pt x="259" y="450"/>
                      </a:cubicBezTo>
                      <a:cubicBezTo>
                        <a:pt x="272" y="493"/>
                        <a:pt x="272" y="493"/>
                        <a:pt x="272" y="493"/>
                      </a:cubicBezTo>
                      <a:cubicBezTo>
                        <a:pt x="272" y="495"/>
                        <a:pt x="274" y="497"/>
                        <a:pt x="276" y="499"/>
                      </a:cubicBezTo>
                      <a:cubicBezTo>
                        <a:pt x="294" y="509"/>
                        <a:pt x="294" y="509"/>
                        <a:pt x="294" y="509"/>
                      </a:cubicBezTo>
                      <a:cubicBezTo>
                        <a:pt x="297" y="510"/>
                        <a:pt x="300" y="511"/>
                        <a:pt x="303" y="510"/>
                      </a:cubicBezTo>
                      <a:cubicBezTo>
                        <a:pt x="306" y="508"/>
                        <a:pt x="308" y="506"/>
                        <a:pt x="309" y="503"/>
                      </a:cubicBezTo>
                      <a:cubicBezTo>
                        <a:pt x="323" y="461"/>
                        <a:pt x="323" y="461"/>
                        <a:pt x="323" y="461"/>
                      </a:cubicBezTo>
                      <a:cubicBezTo>
                        <a:pt x="324" y="458"/>
                        <a:pt x="324" y="455"/>
                        <a:pt x="323" y="452"/>
                      </a:cubicBezTo>
                      <a:cubicBezTo>
                        <a:pt x="320" y="448"/>
                        <a:pt x="320" y="448"/>
                        <a:pt x="320" y="448"/>
                      </a:cubicBezTo>
                      <a:cubicBezTo>
                        <a:pt x="329" y="443"/>
                        <a:pt x="329" y="443"/>
                        <a:pt x="329" y="443"/>
                      </a:cubicBezTo>
                      <a:cubicBezTo>
                        <a:pt x="330" y="442"/>
                        <a:pt x="331" y="441"/>
                        <a:pt x="332" y="440"/>
                      </a:cubicBezTo>
                      <a:cubicBezTo>
                        <a:pt x="360" y="405"/>
                        <a:pt x="360" y="405"/>
                        <a:pt x="360" y="405"/>
                      </a:cubicBezTo>
                      <a:cubicBezTo>
                        <a:pt x="382" y="405"/>
                        <a:pt x="382" y="405"/>
                        <a:pt x="382" y="405"/>
                      </a:cubicBezTo>
                      <a:cubicBezTo>
                        <a:pt x="391" y="422"/>
                        <a:pt x="391" y="422"/>
                        <a:pt x="391" y="422"/>
                      </a:cubicBezTo>
                      <a:cubicBezTo>
                        <a:pt x="391" y="423"/>
                        <a:pt x="391" y="423"/>
                        <a:pt x="391" y="423"/>
                      </a:cubicBezTo>
                      <a:cubicBezTo>
                        <a:pt x="402" y="441"/>
                        <a:pt x="402" y="441"/>
                        <a:pt x="402" y="441"/>
                      </a:cubicBezTo>
                      <a:cubicBezTo>
                        <a:pt x="402" y="441"/>
                        <a:pt x="464" y="436"/>
                        <a:pt x="501" y="430"/>
                      </a:cubicBezTo>
                      <a:lnTo>
                        <a:pt x="488" y="422"/>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2" name="Freeform 156"/>
                <p:cNvSpPr>
                  <a:spLocks/>
                </p:cNvSpPr>
                <p:nvPr/>
              </p:nvSpPr>
              <p:spPr bwMode="auto">
                <a:xfrm>
                  <a:off x="7278688" y="5564188"/>
                  <a:ext cx="284163" cy="263525"/>
                </a:xfrm>
                <a:custGeom>
                  <a:avLst/>
                  <a:gdLst>
                    <a:gd name="T0" fmla="*/ 330 w 379"/>
                    <a:gd name="T1" fmla="*/ 243 h 353"/>
                    <a:gd name="T2" fmla="*/ 318 w 379"/>
                    <a:gd name="T3" fmla="*/ 168 h 353"/>
                    <a:gd name="T4" fmla="*/ 304 w 379"/>
                    <a:gd name="T5" fmla="*/ 37 h 353"/>
                    <a:gd name="T6" fmla="*/ 283 w 379"/>
                    <a:gd name="T7" fmla="*/ 44 h 353"/>
                    <a:gd name="T8" fmla="*/ 257 w 379"/>
                    <a:gd name="T9" fmla="*/ 54 h 353"/>
                    <a:gd name="T10" fmla="*/ 287 w 379"/>
                    <a:gd name="T11" fmla="*/ 25 h 353"/>
                    <a:gd name="T12" fmla="*/ 271 w 379"/>
                    <a:gd name="T13" fmla="*/ 1 h 353"/>
                    <a:gd name="T14" fmla="*/ 206 w 379"/>
                    <a:gd name="T15" fmla="*/ 12 h 353"/>
                    <a:gd name="T16" fmla="*/ 148 w 379"/>
                    <a:gd name="T17" fmla="*/ 29 h 353"/>
                    <a:gd name="T18" fmla="*/ 94 w 379"/>
                    <a:gd name="T19" fmla="*/ 90 h 353"/>
                    <a:gd name="T20" fmla="*/ 110 w 379"/>
                    <a:gd name="T21" fmla="*/ 118 h 353"/>
                    <a:gd name="T22" fmla="*/ 139 w 379"/>
                    <a:gd name="T23" fmla="*/ 122 h 353"/>
                    <a:gd name="T24" fmla="*/ 159 w 379"/>
                    <a:gd name="T25" fmla="*/ 115 h 353"/>
                    <a:gd name="T26" fmla="*/ 178 w 379"/>
                    <a:gd name="T27" fmla="*/ 96 h 353"/>
                    <a:gd name="T28" fmla="*/ 189 w 379"/>
                    <a:gd name="T29" fmla="*/ 72 h 353"/>
                    <a:gd name="T30" fmla="*/ 178 w 379"/>
                    <a:gd name="T31" fmla="*/ 120 h 353"/>
                    <a:gd name="T32" fmla="*/ 104 w 379"/>
                    <a:gd name="T33" fmla="*/ 129 h 353"/>
                    <a:gd name="T34" fmla="*/ 88 w 379"/>
                    <a:gd name="T35" fmla="*/ 142 h 353"/>
                    <a:gd name="T36" fmla="*/ 50 w 379"/>
                    <a:gd name="T37" fmla="*/ 99 h 353"/>
                    <a:gd name="T38" fmla="*/ 33 w 379"/>
                    <a:gd name="T39" fmla="*/ 117 h 353"/>
                    <a:gd name="T40" fmla="*/ 39 w 379"/>
                    <a:gd name="T41" fmla="*/ 135 h 353"/>
                    <a:gd name="T42" fmla="*/ 43 w 379"/>
                    <a:gd name="T43" fmla="*/ 153 h 353"/>
                    <a:gd name="T44" fmla="*/ 36 w 379"/>
                    <a:gd name="T45" fmla="*/ 176 h 353"/>
                    <a:gd name="T46" fmla="*/ 36 w 379"/>
                    <a:gd name="T47" fmla="*/ 193 h 353"/>
                    <a:gd name="T48" fmla="*/ 45 w 379"/>
                    <a:gd name="T49" fmla="*/ 206 h 353"/>
                    <a:gd name="T50" fmla="*/ 3 w 379"/>
                    <a:gd name="T51" fmla="*/ 209 h 353"/>
                    <a:gd name="T52" fmla="*/ 2 w 379"/>
                    <a:gd name="T53" fmla="*/ 264 h 353"/>
                    <a:gd name="T54" fmla="*/ 14 w 379"/>
                    <a:gd name="T55" fmla="*/ 273 h 353"/>
                    <a:gd name="T56" fmla="*/ 57 w 379"/>
                    <a:gd name="T57" fmla="*/ 261 h 353"/>
                    <a:gd name="T58" fmla="*/ 121 w 379"/>
                    <a:gd name="T59" fmla="*/ 226 h 353"/>
                    <a:gd name="T60" fmla="*/ 148 w 379"/>
                    <a:gd name="T61" fmla="*/ 264 h 353"/>
                    <a:gd name="T62" fmla="*/ 167 w 379"/>
                    <a:gd name="T63" fmla="*/ 268 h 353"/>
                    <a:gd name="T64" fmla="*/ 175 w 379"/>
                    <a:gd name="T65" fmla="*/ 244 h 353"/>
                    <a:gd name="T66" fmla="*/ 155 w 379"/>
                    <a:gd name="T67" fmla="*/ 204 h 353"/>
                    <a:gd name="T68" fmla="*/ 178 w 379"/>
                    <a:gd name="T69" fmla="*/ 243 h 353"/>
                    <a:gd name="T70" fmla="*/ 194 w 379"/>
                    <a:gd name="T71" fmla="*/ 265 h 353"/>
                    <a:gd name="T72" fmla="*/ 219 w 379"/>
                    <a:gd name="T73" fmla="*/ 274 h 353"/>
                    <a:gd name="T74" fmla="*/ 225 w 379"/>
                    <a:gd name="T75" fmla="*/ 247 h 353"/>
                    <a:gd name="T76" fmla="*/ 258 w 379"/>
                    <a:gd name="T77" fmla="*/ 278 h 353"/>
                    <a:gd name="T78" fmla="*/ 288 w 379"/>
                    <a:gd name="T79" fmla="*/ 276 h 353"/>
                    <a:gd name="T80" fmla="*/ 283 w 379"/>
                    <a:gd name="T81" fmla="*/ 299 h 353"/>
                    <a:gd name="T82" fmla="*/ 299 w 379"/>
                    <a:gd name="T83" fmla="*/ 348 h 353"/>
                    <a:gd name="T84" fmla="*/ 312 w 379"/>
                    <a:gd name="T85" fmla="*/ 353 h 353"/>
                    <a:gd name="T86" fmla="*/ 379 w 379"/>
                    <a:gd name="T87" fmla="*/ 3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 h="353">
                      <a:moveTo>
                        <a:pt x="379" y="303"/>
                      </a:moveTo>
                      <a:cubicBezTo>
                        <a:pt x="330" y="243"/>
                        <a:pt x="330" y="243"/>
                        <a:pt x="330" y="243"/>
                      </a:cubicBezTo>
                      <a:cubicBezTo>
                        <a:pt x="362" y="222"/>
                        <a:pt x="362" y="222"/>
                        <a:pt x="362" y="222"/>
                      </a:cubicBezTo>
                      <a:cubicBezTo>
                        <a:pt x="318" y="168"/>
                        <a:pt x="318" y="168"/>
                        <a:pt x="318" y="168"/>
                      </a:cubicBezTo>
                      <a:cubicBezTo>
                        <a:pt x="313" y="125"/>
                        <a:pt x="313" y="125"/>
                        <a:pt x="313" y="125"/>
                      </a:cubicBezTo>
                      <a:cubicBezTo>
                        <a:pt x="304" y="37"/>
                        <a:pt x="304" y="37"/>
                        <a:pt x="304" y="37"/>
                      </a:cubicBezTo>
                      <a:cubicBezTo>
                        <a:pt x="287" y="42"/>
                        <a:pt x="287" y="42"/>
                        <a:pt x="287" y="42"/>
                      </a:cubicBezTo>
                      <a:cubicBezTo>
                        <a:pt x="286" y="42"/>
                        <a:pt x="284" y="43"/>
                        <a:pt x="283" y="44"/>
                      </a:cubicBezTo>
                      <a:cubicBezTo>
                        <a:pt x="259" y="62"/>
                        <a:pt x="259" y="62"/>
                        <a:pt x="259" y="62"/>
                      </a:cubicBezTo>
                      <a:cubicBezTo>
                        <a:pt x="257" y="54"/>
                        <a:pt x="257" y="54"/>
                        <a:pt x="257" y="54"/>
                      </a:cubicBezTo>
                      <a:cubicBezTo>
                        <a:pt x="283" y="36"/>
                        <a:pt x="283" y="36"/>
                        <a:pt x="283" y="36"/>
                      </a:cubicBezTo>
                      <a:cubicBezTo>
                        <a:pt x="287" y="33"/>
                        <a:pt x="288" y="29"/>
                        <a:pt x="287" y="25"/>
                      </a:cubicBezTo>
                      <a:cubicBezTo>
                        <a:pt x="283" y="9"/>
                        <a:pt x="283" y="9"/>
                        <a:pt x="283" y="9"/>
                      </a:cubicBezTo>
                      <a:cubicBezTo>
                        <a:pt x="281" y="3"/>
                        <a:pt x="276" y="0"/>
                        <a:pt x="271" y="1"/>
                      </a:cubicBezTo>
                      <a:cubicBezTo>
                        <a:pt x="207" y="11"/>
                        <a:pt x="207" y="11"/>
                        <a:pt x="207" y="11"/>
                      </a:cubicBezTo>
                      <a:cubicBezTo>
                        <a:pt x="206" y="11"/>
                        <a:pt x="206" y="12"/>
                        <a:pt x="206" y="12"/>
                      </a:cubicBezTo>
                      <a:cubicBezTo>
                        <a:pt x="153" y="26"/>
                        <a:pt x="153" y="26"/>
                        <a:pt x="153" y="26"/>
                      </a:cubicBezTo>
                      <a:cubicBezTo>
                        <a:pt x="151" y="27"/>
                        <a:pt x="150" y="28"/>
                        <a:pt x="148" y="29"/>
                      </a:cubicBezTo>
                      <a:cubicBezTo>
                        <a:pt x="97" y="80"/>
                        <a:pt x="97" y="80"/>
                        <a:pt x="97" y="80"/>
                      </a:cubicBezTo>
                      <a:cubicBezTo>
                        <a:pt x="95" y="83"/>
                        <a:pt x="93" y="86"/>
                        <a:pt x="94" y="90"/>
                      </a:cubicBezTo>
                      <a:cubicBezTo>
                        <a:pt x="99" y="110"/>
                        <a:pt x="99" y="110"/>
                        <a:pt x="99" y="110"/>
                      </a:cubicBezTo>
                      <a:cubicBezTo>
                        <a:pt x="100" y="115"/>
                        <a:pt x="105" y="119"/>
                        <a:pt x="110" y="118"/>
                      </a:cubicBezTo>
                      <a:cubicBezTo>
                        <a:pt x="130" y="116"/>
                        <a:pt x="130" y="116"/>
                        <a:pt x="130" y="116"/>
                      </a:cubicBezTo>
                      <a:cubicBezTo>
                        <a:pt x="139" y="122"/>
                        <a:pt x="139" y="122"/>
                        <a:pt x="139" y="122"/>
                      </a:cubicBezTo>
                      <a:cubicBezTo>
                        <a:pt x="143" y="124"/>
                        <a:pt x="148" y="124"/>
                        <a:pt x="151" y="121"/>
                      </a:cubicBezTo>
                      <a:cubicBezTo>
                        <a:pt x="159" y="115"/>
                        <a:pt x="159" y="115"/>
                        <a:pt x="159" y="115"/>
                      </a:cubicBezTo>
                      <a:cubicBezTo>
                        <a:pt x="160" y="114"/>
                        <a:pt x="160" y="114"/>
                        <a:pt x="160" y="114"/>
                      </a:cubicBezTo>
                      <a:cubicBezTo>
                        <a:pt x="178" y="96"/>
                        <a:pt x="178" y="96"/>
                        <a:pt x="178" y="96"/>
                      </a:cubicBezTo>
                      <a:cubicBezTo>
                        <a:pt x="178" y="95"/>
                        <a:pt x="179" y="94"/>
                        <a:pt x="180" y="93"/>
                      </a:cubicBezTo>
                      <a:cubicBezTo>
                        <a:pt x="189" y="72"/>
                        <a:pt x="189" y="72"/>
                        <a:pt x="189" y="72"/>
                      </a:cubicBezTo>
                      <a:cubicBezTo>
                        <a:pt x="207" y="102"/>
                        <a:pt x="207" y="102"/>
                        <a:pt x="207" y="102"/>
                      </a:cubicBezTo>
                      <a:cubicBezTo>
                        <a:pt x="178" y="120"/>
                        <a:pt x="178" y="120"/>
                        <a:pt x="178" y="120"/>
                      </a:cubicBezTo>
                      <a:cubicBezTo>
                        <a:pt x="127" y="129"/>
                        <a:pt x="127" y="129"/>
                        <a:pt x="127" y="129"/>
                      </a:cubicBezTo>
                      <a:cubicBezTo>
                        <a:pt x="104" y="129"/>
                        <a:pt x="104" y="129"/>
                        <a:pt x="104" y="129"/>
                      </a:cubicBezTo>
                      <a:cubicBezTo>
                        <a:pt x="101" y="129"/>
                        <a:pt x="99" y="130"/>
                        <a:pt x="97" y="132"/>
                      </a:cubicBezTo>
                      <a:cubicBezTo>
                        <a:pt x="88" y="142"/>
                        <a:pt x="88" y="142"/>
                        <a:pt x="88" y="142"/>
                      </a:cubicBezTo>
                      <a:cubicBezTo>
                        <a:pt x="58" y="103"/>
                        <a:pt x="58" y="103"/>
                        <a:pt x="58" y="103"/>
                      </a:cubicBezTo>
                      <a:cubicBezTo>
                        <a:pt x="56" y="101"/>
                        <a:pt x="53" y="99"/>
                        <a:pt x="50" y="99"/>
                      </a:cubicBezTo>
                      <a:cubicBezTo>
                        <a:pt x="46" y="99"/>
                        <a:pt x="43" y="101"/>
                        <a:pt x="41" y="104"/>
                      </a:cubicBezTo>
                      <a:cubicBezTo>
                        <a:pt x="33" y="117"/>
                        <a:pt x="33" y="117"/>
                        <a:pt x="33" y="117"/>
                      </a:cubicBezTo>
                      <a:cubicBezTo>
                        <a:pt x="30" y="121"/>
                        <a:pt x="31" y="126"/>
                        <a:pt x="34" y="130"/>
                      </a:cubicBezTo>
                      <a:cubicBezTo>
                        <a:pt x="39" y="135"/>
                        <a:pt x="39" y="135"/>
                        <a:pt x="39" y="135"/>
                      </a:cubicBezTo>
                      <a:cubicBezTo>
                        <a:pt x="38" y="144"/>
                        <a:pt x="38" y="144"/>
                        <a:pt x="38" y="144"/>
                      </a:cubicBezTo>
                      <a:cubicBezTo>
                        <a:pt x="38" y="147"/>
                        <a:pt x="40" y="151"/>
                        <a:pt x="43" y="153"/>
                      </a:cubicBezTo>
                      <a:cubicBezTo>
                        <a:pt x="56" y="162"/>
                        <a:pt x="56" y="162"/>
                        <a:pt x="56" y="162"/>
                      </a:cubicBezTo>
                      <a:cubicBezTo>
                        <a:pt x="36" y="176"/>
                        <a:pt x="36" y="176"/>
                        <a:pt x="36" y="176"/>
                      </a:cubicBezTo>
                      <a:cubicBezTo>
                        <a:pt x="33" y="178"/>
                        <a:pt x="31" y="181"/>
                        <a:pt x="31" y="185"/>
                      </a:cubicBezTo>
                      <a:cubicBezTo>
                        <a:pt x="31" y="188"/>
                        <a:pt x="33" y="192"/>
                        <a:pt x="36" y="193"/>
                      </a:cubicBezTo>
                      <a:cubicBezTo>
                        <a:pt x="46" y="199"/>
                        <a:pt x="46" y="199"/>
                        <a:pt x="46" y="199"/>
                      </a:cubicBezTo>
                      <a:cubicBezTo>
                        <a:pt x="45" y="206"/>
                        <a:pt x="45" y="206"/>
                        <a:pt x="45" y="206"/>
                      </a:cubicBezTo>
                      <a:cubicBezTo>
                        <a:pt x="10" y="206"/>
                        <a:pt x="10" y="206"/>
                        <a:pt x="10" y="206"/>
                      </a:cubicBezTo>
                      <a:cubicBezTo>
                        <a:pt x="8" y="206"/>
                        <a:pt x="5" y="207"/>
                        <a:pt x="3" y="209"/>
                      </a:cubicBezTo>
                      <a:cubicBezTo>
                        <a:pt x="1" y="211"/>
                        <a:pt x="0" y="214"/>
                        <a:pt x="0" y="217"/>
                      </a:cubicBezTo>
                      <a:cubicBezTo>
                        <a:pt x="2" y="264"/>
                        <a:pt x="2" y="264"/>
                        <a:pt x="2" y="264"/>
                      </a:cubicBezTo>
                      <a:cubicBezTo>
                        <a:pt x="2" y="267"/>
                        <a:pt x="3" y="270"/>
                        <a:pt x="6" y="272"/>
                      </a:cubicBezTo>
                      <a:cubicBezTo>
                        <a:pt x="8" y="273"/>
                        <a:pt x="11" y="274"/>
                        <a:pt x="14" y="273"/>
                      </a:cubicBezTo>
                      <a:cubicBezTo>
                        <a:pt x="51" y="265"/>
                        <a:pt x="51" y="265"/>
                        <a:pt x="51" y="265"/>
                      </a:cubicBezTo>
                      <a:cubicBezTo>
                        <a:pt x="53" y="264"/>
                        <a:pt x="55" y="263"/>
                        <a:pt x="57" y="261"/>
                      </a:cubicBezTo>
                      <a:cubicBezTo>
                        <a:pt x="78" y="229"/>
                        <a:pt x="78" y="229"/>
                        <a:pt x="78" y="229"/>
                      </a:cubicBezTo>
                      <a:cubicBezTo>
                        <a:pt x="121" y="226"/>
                        <a:pt x="121" y="226"/>
                        <a:pt x="121" y="226"/>
                      </a:cubicBezTo>
                      <a:cubicBezTo>
                        <a:pt x="146" y="248"/>
                        <a:pt x="146" y="248"/>
                        <a:pt x="146" y="248"/>
                      </a:cubicBezTo>
                      <a:cubicBezTo>
                        <a:pt x="148" y="264"/>
                        <a:pt x="148" y="264"/>
                        <a:pt x="148" y="264"/>
                      </a:cubicBezTo>
                      <a:cubicBezTo>
                        <a:pt x="149" y="268"/>
                        <a:pt x="152" y="271"/>
                        <a:pt x="156" y="272"/>
                      </a:cubicBezTo>
                      <a:cubicBezTo>
                        <a:pt x="160" y="273"/>
                        <a:pt x="164" y="271"/>
                        <a:pt x="167" y="268"/>
                      </a:cubicBezTo>
                      <a:cubicBezTo>
                        <a:pt x="176" y="256"/>
                        <a:pt x="176" y="256"/>
                        <a:pt x="176" y="256"/>
                      </a:cubicBezTo>
                      <a:cubicBezTo>
                        <a:pt x="178" y="253"/>
                        <a:pt x="178" y="247"/>
                        <a:pt x="175" y="244"/>
                      </a:cubicBezTo>
                      <a:cubicBezTo>
                        <a:pt x="146" y="208"/>
                        <a:pt x="146" y="208"/>
                        <a:pt x="146" y="208"/>
                      </a:cubicBezTo>
                      <a:cubicBezTo>
                        <a:pt x="155" y="204"/>
                        <a:pt x="155" y="204"/>
                        <a:pt x="155" y="204"/>
                      </a:cubicBezTo>
                      <a:cubicBezTo>
                        <a:pt x="178" y="242"/>
                        <a:pt x="178" y="242"/>
                        <a:pt x="178" y="242"/>
                      </a:cubicBezTo>
                      <a:cubicBezTo>
                        <a:pt x="178" y="242"/>
                        <a:pt x="178" y="243"/>
                        <a:pt x="178" y="243"/>
                      </a:cubicBezTo>
                      <a:cubicBezTo>
                        <a:pt x="191" y="262"/>
                        <a:pt x="191" y="262"/>
                        <a:pt x="191" y="262"/>
                      </a:cubicBezTo>
                      <a:cubicBezTo>
                        <a:pt x="192" y="263"/>
                        <a:pt x="193" y="264"/>
                        <a:pt x="194" y="265"/>
                      </a:cubicBezTo>
                      <a:cubicBezTo>
                        <a:pt x="209" y="274"/>
                        <a:pt x="209" y="274"/>
                        <a:pt x="209" y="274"/>
                      </a:cubicBezTo>
                      <a:cubicBezTo>
                        <a:pt x="212" y="276"/>
                        <a:pt x="216" y="276"/>
                        <a:pt x="219" y="274"/>
                      </a:cubicBezTo>
                      <a:cubicBezTo>
                        <a:pt x="223" y="272"/>
                        <a:pt x="225" y="269"/>
                        <a:pt x="225" y="265"/>
                      </a:cubicBezTo>
                      <a:cubicBezTo>
                        <a:pt x="225" y="247"/>
                        <a:pt x="225" y="247"/>
                        <a:pt x="225" y="247"/>
                      </a:cubicBezTo>
                      <a:cubicBezTo>
                        <a:pt x="226" y="247"/>
                        <a:pt x="226" y="247"/>
                        <a:pt x="226" y="247"/>
                      </a:cubicBezTo>
                      <a:cubicBezTo>
                        <a:pt x="258" y="278"/>
                        <a:pt x="258" y="278"/>
                        <a:pt x="258" y="278"/>
                      </a:cubicBezTo>
                      <a:cubicBezTo>
                        <a:pt x="261" y="281"/>
                        <a:pt x="264" y="282"/>
                        <a:pt x="267" y="281"/>
                      </a:cubicBezTo>
                      <a:cubicBezTo>
                        <a:pt x="288" y="276"/>
                        <a:pt x="288" y="276"/>
                        <a:pt x="288" y="276"/>
                      </a:cubicBezTo>
                      <a:cubicBezTo>
                        <a:pt x="287" y="298"/>
                        <a:pt x="287" y="298"/>
                        <a:pt x="287" y="298"/>
                      </a:cubicBezTo>
                      <a:cubicBezTo>
                        <a:pt x="283" y="299"/>
                        <a:pt x="283" y="299"/>
                        <a:pt x="283" y="299"/>
                      </a:cubicBezTo>
                      <a:cubicBezTo>
                        <a:pt x="263" y="296"/>
                        <a:pt x="263" y="296"/>
                        <a:pt x="263" y="296"/>
                      </a:cubicBezTo>
                      <a:cubicBezTo>
                        <a:pt x="273" y="310"/>
                        <a:pt x="289" y="333"/>
                        <a:pt x="299" y="348"/>
                      </a:cubicBezTo>
                      <a:cubicBezTo>
                        <a:pt x="307" y="344"/>
                        <a:pt x="307" y="344"/>
                        <a:pt x="307" y="344"/>
                      </a:cubicBezTo>
                      <a:cubicBezTo>
                        <a:pt x="312" y="353"/>
                        <a:pt x="312" y="353"/>
                        <a:pt x="312" y="353"/>
                      </a:cubicBezTo>
                      <a:cubicBezTo>
                        <a:pt x="330" y="347"/>
                        <a:pt x="362" y="334"/>
                        <a:pt x="362" y="334"/>
                      </a:cubicBezTo>
                      <a:cubicBezTo>
                        <a:pt x="360" y="334"/>
                        <a:pt x="379" y="303"/>
                        <a:pt x="379" y="30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3" name="Freeform 157"/>
                <p:cNvSpPr>
                  <a:spLocks/>
                </p:cNvSpPr>
                <p:nvPr/>
              </p:nvSpPr>
              <p:spPr bwMode="auto">
                <a:xfrm>
                  <a:off x="7018338" y="4591050"/>
                  <a:ext cx="63500" cy="71437"/>
                </a:xfrm>
                <a:custGeom>
                  <a:avLst/>
                  <a:gdLst>
                    <a:gd name="T0" fmla="*/ 11 w 84"/>
                    <a:gd name="T1" fmla="*/ 83 h 95"/>
                    <a:gd name="T2" fmla="*/ 19 w 84"/>
                    <a:gd name="T3" fmla="*/ 88 h 95"/>
                    <a:gd name="T4" fmla="*/ 59 w 84"/>
                    <a:gd name="T5" fmla="*/ 95 h 95"/>
                    <a:gd name="T6" fmla="*/ 61 w 84"/>
                    <a:gd name="T7" fmla="*/ 95 h 95"/>
                    <a:gd name="T8" fmla="*/ 70 w 84"/>
                    <a:gd name="T9" fmla="*/ 87 h 95"/>
                    <a:gd name="T10" fmla="*/ 83 w 84"/>
                    <a:gd name="T11" fmla="*/ 29 h 95"/>
                    <a:gd name="T12" fmla="*/ 81 w 84"/>
                    <a:gd name="T13" fmla="*/ 20 h 95"/>
                    <a:gd name="T14" fmla="*/ 55 w 84"/>
                    <a:gd name="T15" fmla="*/ 1 h 95"/>
                    <a:gd name="T16" fmla="*/ 34 w 84"/>
                    <a:gd name="T17" fmla="*/ 23 h 95"/>
                    <a:gd name="T18" fmla="*/ 21 w 84"/>
                    <a:gd name="T19" fmla="*/ 41 h 95"/>
                    <a:gd name="T20" fmla="*/ 6 w 84"/>
                    <a:gd name="T21" fmla="*/ 49 h 95"/>
                    <a:gd name="T22" fmla="*/ 1 w 84"/>
                    <a:gd name="T23" fmla="*/ 54 h 95"/>
                    <a:gd name="T24" fmla="*/ 1 w 84"/>
                    <a:gd name="T25" fmla="*/ 62 h 95"/>
                    <a:gd name="T26" fmla="*/ 11 w 84"/>
                    <a:gd name="T27"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5">
                      <a:moveTo>
                        <a:pt x="11" y="83"/>
                      </a:moveTo>
                      <a:cubicBezTo>
                        <a:pt x="13" y="86"/>
                        <a:pt x="16" y="88"/>
                        <a:pt x="19" y="88"/>
                      </a:cubicBezTo>
                      <a:cubicBezTo>
                        <a:pt x="59" y="95"/>
                        <a:pt x="59" y="95"/>
                        <a:pt x="59" y="95"/>
                      </a:cubicBezTo>
                      <a:cubicBezTo>
                        <a:pt x="60" y="95"/>
                        <a:pt x="61" y="95"/>
                        <a:pt x="61" y="95"/>
                      </a:cubicBezTo>
                      <a:cubicBezTo>
                        <a:pt x="66" y="94"/>
                        <a:pt x="69" y="91"/>
                        <a:pt x="70" y="87"/>
                      </a:cubicBezTo>
                      <a:cubicBezTo>
                        <a:pt x="83" y="29"/>
                        <a:pt x="83" y="29"/>
                        <a:pt x="83" y="29"/>
                      </a:cubicBezTo>
                      <a:cubicBezTo>
                        <a:pt x="84" y="26"/>
                        <a:pt x="83" y="23"/>
                        <a:pt x="81" y="20"/>
                      </a:cubicBezTo>
                      <a:cubicBezTo>
                        <a:pt x="64" y="1"/>
                        <a:pt x="60" y="0"/>
                        <a:pt x="55" y="1"/>
                      </a:cubicBezTo>
                      <a:cubicBezTo>
                        <a:pt x="50" y="1"/>
                        <a:pt x="48" y="3"/>
                        <a:pt x="34" y="23"/>
                      </a:cubicBezTo>
                      <a:cubicBezTo>
                        <a:pt x="30" y="28"/>
                        <a:pt x="24" y="37"/>
                        <a:pt x="21" y="41"/>
                      </a:cubicBezTo>
                      <a:cubicBezTo>
                        <a:pt x="18" y="43"/>
                        <a:pt x="12" y="46"/>
                        <a:pt x="6" y="49"/>
                      </a:cubicBezTo>
                      <a:cubicBezTo>
                        <a:pt x="4" y="50"/>
                        <a:pt x="2" y="52"/>
                        <a:pt x="1" y="54"/>
                      </a:cubicBezTo>
                      <a:cubicBezTo>
                        <a:pt x="0" y="57"/>
                        <a:pt x="0" y="60"/>
                        <a:pt x="1" y="62"/>
                      </a:cubicBezTo>
                      <a:lnTo>
                        <a:pt x="11" y="83"/>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4" name="Freeform 158"/>
                <p:cNvSpPr>
                  <a:spLocks/>
                </p:cNvSpPr>
                <p:nvPr/>
              </p:nvSpPr>
              <p:spPr bwMode="auto">
                <a:xfrm>
                  <a:off x="7069138" y="4560888"/>
                  <a:ext cx="31750" cy="38100"/>
                </a:xfrm>
                <a:custGeom>
                  <a:avLst/>
                  <a:gdLst>
                    <a:gd name="T0" fmla="*/ 25 w 42"/>
                    <a:gd name="T1" fmla="*/ 3 h 52"/>
                    <a:gd name="T2" fmla="*/ 4 w 42"/>
                    <a:gd name="T3" fmla="*/ 21 h 52"/>
                    <a:gd name="T4" fmla="*/ 0 w 42"/>
                    <a:gd name="T5" fmla="*/ 28 h 52"/>
                    <a:gd name="T6" fmla="*/ 3 w 42"/>
                    <a:gd name="T7" fmla="*/ 36 h 52"/>
                    <a:gd name="T8" fmla="*/ 19 w 42"/>
                    <a:gd name="T9" fmla="*/ 50 h 52"/>
                    <a:gd name="T10" fmla="*/ 26 w 42"/>
                    <a:gd name="T11" fmla="*/ 52 h 52"/>
                    <a:gd name="T12" fmla="*/ 29 w 42"/>
                    <a:gd name="T13" fmla="*/ 52 h 52"/>
                    <a:gd name="T14" fmla="*/ 35 w 42"/>
                    <a:gd name="T15" fmla="*/ 44 h 52"/>
                    <a:gd name="T16" fmla="*/ 41 w 42"/>
                    <a:gd name="T17" fmla="*/ 13 h 52"/>
                    <a:gd name="T18" fmla="*/ 36 w 42"/>
                    <a:gd name="T19" fmla="*/ 3 h 52"/>
                    <a:gd name="T20" fmla="*/ 25 w 42"/>
                    <a:gd name="T2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2">
                      <a:moveTo>
                        <a:pt x="25" y="3"/>
                      </a:moveTo>
                      <a:cubicBezTo>
                        <a:pt x="4" y="21"/>
                        <a:pt x="4" y="21"/>
                        <a:pt x="4" y="21"/>
                      </a:cubicBezTo>
                      <a:cubicBezTo>
                        <a:pt x="1" y="22"/>
                        <a:pt x="0" y="25"/>
                        <a:pt x="0" y="28"/>
                      </a:cubicBezTo>
                      <a:cubicBezTo>
                        <a:pt x="0" y="31"/>
                        <a:pt x="1" y="34"/>
                        <a:pt x="3" y="36"/>
                      </a:cubicBezTo>
                      <a:cubicBezTo>
                        <a:pt x="19" y="50"/>
                        <a:pt x="19" y="50"/>
                        <a:pt x="19" y="50"/>
                      </a:cubicBezTo>
                      <a:cubicBezTo>
                        <a:pt x="21" y="51"/>
                        <a:pt x="24" y="52"/>
                        <a:pt x="26" y="52"/>
                      </a:cubicBezTo>
                      <a:cubicBezTo>
                        <a:pt x="27" y="52"/>
                        <a:pt x="28" y="52"/>
                        <a:pt x="29" y="52"/>
                      </a:cubicBezTo>
                      <a:cubicBezTo>
                        <a:pt x="32" y="50"/>
                        <a:pt x="35" y="47"/>
                        <a:pt x="35" y="44"/>
                      </a:cubicBezTo>
                      <a:cubicBezTo>
                        <a:pt x="41" y="13"/>
                        <a:pt x="41" y="13"/>
                        <a:pt x="41" y="13"/>
                      </a:cubicBezTo>
                      <a:cubicBezTo>
                        <a:pt x="42" y="9"/>
                        <a:pt x="40" y="5"/>
                        <a:pt x="36" y="3"/>
                      </a:cubicBezTo>
                      <a:cubicBezTo>
                        <a:pt x="33" y="0"/>
                        <a:pt x="28" y="1"/>
                        <a:pt x="25" y="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5" name="Freeform 159"/>
                <p:cNvSpPr>
                  <a:spLocks/>
                </p:cNvSpPr>
                <p:nvPr/>
              </p:nvSpPr>
              <p:spPr bwMode="auto">
                <a:xfrm>
                  <a:off x="7031038" y="4514850"/>
                  <a:ext cx="41275" cy="47625"/>
                </a:xfrm>
                <a:custGeom>
                  <a:avLst/>
                  <a:gdLst>
                    <a:gd name="T0" fmla="*/ 11 w 54"/>
                    <a:gd name="T1" fmla="*/ 64 h 64"/>
                    <a:gd name="T2" fmla="*/ 43 w 54"/>
                    <a:gd name="T3" fmla="*/ 63 h 64"/>
                    <a:gd name="T4" fmla="*/ 44 w 54"/>
                    <a:gd name="T5" fmla="*/ 63 h 64"/>
                    <a:gd name="T6" fmla="*/ 44 w 54"/>
                    <a:gd name="T7" fmla="*/ 63 h 64"/>
                    <a:gd name="T8" fmla="*/ 53 w 54"/>
                    <a:gd name="T9" fmla="*/ 52 h 64"/>
                    <a:gd name="T10" fmla="*/ 51 w 54"/>
                    <a:gd name="T11" fmla="*/ 46 h 64"/>
                    <a:gd name="T12" fmla="*/ 18 w 54"/>
                    <a:gd name="T13" fmla="*/ 4 h 64"/>
                    <a:gd name="T14" fmla="*/ 7 w 54"/>
                    <a:gd name="T15" fmla="*/ 1 h 64"/>
                    <a:gd name="T16" fmla="*/ 0 w 54"/>
                    <a:gd name="T17" fmla="*/ 11 h 64"/>
                    <a:gd name="T18" fmla="*/ 1 w 54"/>
                    <a:gd name="T19" fmla="*/ 54 h 64"/>
                    <a:gd name="T20" fmla="*/ 4 w 54"/>
                    <a:gd name="T21" fmla="*/ 61 h 64"/>
                    <a:gd name="T22" fmla="*/ 11 w 54"/>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4">
                      <a:moveTo>
                        <a:pt x="11" y="64"/>
                      </a:moveTo>
                      <a:cubicBezTo>
                        <a:pt x="43" y="63"/>
                        <a:pt x="43" y="63"/>
                        <a:pt x="43" y="63"/>
                      </a:cubicBezTo>
                      <a:cubicBezTo>
                        <a:pt x="44" y="63"/>
                        <a:pt x="44" y="63"/>
                        <a:pt x="44" y="63"/>
                      </a:cubicBezTo>
                      <a:cubicBezTo>
                        <a:pt x="44" y="63"/>
                        <a:pt x="44" y="63"/>
                        <a:pt x="44" y="63"/>
                      </a:cubicBezTo>
                      <a:cubicBezTo>
                        <a:pt x="50" y="62"/>
                        <a:pt x="54" y="57"/>
                        <a:pt x="53" y="52"/>
                      </a:cubicBezTo>
                      <a:cubicBezTo>
                        <a:pt x="53" y="49"/>
                        <a:pt x="52" y="47"/>
                        <a:pt x="51" y="46"/>
                      </a:cubicBezTo>
                      <a:cubicBezTo>
                        <a:pt x="18" y="4"/>
                        <a:pt x="18" y="4"/>
                        <a:pt x="18" y="4"/>
                      </a:cubicBezTo>
                      <a:cubicBezTo>
                        <a:pt x="16" y="1"/>
                        <a:pt x="11" y="0"/>
                        <a:pt x="7" y="1"/>
                      </a:cubicBezTo>
                      <a:cubicBezTo>
                        <a:pt x="3" y="2"/>
                        <a:pt x="0" y="6"/>
                        <a:pt x="0" y="11"/>
                      </a:cubicBezTo>
                      <a:cubicBezTo>
                        <a:pt x="1" y="54"/>
                        <a:pt x="1" y="54"/>
                        <a:pt x="1" y="54"/>
                      </a:cubicBezTo>
                      <a:cubicBezTo>
                        <a:pt x="1" y="56"/>
                        <a:pt x="2" y="59"/>
                        <a:pt x="4" y="61"/>
                      </a:cubicBezTo>
                      <a:cubicBezTo>
                        <a:pt x="6" y="63"/>
                        <a:pt x="8" y="64"/>
                        <a:pt x="11" y="64"/>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6" name="Freeform 160"/>
                <p:cNvSpPr>
                  <a:spLocks/>
                </p:cNvSpPr>
                <p:nvPr/>
              </p:nvSpPr>
              <p:spPr bwMode="auto">
                <a:xfrm>
                  <a:off x="7088188" y="4630738"/>
                  <a:ext cx="120650" cy="42862"/>
                </a:xfrm>
                <a:custGeom>
                  <a:avLst/>
                  <a:gdLst>
                    <a:gd name="T0" fmla="*/ 18 w 162"/>
                    <a:gd name="T1" fmla="*/ 50 h 57"/>
                    <a:gd name="T2" fmla="*/ 50 w 162"/>
                    <a:gd name="T3" fmla="*/ 46 h 57"/>
                    <a:gd name="T4" fmla="*/ 51 w 162"/>
                    <a:gd name="T5" fmla="*/ 49 h 57"/>
                    <a:gd name="T6" fmla="*/ 61 w 162"/>
                    <a:gd name="T7" fmla="*/ 57 h 57"/>
                    <a:gd name="T8" fmla="*/ 92 w 162"/>
                    <a:gd name="T9" fmla="*/ 55 h 57"/>
                    <a:gd name="T10" fmla="*/ 102 w 162"/>
                    <a:gd name="T11" fmla="*/ 47 h 57"/>
                    <a:gd name="T12" fmla="*/ 105 w 162"/>
                    <a:gd name="T13" fmla="*/ 36 h 57"/>
                    <a:gd name="T14" fmla="*/ 150 w 162"/>
                    <a:gd name="T15" fmla="*/ 40 h 57"/>
                    <a:gd name="T16" fmla="*/ 156 w 162"/>
                    <a:gd name="T17" fmla="*/ 39 h 57"/>
                    <a:gd name="T18" fmla="*/ 161 w 162"/>
                    <a:gd name="T19" fmla="*/ 32 h 57"/>
                    <a:gd name="T20" fmla="*/ 155 w 162"/>
                    <a:gd name="T21" fmla="*/ 21 h 57"/>
                    <a:gd name="T22" fmla="*/ 109 w 162"/>
                    <a:gd name="T23" fmla="*/ 1 h 57"/>
                    <a:gd name="T24" fmla="*/ 104 w 162"/>
                    <a:gd name="T25" fmla="*/ 0 h 57"/>
                    <a:gd name="T26" fmla="*/ 42 w 162"/>
                    <a:gd name="T27" fmla="*/ 2 h 57"/>
                    <a:gd name="T28" fmla="*/ 34 w 162"/>
                    <a:gd name="T29" fmla="*/ 6 h 57"/>
                    <a:gd name="T30" fmla="*/ 27 w 162"/>
                    <a:gd name="T31" fmla="*/ 16 h 57"/>
                    <a:gd name="T32" fmla="*/ 15 w 162"/>
                    <a:gd name="T33" fmla="*/ 11 h 57"/>
                    <a:gd name="T34" fmla="*/ 4 w 162"/>
                    <a:gd name="T35" fmla="*/ 12 h 57"/>
                    <a:gd name="T36" fmla="*/ 1 w 162"/>
                    <a:gd name="T37" fmla="*/ 23 h 57"/>
                    <a:gd name="T38" fmla="*/ 7 w 162"/>
                    <a:gd name="T39" fmla="*/ 43 h 57"/>
                    <a:gd name="T40" fmla="*/ 18 w 162"/>
                    <a:gd name="T41"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57">
                      <a:moveTo>
                        <a:pt x="18" y="50"/>
                      </a:moveTo>
                      <a:cubicBezTo>
                        <a:pt x="50" y="46"/>
                        <a:pt x="50" y="46"/>
                        <a:pt x="50" y="46"/>
                      </a:cubicBezTo>
                      <a:cubicBezTo>
                        <a:pt x="51" y="49"/>
                        <a:pt x="51" y="49"/>
                        <a:pt x="51" y="49"/>
                      </a:cubicBezTo>
                      <a:cubicBezTo>
                        <a:pt x="52" y="54"/>
                        <a:pt x="56" y="57"/>
                        <a:pt x="61" y="57"/>
                      </a:cubicBezTo>
                      <a:cubicBezTo>
                        <a:pt x="92" y="55"/>
                        <a:pt x="92" y="55"/>
                        <a:pt x="92" y="55"/>
                      </a:cubicBezTo>
                      <a:cubicBezTo>
                        <a:pt x="97" y="55"/>
                        <a:pt x="100" y="52"/>
                        <a:pt x="102" y="47"/>
                      </a:cubicBezTo>
                      <a:cubicBezTo>
                        <a:pt x="105" y="36"/>
                        <a:pt x="105" y="36"/>
                        <a:pt x="105" y="36"/>
                      </a:cubicBezTo>
                      <a:cubicBezTo>
                        <a:pt x="150" y="40"/>
                        <a:pt x="150" y="40"/>
                        <a:pt x="150" y="40"/>
                      </a:cubicBezTo>
                      <a:cubicBezTo>
                        <a:pt x="152" y="40"/>
                        <a:pt x="154" y="40"/>
                        <a:pt x="156" y="39"/>
                      </a:cubicBezTo>
                      <a:cubicBezTo>
                        <a:pt x="158" y="38"/>
                        <a:pt x="160" y="35"/>
                        <a:pt x="161" y="32"/>
                      </a:cubicBezTo>
                      <a:cubicBezTo>
                        <a:pt x="162" y="28"/>
                        <a:pt x="159" y="23"/>
                        <a:pt x="155" y="21"/>
                      </a:cubicBezTo>
                      <a:cubicBezTo>
                        <a:pt x="109" y="1"/>
                        <a:pt x="109" y="1"/>
                        <a:pt x="109" y="1"/>
                      </a:cubicBezTo>
                      <a:cubicBezTo>
                        <a:pt x="107" y="0"/>
                        <a:pt x="106" y="0"/>
                        <a:pt x="104" y="0"/>
                      </a:cubicBezTo>
                      <a:cubicBezTo>
                        <a:pt x="42" y="2"/>
                        <a:pt x="42" y="2"/>
                        <a:pt x="42" y="2"/>
                      </a:cubicBezTo>
                      <a:cubicBezTo>
                        <a:pt x="39" y="2"/>
                        <a:pt x="36" y="4"/>
                        <a:pt x="34" y="6"/>
                      </a:cubicBezTo>
                      <a:cubicBezTo>
                        <a:pt x="27" y="16"/>
                        <a:pt x="27" y="16"/>
                        <a:pt x="27" y="16"/>
                      </a:cubicBezTo>
                      <a:cubicBezTo>
                        <a:pt x="15" y="11"/>
                        <a:pt x="15" y="11"/>
                        <a:pt x="15" y="11"/>
                      </a:cubicBezTo>
                      <a:cubicBezTo>
                        <a:pt x="11" y="9"/>
                        <a:pt x="7" y="10"/>
                        <a:pt x="4" y="12"/>
                      </a:cubicBezTo>
                      <a:cubicBezTo>
                        <a:pt x="1" y="15"/>
                        <a:pt x="0" y="19"/>
                        <a:pt x="1" y="23"/>
                      </a:cubicBezTo>
                      <a:cubicBezTo>
                        <a:pt x="7" y="43"/>
                        <a:pt x="7" y="43"/>
                        <a:pt x="7" y="43"/>
                      </a:cubicBezTo>
                      <a:cubicBezTo>
                        <a:pt x="9" y="48"/>
                        <a:pt x="14" y="51"/>
                        <a:pt x="18" y="50"/>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7" name="Freeform 161"/>
                <p:cNvSpPr>
                  <a:spLocks/>
                </p:cNvSpPr>
                <p:nvPr/>
              </p:nvSpPr>
              <p:spPr bwMode="auto">
                <a:xfrm>
                  <a:off x="7224713" y="4657725"/>
                  <a:ext cx="44450" cy="34925"/>
                </a:xfrm>
                <a:custGeom>
                  <a:avLst/>
                  <a:gdLst>
                    <a:gd name="T0" fmla="*/ 3 w 60"/>
                    <a:gd name="T1" fmla="*/ 6 h 46"/>
                    <a:gd name="T2" fmla="*/ 6 w 60"/>
                    <a:gd name="T3" fmla="*/ 20 h 46"/>
                    <a:gd name="T4" fmla="*/ 43 w 60"/>
                    <a:gd name="T5" fmla="*/ 44 h 46"/>
                    <a:gd name="T6" fmla="*/ 50 w 60"/>
                    <a:gd name="T7" fmla="*/ 46 h 46"/>
                    <a:gd name="T8" fmla="*/ 57 w 60"/>
                    <a:gd name="T9" fmla="*/ 41 h 46"/>
                    <a:gd name="T10" fmla="*/ 54 w 60"/>
                    <a:gd name="T11" fmla="*/ 27 h 46"/>
                    <a:gd name="T12" fmla="*/ 17 w 60"/>
                    <a:gd name="T13" fmla="*/ 3 h 46"/>
                    <a:gd name="T14" fmla="*/ 3 w 60"/>
                    <a:gd name="T15" fmla="*/ 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46">
                      <a:moveTo>
                        <a:pt x="3" y="6"/>
                      </a:moveTo>
                      <a:cubicBezTo>
                        <a:pt x="0" y="11"/>
                        <a:pt x="1" y="17"/>
                        <a:pt x="6" y="20"/>
                      </a:cubicBezTo>
                      <a:cubicBezTo>
                        <a:pt x="43" y="44"/>
                        <a:pt x="43" y="44"/>
                        <a:pt x="43" y="44"/>
                      </a:cubicBezTo>
                      <a:cubicBezTo>
                        <a:pt x="45" y="45"/>
                        <a:pt x="48" y="46"/>
                        <a:pt x="50" y="46"/>
                      </a:cubicBezTo>
                      <a:cubicBezTo>
                        <a:pt x="53" y="45"/>
                        <a:pt x="56" y="44"/>
                        <a:pt x="57" y="41"/>
                      </a:cubicBezTo>
                      <a:cubicBezTo>
                        <a:pt x="60" y="36"/>
                        <a:pt x="59" y="30"/>
                        <a:pt x="54" y="27"/>
                      </a:cubicBezTo>
                      <a:cubicBezTo>
                        <a:pt x="17" y="3"/>
                        <a:pt x="17" y="3"/>
                        <a:pt x="17" y="3"/>
                      </a:cubicBezTo>
                      <a:cubicBezTo>
                        <a:pt x="12" y="0"/>
                        <a:pt x="6" y="2"/>
                        <a:pt x="3" y="6"/>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8" name="Freeform 162"/>
                <p:cNvSpPr>
                  <a:spLocks/>
                </p:cNvSpPr>
                <p:nvPr/>
              </p:nvSpPr>
              <p:spPr bwMode="auto">
                <a:xfrm>
                  <a:off x="6948488" y="4624388"/>
                  <a:ext cx="68263" cy="42862"/>
                </a:xfrm>
                <a:custGeom>
                  <a:avLst/>
                  <a:gdLst>
                    <a:gd name="T0" fmla="*/ 13 w 92"/>
                    <a:gd name="T1" fmla="*/ 1 h 59"/>
                    <a:gd name="T2" fmla="*/ 1 w 92"/>
                    <a:gd name="T3" fmla="*/ 8 h 59"/>
                    <a:gd name="T4" fmla="*/ 7 w 92"/>
                    <a:gd name="T5" fmla="*/ 20 h 59"/>
                    <a:gd name="T6" fmla="*/ 32 w 92"/>
                    <a:gd name="T7" fmla="*/ 31 h 59"/>
                    <a:gd name="T8" fmla="*/ 57 w 92"/>
                    <a:gd name="T9" fmla="*/ 53 h 59"/>
                    <a:gd name="T10" fmla="*/ 61 w 92"/>
                    <a:gd name="T11" fmla="*/ 55 h 59"/>
                    <a:gd name="T12" fmla="*/ 79 w 92"/>
                    <a:gd name="T13" fmla="*/ 59 h 59"/>
                    <a:gd name="T14" fmla="*/ 86 w 92"/>
                    <a:gd name="T15" fmla="*/ 57 h 59"/>
                    <a:gd name="T16" fmla="*/ 89 w 92"/>
                    <a:gd name="T17" fmla="*/ 55 h 59"/>
                    <a:gd name="T18" fmla="*/ 90 w 92"/>
                    <a:gd name="T19" fmla="*/ 45 h 59"/>
                    <a:gd name="T20" fmla="*/ 81 w 92"/>
                    <a:gd name="T21" fmla="*/ 21 h 59"/>
                    <a:gd name="T22" fmla="*/ 73 w 92"/>
                    <a:gd name="T23" fmla="*/ 15 h 59"/>
                    <a:gd name="T24" fmla="*/ 13 w 92"/>
                    <a:gd name="T25"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59">
                      <a:moveTo>
                        <a:pt x="13" y="1"/>
                      </a:moveTo>
                      <a:cubicBezTo>
                        <a:pt x="8" y="0"/>
                        <a:pt x="3" y="3"/>
                        <a:pt x="1" y="8"/>
                      </a:cubicBezTo>
                      <a:cubicBezTo>
                        <a:pt x="0" y="13"/>
                        <a:pt x="2" y="18"/>
                        <a:pt x="7" y="20"/>
                      </a:cubicBezTo>
                      <a:cubicBezTo>
                        <a:pt x="17" y="25"/>
                        <a:pt x="29" y="30"/>
                        <a:pt x="32" y="31"/>
                      </a:cubicBezTo>
                      <a:cubicBezTo>
                        <a:pt x="35" y="34"/>
                        <a:pt x="48" y="45"/>
                        <a:pt x="57" y="53"/>
                      </a:cubicBezTo>
                      <a:cubicBezTo>
                        <a:pt x="58" y="54"/>
                        <a:pt x="60" y="55"/>
                        <a:pt x="61" y="55"/>
                      </a:cubicBezTo>
                      <a:cubicBezTo>
                        <a:pt x="79" y="59"/>
                        <a:pt x="79" y="59"/>
                        <a:pt x="79" y="59"/>
                      </a:cubicBezTo>
                      <a:cubicBezTo>
                        <a:pt x="81" y="59"/>
                        <a:pt x="84" y="59"/>
                        <a:pt x="86" y="57"/>
                      </a:cubicBezTo>
                      <a:cubicBezTo>
                        <a:pt x="87" y="57"/>
                        <a:pt x="88" y="56"/>
                        <a:pt x="89" y="55"/>
                      </a:cubicBezTo>
                      <a:cubicBezTo>
                        <a:pt x="91" y="53"/>
                        <a:pt x="92" y="49"/>
                        <a:pt x="90" y="45"/>
                      </a:cubicBezTo>
                      <a:cubicBezTo>
                        <a:pt x="81" y="21"/>
                        <a:pt x="81" y="21"/>
                        <a:pt x="81" y="21"/>
                      </a:cubicBezTo>
                      <a:cubicBezTo>
                        <a:pt x="79" y="18"/>
                        <a:pt x="77" y="15"/>
                        <a:pt x="73" y="15"/>
                      </a:cubicBezTo>
                      <a:lnTo>
                        <a:pt x="13" y="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9" name="Freeform 163"/>
                <p:cNvSpPr>
                  <a:spLocks/>
                </p:cNvSpPr>
                <p:nvPr/>
              </p:nvSpPr>
              <p:spPr bwMode="auto">
                <a:xfrm>
                  <a:off x="7011988" y="4684713"/>
                  <a:ext cx="215900" cy="163512"/>
                </a:xfrm>
                <a:custGeom>
                  <a:avLst/>
                  <a:gdLst>
                    <a:gd name="T0" fmla="*/ 285 w 288"/>
                    <a:gd name="T1" fmla="*/ 96 h 220"/>
                    <a:gd name="T2" fmla="*/ 253 w 288"/>
                    <a:gd name="T3" fmla="*/ 57 h 220"/>
                    <a:gd name="T4" fmla="*/ 243 w 288"/>
                    <a:gd name="T5" fmla="*/ 21 h 220"/>
                    <a:gd name="T6" fmla="*/ 239 w 288"/>
                    <a:gd name="T7" fmla="*/ 16 h 220"/>
                    <a:gd name="T8" fmla="*/ 220 w 288"/>
                    <a:gd name="T9" fmla="*/ 2 h 220"/>
                    <a:gd name="T10" fmla="*/ 212 w 288"/>
                    <a:gd name="T11" fmla="*/ 1 h 220"/>
                    <a:gd name="T12" fmla="*/ 205 w 288"/>
                    <a:gd name="T13" fmla="*/ 6 h 220"/>
                    <a:gd name="T14" fmla="*/ 194 w 288"/>
                    <a:gd name="T15" fmla="*/ 31 h 220"/>
                    <a:gd name="T16" fmla="*/ 180 w 288"/>
                    <a:gd name="T17" fmla="*/ 28 h 220"/>
                    <a:gd name="T18" fmla="*/ 181 w 288"/>
                    <a:gd name="T19" fmla="*/ 20 h 220"/>
                    <a:gd name="T20" fmla="*/ 179 w 288"/>
                    <a:gd name="T21" fmla="*/ 12 h 220"/>
                    <a:gd name="T22" fmla="*/ 171 w 288"/>
                    <a:gd name="T23" fmla="*/ 8 h 220"/>
                    <a:gd name="T24" fmla="*/ 133 w 288"/>
                    <a:gd name="T25" fmla="*/ 9 h 220"/>
                    <a:gd name="T26" fmla="*/ 123 w 288"/>
                    <a:gd name="T27" fmla="*/ 16 h 220"/>
                    <a:gd name="T28" fmla="*/ 119 w 288"/>
                    <a:gd name="T29" fmla="*/ 31 h 220"/>
                    <a:gd name="T30" fmla="*/ 109 w 288"/>
                    <a:gd name="T31" fmla="*/ 27 h 220"/>
                    <a:gd name="T32" fmla="*/ 98 w 288"/>
                    <a:gd name="T33" fmla="*/ 29 h 220"/>
                    <a:gd name="T34" fmla="*/ 63 w 288"/>
                    <a:gd name="T35" fmla="*/ 62 h 220"/>
                    <a:gd name="T36" fmla="*/ 62 w 288"/>
                    <a:gd name="T37" fmla="*/ 63 h 220"/>
                    <a:gd name="T38" fmla="*/ 51 w 288"/>
                    <a:gd name="T39" fmla="*/ 78 h 220"/>
                    <a:gd name="T40" fmla="*/ 10 w 288"/>
                    <a:gd name="T41" fmla="*/ 93 h 220"/>
                    <a:gd name="T42" fmla="*/ 4 w 288"/>
                    <a:gd name="T43" fmla="*/ 103 h 220"/>
                    <a:gd name="T44" fmla="*/ 6 w 288"/>
                    <a:gd name="T45" fmla="*/ 180 h 220"/>
                    <a:gd name="T46" fmla="*/ 2 w 288"/>
                    <a:gd name="T47" fmla="*/ 193 h 220"/>
                    <a:gd name="T48" fmla="*/ 3 w 288"/>
                    <a:gd name="T49" fmla="*/ 203 h 220"/>
                    <a:gd name="T50" fmla="*/ 13 w 288"/>
                    <a:gd name="T51" fmla="*/ 207 h 220"/>
                    <a:gd name="T52" fmla="*/ 62 w 288"/>
                    <a:gd name="T53" fmla="*/ 200 h 220"/>
                    <a:gd name="T54" fmla="*/ 66 w 288"/>
                    <a:gd name="T55" fmla="*/ 198 h 220"/>
                    <a:gd name="T56" fmla="*/ 114 w 288"/>
                    <a:gd name="T57" fmla="*/ 167 h 220"/>
                    <a:gd name="T58" fmla="*/ 140 w 288"/>
                    <a:gd name="T59" fmla="*/ 184 h 220"/>
                    <a:gd name="T60" fmla="*/ 154 w 288"/>
                    <a:gd name="T61" fmla="*/ 203 h 220"/>
                    <a:gd name="T62" fmla="*/ 185 w 288"/>
                    <a:gd name="T63" fmla="*/ 220 h 220"/>
                    <a:gd name="T64" fmla="*/ 189 w 288"/>
                    <a:gd name="T65" fmla="*/ 220 h 220"/>
                    <a:gd name="T66" fmla="*/ 192 w 288"/>
                    <a:gd name="T67" fmla="*/ 220 h 220"/>
                    <a:gd name="T68" fmla="*/ 225 w 288"/>
                    <a:gd name="T69" fmla="*/ 205 h 220"/>
                    <a:gd name="T70" fmla="*/ 228 w 288"/>
                    <a:gd name="T71" fmla="*/ 203 h 220"/>
                    <a:gd name="T72" fmla="*/ 262 w 288"/>
                    <a:gd name="T73" fmla="*/ 169 h 220"/>
                    <a:gd name="T74" fmla="*/ 264 w 288"/>
                    <a:gd name="T75" fmla="*/ 165 h 220"/>
                    <a:gd name="T76" fmla="*/ 287 w 288"/>
                    <a:gd name="T77" fmla="*/ 106 h 220"/>
                    <a:gd name="T78" fmla="*/ 285 w 288"/>
                    <a:gd name="T79" fmla="*/ 9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8" h="220">
                      <a:moveTo>
                        <a:pt x="285" y="96"/>
                      </a:moveTo>
                      <a:cubicBezTo>
                        <a:pt x="253" y="57"/>
                        <a:pt x="253" y="57"/>
                        <a:pt x="253" y="57"/>
                      </a:cubicBezTo>
                      <a:cubicBezTo>
                        <a:pt x="243" y="21"/>
                        <a:pt x="243" y="21"/>
                        <a:pt x="243" y="21"/>
                      </a:cubicBezTo>
                      <a:cubicBezTo>
                        <a:pt x="242" y="19"/>
                        <a:pt x="241" y="17"/>
                        <a:pt x="239" y="16"/>
                      </a:cubicBezTo>
                      <a:cubicBezTo>
                        <a:pt x="220" y="2"/>
                        <a:pt x="220" y="2"/>
                        <a:pt x="220" y="2"/>
                      </a:cubicBezTo>
                      <a:cubicBezTo>
                        <a:pt x="218" y="0"/>
                        <a:pt x="215" y="0"/>
                        <a:pt x="212" y="1"/>
                      </a:cubicBezTo>
                      <a:cubicBezTo>
                        <a:pt x="209" y="1"/>
                        <a:pt x="206" y="4"/>
                        <a:pt x="205" y="6"/>
                      </a:cubicBezTo>
                      <a:cubicBezTo>
                        <a:pt x="194" y="31"/>
                        <a:pt x="194" y="31"/>
                        <a:pt x="194" y="31"/>
                      </a:cubicBezTo>
                      <a:cubicBezTo>
                        <a:pt x="180" y="28"/>
                        <a:pt x="180" y="28"/>
                        <a:pt x="180" y="28"/>
                      </a:cubicBezTo>
                      <a:cubicBezTo>
                        <a:pt x="181" y="20"/>
                        <a:pt x="181" y="20"/>
                        <a:pt x="181" y="20"/>
                      </a:cubicBezTo>
                      <a:cubicBezTo>
                        <a:pt x="182" y="17"/>
                        <a:pt x="181" y="14"/>
                        <a:pt x="179" y="12"/>
                      </a:cubicBezTo>
                      <a:cubicBezTo>
                        <a:pt x="177" y="9"/>
                        <a:pt x="174" y="8"/>
                        <a:pt x="171" y="8"/>
                      </a:cubicBezTo>
                      <a:cubicBezTo>
                        <a:pt x="133" y="9"/>
                        <a:pt x="133" y="9"/>
                        <a:pt x="133" y="9"/>
                      </a:cubicBezTo>
                      <a:cubicBezTo>
                        <a:pt x="129" y="9"/>
                        <a:pt x="125" y="12"/>
                        <a:pt x="123" y="16"/>
                      </a:cubicBezTo>
                      <a:cubicBezTo>
                        <a:pt x="119" y="31"/>
                        <a:pt x="119" y="31"/>
                        <a:pt x="119" y="31"/>
                      </a:cubicBezTo>
                      <a:cubicBezTo>
                        <a:pt x="109" y="27"/>
                        <a:pt x="109" y="27"/>
                        <a:pt x="109" y="27"/>
                      </a:cubicBezTo>
                      <a:cubicBezTo>
                        <a:pt x="106" y="25"/>
                        <a:pt x="101" y="26"/>
                        <a:pt x="98" y="29"/>
                      </a:cubicBezTo>
                      <a:cubicBezTo>
                        <a:pt x="63" y="62"/>
                        <a:pt x="63" y="62"/>
                        <a:pt x="63" y="62"/>
                      </a:cubicBezTo>
                      <a:cubicBezTo>
                        <a:pt x="62" y="62"/>
                        <a:pt x="62" y="63"/>
                        <a:pt x="62" y="63"/>
                      </a:cubicBezTo>
                      <a:cubicBezTo>
                        <a:pt x="51" y="78"/>
                        <a:pt x="51" y="78"/>
                        <a:pt x="51" y="78"/>
                      </a:cubicBezTo>
                      <a:cubicBezTo>
                        <a:pt x="10" y="93"/>
                        <a:pt x="10" y="93"/>
                        <a:pt x="10" y="93"/>
                      </a:cubicBezTo>
                      <a:cubicBezTo>
                        <a:pt x="6" y="94"/>
                        <a:pt x="4" y="98"/>
                        <a:pt x="4" y="103"/>
                      </a:cubicBezTo>
                      <a:cubicBezTo>
                        <a:pt x="6" y="180"/>
                        <a:pt x="6" y="180"/>
                        <a:pt x="6" y="180"/>
                      </a:cubicBezTo>
                      <a:cubicBezTo>
                        <a:pt x="2" y="193"/>
                        <a:pt x="2" y="193"/>
                        <a:pt x="2" y="193"/>
                      </a:cubicBezTo>
                      <a:cubicBezTo>
                        <a:pt x="0" y="197"/>
                        <a:pt x="1" y="201"/>
                        <a:pt x="3" y="203"/>
                      </a:cubicBezTo>
                      <a:cubicBezTo>
                        <a:pt x="6" y="206"/>
                        <a:pt x="9" y="208"/>
                        <a:pt x="13" y="207"/>
                      </a:cubicBezTo>
                      <a:cubicBezTo>
                        <a:pt x="62" y="200"/>
                        <a:pt x="62" y="200"/>
                        <a:pt x="62" y="200"/>
                      </a:cubicBezTo>
                      <a:cubicBezTo>
                        <a:pt x="64" y="199"/>
                        <a:pt x="65" y="199"/>
                        <a:pt x="66" y="198"/>
                      </a:cubicBezTo>
                      <a:cubicBezTo>
                        <a:pt x="114" y="167"/>
                        <a:pt x="114" y="167"/>
                        <a:pt x="114" y="167"/>
                      </a:cubicBezTo>
                      <a:cubicBezTo>
                        <a:pt x="140" y="184"/>
                        <a:pt x="140" y="184"/>
                        <a:pt x="140" y="184"/>
                      </a:cubicBezTo>
                      <a:cubicBezTo>
                        <a:pt x="146" y="191"/>
                        <a:pt x="152" y="200"/>
                        <a:pt x="154" y="203"/>
                      </a:cubicBezTo>
                      <a:cubicBezTo>
                        <a:pt x="156" y="210"/>
                        <a:pt x="164" y="213"/>
                        <a:pt x="185" y="220"/>
                      </a:cubicBezTo>
                      <a:cubicBezTo>
                        <a:pt x="186" y="220"/>
                        <a:pt x="188" y="220"/>
                        <a:pt x="189" y="220"/>
                      </a:cubicBezTo>
                      <a:cubicBezTo>
                        <a:pt x="190" y="220"/>
                        <a:pt x="191" y="220"/>
                        <a:pt x="192" y="220"/>
                      </a:cubicBezTo>
                      <a:cubicBezTo>
                        <a:pt x="225" y="205"/>
                        <a:pt x="225" y="205"/>
                        <a:pt x="225" y="205"/>
                      </a:cubicBezTo>
                      <a:cubicBezTo>
                        <a:pt x="226" y="205"/>
                        <a:pt x="227" y="204"/>
                        <a:pt x="228" y="203"/>
                      </a:cubicBezTo>
                      <a:cubicBezTo>
                        <a:pt x="262" y="169"/>
                        <a:pt x="262" y="169"/>
                        <a:pt x="262" y="169"/>
                      </a:cubicBezTo>
                      <a:cubicBezTo>
                        <a:pt x="263" y="168"/>
                        <a:pt x="263" y="167"/>
                        <a:pt x="264" y="165"/>
                      </a:cubicBezTo>
                      <a:cubicBezTo>
                        <a:pt x="287" y="106"/>
                        <a:pt x="287" y="106"/>
                        <a:pt x="287" y="106"/>
                      </a:cubicBezTo>
                      <a:cubicBezTo>
                        <a:pt x="288" y="102"/>
                        <a:pt x="287" y="99"/>
                        <a:pt x="285" y="96"/>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40" name="Freeform 164"/>
                <p:cNvSpPr>
                  <a:spLocks/>
                </p:cNvSpPr>
                <p:nvPr/>
              </p:nvSpPr>
              <p:spPr bwMode="auto">
                <a:xfrm>
                  <a:off x="7126288" y="4854575"/>
                  <a:ext cx="30163" cy="28575"/>
                </a:xfrm>
                <a:custGeom>
                  <a:avLst/>
                  <a:gdLst>
                    <a:gd name="T0" fmla="*/ 28 w 40"/>
                    <a:gd name="T1" fmla="*/ 1 h 38"/>
                    <a:gd name="T2" fmla="*/ 13 w 40"/>
                    <a:gd name="T3" fmla="*/ 0 h 38"/>
                    <a:gd name="T4" fmla="*/ 3 w 40"/>
                    <a:gd name="T5" fmla="*/ 3 h 38"/>
                    <a:gd name="T6" fmla="*/ 0 w 40"/>
                    <a:gd name="T7" fmla="*/ 13 h 38"/>
                    <a:gd name="T8" fmla="*/ 5 w 40"/>
                    <a:gd name="T9" fmla="*/ 30 h 38"/>
                    <a:gd name="T10" fmla="*/ 13 w 40"/>
                    <a:gd name="T11" fmla="*/ 38 h 38"/>
                    <a:gd name="T12" fmla="*/ 16 w 40"/>
                    <a:gd name="T13" fmla="*/ 38 h 38"/>
                    <a:gd name="T14" fmla="*/ 23 w 40"/>
                    <a:gd name="T15" fmla="*/ 34 h 38"/>
                    <a:gd name="T16" fmla="*/ 36 w 40"/>
                    <a:gd name="T17" fmla="*/ 17 h 38"/>
                    <a:gd name="T18" fmla="*/ 38 w 40"/>
                    <a:gd name="T19" fmla="*/ 7 h 38"/>
                    <a:gd name="T20" fmla="*/ 28 w 40"/>
                    <a:gd name="T2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8">
                      <a:moveTo>
                        <a:pt x="28" y="1"/>
                      </a:moveTo>
                      <a:cubicBezTo>
                        <a:pt x="22" y="1"/>
                        <a:pt x="15" y="1"/>
                        <a:pt x="13" y="0"/>
                      </a:cubicBezTo>
                      <a:cubicBezTo>
                        <a:pt x="9" y="0"/>
                        <a:pt x="6" y="1"/>
                        <a:pt x="3" y="3"/>
                      </a:cubicBezTo>
                      <a:cubicBezTo>
                        <a:pt x="1" y="6"/>
                        <a:pt x="0" y="10"/>
                        <a:pt x="0" y="13"/>
                      </a:cubicBezTo>
                      <a:cubicBezTo>
                        <a:pt x="5" y="30"/>
                        <a:pt x="5" y="30"/>
                        <a:pt x="5" y="30"/>
                      </a:cubicBezTo>
                      <a:cubicBezTo>
                        <a:pt x="6" y="34"/>
                        <a:pt x="9" y="37"/>
                        <a:pt x="13" y="38"/>
                      </a:cubicBezTo>
                      <a:cubicBezTo>
                        <a:pt x="14" y="38"/>
                        <a:pt x="15" y="38"/>
                        <a:pt x="16" y="38"/>
                      </a:cubicBezTo>
                      <a:cubicBezTo>
                        <a:pt x="19" y="37"/>
                        <a:pt x="21" y="36"/>
                        <a:pt x="23" y="34"/>
                      </a:cubicBezTo>
                      <a:cubicBezTo>
                        <a:pt x="36" y="17"/>
                        <a:pt x="36" y="17"/>
                        <a:pt x="36" y="17"/>
                      </a:cubicBezTo>
                      <a:cubicBezTo>
                        <a:pt x="39" y="14"/>
                        <a:pt x="40" y="10"/>
                        <a:pt x="38" y="7"/>
                      </a:cubicBezTo>
                      <a:cubicBezTo>
                        <a:pt x="36" y="3"/>
                        <a:pt x="32" y="1"/>
                        <a:pt x="28" y="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41" name="Freeform 165"/>
                <p:cNvSpPr>
                  <a:spLocks/>
                </p:cNvSpPr>
                <p:nvPr/>
              </p:nvSpPr>
              <p:spPr bwMode="auto">
                <a:xfrm>
                  <a:off x="7258051" y="4765675"/>
                  <a:ext cx="38100" cy="47625"/>
                </a:xfrm>
                <a:custGeom>
                  <a:avLst/>
                  <a:gdLst>
                    <a:gd name="T0" fmla="*/ 41 w 52"/>
                    <a:gd name="T1" fmla="*/ 17 h 64"/>
                    <a:gd name="T2" fmla="*/ 37 w 52"/>
                    <a:gd name="T3" fmla="*/ 7 h 64"/>
                    <a:gd name="T4" fmla="*/ 27 w 52"/>
                    <a:gd name="T5" fmla="*/ 0 h 64"/>
                    <a:gd name="T6" fmla="*/ 18 w 52"/>
                    <a:gd name="T7" fmla="*/ 7 h 64"/>
                    <a:gd name="T8" fmla="*/ 1 w 52"/>
                    <a:gd name="T9" fmla="*/ 50 h 64"/>
                    <a:gd name="T10" fmla="*/ 5 w 52"/>
                    <a:gd name="T11" fmla="*/ 62 h 64"/>
                    <a:gd name="T12" fmla="*/ 12 w 52"/>
                    <a:gd name="T13" fmla="*/ 64 h 64"/>
                    <a:gd name="T14" fmla="*/ 18 w 52"/>
                    <a:gd name="T15" fmla="*/ 62 h 64"/>
                    <a:gd name="T16" fmla="*/ 48 w 52"/>
                    <a:gd name="T17" fmla="*/ 35 h 64"/>
                    <a:gd name="T18" fmla="*/ 51 w 52"/>
                    <a:gd name="T19" fmla="*/ 23 h 64"/>
                    <a:gd name="T20" fmla="*/ 41 w 52"/>
                    <a:gd name="T21"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4">
                      <a:moveTo>
                        <a:pt x="41" y="17"/>
                      </a:moveTo>
                      <a:cubicBezTo>
                        <a:pt x="37" y="7"/>
                        <a:pt x="37" y="7"/>
                        <a:pt x="37" y="7"/>
                      </a:cubicBezTo>
                      <a:cubicBezTo>
                        <a:pt x="35" y="2"/>
                        <a:pt x="31" y="0"/>
                        <a:pt x="27" y="0"/>
                      </a:cubicBezTo>
                      <a:cubicBezTo>
                        <a:pt x="23" y="0"/>
                        <a:pt x="19" y="3"/>
                        <a:pt x="18" y="7"/>
                      </a:cubicBezTo>
                      <a:cubicBezTo>
                        <a:pt x="1" y="50"/>
                        <a:pt x="1" y="50"/>
                        <a:pt x="1" y="50"/>
                      </a:cubicBezTo>
                      <a:cubicBezTo>
                        <a:pt x="0" y="55"/>
                        <a:pt x="1" y="60"/>
                        <a:pt x="5" y="62"/>
                      </a:cubicBezTo>
                      <a:cubicBezTo>
                        <a:pt x="7" y="64"/>
                        <a:pt x="10" y="64"/>
                        <a:pt x="12" y="64"/>
                      </a:cubicBezTo>
                      <a:cubicBezTo>
                        <a:pt x="14" y="64"/>
                        <a:pt x="16" y="63"/>
                        <a:pt x="18" y="62"/>
                      </a:cubicBezTo>
                      <a:cubicBezTo>
                        <a:pt x="48" y="35"/>
                        <a:pt x="48" y="35"/>
                        <a:pt x="48" y="35"/>
                      </a:cubicBezTo>
                      <a:cubicBezTo>
                        <a:pt x="51" y="32"/>
                        <a:pt x="52" y="27"/>
                        <a:pt x="51" y="23"/>
                      </a:cubicBezTo>
                      <a:cubicBezTo>
                        <a:pt x="49" y="19"/>
                        <a:pt x="45" y="17"/>
                        <a:pt x="41" y="17"/>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42" name="Freeform 166"/>
                <p:cNvSpPr>
                  <a:spLocks/>
                </p:cNvSpPr>
                <p:nvPr/>
              </p:nvSpPr>
              <p:spPr bwMode="auto">
                <a:xfrm>
                  <a:off x="7192963" y="4816475"/>
                  <a:ext cx="65088" cy="52387"/>
                </a:xfrm>
                <a:custGeom>
                  <a:avLst/>
                  <a:gdLst>
                    <a:gd name="T0" fmla="*/ 82 w 88"/>
                    <a:gd name="T1" fmla="*/ 7 h 70"/>
                    <a:gd name="T2" fmla="*/ 75 w 88"/>
                    <a:gd name="T3" fmla="*/ 1 h 70"/>
                    <a:gd name="T4" fmla="*/ 66 w 88"/>
                    <a:gd name="T5" fmla="*/ 3 h 70"/>
                    <a:gd name="T6" fmla="*/ 5 w 88"/>
                    <a:gd name="T7" fmla="*/ 52 h 70"/>
                    <a:gd name="T8" fmla="*/ 3 w 88"/>
                    <a:gd name="T9" fmla="*/ 65 h 70"/>
                    <a:gd name="T10" fmla="*/ 13 w 88"/>
                    <a:gd name="T11" fmla="*/ 70 h 70"/>
                    <a:gd name="T12" fmla="*/ 17 w 88"/>
                    <a:gd name="T13" fmla="*/ 68 h 70"/>
                    <a:gd name="T14" fmla="*/ 82 w 88"/>
                    <a:gd name="T15" fmla="*/ 30 h 70"/>
                    <a:gd name="T16" fmla="*/ 86 w 88"/>
                    <a:gd name="T17" fmla="*/ 18 h 70"/>
                    <a:gd name="T18" fmla="*/ 82 w 88"/>
                    <a:gd name="T19"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0">
                      <a:moveTo>
                        <a:pt x="82" y="7"/>
                      </a:moveTo>
                      <a:cubicBezTo>
                        <a:pt x="81" y="4"/>
                        <a:pt x="78" y="2"/>
                        <a:pt x="75" y="1"/>
                      </a:cubicBezTo>
                      <a:cubicBezTo>
                        <a:pt x="72" y="0"/>
                        <a:pt x="68" y="1"/>
                        <a:pt x="66" y="3"/>
                      </a:cubicBezTo>
                      <a:cubicBezTo>
                        <a:pt x="5" y="52"/>
                        <a:pt x="5" y="52"/>
                        <a:pt x="5" y="52"/>
                      </a:cubicBezTo>
                      <a:cubicBezTo>
                        <a:pt x="1" y="55"/>
                        <a:pt x="0" y="61"/>
                        <a:pt x="3" y="65"/>
                      </a:cubicBezTo>
                      <a:cubicBezTo>
                        <a:pt x="6" y="69"/>
                        <a:pt x="9" y="70"/>
                        <a:pt x="13" y="70"/>
                      </a:cubicBezTo>
                      <a:cubicBezTo>
                        <a:pt x="14" y="70"/>
                        <a:pt x="16" y="69"/>
                        <a:pt x="17" y="68"/>
                      </a:cubicBezTo>
                      <a:cubicBezTo>
                        <a:pt x="82" y="30"/>
                        <a:pt x="82" y="30"/>
                        <a:pt x="82" y="30"/>
                      </a:cubicBezTo>
                      <a:cubicBezTo>
                        <a:pt x="86" y="28"/>
                        <a:pt x="88" y="22"/>
                        <a:pt x="86" y="18"/>
                      </a:cubicBezTo>
                      <a:lnTo>
                        <a:pt x="82" y="7"/>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43" name="Freeform 167"/>
                <p:cNvSpPr>
                  <a:spLocks/>
                </p:cNvSpPr>
                <p:nvPr/>
              </p:nvSpPr>
              <p:spPr bwMode="auto">
                <a:xfrm>
                  <a:off x="7461251" y="4341813"/>
                  <a:ext cx="260350" cy="392112"/>
                </a:xfrm>
                <a:custGeom>
                  <a:avLst/>
                  <a:gdLst>
                    <a:gd name="T0" fmla="*/ 33 w 348"/>
                    <a:gd name="T1" fmla="*/ 59 h 526"/>
                    <a:gd name="T2" fmla="*/ 2 w 348"/>
                    <a:gd name="T3" fmla="*/ 117 h 526"/>
                    <a:gd name="T4" fmla="*/ 2 w 348"/>
                    <a:gd name="T5" fmla="*/ 126 h 526"/>
                    <a:gd name="T6" fmla="*/ 50 w 348"/>
                    <a:gd name="T7" fmla="*/ 216 h 526"/>
                    <a:gd name="T8" fmla="*/ 53 w 348"/>
                    <a:gd name="T9" fmla="*/ 219 h 526"/>
                    <a:gd name="T10" fmla="*/ 99 w 348"/>
                    <a:gd name="T11" fmla="*/ 253 h 526"/>
                    <a:gd name="T12" fmla="*/ 109 w 348"/>
                    <a:gd name="T13" fmla="*/ 418 h 526"/>
                    <a:gd name="T14" fmla="*/ 109 w 348"/>
                    <a:gd name="T15" fmla="*/ 421 h 526"/>
                    <a:gd name="T16" fmla="*/ 128 w 348"/>
                    <a:gd name="T17" fmla="*/ 474 h 526"/>
                    <a:gd name="T18" fmla="*/ 130 w 348"/>
                    <a:gd name="T19" fmla="*/ 477 h 526"/>
                    <a:gd name="T20" fmla="*/ 158 w 348"/>
                    <a:gd name="T21" fmla="*/ 508 h 526"/>
                    <a:gd name="T22" fmla="*/ 163 w 348"/>
                    <a:gd name="T23" fmla="*/ 511 h 526"/>
                    <a:gd name="T24" fmla="*/ 210 w 348"/>
                    <a:gd name="T25" fmla="*/ 526 h 526"/>
                    <a:gd name="T26" fmla="*/ 213 w 348"/>
                    <a:gd name="T27" fmla="*/ 526 h 526"/>
                    <a:gd name="T28" fmla="*/ 222 w 348"/>
                    <a:gd name="T29" fmla="*/ 521 h 526"/>
                    <a:gd name="T30" fmla="*/ 220 w 348"/>
                    <a:gd name="T31" fmla="*/ 509 h 526"/>
                    <a:gd name="T32" fmla="*/ 191 w 348"/>
                    <a:gd name="T33" fmla="*/ 479 h 526"/>
                    <a:gd name="T34" fmla="*/ 191 w 348"/>
                    <a:gd name="T35" fmla="*/ 415 h 526"/>
                    <a:gd name="T36" fmla="*/ 309 w 348"/>
                    <a:gd name="T37" fmla="*/ 267 h 526"/>
                    <a:gd name="T38" fmla="*/ 310 w 348"/>
                    <a:gd name="T39" fmla="*/ 264 h 526"/>
                    <a:gd name="T40" fmla="*/ 347 w 348"/>
                    <a:gd name="T41" fmla="*/ 168 h 526"/>
                    <a:gd name="T42" fmla="*/ 347 w 348"/>
                    <a:gd name="T43" fmla="*/ 160 h 526"/>
                    <a:gd name="T44" fmla="*/ 332 w 348"/>
                    <a:gd name="T45" fmla="*/ 125 h 526"/>
                    <a:gd name="T46" fmla="*/ 325 w 348"/>
                    <a:gd name="T47" fmla="*/ 119 h 526"/>
                    <a:gd name="T48" fmla="*/ 236 w 348"/>
                    <a:gd name="T49" fmla="*/ 96 h 526"/>
                    <a:gd name="T50" fmla="*/ 238 w 348"/>
                    <a:gd name="T51" fmla="*/ 69 h 526"/>
                    <a:gd name="T52" fmla="*/ 234 w 348"/>
                    <a:gd name="T53" fmla="*/ 61 h 526"/>
                    <a:gd name="T54" fmla="*/ 162 w 348"/>
                    <a:gd name="T55" fmla="*/ 2 h 526"/>
                    <a:gd name="T56" fmla="*/ 156 w 348"/>
                    <a:gd name="T57" fmla="*/ 0 h 526"/>
                    <a:gd name="T58" fmla="*/ 69 w 348"/>
                    <a:gd name="T59" fmla="*/ 0 h 526"/>
                    <a:gd name="T60" fmla="*/ 64 w 348"/>
                    <a:gd name="T61" fmla="*/ 1 h 526"/>
                    <a:gd name="T62" fmla="*/ 38 w 348"/>
                    <a:gd name="T63" fmla="*/ 17 h 526"/>
                    <a:gd name="T64" fmla="*/ 33 w 348"/>
                    <a:gd name="T65" fmla="*/ 59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526">
                      <a:moveTo>
                        <a:pt x="33" y="59"/>
                      </a:moveTo>
                      <a:cubicBezTo>
                        <a:pt x="2" y="117"/>
                        <a:pt x="2" y="117"/>
                        <a:pt x="2" y="117"/>
                      </a:cubicBezTo>
                      <a:cubicBezTo>
                        <a:pt x="0" y="120"/>
                        <a:pt x="0" y="123"/>
                        <a:pt x="2" y="126"/>
                      </a:cubicBezTo>
                      <a:cubicBezTo>
                        <a:pt x="50" y="216"/>
                        <a:pt x="50" y="216"/>
                        <a:pt x="50" y="216"/>
                      </a:cubicBezTo>
                      <a:cubicBezTo>
                        <a:pt x="50" y="217"/>
                        <a:pt x="51" y="218"/>
                        <a:pt x="53" y="219"/>
                      </a:cubicBezTo>
                      <a:cubicBezTo>
                        <a:pt x="99" y="253"/>
                        <a:pt x="99" y="253"/>
                        <a:pt x="99" y="253"/>
                      </a:cubicBezTo>
                      <a:cubicBezTo>
                        <a:pt x="109" y="418"/>
                        <a:pt x="109" y="418"/>
                        <a:pt x="109" y="418"/>
                      </a:cubicBezTo>
                      <a:cubicBezTo>
                        <a:pt x="109" y="419"/>
                        <a:pt x="109" y="420"/>
                        <a:pt x="109" y="421"/>
                      </a:cubicBezTo>
                      <a:cubicBezTo>
                        <a:pt x="128" y="474"/>
                        <a:pt x="128" y="474"/>
                        <a:pt x="128" y="474"/>
                      </a:cubicBezTo>
                      <a:cubicBezTo>
                        <a:pt x="129" y="475"/>
                        <a:pt x="129" y="476"/>
                        <a:pt x="130" y="477"/>
                      </a:cubicBezTo>
                      <a:cubicBezTo>
                        <a:pt x="158" y="508"/>
                        <a:pt x="158" y="508"/>
                        <a:pt x="158" y="508"/>
                      </a:cubicBezTo>
                      <a:cubicBezTo>
                        <a:pt x="159" y="510"/>
                        <a:pt x="161" y="511"/>
                        <a:pt x="163" y="511"/>
                      </a:cubicBezTo>
                      <a:cubicBezTo>
                        <a:pt x="210" y="526"/>
                        <a:pt x="210" y="526"/>
                        <a:pt x="210" y="526"/>
                      </a:cubicBezTo>
                      <a:cubicBezTo>
                        <a:pt x="211" y="526"/>
                        <a:pt x="212" y="526"/>
                        <a:pt x="213" y="526"/>
                      </a:cubicBezTo>
                      <a:cubicBezTo>
                        <a:pt x="216" y="526"/>
                        <a:pt x="220" y="524"/>
                        <a:pt x="222" y="521"/>
                      </a:cubicBezTo>
                      <a:cubicBezTo>
                        <a:pt x="224" y="517"/>
                        <a:pt x="223" y="512"/>
                        <a:pt x="220" y="509"/>
                      </a:cubicBezTo>
                      <a:cubicBezTo>
                        <a:pt x="191" y="479"/>
                        <a:pt x="191" y="479"/>
                        <a:pt x="191" y="479"/>
                      </a:cubicBezTo>
                      <a:cubicBezTo>
                        <a:pt x="191" y="415"/>
                        <a:pt x="191" y="415"/>
                        <a:pt x="191" y="415"/>
                      </a:cubicBezTo>
                      <a:cubicBezTo>
                        <a:pt x="309" y="267"/>
                        <a:pt x="309" y="267"/>
                        <a:pt x="309" y="267"/>
                      </a:cubicBezTo>
                      <a:cubicBezTo>
                        <a:pt x="309" y="266"/>
                        <a:pt x="310" y="265"/>
                        <a:pt x="310" y="264"/>
                      </a:cubicBezTo>
                      <a:cubicBezTo>
                        <a:pt x="347" y="168"/>
                        <a:pt x="347" y="168"/>
                        <a:pt x="347" y="168"/>
                      </a:cubicBezTo>
                      <a:cubicBezTo>
                        <a:pt x="348" y="165"/>
                        <a:pt x="348" y="162"/>
                        <a:pt x="347" y="160"/>
                      </a:cubicBezTo>
                      <a:cubicBezTo>
                        <a:pt x="332" y="125"/>
                        <a:pt x="332" y="125"/>
                        <a:pt x="332" y="125"/>
                      </a:cubicBezTo>
                      <a:cubicBezTo>
                        <a:pt x="331" y="122"/>
                        <a:pt x="328" y="120"/>
                        <a:pt x="325" y="119"/>
                      </a:cubicBezTo>
                      <a:cubicBezTo>
                        <a:pt x="290" y="111"/>
                        <a:pt x="251" y="101"/>
                        <a:pt x="236" y="96"/>
                      </a:cubicBezTo>
                      <a:cubicBezTo>
                        <a:pt x="237" y="88"/>
                        <a:pt x="238" y="78"/>
                        <a:pt x="238" y="69"/>
                      </a:cubicBezTo>
                      <a:cubicBezTo>
                        <a:pt x="238" y="66"/>
                        <a:pt x="236" y="63"/>
                        <a:pt x="234" y="61"/>
                      </a:cubicBezTo>
                      <a:cubicBezTo>
                        <a:pt x="162" y="2"/>
                        <a:pt x="162" y="2"/>
                        <a:pt x="162" y="2"/>
                      </a:cubicBezTo>
                      <a:cubicBezTo>
                        <a:pt x="160" y="1"/>
                        <a:pt x="158" y="0"/>
                        <a:pt x="156" y="0"/>
                      </a:cubicBezTo>
                      <a:cubicBezTo>
                        <a:pt x="69" y="0"/>
                        <a:pt x="69" y="0"/>
                        <a:pt x="69" y="0"/>
                      </a:cubicBezTo>
                      <a:cubicBezTo>
                        <a:pt x="67" y="0"/>
                        <a:pt x="65" y="0"/>
                        <a:pt x="64" y="1"/>
                      </a:cubicBezTo>
                      <a:cubicBezTo>
                        <a:pt x="38" y="17"/>
                        <a:pt x="38" y="17"/>
                        <a:pt x="38" y="17"/>
                      </a:cubicBezTo>
                      <a:lnTo>
                        <a:pt x="33" y="59"/>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grpSp>
        </p:grpSp>
        <p:sp>
          <p:nvSpPr>
            <p:cNvPr id="247" name="Rectangle 246"/>
            <p:cNvSpPr/>
            <p:nvPr/>
          </p:nvSpPr>
          <p:spPr bwMode="auto">
            <a:xfrm flipV="1">
              <a:off x="5166618" y="5153025"/>
              <a:ext cx="91440" cy="47578"/>
            </a:xfrm>
            <a:custGeom>
              <a:avLst/>
              <a:gdLst>
                <a:gd name="connsiteX0" fmla="*/ 0 w 91440"/>
                <a:gd name="connsiteY0" fmla="*/ 0 h 45720"/>
                <a:gd name="connsiteX1" fmla="*/ 91440 w 91440"/>
                <a:gd name="connsiteY1" fmla="*/ 0 h 45720"/>
                <a:gd name="connsiteX2" fmla="*/ 91440 w 91440"/>
                <a:gd name="connsiteY2" fmla="*/ 45720 h 45720"/>
                <a:gd name="connsiteX3" fmla="*/ 0 w 91440"/>
                <a:gd name="connsiteY3" fmla="*/ 45720 h 45720"/>
                <a:gd name="connsiteX4" fmla="*/ 0 w 91440"/>
                <a:gd name="connsiteY4" fmla="*/ 0 h 45720"/>
                <a:gd name="connsiteX0" fmla="*/ 0 w 91440"/>
                <a:gd name="connsiteY0" fmla="*/ 0 h 47578"/>
                <a:gd name="connsiteX1" fmla="*/ 91440 w 91440"/>
                <a:gd name="connsiteY1" fmla="*/ 0 h 47578"/>
                <a:gd name="connsiteX2" fmla="*/ 91440 w 91440"/>
                <a:gd name="connsiteY2" fmla="*/ 45720 h 47578"/>
                <a:gd name="connsiteX3" fmla="*/ 50701 w 91440"/>
                <a:gd name="connsiteY3" fmla="*/ 47578 h 47578"/>
                <a:gd name="connsiteX4" fmla="*/ 0 w 91440"/>
                <a:gd name="connsiteY4" fmla="*/ 45720 h 47578"/>
                <a:gd name="connsiteX5" fmla="*/ 0 w 91440"/>
                <a:gd name="connsiteY5" fmla="*/ 0 h 47578"/>
                <a:gd name="connsiteX0" fmla="*/ 0 w 91440"/>
                <a:gd name="connsiteY0" fmla="*/ 0 h 47578"/>
                <a:gd name="connsiteX1" fmla="*/ 91440 w 91440"/>
                <a:gd name="connsiteY1" fmla="*/ 0 h 47578"/>
                <a:gd name="connsiteX2" fmla="*/ 91182 w 91440"/>
                <a:gd name="connsiteY2" fmla="*/ 16622 h 47578"/>
                <a:gd name="connsiteX3" fmla="*/ 91440 w 91440"/>
                <a:gd name="connsiteY3" fmla="*/ 45720 h 47578"/>
                <a:gd name="connsiteX4" fmla="*/ 50701 w 91440"/>
                <a:gd name="connsiteY4" fmla="*/ 47578 h 47578"/>
                <a:gd name="connsiteX5" fmla="*/ 0 w 91440"/>
                <a:gd name="connsiteY5" fmla="*/ 45720 h 47578"/>
                <a:gd name="connsiteX6" fmla="*/ 0 w 91440"/>
                <a:gd name="connsiteY6" fmla="*/ 0 h 47578"/>
                <a:gd name="connsiteX0" fmla="*/ 0 w 91440"/>
                <a:gd name="connsiteY0" fmla="*/ 0 h 47578"/>
                <a:gd name="connsiteX1" fmla="*/ 91440 w 91440"/>
                <a:gd name="connsiteY1" fmla="*/ 0 h 47578"/>
                <a:gd name="connsiteX2" fmla="*/ 91182 w 91440"/>
                <a:gd name="connsiteY2" fmla="*/ 16622 h 47578"/>
                <a:gd name="connsiteX3" fmla="*/ 50701 w 91440"/>
                <a:gd name="connsiteY3" fmla="*/ 47578 h 47578"/>
                <a:gd name="connsiteX4" fmla="*/ 0 w 91440"/>
                <a:gd name="connsiteY4" fmla="*/ 45720 h 47578"/>
                <a:gd name="connsiteX5" fmla="*/ 0 w 91440"/>
                <a:gd name="connsiteY5" fmla="*/ 0 h 4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47578">
                  <a:moveTo>
                    <a:pt x="0" y="0"/>
                  </a:moveTo>
                  <a:lnTo>
                    <a:pt x="91440" y="0"/>
                  </a:lnTo>
                  <a:lnTo>
                    <a:pt x="91182" y="16622"/>
                  </a:lnTo>
                  <a:lnTo>
                    <a:pt x="50701" y="47578"/>
                  </a:lnTo>
                  <a:lnTo>
                    <a:pt x="0" y="45720"/>
                  </a:lnTo>
                  <a:lnTo>
                    <a:pt x="0" y="0"/>
                  </a:lnTo>
                  <a:close/>
                </a:path>
              </a:pathLst>
            </a:cu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248" name="Rectangle 246"/>
            <p:cNvSpPr/>
            <p:nvPr/>
          </p:nvSpPr>
          <p:spPr bwMode="auto">
            <a:xfrm flipV="1">
              <a:off x="5063793" y="5153025"/>
              <a:ext cx="91440" cy="47578"/>
            </a:xfrm>
            <a:custGeom>
              <a:avLst/>
              <a:gdLst>
                <a:gd name="connsiteX0" fmla="*/ 0 w 91440"/>
                <a:gd name="connsiteY0" fmla="*/ 0 h 45720"/>
                <a:gd name="connsiteX1" fmla="*/ 91440 w 91440"/>
                <a:gd name="connsiteY1" fmla="*/ 0 h 45720"/>
                <a:gd name="connsiteX2" fmla="*/ 91440 w 91440"/>
                <a:gd name="connsiteY2" fmla="*/ 45720 h 45720"/>
                <a:gd name="connsiteX3" fmla="*/ 0 w 91440"/>
                <a:gd name="connsiteY3" fmla="*/ 45720 h 45720"/>
                <a:gd name="connsiteX4" fmla="*/ 0 w 91440"/>
                <a:gd name="connsiteY4" fmla="*/ 0 h 45720"/>
                <a:gd name="connsiteX0" fmla="*/ 0 w 91440"/>
                <a:gd name="connsiteY0" fmla="*/ 0 h 47578"/>
                <a:gd name="connsiteX1" fmla="*/ 91440 w 91440"/>
                <a:gd name="connsiteY1" fmla="*/ 0 h 47578"/>
                <a:gd name="connsiteX2" fmla="*/ 91440 w 91440"/>
                <a:gd name="connsiteY2" fmla="*/ 45720 h 47578"/>
                <a:gd name="connsiteX3" fmla="*/ 50701 w 91440"/>
                <a:gd name="connsiteY3" fmla="*/ 47578 h 47578"/>
                <a:gd name="connsiteX4" fmla="*/ 0 w 91440"/>
                <a:gd name="connsiteY4" fmla="*/ 45720 h 47578"/>
                <a:gd name="connsiteX5" fmla="*/ 0 w 91440"/>
                <a:gd name="connsiteY5" fmla="*/ 0 h 47578"/>
                <a:gd name="connsiteX0" fmla="*/ 0 w 91440"/>
                <a:gd name="connsiteY0" fmla="*/ 0 h 47578"/>
                <a:gd name="connsiteX1" fmla="*/ 91440 w 91440"/>
                <a:gd name="connsiteY1" fmla="*/ 0 h 47578"/>
                <a:gd name="connsiteX2" fmla="*/ 91182 w 91440"/>
                <a:gd name="connsiteY2" fmla="*/ 16622 h 47578"/>
                <a:gd name="connsiteX3" fmla="*/ 91440 w 91440"/>
                <a:gd name="connsiteY3" fmla="*/ 45720 h 47578"/>
                <a:gd name="connsiteX4" fmla="*/ 50701 w 91440"/>
                <a:gd name="connsiteY4" fmla="*/ 47578 h 47578"/>
                <a:gd name="connsiteX5" fmla="*/ 0 w 91440"/>
                <a:gd name="connsiteY5" fmla="*/ 45720 h 47578"/>
                <a:gd name="connsiteX6" fmla="*/ 0 w 91440"/>
                <a:gd name="connsiteY6" fmla="*/ 0 h 47578"/>
                <a:gd name="connsiteX0" fmla="*/ 0 w 91440"/>
                <a:gd name="connsiteY0" fmla="*/ 0 h 47578"/>
                <a:gd name="connsiteX1" fmla="*/ 91440 w 91440"/>
                <a:gd name="connsiteY1" fmla="*/ 0 h 47578"/>
                <a:gd name="connsiteX2" fmla="*/ 91182 w 91440"/>
                <a:gd name="connsiteY2" fmla="*/ 16622 h 47578"/>
                <a:gd name="connsiteX3" fmla="*/ 50701 w 91440"/>
                <a:gd name="connsiteY3" fmla="*/ 47578 h 47578"/>
                <a:gd name="connsiteX4" fmla="*/ 0 w 91440"/>
                <a:gd name="connsiteY4" fmla="*/ 45720 h 47578"/>
                <a:gd name="connsiteX5" fmla="*/ 0 w 91440"/>
                <a:gd name="connsiteY5" fmla="*/ 0 h 4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47578">
                  <a:moveTo>
                    <a:pt x="0" y="0"/>
                  </a:moveTo>
                  <a:lnTo>
                    <a:pt x="91440" y="0"/>
                  </a:lnTo>
                  <a:lnTo>
                    <a:pt x="91182" y="16622"/>
                  </a:lnTo>
                  <a:lnTo>
                    <a:pt x="50701" y="47578"/>
                  </a:lnTo>
                  <a:lnTo>
                    <a:pt x="0" y="45720"/>
                  </a:lnTo>
                  <a:lnTo>
                    <a:pt x="0" y="0"/>
                  </a:lnTo>
                  <a:close/>
                </a:path>
              </a:pathLst>
            </a:cu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grpSp>
      <p:grpSp>
        <p:nvGrpSpPr>
          <p:cNvPr id="473" name="Group 472"/>
          <p:cNvGrpSpPr/>
          <p:nvPr/>
        </p:nvGrpSpPr>
        <p:grpSpPr>
          <a:xfrm>
            <a:off x="4799448" y="5441658"/>
            <a:ext cx="984518" cy="582810"/>
            <a:chOff x="6718301" y="2244726"/>
            <a:chExt cx="474663" cy="280988"/>
          </a:xfrm>
        </p:grpSpPr>
        <p:sp>
          <p:nvSpPr>
            <p:cNvPr id="465" name="Freeform 376"/>
            <p:cNvSpPr>
              <a:spLocks/>
            </p:cNvSpPr>
            <p:nvPr/>
          </p:nvSpPr>
          <p:spPr bwMode="auto">
            <a:xfrm>
              <a:off x="6718301" y="2508251"/>
              <a:ext cx="474663" cy="17463"/>
            </a:xfrm>
            <a:custGeom>
              <a:avLst/>
              <a:gdLst>
                <a:gd name="T0" fmla="*/ 0 w 1121"/>
                <a:gd name="T1" fmla="*/ 0 h 41"/>
                <a:gd name="T2" fmla="*/ 87 w 1121"/>
                <a:gd name="T3" fmla="*/ 41 h 41"/>
                <a:gd name="T4" fmla="*/ 1034 w 1121"/>
                <a:gd name="T5" fmla="*/ 41 h 41"/>
                <a:gd name="T6" fmla="*/ 1121 w 1121"/>
                <a:gd name="T7" fmla="*/ 0 h 41"/>
                <a:gd name="T8" fmla="*/ 0 w 1121"/>
                <a:gd name="T9" fmla="*/ 0 h 41"/>
              </a:gdLst>
              <a:ahLst/>
              <a:cxnLst>
                <a:cxn ang="0">
                  <a:pos x="T0" y="T1"/>
                </a:cxn>
                <a:cxn ang="0">
                  <a:pos x="T2" y="T3"/>
                </a:cxn>
                <a:cxn ang="0">
                  <a:pos x="T4" y="T5"/>
                </a:cxn>
                <a:cxn ang="0">
                  <a:pos x="T6" y="T7"/>
                </a:cxn>
                <a:cxn ang="0">
                  <a:pos x="T8" y="T9"/>
                </a:cxn>
              </a:cxnLst>
              <a:rect l="0" t="0" r="r" b="b"/>
              <a:pathLst>
                <a:path w="1121" h="41">
                  <a:moveTo>
                    <a:pt x="0" y="0"/>
                  </a:moveTo>
                  <a:cubicBezTo>
                    <a:pt x="0" y="3"/>
                    <a:pt x="3" y="41"/>
                    <a:pt x="87" y="41"/>
                  </a:cubicBezTo>
                  <a:cubicBezTo>
                    <a:pt x="1034" y="41"/>
                    <a:pt x="1034" y="41"/>
                    <a:pt x="1034" y="41"/>
                  </a:cubicBezTo>
                  <a:cubicBezTo>
                    <a:pt x="1034" y="41"/>
                    <a:pt x="1121" y="41"/>
                    <a:pt x="1121" y="0"/>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6" name="Freeform 377"/>
            <p:cNvSpPr>
              <a:spLocks/>
            </p:cNvSpPr>
            <p:nvPr/>
          </p:nvSpPr>
          <p:spPr bwMode="auto">
            <a:xfrm>
              <a:off x="6781801" y="2244726"/>
              <a:ext cx="346075" cy="252413"/>
            </a:xfrm>
            <a:custGeom>
              <a:avLst/>
              <a:gdLst>
                <a:gd name="T0" fmla="*/ 70 w 818"/>
                <a:gd name="T1" fmla="*/ 0 h 597"/>
                <a:gd name="T2" fmla="*/ 0 w 818"/>
                <a:gd name="T3" fmla="*/ 70 h 597"/>
                <a:gd name="T4" fmla="*/ 0 w 818"/>
                <a:gd name="T5" fmla="*/ 597 h 597"/>
                <a:gd name="T6" fmla="*/ 70 w 818"/>
                <a:gd name="T7" fmla="*/ 594 h 597"/>
                <a:gd name="T8" fmla="*/ 747 w 818"/>
                <a:gd name="T9" fmla="*/ 594 h 597"/>
                <a:gd name="T10" fmla="*/ 818 w 818"/>
                <a:gd name="T11" fmla="*/ 597 h 597"/>
                <a:gd name="T12" fmla="*/ 818 w 818"/>
                <a:gd name="T13" fmla="*/ 70 h 597"/>
                <a:gd name="T14" fmla="*/ 747 w 818"/>
                <a:gd name="T15" fmla="*/ 0 h 597"/>
                <a:gd name="T16" fmla="*/ 106 w 818"/>
                <a:gd name="T17" fmla="*/ 0 h 597"/>
                <a:gd name="T18" fmla="*/ 70 w 818"/>
                <a:gd name="T19"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597">
                  <a:moveTo>
                    <a:pt x="70" y="0"/>
                  </a:moveTo>
                  <a:cubicBezTo>
                    <a:pt x="70" y="0"/>
                    <a:pt x="0" y="0"/>
                    <a:pt x="0" y="70"/>
                  </a:cubicBezTo>
                  <a:cubicBezTo>
                    <a:pt x="0" y="597"/>
                    <a:pt x="0" y="597"/>
                    <a:pt x="0" y="597"/>
                  </a:cubicBezTo>
                  <a:cubicBezTo>
                    <a:pt x="70" y="594"/>
                    <a:pt x="70" y="594"/>
                    <a:pt x="70" y="594"/>
                  </a:cubicBezTo>
                  <a:cubicBezTo>
                    <a:pt x="747" y="594"/>
                    <a:pt x="747" y="594"/>
                    <a:pt x="747" y="594"/>
                  </a:cubicBezTo>
                  <a:cubicBezTo>
                    <a:pt x="818" y="597"/>
                    <a:pt x="818" y="597"/>
                    <a:pt x="818" y="597"/>
                  </a:cubicBezTo>
                  <a:cubicBezTo>
                    <a:pt x="818" y="70"/>
                    <a:pt x="818" y="70"/>
                    <a:pt x="818" y="70"/>
                  </a:cubicBezTo>
                  <a:cubicBezTo>
                    <a:pt x="818" y="70"/>
                    <a:pt x="818" y="0"/>
                    <a:pt x="747" y="0"/>
                  </a:cubicBezTo>
                  <a:cubicBezTo>
                    <a:pt x="106" y="0"/>
                    <a:pt x="106" y="0"/>
                    <a:pt x="106" y="0"/>
                  </a:cubicBezTo>
                  <a:lnTo>
                    <a:pt x="7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7" name="Freeform 378"/>
            <p:cNvSpPr>
              <a:spLocks/>
            </p:cNvSpPr>
            <p:nvPr/>
          </p:nvSpPr>
          <p:spPr bwMode="auto">
            <a:xfrm>
              <a:off x="6797676" y="2255838"/>
              <a:ext cx="314325" cy="228600"/>
            </a:xfrm>
            <a:custGeom>
              <a:avLst/>
              <a:gdLst>
                <a:gd name="T0" fmla="*/ 64 w 744"/>
                <a:gd name="T1" fmla="*/ 0 h 540"/>
                <a:gd name="T2" fmla="*/ 0 w 744"/>
                <a:gd name="T3" fmla="*/ 64 h 540"/>
                <a:gd name="T4" fmla="*/ 0 w 744"/>
                <a:gd name="T5" fmla="*/ 476 h 540"/>
                <a:gd name="T6" fmla="*/ 64 w 744"/>
                <a:gd name="T7" fmla="*/ 540 h 540"/>
                <a:gd name="T8" fmla="*/ 680 w 744"/>
                <a:gd name="T9" fmla="*/ 540 h 540"/>
                <a:gd name="T10" fmla="*/ 744 w 744"/>
                <a:gd name="T11" fmla="*/ 476 h 540"/>
                <a:gd name="T12" fmla="*/ 744 w 744"/>
                <a:gd name="T13" fmla="*/ 64 h 540"/>
                <a:gd name="T14" fmla="*/ 680 w 744"/>
                <a:gd name="T15" fmla="*/ 0 h 540"/>
                <a:gd name="T16" fmla="*/ 254 w 744"/>
                <a:gd name="T17" fmla="*/ 0 h 540"/>
                <a:gd name="T18" fmla="*/ 64 w 744"/>
                <a:gd name="T1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540">
                  <a:moveTo>
                    <a:pt x="64" y="0"/>
                  </a:moveTo>
                  <a:cubicBezTo>
                    <a:pt x="64" y="0"/>
                    <a:pt x="0" y="0"/>
                    <a:pt x="0" y="64"/>
                  </a:cubicBezTo>
                  <a:cubicBezTo>
                    <a:pt x="0" y="476"/>
                    <a:pt x="0" y="476"/>
                    <a:pt x="0" y="476"/>
                  </a:cubicBezTo>
                  <a:cubicBezTo>
                    <a:pt x="0" y="476"/>
                    <a:pt x="0" y="540"/>
                    <a:pt x="64" y="540"/>
                  </a:cubicBezTo>
                  <a:cubicBezTo>
                    <a:pt x="680" y="540"/>
                    <a:pt x="680" y="540"/>
                    <a:pt x="680" y="540"/>
                  </a:cubicBezTo>
                  <a:cubicBezTo>
                    <a:pt x="680" y="540"/>
                    <a:pt x="744" y="540"/>
                    <a:pt x="744" y="476"/>
                  </a:cubicBezTo>
                  <a:cubicBezTo>
                    <a:pt x="744" y="64"/>
                    <a:pt x="744" y="64"/>
                    <a:pt x="744" y="64"/>
                  </a:cubicBezTo>
                  <a:cubicBezTo>
                    <a:pt x="744" y="64"/>
                    <a:pt x="744" y="0"/>
                    <a:pt x="680" y="0"/>
                  </a:cubicBezTo>
                  <a:cubicBezTo>
                    <a:pt x="254" y="0"/>
                    <a:pt x="254" y="0"/>
                    <a:pt x="254" y="0"/>
                  </a:cubicBezTo>
                  <a:lnTo>
                    <a:pt x="64"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8" name="Freeform 379"/>
            <p:cNvSpPr>
              <a:spLocks/>
            </p:cNvSpPr>
            <p:nvPr/>
          </p:nvSpPr>
          <p:spPr bwMode="auto">
            <a:xfrm>
              <a:off x="6718301" y="2497138"/>
              <a:ext cx="474663" cy="11113"/>
            </a:xfrm>
            <a:custGeom>
              <a:avLst/>
              <a:gdLst>
                <a:gd name="T0" fmla="*/ 40 w 299"/>
                <a:gd name="T1" fmla="*/ 0 h 7"/>
                <a:gd name="T2" fmla="*/ 0 w 299"/>
                <a:gd name="T3" fmla="*/ 7 h 7"/>
                <a:gd name="T4" fmla="*/ 299 w 299"/>
                <a:gd name="T5" fmla="*/ 7 h 7"/>
                <a:gd name="T6" fmla="*/ 258 w 299"/>
                <a:gd name="T7" fmla="*/ 0 h 7"/>
                <a:gd name="T8" fmla="*/ 40 w 299"/>
                <a:gd name="T9" fmla="*/ 0 h 7"/>
              </a:gdLst>
              <a:ahLst/>
              <a:cxnLst>
                <a:cxn ang="0">
                  <a:pos x="T0" y="T1"/>
                </a:cxn>
                <a:cxn ang="0">
                  <a:pos x="T2" y="T3"/>
                </a:cxn>
                <a:cxn ang="0">
                  <a:pos x="T4" y="T5"/>
                </a:cxn>
                <a:cxn ang="0">
                  <a:pos x="T6" y="T7"/>
                </a:cxn>
                <a:cxn ang="0">
                  <a:pos x="T8" y="T9"/>
                </a:cxn>
              </a:cxnLst>
              <a:rect l="0" t="0" r="r" b="b"/>
              <a:pathLst>
                <a:path w="299" h="7">
                  <a:moveTo>
                    <a:pt x="40" y="0"/>
                  </a:moveTo>
                  <a:lnTo>
                    <a:pt x="0" y="7"/>
                  </a:lnTo>
                  <a:lnTo>
                    <a:pt x="299" y="7"/>
                  </a:lnTo>
                  <a:lnTo>
                    <a:pt x="258" y="0"/>
                  </a:lnTo>
                  <a:lnTo>
                    <a:pt x="4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9" name="Freeform 380"/>
            <p:cNvSpPr>
              <a:spLocks noEditPoints="1"/>
            </p:cNvSpPr>
            <p:nvPr/>
          </p:nvSpPr>
          <p:spPr bwMode="auto">
            <a:xfrm>
              <a:off x="6826251" y="2403476"/>
              <a:ext cx="257175" cy="31750"/>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0" name="Freeform 381"/>
            <p:cNvSpPr>
              <a:spLocks noEditPoints="1"/>
            </p:cNvSpPr>
            <p:nvPr/>
          </p:nvSpPr>
          <p:spPr bwMode="auto">
            <a:xfrm>
              <a:off x="6826251" y="2354263"/>
              <a:ext cx="257175" cy="31750"/>
            </a:xfrm>
            <a:custGeom>
              <a:avLst/>
              <a:gdLst>
                <a:gd name="T0" fmla="*/ 563 w 606"/>
                <a:gd name="T1" fmla="*/ 0 h 75"/>
                <a:gd name="T2" fmla="*/ 577 w 606"/>
                <a:gd name="T3" fmla="*/ 10 h 75"/>
                <a:gd name="T4" fmla="*/ 558 w 606"/>
                <a:gd name="T5" fmla="*/ 70 h 75"/>
                <a:gd name="T6" fmla="*/ 606 w 606"/>
                <a:gd name="T7" fmla="*/ 70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0 h 75"/>
                <a:gd name="T68" fmla="*/ 187 w 606"/>
                <a:gd name="T69" fmla="*/ 70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1" name="Freeform 382"/>
            <p:cNvSpPr>
              <a:spLocks noEditPoints="1"/>
            </p:cNvSpPr>
            <p:nvPr/>
          </p:nvSpPr>
          <p:spPr bwMode="auto">
            <a:xfrm>
              <a:off x="6826251" y="2305051"/>
              <a:ext cx="257175" cy="31750"/>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2" name="Freeform 383"/>
            <p:cNvSpPr>
              <a:spLocks noEditPoints="1"/>
            </p:cNvSpPr>
            <p:nvPr/>
          </p:nvSpPr>
          <p:spPr bwMode="auto">
            <a:xfrm>
              <a:off x="6826251" y="2305051"/>
              <a:ext cx="257175" cy="130175"/>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6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6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6"/>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6"/>
                  </a:cubicBezTo>
                  <a:cubicBezTo>
                    <a:pt x="139" y="190"/>
                    <a:pt x="142" y="191"/>
                    <a:pt x="144" y="191"/>
                  </a:cubicBezTo>
                  <a:cubicBezTo>
                    <a:pt x="182" y="191"/>
                    <a:pt x="182" y="191"/>
                    <a:pt x="182" y="191"/>
                  </a:cubicBezTo>
                  <a:cubicBezTo>
                    <a:pt x="185" y="191"/>
                    <a:pt x="187" y="190"/>
                    <a:pt x="187" y="186"/>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6"/>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6"/>
                  </a:cubicBezTo>
                  <a:cubicBezTo>
                    <a:pt x="279" y="190"/>
                    <a:pt x="281" y="191"/>
                    <a:pt x="284" y="191"/>
                  </a:cubicBezTo>
                  <a:cubicBezTo>
                    <a:pt x="322" y="191"/>
                    <a:pt x="322" y="191"/>
                    <a:pt x="322" y="191"/>
                  </a:cubicBezTo>
                  <a:cubicBezTo>
                    <a:pt x="324" y="191"/>
                    <a:pt x="327" y="190"/>
                    <a:pt x="327" y="186"/>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6"/>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6"/>
                  </a:cubicBezTo>
                  <a:cubicBezTo>
                    <a:pt x="419" y="190"/>
                    <a:pt x="421" y="191"/>
                    <a:pt x="423" y="191"/>
                  </a:cubicBezTo>
                  <a:cubicBezTo>
                    <a:pt x="462" y="191"/>
                    <a:pt x="462" y="191"/>
                    <a:pt x="462" y="191"/>
                  </a:cubicBezTo>
                  <a:cubicBezTo>
                    <a:pt x="464" y="191"/>
                    <a:pt x="466" y="190"/>
                    <a:pt x="466" y="186"/>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6"/>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6"/>
                  </a:cubicBezTo>
                  <a:cubicBezTo>
                    <a:pt x="558" y="190"/>
                    <a:pt x="560" y="191"/>
                    <a:pt x="563" y="191"/>
                  </a:cubicBezTo>
                  <a:cubicBezTo>
                    <a:pt x="601" y="191"/>
                    <a:pt x="601" y="191"/>
                    <a:pt x="601" y="191"/>
                  </a:cubicBezTo>
                  <a:cubicBezTo>
                    <a:pt x="604" y="191"/>
                    <a:pt x="606" y="190"/>
                    <a:pt x="606" y="186"/>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Slide Number Placeholder 2"/>
          <p:cNvSpPr>
            <a:spLocks noGrp="1"/>
          </p:cNvSpPr>
          <p:nvPr>
            <p:ph type="sldNum" sz="quarter" idx="4"/>
          </p:nvPr>
        </p:nvSpPr>
        <p:spPr/>
        <p:txBody>
          <a:bodyPr/>
          <a:lstStyle/>
          <a:p>
            <a:pPr>
              <a:defRPr/>
            </a:pPr>
            <a:fld id="{75FAD755-3BD0-2447-A9DF-109DAABEFD99}" type="slidenum">
              <a:rPr lang="en-US" smtClean="0"/>
              <a:pPr>
                <a:defRPr/>
              </a:pPr>
              <a:t>88</a:t>
            </a:fld>
            <a:endParaRPr lang="en-US" dirty="0"/>
          </a:p>
        </p:txBody>
      </p:sp>
    </p:spTree>
    <p:extLst>
      <p:ext uri="{BB962C8B-B14F-4D97-AF65-F5344CB8AC3E}">
        <p14:creationId xmlns:p14="http://schemas.microsoft.com/office/powerpoint/2010/main" val="2680353492"/>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3225364446"/>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13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 What is it?</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9</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Box 3"/>
          <p:cNvSpPr txBox="1"/>
          <p:nvPr/>
        </p:nvSpPr>
        <p:spPr>
          <a:xfrm>
            <a:off x="470848" y="1305233"/>
            <a:ext cx="11209875" cy="671052"/>
          </a:xfrm>
          <a:prstGeom prst="rect">
            <a:avLst/>
          </a:prstGeom>
          <a:solidFill>
            <a:schemeClr val="accent3"/>
          </a:solid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 scalable, reliable and highly distributed file system to store structured and unstructured data</a:t>
            </a:r>
          </a:p>
        </p:txBody>
      </p:sp>
      <p:sp>
        <p:nvSpPr>
          <p:cNvPr id="5" name="TextBox 4"/>
          <p:cNvSpPr txBox="1"/>
          <p:nvPr/>
        </p:nvSpPr>
        <p:spPr>
          <a:xfrm>
            <a:off x="374910" y="1973082"/>
            <a:ext cx="8060206" cy="4053149"/>
          </a:xfrm>
          <a:prstGeom prst="rect">
            <a:avLst/>
          </a:prstGeom>
          <a:noFill/>
        </p:spPr>
        <p:txBody>
          <a:bodyPr wrap="square" lIns="182880" tIns="146304" rIns="182880" bIns="146304" rtlCol="0">
            <a:noAutofit/>
          </a:bodyPr>
          <a:lstStyle/>
          <a:p>
            <a:pPr marL="285750" marR="0" lvl="0" indent="-285750" algn="l" defTabSz="914400" rtl="0" eaLnBrk="1" fontAlgn="auto" latinLnBrk="0" hangingPunct="1">
              <a:lnSpc>
                <a:spcPts val="22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 open-source Apache Project</a:t>
            </a:r>
          </a:p>
          <a:p>
            <a:pPr marL="285750" marR="0" lvl="0" indent="-285750" algn="l" defTabSz="914400" rtl="0" eaLnBrk="1" fontAlgn="auto" latinLnBrk="0" hangingPunct="1">
              <a:lnSpc>
                <a:spcPts val="22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Optimized for high throughput of data access rather than low latency of data access.</a:t>
            </a:r>
          </a:p>
          <a:p>
            <a:pPr marL="285750" marR="0" lvl="0" indent="-285750" algn="l" defTabSz="914400" rtl="0" eaLnBrk="1" fontAlgn="auto" latinLnBrk="0" hangingPunct="1">
              <a:lnSpc>
                <a:spcPts val="22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Data is organized into files and directories</a:t>
            </a:r>
          </a:p>
          <a:p>
            <a:pPr marL="285750" marR="0" lvl="0" indent="-285750" algn="l" defTabSz="914400" rtl="0" eaLnBrk="1" fontAlgn="auto" latinLnBrk="0" hangingPunct="1">
              <a:lnSpc>
                <a:spcPts val="22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Files are divided into uniform size block and divided across cluster nodes</a:t>
            </a:r>
          </a:p>
          <a:p>
            <a:pPr marL="285750" marR="0" lvl="0" indent="-285750" algn="l" defTabSz="914400" rtl="0" eaLnBrk="1" fontAlgn="auto" latinLnBrk="0" hangingPunct="1">
              <a:lnSpc>
                <a:spcPts val="22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Data blocks are re-balanced (using different models)</a:t>
            </a:r>
          </a:p>
          <a:p>
            <a:pPr marL="285750" marR="0" lvl="0" indent="-285750" algn="l" defTabSz="914400" rtl="0" eaLnBrk="1" fontAlgn="auto" latinLnBrk="0" hangingPunct="1">
              <a:lnSpc>
                <a:spcPts val="22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Block placement is exposed to application so that computation can be place close to the data (enables the “Move the Computation to the Data” philosophy”)</a:t>
            </a:r>
          </a:p>
          <a:p>
            <a:pPr marL="285750" marR="0" lvl="0" indent="-285750" algn="l" defTabSz="914400" rtl="0" eaLnBrk="1" fontAlgn="auto" latinLnBrk="0" hangingPunct="1">
              <a:lnSpc>
                <a:spcPts val="22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Blocks are replicated (default 3) to handle failures and for performance</a:t>
            </a:r>
          </a:p>
          <a:p>
            <a:pPr marL="285750" marR="0" lvl="0" indent="-285750" algn="l" defTabSz="914400" rtl="0" eaLnBrk="1" fontAlgn="auto" latinLnBrk="0" hangingPunct="1">
              <a:lnSpc>
                <a:spcPts val="22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Checksums for corruption detection and recovery</a:t>
            </a:r>
          </a:p>
          <a:p>
            <a:pPr marL="285750" marR="0" lvl="0" indent="-285750" algn="l" defTabSz="914400" rtl="0" eaLnBrk="1" fontAlgn="auto" latinLnBrk="0" hangingPunct="1">
              <a:lnSpc>
                <a:spcPts val="22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POSIX-style permissions and access control model</a:t>
            </a:r>
          </a:p>
          <a:p>
            <a:pPr marL="0" marR="0" lvl="0" indent="0" algn="l" defTabSz="914400" rtl="0" eaLnBrk="1" fontAlgn="auto" latinLnBrk="0" hangingPunct="1">
              <a:lnSpc>
                <a:spcPct val="90000"/>
              </a:lnSpc>
              <a:spcBef>
                <a:spcPts val="0"/>
              </a:spcBef>
              <a:spcAft>
                <a:spcPts val="600"/>
              </a:spcAft>
              <a:buClr>
                <a:srgbClr val="68217A"/>
              </a:buClr>
              <a:buSzPct val="75000"/>
              <a:buFontTx/>
              <a:buNone/>
              <a:tabLst/>
              <a:defRPr/>
            </a:pPr>
            <a:endPar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pic>
        <p:nvPicPr>
          <p:cNvPr id="27650" name="Picture 2" descr="https://hadoop4manish.files.wordpress.com/2015/09/hdf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2065" y="2477191"/>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816516"/>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Interactive Data Ingestion</a:t>
            </a:r>
          </a:p>
        </p:txBody>
      </p:sp>
      <p:sp>
        <p:nvSpPr>
          <p:cNvPr id="7" name="Content Placeholder 6"/>
          <p:cNvSpPr>
            <a:spLocks noGrp="1"/>
          </p:cNvSpPr>
          <p:nvPr>
            <p:ph sz="quarter" idx="10"/>
          </p:nvPr>
        </p:nvSpPr>
        <p:spPr>
          <a:xfrm>
            <a:off x="379413" y="866728"/>
            <a:ext cx="11525250" cy="5705522"/>
          </a:xfrm>
        </p:spPr>
        <p:txBody>
          <a:bodyPr/>
          <a:lstStyle/>
          <a:p>
            <a:r>
              <a:rPr lang="en-US" dirty="0"/>
              <a:t>UI-based Tools</a:t>
            </a:r>
          </a:p>
          <a:p>
            <a:r>
              <a:rPr lang="en-US" dirty="0"/>
              <a:t>Code Supplier tool</a:t>
            </a:r>
          </a:p>
          <a:p>
            <a:r>
              <a:rPr lang="en-US" dirty="0" err="1"/>
              <a:t>Powershell</a:t>
            </a:r>
            <a:r>
              <a:rPr lang="en-US" dirty="0"/>
              <a:t> Commands</a:t>
            </a:r>
          </a:p>
          <a:p>
            <a:r>
              <a:rPr lang="en-US" dirty="0"/>
              <a:t>The Hadoop fs</a:t>
            </a:r>
          </a:p>
          <a:p>
            <a:r>
              <a:rPr lang="en-US" dirty="0"/>
              <a:t>Command line tool</a:t>
            </a:r>
          </a:p>
          <a:p>
            <a:pPr marL="457046" lvl="1" indent="0">
              <a:buNone/>
            </a:pPr>
            <a:endParaRPr lang="en-US" dirty="0"/>
          </a:p>
          <a:p>
            <a:pPr marL="457046" lvl="1" indent="0">
              <a:buNone/>
            </a:pPr>
            <a:endParaRPr lang="en-US" dirty="0"/>
          </a:p>
          <a:p>
            <a:pPr marL="457046" lvl="1" indent="0">
              <a:buNone/>
            </a:pPr>
            <a:endParaRPr lang="en-US" dirty="0"/>
          </a:p>
        </p:txBody>
      </p:sp>
      <p:sp>
        <p:nvSpPr>
          <p:cNvPr id="2" name="Slide Number Placeholder 1"/>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pPr>
            <a:fld id="{F8A0AC42-AA1D-4944-8D96-660DE70C7E1B}" type="slidenum">
              <a:rPr lang="en-IN" sz="1765" kern="0">
                <a:solidFill>
                  <a:sysClr val="windowText" lastClr="000000"/>
                </a:solidFill>
              </a:rPr>
              <a:pPr defTabSz="896386" fontAlgn="auto">
                <a:spcBef>
                  <a:spcPts val="0"/>
                </a:spcBef>
                <a:spcAft>
                  <a:spcPts val="0"/>
                </a:spcAft>
              </a:pPr>
              <a:t>90</a:t>
            </a:fld>
            <a:endParaRPr lang="en-IN" sz="1765" kern="0" dirty="0">
              <a:solidFill>
                <a:sysClr val="windowText" lastClr="000000"/>
              </a:solidFill>
            </a:endParaRPr>
          </a:p>
        </p:txBody>
      </p:sp>
    </p:spTree>
    <p:extLst>
      <p:ext uri="{BB962C8B-B14F-4D97-AF65-F5344CB8AC3E}">
        <p14:creationId xmlns:p14="http://schemas.microsoft.com/office/powerpoint/2010/main" val="2657877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Loading Relational Data</a:t>
            </a:r>
          </a:p>
        </p:txBody>
      </p:sp>
      <p:sp>
        <p:nvSpPr>
          <p:cNvPr id="7" name="Content Placeholder 6"/>
          <p:cNvSpPr>
            <a:spLocks noGrp="1"/>
          </p:cNvSpPr>
          <p:nvPr>
            <p:ph sz="quarter" idx="10"/>
          </p:nvPr>
        </p:nvSpPr>
        <p:spPr>
          <a:xfrm>
            <a:off x="379413" y="866728"/>
            <a:ext cx="11525250" cy="5705522"/>
          </a:xfrm>
        </p:spPr>
        <p:txBody>
          <a:bodyPr/>
          <a:lstStyle/>
          <a:p>
            <a:r>
              <a:rPr lang="en-US" dirty="0" err="1"/>
              <a:t>DataFactory</a:t>
            </a:r>
            <a:endParaRPr lang="en-US" dirty="0"/>
          </a:p>
          <a:p>
            <a:pPr lvl="1"/>
            <a:r>
              <a:rPr lang="en-US" dirty="0"/>
              <a:t>Connect to on-premises and cloud data sources</a:t>
            </a:r>
          </a:p>
          <a:p>
            <a:r>
              <a:rPr lang="en-US" dirty="0" err="1"/>
              <a:t>Sqoop</a:t>
            </a:r>
            <a:endParaRPr lang="en-US" dirty="0"/>
          </a:p>
          <a:p>
            <a:pPr lvl="1"/>
            <a:r>
              <a:rPr lang="en-US" dirty="0"/>
              <a:t>Extract required data from a table, view or query in the source </a:t>
            </a:r>
            <a:r>
              <a:rPr lang="en-US" dirty="0" err="1"/>
              <a:t>db</a:t>
            </a:r>
            <a:endParaRPr lang="en-US" dirty="0"/>
          </a:p>
          <a:p>
            <a:r>
              <a:rPr lang="en-US" dirty="0"/>
              <a:t>Interfaces that support connectivity to big data clusters</a:t>
            </a:r>
          </a:p>
          <a:p>
            <a:pPr lvl="1"/>
            <a:r>
              <a:rPr lang="en-IN" dirty="0" err="1"/>
              <a:t>Polybase</a:t>
            </a:r>
            <a:endParaRPr lang="en-IN" dirty="0"/>
          </a:p>
          <a:p>
            <a:pPr lvl="1"/>
            <a:endParaRPr lang="en-US" dirty="0"/>
          </a:p>
          <a:p>
            <a:pPr marL="457046" lvl="1" indent="0">
              <a:buNone/>
            </a:pPr>
            <a:endParaRPr lang="en-US" dirty="0"/>
          </a:p>
          <a:p>
            <a:pPr marL="457046" lvl="1" indent="0">
              <a:buNone/>
            </a:pPr>
            <a:endParaRPr lang="en-US" dirty="0"/>
          </a:p>
          <a:p>
            <a:pPr marL="457046" lvl="1" indent="0">
              <a:buNone/>
            </a:pPr>
            <a:endParaRPr lang="en-US" dirty="0"/>
          </a:p>
        </p:txBody>
      </p:sp>
      <p:sp>
        <p:nvSpPr>
          <p:cNvPr id="2" name="Slide Number Placeholder 1"/>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pPr>
            <a:fld id="{F8A0AC42-AA1D-4944-8D96-660DE70C7E1B}" type="slidenum">
              <a:rPr lang="en-IN" sz="1765" kern="0">
                <a:solidFill>
                  <a:sysClr val="windowText" lastClr="000000"/>
                </a:solidFill>
              </a:rPr>
              <a:pPr defTabSz="896386" fontAlgn="auto">
                <a:spcBef>
                  <a:spcPts val="0"/>
                </a:spcBef>
                <a:spcAft>
                  <a:spcPts val="0"/>
                </a:spcAft>
              </a:pPr>
              <a:t>91</a:t>
            </a:fld>
            <a:endParaRPr lang="en-IN" sz="1765" kern="0" dirty="0">
              <a:solidFill>
                <a:sysClr val="windowText" lastClr="000000"/>
              </a:solidFill>
            </a:endParaRPr>
          </a:p>
        </p:txBody>
      </p:sp>
    </p:spTree>
    <p:extLst>
      <p:ext uri="{BB962C8B-B14F-4D97-AF65-F5344CB8AC3E}">
        <p14:creationId xmlns:p14="http://schemas.microsoft.com/office/powerpoint/2010/main" val="1906202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 and compression</a:t>
            </a:r>
          </a:p>
        </p:txBody>
      </p:sp>
      <p:sp>
        <p:nvSpPr>
          <p:cNvPr id="3" name="Slide Number Placeholder 2"/>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defRPr/>
            </a:pPr>
            <a:fld id="{F8A0AC42-AA1D-4944-8D96-660DE70C7E1B}" type="slidenum">
              <a:rPr lang="en-IN" sz="1765" kern="0">
                <a:solidFill>
                  <a:sysClr val="windowText" lastClr="000000"/>
                </a:solidFill>
              </a:rPr>
              <a:pPr defTabSz="896386" fontAlgn="auto">
                <a:spcBef>
                  <a:spcPts val="0"/>
                </a:spcBef>
                <a:spcAft>
                  <a:spcPts val="0"/>
                </a:spcAft>
                <a:defRPr/>
              </a:pPr>
              <a:t>92</a:t>
            </a:fld>
            <a:endParaRPr lang="en-IN" sz="1765" kern="0" dirty="0">
              <a:solidFill>
                <a:sysClr val="windowText" lastClr="000000"/>
              </a:solidFill>
            </a:endParaRPr>
          </a:p>
        </p:txBody>
      </p:sp>
      <p:sp>
        <p:nvSpPr>
          <p:cNvPr id="15" name="Rectangle 14"/>
          <p:cNvSpPr/>
          <p:nvPr/>
        </p:nvSpPr>
        <p:spPr>
          <a:xfrm>
            <a:off x="460663" y="1279453"/>
            <a:ext cx="11312696" cy="452590"/>
          </a:xfrm>
          <a:prstGeom prst="rect">
            <a:avLst/>
          </a:prstGeom>
          <a:noFill/>
        </p:spPr>
        <p:txBody>
          <a:bodyPr wrap="square" tIns="0" rIns="0" bIns="0" anchor="ctr">
            <a:noAutofit/>
          </a:bodyPr>
          <a:lstStyle/>
          <a:p>
            <a:pPr marL="3112" lvl="1" indent="-3112" defTabSz="896386">
              <a:spcBef>
                <a:spcPts val="1176"/>
              </a:spcBef>
            </a:pPr>
            <a:r>
              <a:rPr lang="en-US" sz="3200" kern="0" dirty="0">
                <a:latin typeface="Segoe UI Light" panose="020B0502040204020203" pitchFamily="34" charset="0"/>
                <a:ea typeface="Segoe UI Light" panose="020B0502040204020203" pitchFamily="34" charset="0"/>
                <a:cs typeface="Segoe UI Light" panose="020B0502040204020203" pitchFamily="34" charset="0"/>
              </a:rPr>
              <a:t>Tools for Avro serialization and compression</a:t>
            </a:r>
          </a:p>
        </p:txBody>
      </p:sp>
      <p:graphicFrame>
        <p:nvGraphicFramePr>
          <p:cNvPr id="18" name="Table 17"/>
          <p:cNvGraphicFramePr>
            <a:graphicFrameLocks noGrp="1"/>
          </p:cNvGraphicFramePr>
          <p:nvPr>
            <p:extLst/>
          </p:nvPr>
        </p:nvGraphicFramePr>
        <p:xfrm>
          <a:off x="455995" y="4655982"/>
          <a:ext cx="11317364" cy="1684448"/>
        </p:xfrm>
        <a:graphic>
          <a:graphicData uri="http://schemas.openxmlformats.org/drawingml/2006/table">
            <a:tbl>
              <a:tblPr firstRow="1" firstCol="1" bandRow="1"/>
              <a:tblGrid>
                <a:gridCol w="1290166">
                  <a:extLst>
                    <a:ext uri="{9D8B030D-6E8A-4147-A177-3AD203B41FA5}">
                      <a16:colId xmlns:a16="http://schemas.microsoft.com/office/drawing/2014/main" val="20000"/>
                    </a:ext>
                  </a:extLst>
                </a:gridCol>
                <a:gridCol w="6198727">
                  <a:extLst>
                    <a:ext uri="{9D8B030D-6E8A-4147-A177-3AD203B41FA5}">
                      <a16:colId xmlns:a16="http://schemas.microsoft.com/office/drawing/2014/main" val="20001"/>
                    </a:ext>
                  </a:extLst>
                </a:gridCol>
                <a:gridCol w="2017242">
                  <a:extLst>
                    <a:ext uri="{9D8B030D-6E8A-4147-A177-3AD203B41FA5}">
                      <a16:colId xmlns:a16="http://schemas.microsoft.com/office/drawing/2014/main" val="20002"/>
                    </a:ext>
                  </a:extLst>
                </a:gridCol>
                <a:gridCol w="1811229">
                  <a:extLst>
                    <a:ext uri="{9D8B030D-6E8A-4147-A177-3AD203B41FA5}">
                      <a16:colId xmlns:a16="http://schemas.microsoft.com/office/drawing/2014/main" val="20003"/>
                    </a:ext>
                  </a:extLst>
                </a:gridCol>
              </a:tblGrid>
              <a:tr h="358570">
                <a:tc>
                  <a:txBody>
                    <a:bodyPr/>
                    <a:lstStyle/>
                    <a:p>
                      <a:pPr marL="0" marR="0" algn="ctr">
                        <a:lnSpc>
                          <a:spcPct val="100000"/>
                        </a:lnSpc>
                        <a:spcBef>
                          <a:spcPts val="300"/>
                        </a:spcBef>
                        <a:spcAft>
                          <a:spcPts val="300"/>
                        </a:spcAft>
                      </a:pPr>
                      <a:r>
                        <a:rPr lang="en-US" sz="1800" dirty="0">
                          <a:solidFill>
                            <a:schemeClr val="bg1"/>
                          </a:solidFill>
                          <a:effectLst/>
                        </a:rPr>
                        <a:t>Format</a:t>
                      </a:r>
                      <a:endPar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12700" cmpd="sng">
                      <a:noFill/>
                      <a:prstDash val="solid"/>
                    </a:lnL>
                    <a:lnR w="9525"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marL="0" marR="0" algn="ctr">
                        <a:lnSpc>
                          <a:spcPct val="100000"/>
                        </a:lnSpc>
                        <a:spcBef>
                          <a:spcPts val="300"/>
                        </a:spcBef>
                        <a:spcAft>
                          <a:spcPts val="300"/>
                        </a:spcAft>
                      </a:pPr>
                      <a:r>
                        <a:rPr lang="en-US" sz="1800" dirty="0">
                          <a:solidFill>
                            <a:schemeClr val="bg1"/>
                          </a:solidFill>
                          <a:effectLst/>
                        </a:rPr>
                        <a:t>Codec</a:t>
                      </a:r>
                      <a:endPar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marL="0" marR="0" algn="ctr">
                        <a:lnSpc>
                          <a:spcPct val="100000"/>
                        </a:lnSpc>
                        <a:spcBef>
                          <a:spcPts val="300"/>
                        </a:spcBef>
                        <a:spcAft>
                          <a:spcPts val="300"/>
                        </a:spcAft>
                      </a:pPr>
                      <a:r>
                        <a:rPr lang="en-US" sz="1800" dirty="0">
                          <a:solidFill>
                            <a:schemeClr val="bg1"/>
                          </a:solidFill>
                          <a:effectLst/>
                        </a:rPr>
                        <a:t>Extension</a:t>
                      </a:r>
                      <a:endPar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marL="0" marR="0" algn="ctr">
                        <a:lnSpc>
                          <a:spcPct val="100000"/>
                        </a:lnSpc>
                        <a:spcBef>
                          <a:spcPts val="300"/>
                        </a:spcBef>
                        <a:spcAft>
                          <a:spcPts val="300"/>
                        </a:spcAft>
                      </a:pPr>
                      <a:r>
                        <a:rPr lang="en-US" sz="1800" dirty="0" err="1">
                          <a:solidFill>
                            <a:schemeClr val="bg1"/>
                          </a:solidFill>
                          <a:effectLst/>
                        </a:rPr>
                        <a:t>Splittable</a:t>
                      </a:r>
                      <a:endPar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28689">
                <a:tc>
                  <a:txBody>
                    <a:bodyPr/>
                    <a:lstStyle/>
                    <a:p>
                      <a:pPr marL="0" marR="0" algn="ctr">
                        <a:lnSpc>
                          <a:spcPct val="100000"/>
                        </a:lnSpc>
                        <a:spcBef>
                          <a:spcPts val="300"/>
                        </a:spcBef>
                        <a:spcAft>
                          <a:spcPts val="300"/>
                        </a:spcAft>
                      </a:pPr>
                      <a:r>
                        <a:rPr lang="en-US" sz="1600" dirty="0">
                          <a:solidFill>
                            <a:schemeClr val="tx2"/>
                          </a:solidFill>
                          <a:effectLst/>
                        </a:rPr>
                        <a:t>DEFLATE</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12700" cmpd="sng">
                      <a:noFill/>
                      <a:prstDash val="soli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0000"/>
                        </a:lnSpc>
                        <a:spcBef>
                          <a:spcPts val="300"/>
                        </a:spcBef>
                        <a:spcAft>
                          <a:spcPts val="300"/>
                        </a:spcAft>
                      </a:pPr>
                      <a:r>
                        <a:rPr lang="en-US" sz="1600" dirty="0" err="1">
                          <a:solidFill>
                            <a:schemeClr val="tx2"/>
                          </a:solidFill>
                          <a:effectLst/>
                        </a:rPr>
                        <a:t>org.apache.hadoop.io.compress.DefaultCodec</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.deflate</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No</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12700" cmpd="sng">
                      <a:noFill/>
                      <a:prstDash val="soli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28689">
                <a:tc>
                  <a:txBody>
                    <a:bodyPr/>
                    <a:lstStyle/>
                    <a:p>
                      <a:pPr marL="0" marR="0" algn="ctr">
                        <a:lnSpc>
                          <a:spcPct val="100000"/>
                        </a:lnSpc>
                        <a:spcBef>
                          <a:spcPts val="300"/>
                        </a:spcBef>
                        <a:spcAft>
                          <a:spcPts val="300"/>
                        </a:spcAft>
                      </a:pPr>
                      <a:r>
                        <a:rPr lang="en-US" sz="1600" dirty="0" err="1">
                          <a:solidFill>
                            <a:schemeClr val="tx2"/>
                          </a:solidFill>
                          <a:effectLst/>
                        </a:rPr>
                        <a:t>GZip</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0000"/>
                        </a:lnSpc>
                        <a:spcBef>
                          <a:spcPts val="300"/>
                        </a:spcBef>
                        <a:spcAft>
                          <a:spcPts val="300"/>
                        </a:spcAft>
                      </a:pPr>
                      <a:r>
                        <a:rPr lang="en-US" sz="1600" dirty="0" err="1">
                          <a:solidFill>
                            <a:schemeClr val="tx2"/>
                          </a:solidFill>
                          <a:effectLst/>
                        </a:rPr>
                        <a:t>org.apache.hadoop.io.compress.GzipCodec</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a:t>
                      </a:r>
                      <a:r>
                        <a:rPr lang="en-US" sz="1600" dirty="0" err="1">
                          <a:solidFill>
                            <a:schemeClr val="tx2"/>
                          </a:solidFill>
                          <a:effectLst/>
                        </a:rPr>
                        <a:t>gz</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No</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42438">
                <a:tc>
                  <a:txBody>
                    <a:bodyPr/>
                    <a:lstStyle/>
                    <a:p>
                      <a:pPr marL="0" marR="0" algn="ctr">
                        <a:lnSpc>
                          <a:spcPct val="100000"/>
                        </a:lnSpc>
                        <a:spcBef>
                          <a:spcPts val="300"/>
                        </a:spcBef>
                        <a:spcAft>
                          <a:spcPts val="300"/>
                        </a:spcAft>
                      </a:pPr>
                      <a:r>
                        <a:rPr lang="en-US" sz="1600" dirty="0">
                          <a:solidFill>
                            <a:schemeClr val="tx2"/>
                          </a:solidFill>
                          <a:effectLst/>
                        </a:rPr>
                        <a:t>BZip2</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nSpc>
                          <a:spcPct val="100000"/>
                        </a:lnSpc>
                        <a:spcBef>
                          <a:spcPts val="300"/>
                        </a:spcBef>
                        <a:spcAft>
                          <a:spcPts val="300"/>
                        </a:spcAft>
                      </a:pPr>
                      <a:r>
                        <a:rPr lang="en-US" sz="1600" dirty="0">
                          <a:solidFill>
                            <a:schemeClr val="tx2"/>
                          </a:solidFill>
                          <a:effectLst/>
                        </a:rPr>
                        <a:t>org.apache.hadoop.io.compress.BZip2Codec</a:t>
                      </a:r>
                    </a:p>
                    <a:p>
                      <a:pPr marL="0" marR="0">
                        <a:lnSpc>
                          <a:spcPct val="100000"/>
                        </a:lnSpc>
                        <a:spcBef>
                          <a:spcPts val="300"/>
                        </a:spcBef>
                        <a:spcAft>
                          <a:spcPts val="300"/>
                        </a:spcAft>
                      </a:pPr>
                      <a:r>
                        <a:rPr lang="en-US" sz="1600" dirty="0">
                          <a:solidFill>
                            <a:schemeClr val="tx2"/>
                          </a:solidFill>
                          <a:effectLst/>
                        </a:rPr>
                        <a:t>(this codec is not enabled by default in configuration)</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.bz2</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Yes</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19" name="Rectangle 18"/>
          <p:cNvSpPr/>
          <p:nvPr/>
        </p:nvSpPr>
        <p:spPr>
          <a:xfrm>
            <a:off x="460663" y="4105700"/>
            <a:ext cx="11312696" cy="452590"/>
          </a:xfrm>
          <a:prstGeom prst="rect">
            <a:avLst/>
          </a:prstGeom>
          <a:noFill/>
        </p:spPr>
        <p:txBody>
          <a:bodyPr wrap="square" tIns="0" rIns="0" bIns="0" anchor="ctr">
            <a:noAutofit/>
          </a:bodyPr>
          <a:lstStyle/>
          <a:p>
            <a:pPr marL="3112" lvl="1" indent="-3112" defTabSz="896386">
              <a:spcBef>
                <a:spcPts val="1176"/>
              </a:spcBef>
            </a:pPr>
            <a:r>
              <a:rPr lang="en-US" sz="3200" kern="0" dirty="0">
                <a:latin typeface="Segoe UI Light" panose="020B0502040204020203" pitchFamily="34" charset="0"/>
                <a:ea typeface="Segoe UI Light" panose="020B0502040204020203" pitchFamily="34" charset="0"/>
                <a:cs typeface="Segoe UI Light" panose="020B0502040204020203" pitchFamily="34" charset="0"/>
              </a:rPr>
              <a:t>HDInsight compression libraries</a:t>
            </a:r>
            <a:r>
              <a:rPr lang="en-US" sz="2745" kern="0" dirty="0">
                <a:solidFill>
                  <a:srgbClr val="68217A"/>
                </a:solidFill>
                <a:latin typeface="Segoe UI Light"/>
              </a:rPr>
              <a:t> </a:t>
            </a:r>
          </a:p>
        </p:txBody>
      </p:sp>
      <p:sp>
        <p:nvSpPr>
          <p:cNvPr id="88" name="Rectangle 87"/>
          <p:cNvSpPr/>
          <p:nvPr/>
        </p:nvSpPr>
        <p:spPr>
          <a:xfrm>
            <a:off x="460662" y="1821131"/>
            <a:ext cx="2778917" cy="2144790"/>
          </a:xfrm>
          <a:prstGeom prst="rect">
            <a:avLst/>
          </a:prstGeom>
          <a:solidFill>
            <a:schemeClr val="accent3"/>
          </a:solidFill>
        </p:spPr>
        <p:txBody>
          <a:bodyPr wrap="square">
            <a:noAutofit/>
          </a:bodyPr>
          <a:lstStyle/>
          <a:p>
            <a:pPr marL="0" lvl="1" defTabSz="913770" fontAlgn="base">
              <a:spcBef>
                <a:spcPts val="588"/>
              </a:spcBef>
              <a:buClr>
                <a:srgbClr val="505050"/>
              </a:buClr>
            </a:pPr>
            <a:endParaRPr lang="en-US" sz="1765" kern="0" dirty="0">
              <a:solidFill>
                <a:srgbClr val="FFFFFF"/>
              </a:solidFill>
              <a:ea typeface="Segoe UI" pitchFamily="34" charset="0"/>
              <a:cs typeface="Segoe UI" pitchFamily="34" charset="0"/>
            </a:endParaRPr>
          </a:p>
        </p:txBody>
      </p:sp>
      <p:sp>
        <p:nvSpPr>
          <p:cNvPr id="89" name="Rectangle 88"/>
          <p:cNvSpPr/>
          <p:nvPr/>
        </p:nvSpPr>
        <p:spPr>
          <a:xfrm>
            <a:off x="3305256" y="1821131"/>
            <a:ext cx="2778917" cy="2144790"/>
          </a:xfrm>
          <a:prstGeom prst="rect">
            <a:avLst/>
          </a:prstGeom>
          <a:solidFill>
            <a:schemeClr val="accent3"/>
          </a:solidFill>
        </p:spPr>
        <p:txBody>
          <a:bodyPr wrap="square">
            <a:noAutofit/>
          </a:bodyPr>
          <a:lstStyle/>
          <a:p>
            <a:pPr marL="0" lvl="1" defTabSz="913770" fontAlgn="base">
              <a:spcBef>
                <a:spcPts val="588"/>
              </a:spcBef>
              <a:buClr>
                <a:srgbClr val="505050"/>
              </a:buClr>
            </a:pPr>
            <a:endParaRPr lang="en-US" sz="1765" kern="0" dirty="0">
              <a:solidFill>
                <a:srgbClr val="FFFFFF"/>
              </a:solidFill>
              <a:ea typeface="Segoe UI" pitchFamily="34" charset="0"/>
              <a:cs typeface="Segoe UI" pitchFamily="34" charset="0"/>
            </a:endParaRPr>
          </a:p>
        </p:txBody>
      </p:sp>
      <p:sp>
        <p:nvSpPr>
          <p:cNvPr id="90" name="Rectangle 89"/>
          <p:cNvSpPr/>
          <p:nvPr/>
        </p:nvSpPr>
        <p:spPr>
          <a:xfrm>
            <a:off x="6149849" y="1821131"/>
            <a:ext cx="2778917" cy="2144790"/>
          </a:xfrm>
          <a:prstGeom prst="rect">
            <a:avLst/>
          </a:prstGeom>
          <a:solidFill>
            <a:schemeClr val="accent3"/>
          </a:solidFill>
        </p:spPr>
        <p:txBody>
          <a:bodyPr wrap="square">
            <a:noAutofit/>
          </a:bodyPr>
          <a:lstStyle/>
          <a:p>
            <a:pPr marL="0" lvl="1" defTabSz="913770" fontAlgn="base">
              <a:spcBef>
                <a:spcPts val="588"/>
              </a:spcBef>
              <a:buClr>
                <a:srgbClr val="505050"/>
              </a:buClr>
            </a:pPr>
            <a:endParaRPr lang="en-US" sz="1765" kern="0" dirty="0">
              <a:solidFill>
                <a:srgbClr val="FFFFFF"/>
              </a:solidFill>
              <a:ea typeface="Segoe UI" pitchFamily="34" charset="0"/>
              <a:cs typeface="Segoe UI" pitchFamily="34" charset="0"/>
            </a:endParaRPr>
          </a:p>
        </p:txBody>
      </p:sp>
      <p:sp>
        <p:nvSpPr>
          <p:cNvPr id="91" name="Rectangle 90"/>
          <p:cNvSpPr/>
          <p:nvPr/>
        </p:nvSpPr>
        <p:spPr>
          <a:xfrm>
            <a:off x="8994441" y="1821131"/>
            <a:ext cx="2778917" cy="2144790"/>
          </a:xfrm>
          <a:prstGeom prst="rect">
            <a:avLst/>
          </a:prstGeom>
          <a:solidFill>
            <a:schemeClr val="accent3"/>
          </a:solidFill>
        </p:spPr>
        <p:txBody>
          <a:bodyPr wrap="square">
            <a:noAutofit/>
          </a:bodyPr>
          <a:lstStyle/>
          <a:p>
            <a:pPr marL="0" lvl="1" defTabSz="913770" fontAlgn="base">
              <a:spcBef>
                <a:spcPts val="588"/>
              </a:spcBef>
              <a:buClr>
                <a:srgbClr val="505050"/>
              </a:buClr>
            </a:pPr>
            <a:endParaRPr lang="en-US" sz="1765" kern="0" dirty="0">
              <a:solidFill>
                <a:srgbClr val="FFFFFF"/>
              </a:solidFill>
              <a:ea typeface="Segoe UI" pitchFamily="34" charset="0"/>
              <a:cs typeface="Segoe UI" pitchFamily="34" charset="0"/>
            </a:endParaRPr>
          </a:p>
        </p:txBody>
      </p:sp>
      <p:sp>
        <p:nvSpPr>
          <p:cNvPr id="92" name="Round Diagonal Corner Rectangle 53"/>
          <p:cNvSpPr/>
          <p:nvPr/>
        </p:nvSpPr>
        <p:spPr bwMode="auto">
          <a:xfrm>
            <a:off x="6894528" y="2159601"/>
            <a:ext cx="1289560" cy="1467851"/>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4184793" y="2087687"/>
            <a:ext cx="1019845" cy="1611678"/>
            <a:chOff x="4788853" y="2855535"/>
            <a:chExt cx="581829" cy="919474"/>
          </a:xfrm>
        </p:grpSpPr>
        <p:sp>
          <p:nvSpPr>
            <p:cNvPr id="94" name="Freeform 2013"/>
            <p:cNvSpPr>
              <a:spLocks/>
            </p:cNvSpPr>
            <p:nvPr/>
          </p:nvSpPr>
          <p:spPr bwMode="auto">
            <a:xfrm>
              <a:off x="5043556" y="2855535"/>
              <a:ext cx="327126" cy="915125"/>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nvGrpSpPr>
            <p:cNvPr id="95" name="Group 94"/>
            <p:cNvGrpSpPr/>
            <p:nvPr/>
          </p:nvGrpSpPr>
          <p:grpSpPr>
            <a:xfrm>
              <a:off x="4788853" y="2878506"/>
              <a:ext cx="204971" cy="896503"/>
              <a:chOff x="4788853" y="2878506"/>
              <a:chExt cx="204971" cy="896503"/>
            </a:xfrm>
          </p:grpSpPr>
          <p:sp>
            <p:nvSpPr>
              <p:cNvPr id="96" name="Freeform 2016"/>
              <p:cNvSpPr>
                <a:spLocks/>
              </p:cNvSpPr>
              <p:nvPr/>
            </p:nvSpPr>
            <p:spPr bwMode="auto">
              <a:xfrm>
                <a:off x="4788853" y="3412681"/>
                <a:ext cx="204971" cy="229820"/>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97" name="Freeform 2017"/>
              <p:cNvSpPr>
                <a:spLocks/>
              </p:cNvSpPr>
              <p:nvPr/>
            </p:nvSpPr>
            <p:spPr bwMode="auto">
              <a:xfrm>
                <a:off x="4788853" y="3669416"/>
                <a:ext cx="204971" cy="105593"/>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98" name="Freeform 2018"/>
              <p:cNvSpPr>
                <a:spLocks/>
              </p:cNvSpPr>
              <p:nvPr/>
            </p:nvSpPr>
            <p:spPr bwMode="auto">
              <a:xfrm>
                <a:off x="4788853" y="2878506"/>
                <a:ext cx="204971" cy="50933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grpSp>
      <p:grpSp>
        <p:nvGrpSpPr>
          <p:cNvPr id="99" name="Group 98"/>
          <p:cNvGrpSpPr/>
          <p:nvPr/>
        </p:nvGrpSpPr>
        <p:grpSpPr>
          <a:xfrm>
            <a:off x="1144077" y="2104588"/>
            <a:ext cx="1412087" cy="1577879"/>
            <a:chOff x="805147" y="2779025"/>
            <a:chExt cx="717920" cy="802211"/>
          </a:xfrm>
        </p:grpSpPr>
        <p:sp>
          <p:nvSpPr>
            <p:cNvPr id="100" name="Oval 3"/>
            <p:cNvSpPr/>
            <p:nvPr/>
          </p:nvSpPr>
          <p:spPr>
            <a:xfrm>
              <a:off x="805147" y="2779025"/>
              <a:ext cx="698978" cy="710269"/>
            </a:xfrm>
            <a:custGeom>
              <a:avLst/>
              <a:gdLst/>
              <a:ahLst/>
              <a:cxnLst/>
              <a:rect l="l" t="t" r="r" b="b"/>
              <a:pathLst>
                <a:path w="3135080" h="3185726">
                  <a:moveTo>
                    <a:pt x="2701501" y="2552282"/>
                  </a:moveTo>
                  <a:cubicBezTo>
                    <a:pt x="2591342" y="2552282"/>
                    <a:pt x="2502040" y="2641585"/>
                    <a:pt x="2502041" y="2751743"/>
                  </a:cubicBezTo>
                  <a:cubicBezTo>
                    <a:pt x="2502040" y="2861903"/>
                    <a:pt x="2591343" y="2951204"/>
                    <a:pt x="2701501" y="2951204"/>
                  </a:cubicBezTo>
                  <a:cubicBezTo>
                    <a:pt x="2811660" y="2951204"/>
                    <a:pt x="2900962" y="2861902"/>
                    <a:pt x="2900962" y="2751744"/>
                  </a:cubicBezTo>
                  <a:cubicBezTo>
                    <a:pt x="2900963" y="2641584"/>
                    <a:pt x="2811660" y="2552283"/>
                    <a:pt x="2701501" y="2552282"/>
                  </a:cubicBezTo>
                  <a:close/>
                  <a:moveTo>
                    <a:pt x="752121" y="0"/>
                  </a:moveTo>
                  <a:cubicBezTo>
                    <a:pt x="1167506" y="0"/>
                    <a:pt x="1504242" y="336736"/>
                    <a:pt x="1504242" y="752121"/>
                  </a:cubicBezTo>
                  <a:cubicBezTo>
                    <a:pt x="1504242" y="812575"/>
                    <a:pt x="1497110" y="871364"/>
                    <a:pt x="1481661" y="927218"/>
                  </a:cubicBezTo>
                  <a:lnTo>
                    <a:pt x="2996658" y="2400787"/>
                  </a:lnTo>
                  <a:cubicBezTo>
                    <a:pt x="3177663" y="2576843"/>
                    <a:pt x="3181675" y="2866298"/>
                    <a:pt x="3005619" y="3047303"/>
                  </a:cubicBezTo>
                  <a:cubicBezTo>
                    <a:pt x="2829563" y="3228309"/>
                    <a:pt x="2540109" y="3232321"/>
                    <a:pt x="2359103" y="3056265"/>
                  </a:cubicBezTo>
                  <a:lnTo>
                    <a:pt x="762889" y="1503698"/>
                  </a:lnTo>
                  <a:cubicBezTo>
                    <a:pt x="759310" y="1504217"/>
                    <a:pt x="755719" y="1504242"/>
                    <a:pt x="752121" y="1504242"/>
                  </a:cubicBezTo>
                  <a:cubicBezTo>
                    <a:pt x="336736" y="1504242"/>
                    <a:pt x="0" y="1167506"/>
                    <a:pt x="0" y="752121"/>
                  </a:cubicBezTo>
                  <a:cubicBezTo>
                    <a:pt x="0" y="656205"/>
                    <a:pt x="17955" y="564482"/>
                    <a:pt x="52447" y="480814"/>
                  </a:cubicBezTo>
                  <a:lnTo>
                    <a:pt x="487026" y="920673"/>
                  </a:lnTo>
                  <a:cubicBezTo>
                    <a:pt x="554414" y="988880"/>
                    <a:pt x="664335" y="989544"/>
                    <a:pt x="732542" y="922156"/>
                  </a:cubicBezTo>
                  <a:lnTo>
                    <a:pt x="879355" y="777105"/>
                  </a:lnTo>
                  <a:cubicBezTo>
                    <a:pt x="947562" y="709717"/>
                    <a:pt x="948226" y="599796"/>
                    <a:pt x="880838" y="531589"/>
                  </a:cubicBezTo>
                  <a:lnTo>
                    <a:pt x="429851" y="75123"/>
                  </a:lnTo>
                  <a:cubicBezTo>
                    <a:pt x="526725" y="26148"/>
                    <a:pt x="636369" y="0"/>
                    <a:pt x="7521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endParaRPr lang="en-US" sz="1961" kern="0" dirty="0">
                <a:solidFill>
                  <a:srgbClr val="000000"/>
                </a:solidFill>
              </a:endParaRPr>
            </a:p>
          </p:txBody>
        </p:sp>
        <p:grpSp>
          <p:nvGrpSpPr>
            <p:cNvPr id="101" name="Group 100"/>
            <p:cNvGrpSpPr/>
            <p:nvPr/>
          </p:nvGrpSpPr>
          <p:grpSpPr>
            <a:xfrm>
              <a:off x="981286" y="2830673"/>
              <a:ext cx="541781" cy="750563"/>
              <a:chOff x="981286" y="2830673"/>
              <a:chExt cx="541781" cy="750563"/>
            </a:xfrm>
          </p:grpSpPr>
          <p:sp>
            <p:nvSpPr>
              <p:cNvPr id="104" name="Freeform 2016"/>
              <p:cNvSpPr>
                <a:spLocks/>
              </p:cNvSpPr>
              <p:nvPr/>
            </p:nvSpPr>
            <p:spPr bwMode="auto">
              <a:xfrm rot="13465931">
                <a:off x="1318096" y="2830673"/>
                <a:ext cx="204971" cy="332614"/>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solidFill>
                <a:schemeClr val="bg1"/>
              </a:solidFill>
              <a:ln w="19050">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105" name="Freeform 2018"/>
              <p:cNvSpPr>
                <a:spLocks/>
              </p:cNvSpPr>
              <p:nvPr/>
            </p:nvSpPr>
            <p:spPr bwMode="auto">
              <a:xfrm rot="13465931">
                <a:off x="981286" y="3071906"/>
                <a:ext cx="204971" cy="50933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solidFill>
                <a:schemeClr val="bg1"/>
              </a:solidFill>
              <a:ln w="19050">
                <a:solidFill>
                  <a:schemeClr val="accent3"/>
                </a:solid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sp>
          <p:nvSpPr>
            <p:cNvPr id="102" name="TextBox 101"/>
            <p:cNvSpPr txBox="1"/>
            <p:nvPr/>
          </p:nvSpPr>
          <p:spPr>
            <a:xfrm rot="18855593">
              <a:off x="1266027" y="2932442"/>
              <a:ext cx="297328" cy="112129"/>
            </a:xfrm>
            <a:prstGeom prst="rect">
              <a:avLst/>
            </a:prstGeom>
            <a:noFill/>
          </p:spPr>
          <p:txBody>
            <a:bodyPr wrap="none" lIns="0" tIns="0" rIns="0" bIns="0" rtlCol="0" anchor="ctr">
              <a:noAutofit/>
            </a:bodyPr>
            <a:lstStyle/>
            <a:p>
              <a:pPr algn="ctr" defTabSz="896386">
                <a:spcAft>
                  <a:spcPts val="588"/>
                </a:spcAft>
              </a:pPr>
              <a:r>
                <a:rPr lang="en-IN" sz="1568" b="1" kern="0" dirty="0">
                  <a:solidFill>
                    <a:srgbClr val="68217A"/>
                  </a:solidFill>
                </a:rPr>
                <a:t>Azure</a:t>
              </a:r>
            </a:p>
          </p:txBody>
        </p:sp>
        <p:sp>
          <p:nvSpPr>
            <p:cNvPr id="103" name="TextBox 102"/>
            <p:cNvSpPr txBox="1"/>
            <p:nvPr/>
          </p:nvSpPr>
          <p:spPr>
            <a:xfrm>
              <a:off x="1020114" y="3437459"/>
              <a:ext cx="297328" cy="112129"/>
            </a:xfrm>
            <a:prstGeom prst="rect">
              <a:avLst/>
            </a:prstGeom>
            <a:noFill/>
          </p:spPr>
          <p:txBody>
            <a:bodyPr wrap="none" lIns="0" tIns="0" rIns="0" bIns="0" rtlCol="0" anchor="ctr">
              <a:noAutofit/>
            </a:bodyPr>
            <a:lstStyle/>
            <a:p>
              <a:pPr algn="ctr" defTabSz="896386">
                <a:spcAft>
                  <a:spcPts val="588"/>
                </a:spcAft>
              </a:pPr>
              <a:r>
                <a:rPr lang="en-IN" sz="1961" kern="0" dirty="0">
                  <a:solidFill>
                    <a:srgbClr val="FFFFFF"/>
                  </a:solidFill>
                  <a:latin typeface="Segoe UI Semibold" panose="020B0702040204020203" pitchFamily="34" charset="0"/>
                  <a:cs typeface="Segoe UI Semibold" panose="020B0702040204020203" pitchFamily="34" charset="0"/>
                </a:rPr>
                <a:t>SDK</a:t>
              </a:r>
            </a:p>
          </p:txBody>
        </p:sp>
      </p:grpSp>
      <p:grpSp>
        <p:nvGrpSpPr>
          <p:cNvPr id="74" name="Group 73"/>
          <p:cNvGrpSpPr/>
          <p:nvPr/>
        </p:nvGrpSpPr>
        <p:grpSpPr>
          <a:xfrm>
            <a:off x="9719156" y="2136878"/>
            <a:ext cx="1329487" cy="1513298"/>
            <a:chOff x="6837733" y="2174627"/>
            <a:chExt cx="1471848" cy="1675342"/>
          </a:xfrm>
          <a:solidFill>
            <a:schemeClr val="bg1"/>
          </a:solidFill>
        </p:grpSpPr>
        <p:sp>
          <p:nvSpPr>
            <p:cNvPr id="75" name="Round Diagonal Corner Rectangle 53"/>
            <p:cNvSpPr/>
            <p:nvPr/>
          </p:nvSpPr>
          <p:spPr bwMode="auto">
            <a:xfrm>
              <a:off x="6837733" y="2174627"/>
              <a:ext cx="1471848" cy="1675342"/>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75"/>
            <p:cNvSpPr/>
            <p:nvPr/>
          </p:nvSpPr>
          <p:spPr>
            <a:xfrm>
              <a:off x="6994807" y="2866587"/>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77" name="Frame 76"/>
            <p:cNvSpPr/>
            <p:nvPr/>
          </p:nvSpPr>
          <p:spPr bwMode="auto">
            <a:xfrm>
              <a:off x="6960469" y="2866587"/>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sp>
          <p:nvSpPr>
            <p:cNvPr id="78" name="Freeform 77"/>
            <p:cNvSpPr/>
            <p:nvPr/>
          </p:nvSpPr>
          <p:spPr>
            <a:xfrm>
              <a:off x="6994807" y="3091142"/>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79" name="Frame 78"/>
            <p:cNvSpPr/>
            <p:nvPr/>
          </p:nvSpPr>
          <p:spPr bwMode="auto">
            <a:xfrm>
              <a:off x="6960469" y="3091142"/>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sp>
          <p:nvSpPr>
            <p:cNvPr id="80" name="Freeform 79"/>
            <p:cNvSpPr/>
            <p:nvPr/>
          </p:nvSpPr>
          <p:spPr>
            <a:xfrm>
              <a:off x="6994807" y="3319987"/>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81" name="Frame 80"/>
            <p:cNvSpPr/>
            <p:nvPr/>
          </p:nvSpPr>
          <p:spPr bwMode="auto">
            <a:xfrm>
              <a:off x="6960469" y="3319987"/>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grpSp>
      <p:sp>
        <p:nvSpPr>
          <p:cNvPr id="4" name="Rectangle 3"/>
          <p:cNvSpPr/>
          <p:nvPr/>
        </p:nvSpPr>
        <p:spPr>
          <a:xfrm>
            <a:off x="460662" y="1821132"/>
            <a:ext cx="1731155" cy="633625"/>
          </a:xfrm>
          <a:prstGeom prst="rect">
            <a:avLst/>
          </a:prstGeom>
        </p:spPr>
        <p:txBody>
          <a:bodyPr wrap="none">
            <a:spAutoFit/>
          </a:bodyPr>
          <a:lstStyle/>
          <a:p>
            <a:pPr marL="0" lvl="1" defTabSz="913770" fontAlgn="base">
              <a:spcBef>
                <a:spcPts val="588"/>
              </a:spcBef>
              <a:buClr>
                <a:srgbClr val="505050"/>
              </a:buClr>
            </a:pPr>
            <a:r>
              <a:rPr lang="en-US" sz="1765" kern="0" dirty="0">
                <a:solidFill>
                  <a:srgbClr val="FFFFFF"/>
                </a:solidFill>
                <a:ea typeface="Segoe UI" pitchFamily="34" charset="0"/>
                <a:cs typeface="Segoe UI" pitchFamily="34" charset="0"/>
              </a:rPr>
              <a:t>SDK is available</a:t>
            </a:r>
            <a:br>
              <a:rPr lang="en-US" sz="1765" kern="0" dirty="0">
                <a:solidFill>
                  <a:srgbClr val="FFFFFF"/>
                </a:solidFill>
                <a:ea typeface="Segoe UI" pitchFamily="34" charset="0"/>
                <a:cs typeface="Segoe UI" pitchFamily="34" charset="0"/>
              </a:rPr>
            </a:br>
            <a:r>
              <a:rPr lang="en-US" sz="1765" kern="0" dirty="0">
                <a:solidFill>
                  <a:srgbClr val="FFFFFF"/>
                </a:solidFill>
                <a:ea typeface="Segoe UI" pitchFamily="34" charset="0"/>
                <a:cs typeface="Segoe UI" pitchFamily="34" charset="0"/>
              </a:rPr>
              <a:t>from </a:t>
            </a:r>
            <a:r>
              <a:rPr lang="en-US" sz="1765" kern="0" dirty="0" err="1">
                <a:solidFill>
                  <a:srgbClr val="FFFFFF"/>
                </a:solidFill>
                <a:ea typeface="Segoe UI" pitchFamily="34" charset="0"/>
                <a:cs typeface="Segoe UI" pitchFamily="34" charset="0"/>
              </a:rPr>
              <a:t>NuGet</a:t>
            </a:r>
            <a:endParaRPr lang="en-US" sz="1765" kern="0" dirty="0">
              <a:solidFill>
                <a:srgbClr val="FFFFFF"/>
              </a:solidFill>
              <a:ea typeface="Segoe UI" pitchFamily="34" charset="0"/>
              <a:cs typeface="Segoe UI" pitchFamily="34" charset="0"/>
            </a:endParaRPr>
          </a:p>
        </p:txBody>
      </p:sp>
      <p:sp>
        <p:nvSpPr>
          <p:cNvPr id="6" name="Rectangle 5"/>
          <p:cNvSpPr/>
          <p:nvPr/>
        </p:nvSpPr>
        <p:spPr>
          <a:xfrm>
            <a:off x="3305256" y="1821132"/>
            <a:ext cx="2778917" cy="1176733"/>
          </a:xfrm>
          <a:prstGeom prst="rect">
            <a:avLst/>
          </a:prstGeom>
        </p:spPr>
        <p:txBody>
          <a:bodyPr wrap="square">
            <a:spAutoFit/>
          </a:bodyPr>
          <a:lstStyle/>
          <a:p>
            <a:pPr marL="0" lvl="1" defTabSz="913770" fontAlgn="base">
              <a:spcBef>
                <a:spcPts val="588"/>
              </a:spcBef>
              <a:buClr>
                <a:srgbClr val="505050"/>
              </a:buClr>
            </a:pPr>
            <a:r>
              <a:rPr lang="en-US" sz="1765" kern="0" dirty="0">
                <a:solidFill>
                  <a:srgbClr val="FFFFFF"/>
                </a:solidFill>
                <a:ea typeface="Segoe UI" pitchFamily="34" charset="0"/>
                <a:cs typeface="Segoe UI" pitchFamily="34" charset="0"/>
              </a:rPr>
              <a:t>Tools provided by the codec supplier, </a:t>
            </a:r>
            <a:r>
              <a:rPr lang="en-US" sz="1765" kern="0" dirty="0" err="1">
                <a:solidFill>
                  <a:srgbClr val="FFFFFF"/>
                </a:solidFill>
                <a:ea typeface="Segoe UI" pitchFamily="34" charset="0"/>
                <a:cs typeface="Segoe UI" pitchFamily="34" charset="0"/>
              </a:rPr>
              <a:t>eg</a:t>
            </a:r>
            <a:r>
              <a:rPr lang="en-US" sz="1765" kern="0" dirty="0">
                <a:solidFill>
                  <a:srgbClr val="FFFFFF"/>
                </a:solidFill>
                <a:ea typeface="Segoe UI" pitchFamily="34" charset="0"/>
                <a:cs typeface="Segoe UI" pitchFamily="34" charset="0"/>
              </a:rPr>
              <a:t>. </a:t>
            </a:r>
            <a:r>
              <a:rPr lang="en-US" sz="1765" kern="0" dirty="0" err="1">
                <a:solidFill>
                  <a:srgbClr val="FFFFFF"/>
                </a:solidFill>
                <a:ea typeface="Segoe UI" pitchFamily="34" charset="0"/>
                <a:cs typeface="Segoe UI" pitchFamily="34" charset="0"/>
              </a:rPr>
              <a:t>GZip</a:t>
            </a:r>
            <a:r>
              <a:rPr lang="en-US" sz="1765" kern="0" dirty="0">
                <a:solidFill>
                  <a:srgbClr val="FFFFFF"/>
                </a:solidFill>
                <a:ea typeface="Segoe UI" pitchFamily="34" charset="0"/>
                <a:cs typeface="Segoe UI" pitchFamily="34" charset="0"/>
              </a:rPr>
              <a:t> and BZip2 for compression</a:t>
            </a:r>
          </a:p>
        </p:txBody>
      </p:sp>
      <p:sp>
        <p:nvSpPr>
          <p:cNvPr id="7" name="Rectangle 6"/>
          <p:cNvSpPr/>
          <p:nvPr/>
        </p:nvSpPr>
        <p:spPr>
          <a:xfrm>
            <a:off x="6149849" y="1821131"/>
            <a:ext cx="2778917" cy="1448287"/>
          </a:xfrm>
          <a:prstGeom prst="rect">
            <a:avLst/>
          </a:prstGeom>
        </p:spPr>
        <p:txBody>
          <a:bodyPr wrap="square">
            <a:spAutoFit/>
          </a:bodyPr>
          <a:lstStyle/>
          <a:p>
            <a:pPr marL="0" lvl="1" defTabSz="913770" fontAlgn="base">
              <a:spcBef>
                <a:spcPts val="588"/>
              </a:spcBef>
              <a:buClr>
                <a:srgbClr val="505050"/>
              </a:buClr>
            </a:pPr>
            <a:r>
              <a:rPr lang="en-US" sz="1765" kern="0" dirty="0">
                <a:solidFill>
                  <a:srgbClr val="FFFFFF"/>
                </a:solidFill>
                <a:ea typeface="Segoe UI" pitchFamily="34" charset="0"/>
                <a:cs typeface="Segoe UI" pitchFamily="34" charset="0"/>
              </a:rPr>
              <a:t>Use the classes in the NET Framework to perform </a:t>
            </a:r>
            <a:r>
              <a:rPr lang="en-US" sz="1765" kern="0" dirty="0" err="1">
                <a:solidFill>
                  <a:srgbClr val="FFFFFF"/>
                </a:solidFill>
                <a:ea typeface="Segoe UI" pitchFamily="34" charset="0"/>
                <a:cs typeface="Segoe UI" pitchFamily="34" charset="0"/>
              </a:rPr>
              <a:t>GZip</a:t>
            </a:r>
            <a:r>
              <a:rPr lang="en-US" sz="1765" kern="0" dirty="0">
                <a:solidFill>
                  <a:srgbClr val="FFFFFF"/>
                </a:solidFill>
                <a:ea typeface="Segoe UI" pitchFamily="34" charset="0"/>
                <a:cs typeface="Segoe UI" pitchFamily="34" charset="0"/>
              </a:rPr>
              <a:t> and DEFLATE compression on your source files</a:t>
            </a:r>
          </a:p>
        </p:txBody>
      </p:sp>
      <p:sp>
        <p:nvSpPr>
          <p:cNvPr id="8" name="Rectangle 7"/>
          <p:cNvSpPr/>
          <p:nvPr/>
        </p:nvSpPr>
        <p:spPr>
          <a:xfrm>
            <a:off x="8994441" y="1821131"/>
            <a:ext cx="2778917" cy="1450397"/>
          </a:xfrm>
          <a:prstGeom prst="rect">
            <a:avLst/>
          </a:prstGeom>
        </p:spPr>
        <p:txBody>
          <a:bodyPr wrap="square">
            <a:spAutoFit/>
          </a:bodyPr>
          <a:lstStyle/>
          <a:p>
            <a:pPr marL="0" lvl="1" defTabSz="913770" fontAlgn="base">
              <a:spcBef>
                <a:spcPts val="588"/>
              </a:spcBef>
              <a:buClr>
                <a:srgbClr val="505050"/>
              </a:buClr>
            </a:pPr>
            <a:r>
              <a:rPr lang="en-US" sz="1765" kern="0" dirty="0">
                <a:solidFill>
                  <a:srgbClr val="FFFFFF"/>
                </a:solidFill>
                <a:ea typeface="Segoe UI" pitchFamily="34" charset="0"/>
                <a:cs typeface="Segoe UI" pitchFamily="34" charset="0"/>
              </a:rPr>
              <a:t>Create a query job that is configured to write output in compressed form using one of the built-in codecs</a:t>
            </a:r>
          </a:p>
        </p:txBody>
      </p:sp>
      <p:grpSp>
        <p:nvGrpSpPr>
          <p:cNvPr id="69" name="Group 68"/>
          <p:cNvGrpSpPr/>
          <p:nvPr/>
        </p:nvGrpSpPr>
        <p:grpSpPr>
          <a:xfrm>
            <a:off x="1144077" y="2104588"/>
            <a:ext cx="1412087" cy="1577879"/>
            <a:chOff x="805147" y="2779025"/>
            <a:chExt cx="717920" cy="802211"/>
          </a:xfrm>
        </p:grpSpPr>
        <p:sp>
          <p:nvSpPr>
            <p:cNvPr id="70" name="Oval 3"/>
            <p:cNvSpPr/>
            <p:nvPr/>
          </p:nvSpPr>
          <p:spPr>
            <a:xfrm>
              <a:off x="805147" y="2779025"/>
              <a:ext cx="698978" cy="710269"/>
            </a:xfrm>
            <a:custGeom>
              <a:avLst/>
              <a:gdLst/>
              <a:ahLst/>
              <a:cxnLst/>
              <a:rect l="l" t="t" r="r" b="b"/>
              <a:pathLst>
                <a:path w="3135080" h="3185726">
                  <a:moveTo>
                    <a:pt x="2701501" y="2552282"/>
                  </a:moveTo>
                  <a:cubicBezTo>
                    <a:pt x="2591342" y="2552282"/>
                    <a:pt x="2502040" y="2641585"/>
                    <a:pt x="2502041" y="2751743"/>
                  </a:cubicBezTo>
                  <a:cubicBezTo>
                    <a:pt x="2502040" y="2861903"/>
                    <a:pt x="2591343" y="2951204"/>
                    <a:pt x="2701501" y="2951204"/>
                  </a:cubicBezTo>
                  <a:cubicBezTo>
                    <a:pt x="2811660" y="2951204"/>
                    <a:pt x="2900962" y="2861902"/>
                    <a:pt x="2900962" y="2751744"/>
                  </a:cubicBezTo>
                  <a:cubicBezTo>
                    <a:pt x="2900963" y="2641584"/>
                    <a:pt x="2811660" y="2552283"/>
                    <a:pt x="2701501" y="2552282"/>
                  </a:cubicBezTo>
                  <a:close/>
                  <a:moveTo>
                    <a:pt x="752121" y="0"/>
                  </a:moveTo>
                  <a:cubicBezTo>
                    <a:pt x="1167506" y="0"/>
                    <a:pt x="1504242" y="336736"/>
                    <a:pt x="1504242" y="752121"/>
                  </a:cubicBezTo>
                  <a:cubicBezTo>
                    <a:pt x="1504242" y="812575"/>
                    <a:pt x="1497110" y="871364"/>
                    <a:pt x="1481661" y="927218"/>
                  </a:cubicBezTo>
                  <a:lnTo>
                    <a:pt x="2996658" y="2400787"/>
                  </a:lnTo>
                  <a:cubicBezTo>
                    <a:pt x="3177663" y="2576843"/>
                    <a:pt x="3181675" y="2866298"/>
                    <a:pt x="3005619" y="3047303"/>
                  </a:cubicBezTo>
                  <a:cubicBezTo>
                    <a:pt x="2829563" y="3228309"/>
                    <a:pt x="2540109" y="3232321"/>
                    <a:pt x="2359103" y="3056265"/>
                  </a:cubicBezTo>
                  <a:lnTo>
                    <a:pt x="762889" y="1503698"/>
                  </a:lnTo>
                  <a:cubicBezTo>
                    <a:pt x="759310" y="1504217"/>
                    <a:pt x="755719" y="1504242"/>
                    <a:pt x="752121" y="1504242"/>
                  </a:cubicBezTo>
                  <a:cubicBezTo>
                    <a:pt x="336736" y="1504242"/>
                    <a:pt x="0" y="1167506"/>
                    <a:pt x="0" y="752121"/>
                  </a:cubicBezTo>
                  <a:cubicBezTo>
                    <a:pt x="0" y="656205"/>
                    <a:pt x="17955" y="564482"/>
                    <a:pt x="52447" y="480814"/>
                  </a:cubicBezTo>
                  <a:lnTo>
                    <a:pt x="487026" y="920673"/>
                  </a:lnTo>
                  <a:cubicBezTo>
                    <a:pt x="554414" y="988880"/>
                    <a:pt x="664335" y="989544"/>
                    <a:pt x="732542" y="922156"/>
                  </a:cubicBezTo>
                  <a:lnTo>
                    <a:pt x="879355" y="777105"/>
                  </a:lnTo>
                  <a:cubicBezTo>
                    <a:pt x="947562" y="709717"/>
                    <a:pt x="948226" y="599796"/>
                    <a:pt x="880838" y="531589"/>
                  </a:cubicBezTo>
                  <a:lnTo>
                    <a:pt x="429851" y="75123"/>
                  </a:lnTo>
                  <a:cubicBezTo>
                    <a:pt x="526725" y="26148"/>
                    <a:pt x="636369" y="0"/>
                    <a:pt x="7521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endParaRPr lang="en-US" sz="1961" kern="0" dirty="0">
                <a:solidFill>
                  <a:srgbClr val="000000"/>
                </a:solidFill>
              </a:endParaRPr>
            </a:p>
          </p:txBody>
        </p:sp>
        <p:grpSp>
          <p:nvGrpSpPr>
            <p:cNvPr id="111" name="Group 110"/>
            <p:cNvGrpSpPr/>
            <p:nvPr/>
          </p:nvGrpSpPr>
          <p:grpSpPr>
            <a:xfrm>
              <a:off x="981286" y="2830673"/>
              <a:ext cx="541781" cy="750563"/>
              <a:chOff x="981286" y="2830673"/>
              <a:chExt cx="541781" cy="750563"/>
            </a:xfrm>
          </p:grpSpPr>
          <p:sp>
            <p:nvSpPr>
              <p:cNvPr id="114" name="Freeform 2016"/>
              <p:cNvSpPr>
                <a:spLocks/>
              </p:cNvSpPr>
              <p:nvPr/>
            </p:nvSpPr>
            <p:spPr bwMode="auto">
              <a:xfrm rot="13465931">
                <a:off x="1318096" y="2830673"/>
                <a:ext cx="204971" cy="332614"/>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solidFill>
                <a:schemeClr val="bg1"/>
              </a:solidFill>
              <a:ln w="19050">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115" name="Freeform 2018"/>
              <p:cNvSpPr>
                <a:spLocks/>
              </p:cNvSpPr>
              <p:nvPr/>
            </p:nvSpPr>
            <p:spPr bwMode="auto">
              <a:xfrm rot="13465931">
                <a:off x="981286" y="3071906"/>
                <a:ext cx="204971" cy="50933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solidFill>
                <a:schemeClr val="bg1"/>
              </a:solidFill>
              <a:ln w="19050">
                <a:solidFill>
                  <a:schemeClr val="accent3"/>
                </a:solid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sp>
          <p:nvSpPr>
            <p:cNvPr id="112" name="TextBox 111"/>
            <p:cNvSpPr txBox="1"/>
            <p:nvPr/>
          </p:nvSpPr>
          <p:spPr>
            <a:xfrm rot="18855593">
              <a:off x="1266027" y="2932442"/>
              <a:ext cx="297328" cy="112129"/>
            </a:xfrm>
            <a:prstGeom prst="rect">
              <a:avLst/>
            </a:prstGeom>
            <a:noFill/>
          </p:spPr>
          <p:txBody>
            <a:bodyPr wrap="none" lIns="0" tIns="0" rIns="0" bIns="0" rtlCol="0" anchor="ctr">
              <a:noAutofit/>
            </a:bodyPr>
            <a:lstStyle/>
            <a:p>
              <a:pPr algn="ctr" defTabSz="896386">
                <a:spcAft>
                  <a:spcPts val="588"/>
                </a:spcAft>
              </a:pPr>
              <a:r>
                <a:rPr lang="en-IN" sz="1568" b="1" kern="0" dirty="0">
                  <a:solidFill>
                    <a:srgbClr val="68217A"/>
                  </a:solidFill>
                </a:rPr>
                <a:t>Azure</a:t>
              </a:r>
            </a:p>
          </p:txBody>
        </p:sp>
        <p:sp>
          <p:nvSpPr>
            <p:cNvPr id="113" name="TextBox 112"/>
            <p:cNvSpPr txBox="1"/>
            <p:nvPr/>
          </p:nvSpPr>
          <p:spPr>
            <a:xfrm>
              <a:off x="1020114" y="3437459"/>
              <a:ext cx="297328" cy="112129"/>
            </a:xfrm>
            <a:prstGeom prst="rect">
              <a:avLst/>
            </a:prstGeom>
            <a:noFill/>
          </p:spPr>
          <p:txBody>
            <a:bodyPr wrap="none" lIns="0" tIns="0" rIns="0" bIns="0" rtlCol="0" anchor="ctr">
              <a:noAutofit/>
            </a:bodyPr>
            <a:lstStyle/>
            <a:p>
              <a:pPr algn="ctr" defTabSz="896386">
                <a:spcAft>
                  <a:spcPts val="588"/>
                </a:spcAft>
              </a:pPr>
              <a:r>
                <a:rPr lang="en-IN" sz="1961" kern="0" dirty="0">
                  <a:solidFill>
                    <a:srgbClr val="FFFFFF"/>
                  </a:solidFill>
                  <a:latin typeface="Segoe UI Semibold" panose="020B0702040204020203" pitchFamily="34" charset="0"/>
                  <a:cs typeface="Segoe UI Semibold" panose="020B0702040204020203" pitchFamily="34" charset="0"/>
                </a:rPr>
                <a:t>SDK</a:t>
              </a:r>
            </a:p>
          </p:txBody>
        </p:sp>
      </p:grpSp>
      <p:grpSp>
        <p:nvGrpSpPr>
          <p:cNvPr id="116" name="Group 115"/>
          <p:cNvGrpSpPr/>
          <p:nvPr/>
        </p:nvGrpSpPr>
        <p:grpSpPr>
          <a:xfrm>
            <a:off x="4184793" y="2087687"/>
            <a:ext cx="1019845" cy="1611678"/>
            <a:chOff x="4788853" y="2855535"/>
            <a:chExt cx="581829" cy="919474"/>
          </a:xfrm>
        </p:grpSpPr>
        <p:sp>
          <p:nvSpPr>
            <p:cNvPr id="117" name="Freeform 2013"/>
            <p:cNvSpPr>
              <a:spLocks/>
            </p:cNvSpPr>
            <p:nvPr/>
          </p:nvSpPr>
          <p:spPr bwMode="auto">
            <a:xfrm>
              <a:off x="5043556" y="2855535"/>
              <a:ext cx="327126" cy="915125"/>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nvGrpSpPr>
            <p:cNvPr id="118" name="Group 117"/>
            <p:cNvGrpSpPr/>
            <p:nvPr/>
          </p:nvGrpSpPr>
          <p:grpSpPr>
            <a:xfrm>
              <a:off x="4788853" y="2878506"/>
              <a:ext cx="204971" cy="896503"/>
              <a:chOff x="4788853" y="2878506"/>
              <a:chExt cx="204971" cy="896503"/>
            </a:xfrm>
          </p:grpSpPr>
          <p:sp>
            <p:nvSpPr>
              <p:cNvPr id="119" name="Freeform 2016"/>
              <p:cNvSpPr>
                <a:spLocks/>
              </p:cNvSpPr>
              <p:nvPr/>
            </p:nvSpPr>
            <p:spPr bwMode="auto">
              <a:xfrm>
                <a:off x="4788853" y="3412681"/>
                <a:ext cx="204971" cy="229820"/>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120" name="Freeform 2017"/>
              <p:cNvSpPr>
                <a:spLocks/>
              </p:cNvSpPr>
              <p:nvPr/>
            </p:nvSpPr>
            <p:spPr bwMode="auto">
              <a:xfrm>
                <a:off x="4788853" y="3669416"/>
                <a:ext cx="204971" cy="105593"/>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121" name="Freeform 2018"/>
              <p:cNvSpPr>
                <a:spLocks/>
              </p:cNvSpPr>
              <p:nvPr/>
            </p:nvSpPr>
            <p:spPr bwMode="auto">
              <a:xfrm>
                <a:off x="4788853" y="2878506"/>
                <a:ext cx="204971" cy="50933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grpSp>
      <p:sp>
        <p:nvSpPr>
          <p:cNvPr id="106" name="Round Diagonal Corner Rectangle 53"/>
          <p:cNvSpPr/>
          <p:nvPr/>
        </p:nvSpPr>
        <p:spPr bwMode="auto">
          <a:xfrm>
            <a:off x="6894528" y="2159601"/>
            <a:ext cx="1289560" cy="1467851"/>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p:cNvGrpSpPr/>
          <p:nvPr/>
        </p:nvGrpSpPr>
        <p:grpSpPr>
          <a:xfrm>
            <a:off x="9719156" y="2136878"/>
            <a:ext cx="1329487" cy="1513298"/>
            <a:chOff x="6837733" y="2174627"/>
            <a:chExt cx="1471848" cy="1675342"/>
          </a:xfrm>
          <a:solidFill>
            <a:schemeClr val="bg1"/>
          </a:solidFill>
        </p:grpSpPr>
        <p:sp>
          <p:nvSpPr>
            <p:cNvPr id="147" name="Round Diagonal Corner Rectangle 53"/>
            <p:cNvSpPr/>
            <p:nvPr/>
          </p:nvSpPr>
          <p:spPr bwMode="auto">
            <a:xfrm>
              <a:off x="6837733" y="2174627"/>
              <a:ext cx="1471848" cy="1675342"/>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147"/>
            <p:cNvSpPr/>
            <p:nvPr/>
          </p:nvSpPr>
          <p:spPr>
            <a:xfrm>
              <a:off x="6994807" y="2866587"/>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149" name="Frame 148"/>
            <p:cNvSpPr/>
            <p:nvPr/>
          </p:nvSpPr>
          <p:spPr bwMode="auto">
            <a:xfrm>
              <a:off x="6960469" y="2866587"/>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sp>
          <p:nvSpPr>
            <p:cNvPr id="150" name="Freeform 149"/>
            <p:cNvSpPr/>
            <p:nvPr/>
          </p:nvSpPr>
          <p:spPr>
            <a:xfrm>
              <a:off x="6994807" y="3091142"/>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151" name="Frame 150"/>
            <p:cNvSpPr/>
            <p:nvPr/>
          </p:nvSpPr>
          <p:spPr bwMode="auto">
            <a:xfrm>
              <a:off x="6960469" y="3091142"/>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sp>
          <p:nvSpPr>
            <p:cNvPr id="152" name="Freeform 151"/>
            <p:cNvSpPr/>
            <p:nvPr/>
          </p:nvSpPr>
          <p:spPr>
            <a:xfrm>
              <a:off x="6994807" y="3319987"/>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153" name="Frame 152"/>
            <p:cNvSpPr/>
            <p:nvPr/>
          </p:nvSpPr>
          <p:spPr bwMode="auto">
            <a:xfrm>
              <a:off x="6960469" y="3319987"/>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9104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650" fill="hold"/>
                                        <p:tgtEl>
                                          <p:spTgt spid="99"/>
                                        </p:tgtEl>
                                      </p:cBhvr>
                                      <p:by x="25000" y="25000"/>
                                    </p:animScale>
                                  </p:childTnLst>
                                </p:cTn>
                              </p:par>
                              <p:par>
                                <p:cTn id="7" presetID="42" presetClass="path" presetSubtype="0" accel="50000" decel="50000" fill="hold" nodeType="withEffect">
                                  <p:stCondLst>
                                    <p:cond delay="250"/>
                                  </p:stCondLst>
                                  <p:childTnLst>
                                    <p:animMotion origin="layout" path="M 0.0014 -0.0034 L 0.06523 0.08194 " pathEditMode="relative" rAng="0" ptsTypes="AA">
                                      <p:cBhvr>
                                        <p:cTn id="8" dur="700" fill="hold"/>
                                        <p:tgtEl>
                                          <p:spTgt spid="99"/>
                                        </p:tgtEl>
                                        <p:attrNameLst>
                                          <p:attrName>ppt_x</p:attrName>
                                          <p:attrName>ppt_y</p:attrName>
                                        </p:attrNameLst>
                                      </p:cBhvr>
                                      <p:rCtr x="3191" y="4267"/>
                                    </p:animMotion>
                                  </p:childTnLst>
                                </p:cTn>
                              </p:par>
                            </p:childTnLst>
                          </p:cTn>
                        </p:par>
                        <p:par>
                          <p:cTn id="9" fill="hold">
                            <p:stCondLst>
                              <p:cond delay="95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par>
                          <p:cTn id="18" fill="hold">
                            <p:stCondLst>
                              <p:cond delay="500"/>
                            </p:stCondLst>
                            <p:childTnLst>
                              <p:par>
                                <p:cTn id="19" presetID="42" presetClass="path" presetSubtype="0" accel="50000" decel="50000" fill="hold" nodeType="afterEffect">
                                  <p:stCondLst>
                                    <p:cond delay="0"/>
                                  </p:stCondLst>
                                  <p:childTnLst>
                                    <p:animMotion origin="layout" path="M 0.06523 0.08194 L 0.0014 -0.0034 " pathEditMode="relative" rAng="0" ptsTypes="AA">
                                      <p:cBhvr>
                                        <p:cTn id="20" dur="700" fill="hold"/>
                                        <p:tgtEl>
                                          <p:spTgt spid="99"/>
                                        </p:tgtEl>
                                        <p:attrNameLst>
                                          <p:attrName>ppt_x</p:attrName>
                                          <p:attrName>ppt_y</p:attrName>
                                        </p:attrNameLst>
                                      </p:cBhvr>
                                      <p:rCtr x="-3191" y="-4267"/>
                                    </p:animMotion>
                                  </p:childTnLst>
                                </p:cTn>
                              </p:par>
                            </p:childTnLst>
                          </p:cTn>
                        </p:par>
                        <p:par>
                          <p:cTn id="21" fill="hold">
                            <p:stCondLst>
                              <p:cond delay="1200"/>
                            </p:stCondLst>
                            <p:childTnLst>
                              <p:par>
                                <p:cTn id="22" presetID="10" presetClass="exit" presetSubtype="0" fill="hold" nodeType="afterEffect">
                                  <p:stCondLst>
                                    <p:cond delay="0"/>
                                  </p:stCondLst>
                                  <p:childTnLst>
                                    <p:animEffect transition="out" filter="fade">
                                      <p:cBhvr>
                                        <p:cTn id="23" dur="500"/>
                                        <p:tgtEl>
                                          <p:spTgt spid="99"/>
                                        </p:tgtEl>
                                      </p:cBhvr>
                                    </p:animEffect>
                                    <p:set>
                                      <p:cBhvr>
                                        <p:cTn id="24" dur="1" fill="hold">
                                          <p:stCondLst>
                                            <p:cond delay="499"/>
                                          </p:stCondLst>
                                        </p:cTn>
                                        <p:tgtEl>
                                          <p:spTgt spid="99"/>
                                        </p:tgtEl>
                                        <p:attrNameLst>
                                          <p:attrName>style.visibility</p:attrName>
                                        </p:attrNameLst>
                                      </p:cBhvr>
                                      <p:to>
                                        <p:strVal val="hidden"/>
                                      </p:to>
                                    </p:set>
                                  </p:childTnLst>
                                </p:cTn>
                              </p:par>
                              <p:par>
                                <p:cTn id="25" presetID="3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p:cTn id="27" dur="500" fill="hold"/>
                                        <p:tgtEl>
                                          <p:spTgt spid="69"/>
                                        </p:tgtEl>
                                        <p:attrNameLst>
                                          <p:attrName>ppt_w</p:attrName>
                                        </p:attrNameLst>
                                      </p:cBhvr>
                                      <p:tavLst>
                                        <p:tav tm="0">
                                          <p:val>
                                            <p:fltVal val="0"/>
                                          </p:val>
                                        </p:tav>
                                        <p:tav tm="100000">
                                          <p:val>
                                            <p:strVal val="#ppt_w"/>
                                          </p:val>
                                        </p:tav>
                                      </p:tavLst>
                                    </p:anim>
                                    <p:anim calcmode="lin" valueType="num">
                                      <p:cBhvr>
                                        <p:cTn id="28" dur="500" fill="hold"/>
                                        <p:tgtEl>
                                          <p:spTgt spid="69"/>
                                        </p:tgtEl>
                                        <p:attrNameLst>
                                          <p:attrName>ppt_h</p:attrName>
                                        </p:attrNameLst>
                                      </p:cBhvr>
                                      <p:tavLst>
                                        <p:tav tm="0">
                                          <p:val>
                                            <p:fltVal val="0"/>
                                          </p:val>
                                        </p:tav>
                                        <p:tav tm="100000">
                                          <p:val>
                                            <p:strVal val="#ppt_h"/>
                                          </p:val>
                                        </p:tav>
                                      </p:tavLst>
                                    </p:anim>
                                    <p:anim calcmode="lin" valueType="num">
                                      <p:cBhvr>
                                        <p:cTn id="29" dur="500" fill="hold"/>
                                        <p:tgtEl>
                                          <p:spTgt spid="69"/>
                                        </p:tgtEl>
                                        <p:attrNameLst>
                                          <p:attrName>style.rotation</p:attrName>
                                        </p:attrNameLst>
                                      </p:cBhvr>
                                      <p:tavLst>
                                        <p:tav tm="0">
                                          <p:val>
                                            <p:fltVal val="90"/>
                                          </p:val>
                                        </p:tav>
                                        <p:tav tm="100000">
                                          <p:val>
                                            <p:fltVal val="0"/>
                                          </p:val>
                                        </p:tav>
                                      </p:tavLst>
                                    </p:anim>
                                    <p:animEffect transition="in" filter="fade">
                                      <p:cBhvr>
                                        <p:cTn id="30" dur="500"/>
                                        <p:tgtEl>
                                          <p:spTgt spid="69"/>
                                        </p:tgtEl>
                                      </p:cBhvr>
                                    </p:animEffect>
                                  </p:childTnLst>
                                </p:cTn>
                              </p:par>
                              <p:par>
                                <p:cTn id="31" presetID="6" presetClass="emph" presetSubtype="0" fill="hold" nodeType="withEffect">
                                  <p:stCondLst>
                                    <p:cond delay="0"/>
                                  </p:stCondLst>
                                  <p:childTnLst>
                                    <p:animScale>
                                      <p:cBhvr>
                                        <p:cTn id="32" dur="650" fill="hold"/>
                                        <p:tgtEl>
                                          <p:spTgt spid="93"/>
                                        </p:tgtEl>
                                      </p:cBhvr>
                                      <p:by x="25000" y="25000"/>
                                    </p:animScale>
                                  </p:childTnLst>
                                </p:cTn>
                              </p:par>
                              <p:par>
                                <p:cTn id="33" presetID="42" presetClass="path" presetSubtype="0" accel="50000" decel="50000" fill="hold" nodeType="withEffect">
                                  <p:stCondLst>
                                    <p:cond delay="250"/>
                                  </p:stCondLst>
                                  <p:childTnLst>
                                    <p:animMotion origin="layout" path="M 0.0014 -0.0034 L 0.06523 0.08194 " pathEditMode="relative" rAng="0" ptsTypes="AA">
                                      <p:cBhvr>
                                        <p:cTn id="34" dur="700" fill="hold"/>
                                        <p:tgtEl>
                                          <p:spTgt spid="93"/>
                                        </p:tgtEl>
                                        <p:attrNameLst>
                                          <p:attrName>ppt_x</p:attrName>
                                          <p:attrName>ppt_y</p:attrName>
                                        </p:attrNameLst>
                                      </p:cBhvr>
                                      <p:rCtr x="3191" y="4267"/>
                                    </p:animMotion>
                                  </p:childTnLst>
                                </p:cTn>
                              </p:par>
                            </p:childTnLst>
                          </p:cTn>
                        </p:par>
                        <p:par>
                          <p:cTn id="35" fill="hold">
                            <p:stCondLst>
                              <p:cond delay="215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35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childTnLst>
                          </p:cTn>
                        </p:par>
                        <p:par>
                          <p:cTn id="44" fill="hold">
                            <p:stCondLst>
                              <p:cond delay="500"/>
                            </p:stCondLst>
                            <p:childTnLst>
                              <p:par>
                                <p:cTn id="45" presetID="42" presetClass="path" presetSubtype="0" accel="50000" decel="50000" fill="hold" nodeType="afterEffect">
                                  <p:stCondLst>
                                    <p:cond delay="0"/>
                                  </p:stCondLst>
                                  <p:childTnLst>
                                    <p:animMotion origin="layout" path="M 0.06523 0.08194 L 0.0014 -0.0034 " pathEditMode="relative" rAng="0" ptsTypes="AA">
                                      <p:cBhvr>
                                        <p:cTn id="46" dur="700" fill="hold"/>
                                        <p:tgtEl>
                                          <p:spTgt spid="93"/>
                                        </p:tgtEl>
                                        <p:attrNameLst>
                                          <p:attrName>ppt_x</p:attrName>
                                          <p:attrName>ppt_y</p:attrName>
                                        </p:attrNameLst>
                                      </p:cBhvr>
                                      <p:rCtr x="-3191" y="-4267"/>
                                    </p:animMotion>
                                  </p:childTnLst>
                                </p:cTn>
                              </p:par>
                            </p:childTnLst>
                          </p:cTn>
                        </p:par>
                        <p:par>
                          <p:cTn id="47" fill="hold">
                            <p:stCondLst>
                              <p:cond delay="1200"/>
                            </p:stCondLst>
                            <p:childTnLst>
                              <p:par>
                                <p:cTn id="48" presetID="10" presetClass="exit" presetSubtype="0" fill="hold" nodeType="afterEffect">
                                  <p:stCondLst>
                                    <p:cond delay="0"/>
                                  </p:stCondLst>
                                  <p:childTnLst>
                                    <p:animEffect transition="out" filter="fade">
                                      <p:cBhvr>
                                        <p:cTn id="49" dur="500"/>
                                        <p:tgtEl>
                                          <p:spTgt spid="93"/>
                                        </p:tgtEl>
                                      </p:cBhvr>
                                    </p:animEffect>
                                    <p:set>
                                      <p:cBhvr>
                                        <p:cTn id="50" dur="1" fill="hold">
                                          <p:stCondLst>
                                            <p:cond delay="499"/>
                                          </p:stCondLst>
                                        </p:cTn>
                                        <p:tgtEl>
                                          <p:spTgt spid="93"/>
                                        </p:tgtEl>
                                        <p:attrNameLst>
                                          <p:attrName>style.visibility</p:attrName>
                                        </p:attrNameLst>
                                      </p:cBhvr>
                                      <p:to>
                                        <p:strVal val="hidden"/>
                                      </p:to>
                                    </p:set>
                                  </p:childTnLst>
                                </p:cTn>
                              </p:par>
                              <p:par>
                                <p:cTn id="51" presetID="31" presetClass="entr" presetSubtype="0" fill="hold" nodeType="withEffect">
                                  <p:stCondLst>
                                    <p:cond delay="0"/>
                                  </p:stCondLst>
                                  <p:childTnLst>
                                    <p:set>
                                      <p:cBhvr>
                                        <p:cTn id="52" dur="1" fill="hold">
                                          <p:stCondLst>
                                            <p:cond delay="0"/>
                                          </p:stCondLst>
                                        </p:cTn>
                                        <p:tgtEl>
                                          <p:spTgt spid="116"/>
                                        </p:tgtEl>
                                        <p:attrNameLst>
                                          <p:attrName>style.visibility</p:attrName>
                                        </p:attrNameLst>
                                      </p:cBhvr>
                                      <p:to>
                                        <p:strVal val="visible"/>
                                      </p:to>
                                    </p:set>
                                    <p:anim calcmode="lin" valueType="num">
                                      <p:cBhvr>
                                        <p:cTn id="53" dur="500" fill="hold"/>
                                        <p:tgtEl>
                                          <p:spTgt spid="116"/>
                                        </p:tgtEl>
                                        <p:attrNameLst>
                                          <p:attrName>ppt_w</p:attrName>
                                        </p:attrNameLst>
                                      </p:cBhvr>
                                      <p:tavLst>
                                        <p:tav tm="0">
                                          <p:val>
                                            <p:fltVal val="0"/>
                                          </p:val>
                                        </p:tav>
                                        <p:tav tm="100000">
                                          <p:val>
                                            <p:strVal val="#ppt_w"/>
                                          </p:val>
                                        </p:tav>
                                      </p:tavLst>
                                    </p:anim>
                                    <p:anim calcmode="lin" valueType="num">
                                      <p:cBhvr>
                                        <p:cTn id="54" dur="500" fill="hold"/>
                                        <p:tgtEl>
                                          <p:spTgt spid="116"/>
                                        </p:tgtEl>
                                        <p:attrNameLst>
                                          <p:attrName>ppt_h</p:attrName>
                                        </p:attrNameLst>
                                      </p:cBhvr>
                                      <p:tavLst>
                                        <p:tav tm="0">
                                          <p:val>
                                            <p:fltVal val="0"/>
                                          </p:val>
                                        </p:tav>
                                        <p:tav tm="100000">
                                          <p:val>
                                            <p:strVal val="#ppt_h"/>
                                          </p:val>
                                        </p:tav>
                                      </p:tavLst>
                                    </p:anim>
                                    <p:anim calcmode="lin" valueType="num">
                                      <p:cBhvr>
                                        <p:cTn id="55" dur="500" fill="hold"/>
                                        <p:tgtEl>
                                          <p:spTgt spid="116"/>
                                        </p:tgtEl>
                                        <p:attrNameLst>
                                          <p:attrName>style.rotation</p:attrName>
                                        </p:attrNameLst>
                                      </p:cBhvr>
                                      <p:tavLst>
                                        <p:tav tm="0">
                                          <p:val>
                                            <p:fltVal val="90"/>
                                          </p:val>
                                        </p:tav>
                                        <p:tav tm="100000">
                                          <p:val>
                                            <p:fltVal val="0"/>
                                          </p:val>
                                        </p:tav>
                                      </p:tavLst>
                                    </p:anim>
                                    <p:animEffect transition="in" filter="fade">
                                      <p:cBhvr>
                                        <p:cTn id="56" dur="500"/>
                                        <p:tgtEl>
                                          <p:spTgt spid="116"/>
                                        </p:tgtEl>
                                      </p:cBhvr>
                                    </p:animEffect>
                                  </p:childTnLst>
                                </p:cTn>
                              </p:par>
                              <p:par>
                                <p:cTn id="57" presetID="6" presetClass="emph" presetSubtype="0" fill="hold" grpId="0" nodeType="withEffect">
                                  <p:stCondLst>
                                    <p:cond delay="0"/>
                                  </p:stCondLst>
                                  <p:childTnLst>
                                    <p:animScale>
                                      <p:cBhvr>
                                        <p:cTn id="58" dur="650" fill="hold"/>
                                        <p:tgtEl>
                                          <p:spTgt spid="92"/>
                                        </p:tgtEl>
                                      </p:cBhvr>
                                      <p:by x="25000" y="25000"/>
                                    </p:animScale>
                                  </p:childTnLst>
                                </p:cTn>
                              </p:par>
                              <p:par>
                                <p:cTn id="59" presetID="42" presetClass="path" presetSubtype="0" accel="50000" decel="50000" fill="hold" grpId="1" nodeType="withEffect">
                                  <p:stCondLst>
                                    <p:cond delay="250"/>
                                  </p:stCondLst>
                                  <p:childTnLst>
                                    <p:animMotion origin="layout" path="M 0.0014 -0.0034 L 0.06523 0.08194 " pathEditMode="relative" rAng="0" ptsTypes="AA">
                                      <p:cBhvr>
                                        <p:cTn id="60" dur="700" fill="hold"/>
                                        <p:tgtEl>
                                          <p:spTgt spid="92"/>
                                        </p:tgtEl>
                                        <p:attrNameLst>
                                          <p:attrName>ppt_x</p:attrName>
                                          <p:attrName>ppt_y</p:attrName>
                                        </p:attrNameLst>
                                      </p:cBhvr>
                                      <p:rCtr x="3191" y="4267"/>
                                    </p:animMotion>
                                  </p:childTnLst>
                                </p:cTn>
                              </p:par>
                            </p:childTnLst>
                          </p:cTn>
                        </p:par>
                        <p:par>
                          <p:cTn id="61" fill="hold">
                            <p:stCondLst>
                              <p:cond delay="2150"/>
                            </p:stCondLst>
                            <p:childTnLst>
                              <p:par>
                                <p:cTn id="62" presetID="10" presetClass="entr" presetSubtype="0" fill="hold" grpId="0"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35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childTnLst>
                          </p:cTn>
                        </p:par>
                        <p:par>
                          <p:cTn id="70" fill="hold">
                            <p:stCondLst>
                              <p:cond delay="500"/>
                            </p:stCondLst>
                            <p:childTnLst>
                              <p:par>
                                <p:cTn id="71" presetID="42" presetClass="path" presetSubtype="0" accel="50000" decel="50000" fill="hold" grpId="2" nodeType="afterEffect">
                                  <p:stCondLst>
                                    <p:cond delay="0"/>
                                  </p:stCondLst>
                                  <p:childTnLst>
                                    <p:animMotion origin="layout" path="M 0.06523 0.08194 L 0.0014 -0.0034 " pathEditMode="relative" rAng="0" ptsTypes="AA">
                                      <p:cBhvr>
                                        <p:cTn id="72" dur="700" fill="hold"/>
                                        <p:tgtEl>
                                          <p:spTgt spid="92"/>
                                        </p:tgtEl>
                                        <p:attrNameLst>
                                          <p:attrName>ppt_x</p:attrName>
                                          <p:attrName>ppt_y</p:attrName>
                                        </p:attrNameLst>
                                      </p:cBhvr>
                                      <p:rCtr x="-3191" y="-4267"/>
                                    </p:animMotion>
                                  </p:childTnLst>
                                </p:cTn>
                              </p:par>
                            </p:childTnLst>
                          </p:cTn>
                        </p:par>
                        <p:par>
                          <p:cTn id="73" fill="hold">
                            <p:stCondLst>
                              <p:cond delay="1200"/>
                            </p:stCondLst>
                            <p:childTnLst>
                              <p:par>
                                <p:cTn id="74" presetID="10" presetClass="exit" presetSubtype="0" fill="hold" grpId="3" nodeType="afterEffect">
                                  <p:stCondLst>
                                    <p:cond delay="0"/>
                                  </p:stCondLst>
                                  <p:childTnLst>
                                    <p:animEffect transition="out" filter="fade">
                                      <p:cBhvr>
                                        <p:cTn id="75" dur="500"/>
                                        <p:tgtEl>
                                          <p:spTgt spid="92"/>
                                        </p:tgtEl>
                                      </p:cBhvr>
                                    </p:animEffect>
                                    <p:set>
                                      <p:cBhvr>
                                        <p:cTn id="76" dur="1" fill="hold">
                                          <p:stCondLst>
                                            <p:cond delay="499"/>
                                          </p:stCondLst>
                                        </p:cTn>
                                        <p:tgtEl>
                                          <p:spTgt spid="92"/>
                                        </p:tgtEl>
                                        <p:attrNameLst>
                                          <p:attrName>style.visibility</p:attrName>
                                        </p:attrNameLst>
                                      </p:cBhvr>
                                      <p:to>
                                        <p:strVal val="hidden"/>
                                      </p:to>
                                    </p:set>
                                  </p:childTnLst>
                                </p:cTn>
                              </p:par>
                              <p:par>
                                <p:cTn id="77" presetID="31" presetClass="entr" presetSubtype="0" fill="hold" grpId="0" nodeType="withEffect">
                                  <p:stCondLst>
                                    <p:cond delay="0"/>
                                  </p:stCondLst>
                                  <p:childTnLst>
                                    <p:set>
                                      <p:cBhvr>
                                        <p:cTn id="78" dur="1" fill="hold">
                                          <p:stCondLst>
                                            <p:cond delay="0"/>
                                          </p:stCondLst>
                                        </p:cTn>
                                        <p:tgtEl>
                                          <p:spTgt spid="106"/>
                                        </p:tgtEl>
                                        <p:attrNameLst>
                                          <p:attrName>style.visibility</p:attrName>
                                        </p:attrNameLst>
                                      </p:cBhvr>
                                      <p:to>
                                        <p:strVal val="visible"/>
                                      </p:to>
                                    </p:set>
                                    <p:anim calcmode="lin" valueType="num">
                                      <p:cBhvr>
                                        <p:cTn id="79" dur="500" fill="hold"/>
                                        <p:tgtEl>
                                          <p:spTgt spid="106"/>
                                        </p:tgtEl>
                                        <p:attrNameLst>
                                          <p:attrName>ppt_w</p:attrName>
                                        </p:attrNameLst>
                                      </p:cBhvr>
                                      <p:tavLst>
                                        <p:tav tm="0">
                                          <p:val>
                                            <p:fltVal val="0"/>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anim calcmode="lin" valueType="num">
                                      <p:cBhvr>
                                        <p:cTn id="81" dur="500" fill="hold"/>
                                        <p:tgtEl>
                                          <p:spTgt spid="106"/>
                                        </p:tgtEl>
                                        <p:attrNameLst>
                                          <p:attrName>style.rotation</p:attrName>
                                        </p:attrNameLst>
                                      </p:cBhvr>
                                      <p:tavLst>
                                        <p:tav tm="0">
                                          <p:val>
                                            <p:fltVal val="90"/>
                                          </p:val>
                                        </p:tav>
                                        <p:tav tm="100000">
                                          <p:val>
                                            <p:fltVal val="0"/>
                                          </p:val>
                                        </p:tav>
                                      </p:tavLst>
                                    </p:anim>
                                    <p:animEffect transition="in" filter="fade">
                                      <p:cBhvr>
                                        <p:cTn id="82" dur="500"/>
                                        <p:tgtEl>
                                          <p:spTgt spid="106"/>
                                        </p:tgtEl>
                                      </p:cBhvr>
                                    </p:animEffect>
                                  </p:childTnLst>
                                </p:cTn>
                              </p:par>
                              <p:par>
                                <p:cTn id="83" presetID="6" presetClass="emph" presetSubtype="0" fill="hold" nodeType="withEffect">
                                  <p:stCondLst>
                                    <p:cond delay="0"/>
                                  </p:stCondLst>
                                  <p:childTnLst>
                                    <p:animScale>
                                      <p:cBhvr>
                                        <p:cTn id="84" dur="650" fill="hold"/>
                                        <p:tgtEl>
                                          <p:spTgt spid="74"/>
                                        </p:tgtEl>
                                      </p:cBhvr>
                                      <p:by x="25000" y="25000"/>
                                    </p:animScale>
                                  </p:childTnLst>
                                </p:cTn>
                              </p:par>
                              <p:par>
                                <p:cTn id="85" presetID="42" presetClass="path" presetSubtype="0" accel="50000" decel="50000" fill="hold" nodeType="withEffect">
                                  <p:stCondLst>
                                    <p:cond delay="250"/>
                                  </p:stCondLst>
                                  <p:childTnLst>
                                    <p:animMotion origin="layout" path="M 0.00141 -0.0034 L 0.06523 0.08194 " pathEditMode="relative" rAng="0" ptsTypes="AA">
                                      <p:cBhvr>
                                        <p:cTn id="86" dur="700" fill="hold"/>
                                        <p:tgtEl>
                                          <p:spTgt spid="74"/>
                                        </p:tgtEl>
                                        <p:attrNameLst>
                                          <p:attrName>ppt_x</p:attrName>
                                          <p:attrName>ppt_y</p:attrName>
                                        </p:attrNameLst>
                                      </p:cBhvr>
                                      <p:rCtr x="3191" y="4267"/>
                                    </p:animMotion>
                                  </p:childTnLst>
                                </p:cTn>
                              </p:par>
                            </p:childTnLst>
                          </p:cTn>
                        </p:par>
                        <p:par>
                          <p:cTn id="87" fill="hold">
                            <p:stCondLst>
                              <p:cond delay="2150"/>
                            </p:stCondLst>
                            <p:childTnLst>
                              <p:par>
                                <p:cTn id="88" presetID="10" presetClass="entr" presetSubtype="0"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35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8"/>
                                        </p:tgtEl>
                                      </p:cBhvr>
                                    </p:animEffect>
                                    <p:set>
                                      <p:cBhvr>
                                        <p:cTn id="95" dur="1" fill="hold">
                                          <p:stCondLst>
                                            <p:cond delay="499"/>
                                          </p:stCondLst>
                                        </p:cTn>
                                        <p:tgtEl>
                                          <p:spTgt spid="8"/>
                                        </p:tgtEl>
                                        <p:attrNameLst>
                                          <p:attrName>style.visibility</p:attrName>
                                        </p:attrNameLst>
                                      </p:cBhvr>
                                      <p:to>
                                        <p:strVal val="hidden"/>
                                      </p:to>
                                    </p:set>
                                  </p:childTnLst>
                                </p:cTn>
                              </p:par>
                            </p:childTnLst>
                          </p:cTn>
                        </p:par>
                        <p:par>
                          <p:cTn id="96" fill="hold">
                            <p:stCondLst>
                              <p:cond delay="500"/>
                            </p:stCondLst>
                            <p:childTnLst>
                              <p:par>
                                <p:cTn id="97" presetID="42" presetClass="path" presetSubtype="0" accel="50000" decel="50000" fill="hold" nodeType="afterEffect">
                                  <p:stCondLst>
                                    <p:cond delay="0"/>
                                  </p:stCondLst>
                                  <p:childTnLst>
                                    <p:animMotion origin="layout" path="M 0.06523 0.08194 L 0.00141 -0.0034 " pathEditMode="relative" rAng="0" ptsTypes="AA">
                                      <p:cBhvr>
                                        <p:cTn id="98" dur="700" fill="hold"/>
                                        <p:tgtEl>
                                          <p:spTgt spid="74"/>
                                        </p:tgtEl>
                                        <p:attrNameLst>
                                          <p:attrName>ppt_x</p:attrName>
                                          <p:attrName>ppt_y</p:attrName>
                                        </p:attrNameLst>
                                      </p:cBhvr>
                                      <p:rCtr x="-3191" y="-4267"/>
                                    </p:animMotion>
                                  </p:childTnLst>
                                </p:cTn>
                              </p:par>
                            </p:childTnLst>
                          </p:cTn>
                        </p:par>
                        <p:par>
                          <p:cTn id="99" fill="hold">
                            <p:stCondLst>
                              <p:cond delay="1200"/>
                            </p:stCondLst>
                            <p:childTnLst>
                              <p:par>
                                <p:cTn id="100" presetID="10" presetClass="exit" presetSubtype="0" fill="hold" nodeType="afterEffect">
                                  <p:stCondLst>
                                    <p:cond delay="0"/>
                                  </p:stCondLst>
                                  <p:childTnLst>
                                    <p:animEffect transition="out" filter="fade">
                                      <p:cBhvr>
                                        <p:cTn id="101" dur="500"/>
                                        <p:tgtEl>
                                          <p:spTgt spid="74"/>
                                        </p:tgtEl>
                                      </p:cBhvr>
                                    </p:animEffect>
                                    <p:set>
                                      <p:cBhvr>
                                        <p:cTn id="102" dur="1" fill="hold">
                                          <p:stCondLst>
                                            <p:cond delay="499"/>
                                          </p:stCondLst>
                                        </p:cTn>
                                        <p:tgtEl>
                                          <p:spTgt spid="74"/>
                                        </p:tgtEl>
                                        <p:attrNameLst>
                                          <p:attrName>style.visibility</p:attrName>
                                        </p:attrNameLst>
                                      </p:cBhvr>
                                      <p:to>
                                        <p:strVal val="hidden"/>
                                      </p:to>
                                    </p:set>
                                  </p:childTnLst>
                                </p:cTn>
                              </p:par>
                              <p:par>
                                <p:cTn id="103" presetID="31" presetClass="entr" presetSubtype="0" fill="hold" nodeType="withEffect">
                                  <p:stCondLst>
                                    <p:cond delay="0"/>
                                  </p:stCondLst>
                                  <p:childTnLst>
                                    <p:set>
                                      <p:cBhvr>
                                        <p:cTn id="104" dur="1" fill="hold">
                                          <p:stCondLst>
                                            <p:cond delay="0"/>
                                          </p:stCondLst>
                                        </p:cTn>
                                        <p:tgtEl>
                                          <p:spTgt spid="146"/>
                                        </p:tgtEl>
                                        <p:attrNameLst>
                                          <p:attrName>style.visibility</p:attrName>
                                        </p:attrNameLst>
                                      </p:cBhvr>
                                      <p:to>
                                        <p:strVal val="visible"/>
                                      </p:to>
                                    </p:set>
                                    <p:anim calcmode="lin" valueType="num">
                                      <p:cBhvr>
                                        <p:cTn id="105" dur="500" fill="hold"/>
                                        <p:tgtEl>
                                          <p:spTgt spid="146"/>
                                        </p:tgtEl>
                                        <p:attrNameLst>
                                          <p:attrName>ppt_w</p:attrName>
                                        </p:attrNameLst>
                                      </p:cBhvr>
                                      <p:tavLst>
                                        <p:tav tm="0">
                                          <p:val>
                                            <p:fltVal val="0"/>
                                          </p:val>
                                        </p:tav>
                                        <p:tav tm="100000">
                                          <p:val>
                                            <p:strVal val="#ppt_w"/>
                                          </p:val>
                                        </p:tav>
                                      </p:tavLst>
                                    </p:anim>
                                    <p:anim calcmode="lin" valueType="num">
                                      <p:cBhvr>
                                        <p:cTn id="106" dur="500" fill="hold"/>
                                        <p:tgtEl>
                                          <p:spTgt spid="146"/>
                                        </p:tgtEl>
                                        <p:attrNameLst>
                                          <p:attrName>ppt_h</p:attrName>
                                        </p:attrNameLst>
                                      </p:cBhvr>
                                      <p:tavLst>
                                        <p:tav tm="0">
                                          <p:val>
                                            <p:fltVal val="0"/>
                                          </p:val>
                                        </p:tav>
                                        <p:tav tm="100000">
                                          <p:val>
                                            <p:strVal val="#ppt_h"/>
                                          </p:val>
                                        </p:tav>
                                      </p:tavLst>
                                    </p:anim>
                                    <p:anim calcmode="lin" valueType="num">
                                      <p:cBhvr>
                                        <p:cTn id="107" dur="500" fill="hold"/>
                                        <p:tgtEl>
                                          <p:spTgt spid="146"/>
                                        </p:tgtEl>
                                        <p:attrNameLst>
                                          <p:attrName>style.rotation</p:attrName>
                                        </p:attrNameLst>
                                      </p:cBhvr>
                                      <p:tavLst>
                                        <p:tav tm="0">
                                          <p:val>
                                            <p:fltVal val="90"/>
                                          </p:val>
                                        </p:tav>
                                        <p:tav tm="100000">
                                          <p:val>
                                            <p:fltVal val="0"/>
                                          </p:val>
                                        </p:tav>
                                      </p:tavLst>
                                    </p:anim>
                                    <p:animEffect transition="in" filter="fade">
                                      <p:cBhvr>
                                        <p:cTn id="108"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92" grpId="3" animBg="1"/>
      <p:bldP spid="4" grpId="0"/>
      <p:bldP spid="4" grpId="1"/>
      <p:bldP spid="6" grpId="0"/>
      <p:bldP spid="6" grpId="1"/>
      <p:bldP spid="7" grpId="0"/>
      <p:bldP spid="7" grpId="1"/>
      <p:bldP spid="8" grpId="0"/>
      <p:bldP spid="8" grpId="1"/>
      <p:bldP spid="10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Size</a:t>
            </a:r>
          </a:p>
        </p:txBody>
      </p:sp>
      <p:sp>
        <p:nvSpPr>
          <p:cNvPr id="6" name="Content Placeholder 5"/>
          <p:cNvSpPr>
            <a:spLocks noGrp="1"/>
          </p:cNvSpPr>
          <p:nvPr>
            <p:ph sz="quarter" idx="10"/>
          </p:nvPr>
        </p:nvSpPr>
        <p:spPr/>
        <p:txBody>
          <a:bodyPr/>
          <a:lstStyle/>
          <a:p>
            <a:r>
              <a:rPr lang="en-US" dirty="0"/>
              <a:t>Balance on CPU (Workload Type) and IO Throughput need</a:t>
            </a:r>
          </a:p>
          <a:p>
            <a:r>
              <a:rPr lang="en-US" dirty="0"/>
              <a:t>Depends on scenario</a:t>
            </a:r>
          </a:p>
          <a:p>
            <a:pPr lvl="1"/>
            <a:r>
              <a:rPr lang="en-US" dirty="0"/>
              <a:t>Let's assume your cluster has 50 task slots. Let's for simplicity assume that your task needs 5 minutes to analyze 128 MB and 1 minute to set up a map task.</a:t>
            </a:r>
          </a:p>
          <a:p>
            <a:pPr lvl="1"/>
            <a:r>
              <a:rPr lang="en-US" dirty="0"/>
              <a:t>You want to analyze 1.28GB of data. Your job will need 10 tasks that can run in parallel. In total, your job takes 5+1 minutes = 6 minutes.</a:t>
            </a:r>
          </a:p>
          <a:p>
            <a:pPr lvl="1"/>
            <a:r>
              <a:rPr lang="en-US" dirty="0"/>
              <a:t>If you use 256MB blocks you only need 5 tasks but they will each take twice as long. The job will take 10+1 = 11 minutes and will be slower. So </a:t>
            </a:r>
            <a:r>
              <a:rPr lang="en-US" b="1" dirty="0"/>
              <a:t>128MB blocks are faster</a:t>
            </a:r>
            <a:r>
              <a:rPr lang="en-US" dirty="0"/>
              <a:t>.</a:t>
            </a:r>
          </a:p>
          <a:p>
            <a:pPr marL="457046" lvl="1" indent="0">
              <a:buNone/>
            </a:pPr>
            <a:endParaRPr lang="en-US" dirty="0"/>
          </a:p>
        </p:txBody>
      </p:sp>
    </p:spTree>
    <p:extLst>
      <p:ext uri="{BB962C8B-B14F-4D97-AF65-F5344CB8AC3E}">
        <p14:creationId xmlns:p14="http://schemas.microsoft.com/office/powerpoint/2010/main" val="39187390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Factor, File Size</a:t>
            </a:r>
          </a:p>
        </p:txBody>
      </p:sp>
      <p:sp>
        <p:nvSpPr>
          <p:cNvPr id="6" name="Content Placeholder 5"/>
          <p:cNvSpPr>
            <a:spLocks noGrp="1"/>
          </p:cNvSpPr>
          <p:nvPr>
            <p:ph sz="quarter" idx="10"/>
          </p:nvPr>
        </p:nvSpPr>
        <p:spPr/>
        <p:txBody>
          <a:bodyPr/>
          <a:lstStyle/>
          <a:p>
            <a:pPr lvl="1"/>
            <a:r>
              <a:rPr lang="en-US" dirty="0"/>
              <a:t>Keep at least 3 copies. Replication used for availability and performance</a:t>
            </a:r>
          </a:p>
          <a:p>
            <a:pPr lvl="1"/>
            <a:endParaRPr lang="en-US" dirty="0"/>
          </a:p>
          <a:p>
            <a:pPr lvl="1"/>
            <a:r>
              <a:rPr lang="en-US" dirty="0"/>
              <a:t>Avoid lots of small files </a:t>
            </a:r>
          </a:p>
          <a:p>
            <a:pPr lvl="2"/>
            <a:r>
              <a:rPr lang="en-US" dirty="0"/>
              <a:t>Impact on name node</a:t>
            </a:r>
          </a:p>
          <a:p>
            <a:pPr lvl="2"/>
            <a:r>
              <a:rPr lang="en-US" dirty="0"/>
              <a:t>Impact on administrative overhead per job</a:t>
            </a:r>
          </a:p>
          <a:p>
            <a:pPr marL="0" indent="0">
              <a:buNone/>
            </a:pPr>
            <a:br>
              <a:rPr lang="en-US" dirty="0"/>
            </a:br>
            <a:endParaRPr lang="en-US" dirty="0"/>
          </a:p>
        </p:txBody>
      </p:sp>
    </p:spTree>
    <p:extLst>
      <p:ext uri="{BB962C8B-B14F-4D97-AF65-F5344CB8AC3E}">
        <p14:creationId xmlns:p14="http://schemas.microsoft.com/office/powerpoint/2010/main" val="38360251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2525525456"/>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78724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Cluster Type &amp; Nodes</a:t>
            </a:r>
          </a:p>
        </p:txBody>
      </p:sp>
      <p:graphicFrame>
        <p:nvGraphicFramePr>
          <p:cNvPr id="43" name="Content Placeholder 42"/>
          <p:cNvGraphicFramePr>
            <a:graphicFrameLocks noGrp="1"/>
          </p:cNvGraphicFramePr>
          <p:nvPr>
            <p:ph sz="quarter" idx="10"/>
            <p:extLst>
              <p:ext uri="{D42A27DB-BD31-4B8C-83A1-F6EECF244321}">
                <p14:modId xmlns:p14="http://schemas.microsoft.com/office/powerpoint/2010/main" val="3135945339"/>
              </p:ext>
            </p:extLst>
          </p:nvPr>
        </p:nvGraphicFramePr>
        <p:xfrm>
          <a:off x="1878806" y="1207294"/>
          <a:ext cx="5672138" cy="5486400"/>
        </p:xfrm>
        <a:graphic>
          <a:graphicData uri="http://schemas.openxmlformats.org/drawingml/2006/table">
            <a:tbl>
              <a:tblPr firstRow="1" bandRow="1">
                <a:tableStyleId>{5C22544A-7EE6-4342-B048-85BDC9FD1C3A}</a:tableStyleId>
              </a:tblPr>
              <a:tblGrid>
                <a:gridCol w="3283755">
                  <a:extLst>
                    <a:ext uri="{9D8B030D-6E8A-4147-A177-3AD203B41FA5}">
                      <a16:colId xmlns:a16="http://schemas.microsoft.com/office/drawing/2014/main" val="3086954730"/>
                    </a:ext>
                  </a:extLst>
                </a:gridCol>
                <a:gridCol w="2388383">
                  <a:extLst>
                    <a:ext uri="{9D8B030D-6E8A-4147-A177-3AD203B41FA5}">
                      <a16:colId xmlns:a16="http://schemas.microsoft.com/office/drawing/2014/main" val="3190231876"/>
                    </a:ext>
                  </a:extLst>
                </a:gridCol>
              </a:tblGrid>
              <a:tr h="1961156">
                <a:tc>
                  <a:txBody>
                    <a:bodyPr/>
                    <a:lstStyle/>
                    <a:p>
                      <a:r>
                        <a:rPr lang="en-US" sz="3200" dirty="0">
                          <a:latin typeface="Segoe UI Light" panose="020B0502040204020203" pitchFamily="34" charset="0"/>
                          <a:cs typeface="Segoe UI Light" panose="020B0502040204020203" pitchFamily="34" charset="0"/>
                        </a:rPr>
                        <a:t>Type</a:t>
                      </a:r>
                    </a:p>
                  </a:txBody>
                  <a:tcPr/>
                </a:tc>
                <a:tc>
                  <a:txBody>
                    <a:bodyPr/>
                    <a:lstStyle/>
                    <a:p>
                      <a:r>
                        <a:rPr lang="en-US" sz="3200" b="1" kern="1200" dirty="0">
                          <a:solidFill>
                            <a:schemeClr val="lt1"/>
                          </a:solidFill>
                          <a:latin typeface="Segoe UI Light" panose="020B0502040204020203" pitchFamily="34" charset="0"/>
                          <a:ea typeface="+mn-ea"/>
                          <a:cs typeface="Segoe UI Light" panose="020B0502040204020203" pitchFamily="34" charset="0"/>
                        </a:rPr>
                        <a:t>Nodes</a:t>
                      </a:r>
                    </a:p>
                  </a:txBody>
                  <a:tcPr/>
                </a:tc>
                <a:extLst>
                  <a:ext uri="{0D108BD9-81ED-4DB2-BD59-A6C34878D82A}">
                    <a16:rowId xmlns:a16="http://schemas.microsoft.com/office/drawing/2014/main" val="3256518451"/>
                  </a:ext>
                </a:extLst>
              </a:tr>
              <a:tr h="1762622">
                <a:tc>
                  <a:txBody>
                    <a:bodyPr/>
                    <a:lstStyle/>
                    <a:p>
                      <a:r>
                        <a:rPr lang="en-US" sz="3200" dirty="0">
                          <a:latin typeface="Segoe UI Light" panose="020B0502040204020203" pitchFamily="34" charset="0"/>
                          <a:cs typeface="Segoe UI Light" panose="020B0502040204020203" pitchFamily="34" charset="0"/>
                        </a:rPr>
                        <a:t>Hadoop</a:t>
                      </a:r>
                    </a:p>
                    <a:p>
                      <a:r>
                        <a:rPr lang="en-US" sz="3200" dirty="0">
                          <a:latin typeface="Segoe UI Light" panose="020B0502040204020203" pitchFamily="34" charset="0"/>
                          <a:cs typeface="Segoe UI Light" panose="020B0502040204020203" pitchFamily="34" charset="0"/>
                        </a:rPr>
                        <a:t>2 head+1 plus</a:t>
                      </a:r>
                      <a:r>
                        <a:rPr lang="en-US" sz="3200" baseline="0" dirty="0">
                          <a:latin typeface="Segoe UI Light" panose="020B0502040204020203" pitchFamily="34" charset="0"/>
                          <a:cs typeface="Segoe UI Light" panose="020B0502040204020203" pitchFamily="34" charset="0"/>
                        </a:rPr>
                        <a:t> worker</a:t>
                      </a:r>
                      <a:endParaRPr lang="en-US" sz="3200" dirty="0">
                        <a:latin typeface="Segoe UI Light" panose="020B0502040204020203" pitchFamily="34" charset="0"/>
                        <a:cs typeface="Segoe UI Light" panose="020B0502040204020203" pitchFamily="34" charset="0"/>
                      </a:endParaRPr>
                    </a:p>
                  </a:txBody>
                  <a:tcPr/>
                </a:tc>
                <a:tc>
                  <a:txBody>
                    <a:bodyPr/>
                    <a:lstStyle/>
                    <a:p>
                      <a:endParaRPr lang="en-US" dirty="0"/>
                    </a:p>
                  </a:txBody>
                  <a:tcPr/>
                </a:tc>
                <a:extLst>
                  <a:ext uri="{0D108BD9-81ED-4DB2-BD59-A6C34878D82A}">
                    <a16:rowId xmlns:a16="http://schemas.microsoft.com/office/drawing/2014/main" val="2996708686"/>
                  </a:ext>
                </a:extLst>
              </a:tr>
              <a:tr h="1762622">
                <a:tc>
                  <a:txBody>
                    <a:bodyPr/>
                    <a:lstStyle/>
                    <a:p>
                      <a:r>
                        <a:rPr lang="en-US" sz="3200" kern="1200" dirty="0" err="1">
                          <a:solidFill>
                            <a:schemeClr val="dk1"/>
                          </a:solidFill>
                          <a:latin typeface="Segoe UI Light" panose="020B0502040204020203" pitchFamily="34" charset="0"/>
                          <a:ea typeface="+mn-ea"/>
                          <a:cs typeface="Segoe UI Light" panose="020B0502040204020203" pitchFamily="34" charset="0"/>
                        </a:rPr>
                        <a:t>HBase</a:t>
                      </a:r>
                      <a:endParaRPr lang="en-US" sz="3200" kern="1200" dirty="0">
                        <a:solidFill>
                          <a:schemeClr val="dk1"/>
                        </a:solidFill>
                        <a:latin typeface="Segoe UI Light" panose="020B0502040204020203" pitchFamily="34" charset="0"/>
                        <a:ea typeface="+mn-ea"/>
                        <a:cs typeface="Segoe UI Light" panose="020B0502040204020203" pitchFamily="34" charset="0"/>
                      </a:endParaRPr>
                    </a:p>
                    <a:p>
                      <a:r>
                        <a:rPr lang="en-US" sz="3200" kern="1200" dirty="0">
                          <a:solidFill>
                            <a:schemeClr val="dk1"/>
                          </a:solidFill>
                          <a:latin typeface="Segoe UI Light" panose="020B0502040204020203" pitchFamily="34" charset="0"/>
                          <a:ea typeface="+mn-ea"/>
                          <a:cs typeface="Segoe UI Light" panose="020B0502040204020203" pitchFamily="34" charset="0"/>
                        </a:rPr>
                        <a:t>2 head+3</a:t>
                      </a:r>
                      <a:r>
                        <a:rPr lang="en-US" sz="3200" kern="1200" baseline="0" dirty="0">
                          <a:solidFill>
                            <a:schemeClr val="dk1"/>
                          </a:solidFill>
                          <a:latin typeface="Segoe UI Light" panose="020B0502040204020203" pitchFamily="34" charset="0"/>
                          <a:ea typeface="+mn-ea"/>
                          <a:cs typeface="Segoe UI Light" panose="020B0502040204020203" pitchFamily="34" charset="0"/>
                        </a:rPr>
                        <a:t> ZK+1 plus worker</a:t>
                      </a:r>
                      <a:endParaRPr lang="en-US" sz="3200" kern="1200" dirty="0">
                        <a:solidFill>
                          <a:schemeClr val="dk1"/>
                        </a:solidFill>
                        <a:latin typeface="Segoe UI Light" panose="020B0502040204020203" pitchFamily="34" charset="0"/>
                        <a:ea typeface="+mn-ea"/>
                        <a:cs typeface="Segoe UI Light" panose="020B0502040204020203" pitchFamily="34" charset="0"/>
                      </a:endParaRPr>
                    </a:p>
                  </a:txBody>
                  <a:tcPr/>
                </a:tc>
                <a:tc>
                  <a:txBody>
                    <a:bodyPr/>
                    <a:lstStyle/>
                    <a:p>
                      <a:endParaRPr lang="en-US" dirty="0"/>
                    </a:p>
                  </a:txBody>
                  <a:tcPr/>
                </a:tc>
                <a:extLst>
                  <a:ext uri="{0D108BD9-81ED-4DB2-BD59-A6C34878D82A}">
                    <a16:rowId xmlns:a16="http://schemas.microsoft.com/office/drawing/2014/main" val="160637831"/>
                  </a:ext>
                </a:extLst>
              </a:tr>
            </a:tbl>
          </a:graphicData>
        </a:graphic>
      </p:graphicFrame>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875" y="3222497"/>
            <a:ext cx="2250938" cy="1649542"/>
          </a:xfrm>
          <a:prstGeom prst="rect">
            <a:avLst/>
          </a:prstGeom>
        </p:spPr>
      </p:pic>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875" y="4955204"/>
            <a:ext cx="2267879" cy="1738490"/>
          </a:xfrm>
          <a:prstGeom prst="rect">
            <a:avLst/>
          </a:prstGeom>
        </p:spPr>
      </p:pic>
    </p:spTree>
    <p:extLst>
      <p:ext uri="{BB962C8B-B14F-4D97-AF65-F5344CB8AC3E}">
        <p14:creationId xmlns:p14="http://schemas.microsoft.com/office/powerpoint/2010/main" val="32293555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HDInsight service entry points</a:t>
            </a:r>
            <a:endParaRPr lang="en-US" dirty="0"/>
          </a:p>
        </p:txBody>
      </p:sp>
      <p:sp>
        <p:nvSpPr>
          <p:cNvPr id="5" name="Content Placeholder 4"/>
          <p:cNvSpPr>
            <a:spLocks noGrp="1"/>
          </p:cNvSpPr>
          <p:nvPr>
            <p:ph sz="quarter" idx="10"/>
          </p:nvPr>
        </p:nvSpPr>
        <p:spPr/>
        <p:txBody>
          <a:bodyPr/>
          <a:lstStyle/>
          <a:p>
            <a:endParaRPr lang="en-US"/>
          </a:p>
        </p:txBody>
      </p:sp>
      <p:sp>
        <p:nvSpPr>
          <p:cNvPr id="30" name="Slide Number Placeholder 29"/>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pPr>
            <a:fld id="{F8A0AC42-AA1D-4944-8D96-660DE70C7E1B}" type="slidenum">
              <a:rPr lang="en-IN" sz="1765" kern="0">
                <a:solidFill>
                  <a:sysClr val="windowText" lastClr="000000"/>
                </a:solidFill>
              </a:rPr>
              <a:pPr defTabSz="896386" fontAlgn="auto">
                <a:spcBef>
                  <a:spcPts val="0"/>
                </a:spcBef>
                <a:spcAft>
                  <a:spcPts val="0"/>
                </a:spcAft>
              </a:pPr>
              <a:t>97</a:t>
            </a:fld>
            <a:endParaRPr lang="en-IN" sz="1765" kern="0" dirty="0">
              <a:solidFill>
                <a:sysClr val="windowText" lastClr="000000"/>
              </a:solidFill>
            </a:endParaRPr>
          </a:p>
        </p:txBody>
      </p:sp>
      <p:sp>
        <p:nvSpPr>
          <p:cNvPr id="4" name="Rectangle 3"/>
          <p:cNvSpPr/>
          <p:nvPr/>
        </p:nvSpPr>
        <p:spPr>
          <a:xfrm>
            <a:off x="2522477" y="1807713"/>
            <a:ext cx="2249118" cy="1176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ctr">
            <a:spAutoFit/>
          </a:bodyPr>
          <a:lstStyle/>
          <a:p>
            <a:pPr algn="r" defTabSz="896386"/>
            <a:r>
              <a:rPr lang="en-US" sz="3529" kern="0" dirty="0">
                <a:solidFill>
                  <a:schemeClr val="accent3"/>
                </a:solidFill>
                <a:latin typeface="Segoe UI Semibold" panose="020B0702040204020203" pitchFamily="34" charset="0"/>
                <a:cs typeface="Segoe UI Semibold" panose="020B0702040204020203" pitchFamily="34" charset="0"/>
              </a:rPr>
              <a:t>HDInsight</a:t>
            </a:r>
            <a:br>
              <a:rPr lang="en-US" sz="3529" kern="0" dirty="0">
                <a:solidFill>
                  <a:schemeClr val="accent3"/>
                </a:solidFill>
                <a:latin typeface="Segoe UI Semibold" panose="020B0702040204020203" pitchFamily="34" charset="0"/>
                <a:cs typeface="Segoe UI Semibold" panose="020B0702040204020203" pitchFamily="34" charset="0"/>
              </a:rPr>
            </a:br>
            <a:r>
              <a:rPr lang="en-US" sz="3529" kern="0" dirty="0">
                <a:solidFill>
                  <a:schemeClr val="accent3"/>
                </a:solidFill>
                <a:latin typeface="Segoe UI Semibold" panose="020B0702040204020203" pitchFamily="34" charset="0"/>
                <a:cs typeface="Segoe UI Semibold" panose="020B0702040204020203" pitchFamily="34" charset="0"/>
              </a:rPr>
              <a:t>cluster</a:t>
            </a:r>
          </a:p>
        </p:txBody>
      </p:sp>
      <p:sp>
        <p:nvSpPr>
          <p:cNvPr id="8" name="TextBox 7"/>
          <p:cNvSpPr txBox="1"/>
          <p:nvPr/>
        </p:nvSpPr>
        <p:spPr>
          <a:xfrm>
            <a:off x="2478765" y="4221405"/>
            <a:ext cx="1939543" cy="756854"/>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stStyle>
          <a:p>
            <a:pPr defTabSz="590820"/>
            <a:r>
              <a:rPr lang="en-US" sz="2353" dirty="0">
                <a:latin typeface="Segoe UI Semibold" panose="020B0702040204020203" pitchFamily="34" charset="0"/>
                <a:cs typeface="Segoe UI Semibold" panose="020B0702040204020203" pitchFamily="34" charset="0"/>
              </a:rPr>
              <a:t>REST </a:t>
            </a:r>
          </a:p>
        </p:txBody>
      </p:sp>
      <p:sp>
        <p:nvSpPr>
          <p:cNvPr id="11" name="TextBox 10"/>
          <p:cNvSpPr txBox="1"/>
          <p:nvPr/>
        </p:nvSpPr>
        <p:spPr>
          <a:xfrm>
            <a:off x="455995" y="5126916"/>
            <a:ext cx="2531208" cy="1215465"/>
          </a:xfrm>
          <a:prstGeom prst="rect">
            <a:avLst/>
          </a:prstGeom>
          <a:solidFill>
            <a:schemeClr val="bg1">
              <a:lumMod val="95000"/>
            </a:schemeClr>
          </a:solidFill>
        </p:spPr>
        <p:txBody>
          <a:bodyPr wrap="none" lIns="179285" tIns="44821" rIns="179285" bIns="179285" rtlCol="0" anchor="t">
            <a:noAutofit/>
          </a:bodyPr>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SDK</a:t>
            </a:r>
          </a:p>
        </p:txBody>
      </p:sp>
      <p:sp>
        <p:nvSpPr>
          <p:cNvPr id="12" name="TextBox 11"/>
          <p:cNvSpPr txBox="1"/>
          <p:nvPr/>
        </p:nvSpPr>
        <p:spPr>
          <a:xfrm>
            <a:off x="575864" y="5543381"/>
            <a:ext cx="2291470" cy="714963"/>
          </a:xfrm>
          <a:prstGeom prst="rect">
            <a:avLst/>
          </a:prstGeom>
          <a:solidFill>
            <a:schemeClr val="accent3"/>
          </a:solidFill>
        </p:spPr>
        <p:txBody>
          <a:bodyPr wrap="square" lIns="89642" tIns="44821" rIns="89642" bIns="44821" rtlCol="0" anchor="ctr">
            <a:noAutofit/>
          </a:bodyPr>
          <a:lstStyle/>
          <a:p>
            <a:pPr algn="ctr" defTabSz="896386"/>
            <a:r>
              <a:rPr lang="en-US" sz="1961" kern="0" dirty="0">
                <a:solidFill>
                  <a:schemeClr val="bg1"/>
                </a:solidFill>
              </a:rPr>
              <a:t>Query console</a:t>
            </a:r>
          </a:p>
          <a:p>
            <a:pPr algn="ctr" defTabSz="896386"/>
            <a:r>
              <a:rPr lang="en-US" sz="1961" kern="0" dirty="0">
                <a:solidFill>
                  <a:schemeClr val="bg1"/>
                </a:solidFill>
              </a:rPr>
              <a:t>PowerShell</a:t>
            </a:r>
          </a:p>
        </p:txBody>
      </p:sp>
      <p:sp>
        <p:nvSpPr>
          <p:cNvPr id="20" name="TextBox 19"/>
          <p:cNvSpPr txBox="1"/>
          <p:nvPr/>
        </p:nvSpPr>
        <p:spPr>
          <a:xfrm>
            <a:off x="3906834" y="5126916"/>
            <a:ext cx="2554592" cy="1215465"/>
          </a:xfrm>
          <a:prstGeom prst="rect">
            <a:avLst/>
          </a:prstGeom>
          <a:solidFill>
            <a:schemeClr val="bg1">
              <a:lumMod val="95000"/>
            </a:schemeClr>
          </a:solidFill>
        </p:spPr>
        <p:txBody>
          <a:bodyPr wrap="none" lIns="179285" tIns="44821" rIns="179285" bIns="179285" rtlCol="0" anchor="t">
            <a:noAutofit/>
          </a:bodyPr>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ODBC</a:t>
            </a:r>
          </a:p>
        </p:txBody>
      </p:sp>
      <p:sp>
        <p:nvSpPr>
          <p:cNvPr id="24" name="TextBox 23"/>
          <p:cNvSpPr txBox="1"/>
          <p:nvPr/>
        </p:nvSpPr>
        <p:spPr>
          <a:xfrm>
            <a:off x="4036469" y="5543381"/>
            <a:ext cx="2295320" cy="714963"/>
          </a:xfrm>
          <a:prstGeom prst="rect">
            <a:avLst/>
          </a:prstGeom>
          <a:solidFill>
            <a:schemeClr val="accent3"/>
          </a:solidFill>
        </p:spPr>
        <p:txBody>
          <a:bodyPr wrap="square" lIns="89642" tIns="44821" rIns="89642" bIns="44821" rtlCol="0" anchor="ctr">
            <a:noAutofit/>
          </a:bodyPr>
          <a:lstStyle/>
          <a:p>
            <a:pPr algn="ctr" defTabSz="896386"/>
            <a:r>
              <a:rPr lang="en-US" sz="1961" kern="0" dirty="0">
                <a:solidFill>
                  <a:schemeClr val="bg1"/>
                </a:solidFill>
              </a:rPr>
              <a:t>Excel Visual </a:t>
            </a:r>
            <a:br>
              <a:rPr lang="en-US" sz="1961" kern="0" dirty="0">
                <a:solidFill>
                  <a:schemeClr val="bg1"/>
                </a:solidFill>
              </a:rPr>
            </a:br>
            <a:r>
              <a:rPr lang="en-US" sz="1961" kern="0" dirty="0">
                <a:solidFill>
                  <a:schemeClr val="bg1"/>
                </a:solidFill>
              </a:rPr>
              <a:t>Studio plugin</a:t>
            </a:r>
          </a:p>
        </p:txBody>
      </p:sp>
      <p:cxnSp>
        <p:nvCxnSpPr>
          <p:cNvPr id="69" name="Elbow Connector 68"/>
          <p:cNvCxnSpPr>
            <a:stCxn id="11" idx="0"/>
            <a:endCxn id="8" idx="1"/>
          </p:cNvCxnSpPr>
          <p:nvPr/>
        </p:nvCxnSpPr>
        <p:spPr>
          <a:xfrm rot="5400000" flipH="1" flipV="1">
            <a:off x="1836640" y="4484792"/>
            <a:ext cx="527084" cy="757165"/>
          </a:xfrm>
          <a:prstGeom prst="bentConnector2">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rot="16200000" flipV="1">
            <a:off x="4537678" y="4480463"/>
            <a:ext cx="527084" cy="765823"/>
          </a:xfrm>
          <a:prstGeom prst="bentConnector2">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5" name="Oval 94"/>
          <p:cNvSpPr/>
          <p:nvPr/>
        </p:nvSpPr>
        <p:spPr bwMode="auto">
          <a:xfrm>
            <a:off x="1658849" y="5051350"/>
            <a:ext cx="125499" cy="122256"/>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96" name="Oval 95"/>
          <p:cNvSpPr/>
          <p:nvPr/>
        </p:nvSpPr>
        <p:spPr bwMode="auto">
          <a:xfrm>
            <a:off x="5121379" y="5051350"/>
            <a:ext cx="125499" cy="122256"/>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0" name="TextBox 9"/>
          <p:cNvSpPr txBox="1"/>
          <p:nvPr/>
        </p:nvSpPr>
        <p:spPr>
          <a:xfrm>
            <a:off x="6710738" y="4130544"/>
            <a:ext cx="5063132" cy="949684"/>
          </a:xfrm>
          <a:prstGeom prst="rect">
            <a:avLst/>
          </a:prstGeom>
          <a:noFill/>
          <a:ln w="3175">
            <a:solidFill>
              <a:schemeClr val="bg1">
                <a:lumMod val="75000"/>
              </a:schemeClr>
            </a:solidFill>
          </a:ln>
        </p:spPr>
        <p:txBody>
          <a:bodyPr wrap="square" lIns="493034" tIns="44821" rIns="89642" bIns="44821" rtlCol="0" anchor="ctr">
            <a:noAutofit/>
          </a:bodyPr>
          <a:lstStyle/>
          <a:p>
            <a:pPr marL="0" lvl="1" defTabSz="896386" fontAlgn="base">
              <a:spcBef>
                <a:spcPts val="588"/>
              </a:spcBef>
              <a:spcAft>
                <a:spcPts val="588"/>
              </a:spcAft>
              <a:buClr>
                <a:schemeClr val="accent3">
                  <a:lumMod val="50000"/>
                </a:schemeClr>
              </a:buClr>
              <a:tabLst>
                <a:tab pos="645523" algn="l"/>
              </a:tabLst>
            </a:pPr>
            <a:r>
              <a:rPr lang="en-US" sz="2157" kern="0" dirty="0" err="1">
                <a:solidFill>
                  <a:schemeClr val="tx2"/>
                </a:solidFill>
              </a:rPr>
              <a:t>Oozie</a:t>
            </a:r>
            <a:r>
              <a:rPr lang="en-US" sz="2157" kern="0" dirty="0">
                <a:solidFill>
                  <a:schemeClr val="tx2"/>
                </a:solidFill>
              </a:rPr>
              <a:t> </a:t>
            </a:r>
          </a:p>
          <a:p>
            <a:pPr marL="0" lvl="1" defTabSz="896386" fontAlgn="base">
              <a:spcBef>
                <a:spcPts val="588"/>
              </a:spcBef>
              <a:spcAft>
                <a:spcPts val="588"/>
              </a:spcAft>
              <a:buClr>
                <a:schemeClr val="accent3">
                  <a:lumMod val="50000"/>
                </a:schemeClr>
              </a:buClr>
              <a:tabLst>
                <a:tab pos="645523" algn="l"/>
              </a:tabLst>
            </a:pPr>
            <a:r>
              <a:rPr lang="en-US" sz="2157" kern="0" dirty="0">
                <a:solidFill>
                  <a:schemeClr val="tx2"/>
                </a:solidFill>
              </a:rPr>
              <a:t>Command line</a:t>
            </a:r>
          </a:p>
        </p:txBody>
      </p:sp>
      <p:sp>
        <p:nvSpPr>
          <p:cNvPr id="9" name="TextBox 8"/>
          <p:cNvSpPr txBox="1"/>
          <p:nvPr/>
        </p:nvSpPr>
        <p:spPr>
          <a:xfrm>
            <a:off x="6710737" y="3621921"/>
            <a:ext cx="5063133" cy="515311"/>
          </a:xfrm>
          <a:prstGeom prst="rect">
            <a:avLst/>
          </a:prstGeom>
          <a:solidFill>
            <a:schemeClr val="accent3"/>
          </a:solidFill>
          <a:ln w="3175">
            <a:solidFill>
              <a:schemeClr val="accent3"/>
            </a:solidFill>
          </a:ln>
        </p:spPr>
        <p:txBody>
          <a:bodyPr wrap="square" lIns="89642" tIns="44821" rIns="89642" bIns="44821" rtlCol="0" anchor="ctr">
            <a:noAutofit/>
          </a:bodyPr>
          <a:lstStyle/>
          <a:p>
            <a:pPr defTabSz="590820" fontAlgn="base">
              <a:spcBef>
                <a:spcPct val="0"/>
              </a:spcBef>
              <a:spcAft>
                <a:spcPct val="0"/>
              </a:spcAft>
            </a:pPr>
            <a:r>
              <a:rPr lang="en-US" sz="2353" kern="0" dirty="0">
                <a:solidFill>
                  <a:schemeClr val="bg1"/>
                </a:solidFill>
                <a:latin typeface="Segoe UI Semibold" panose="020B0702040204020203" pitchFamily="34" charset="0"/>
                <a:ea typeface="Segoe UI" pitchFamily="34" charset="0"/>
                <a:cs typeface="Segoe UI Semibold" panose="020B0702040204020203" pitchFamily="34" charset="0"/>
              </a:rPr>
              <a:t>Remote desktop</a:t>
            </a:r>
          </a:p>
        </p:txBody>
      </p:sp>
      <p:sp>
        <p:nvSpPr>
          <p:cNvPr id="84" name="Freeform 83"/>
          <p:cNvSpPr>
            <a:spLocks/>
          </p:cNvSpPr>
          <p:nvPr/>
        </p:nvSpPr>
        <p:spPr bwMode="auto">
          <a:xfrm>
            <a:off x="6811797" y="4208971"/>
            <a:ext cx="328225" cy="2946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endParaRPr lang="en-IN" sz="1961" kern="0">
              <a:solidFill>
                <a:srgbClr val="000000"/>
              </a:solidFill>
            </a:endParaRPr>
          </a:p>
        </p:txBody>
      </p:sp>
      <p:sp>
        <p:nvSpPr>
          <p:cNvPr id="85" name="Freeform 84"/>
          <p:cNvSpPr>
            <a:spLocks/>
          </p:cNvSpPr>
          <p:nvPr/>
        </p:nvSpPr>
        <p:spPr bwMode="auto">
          <a:xfrm>
            <a:off x="6774658" y="4714560"/>
            <a:ext cx="328225" cy="2946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endParaRPr lang="en-IN" sz="1961" kern="0">
              <a:solidFill>
                <a:srgbClr val="000000"/>
              </a:solidFill>
            </a:endParaRPr>
          </a:p>
        </p:txBody>
      </p:sp>
      <p:sp>
        <p:nvSpPr>
          <p:cNvPr id="17" name="TextBox 16"/>
          <p:cNvSpPr txBox="1"/>
          <p:nvPr/>
        </p:nvSpPr>
        <p:spPr>
          <a:xfrm>
            <a:off x="6710736" y="5126918"/>
            <a:ext cx="5062518" cy="12154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spcBef>
                <a:spcPts val="588"/>
              </a:spcBef>
              <a:spcAft>
                <a:spcPts val="588"/>
              </a:spcAft>
              <a:defRPr/>
            </a:pPr>
            <a:endParaRPr lang="en-US" sz="1961" b="1" kern="0" dirty="0">
              <a:ea typeface="+mn-ea"/>
              <a:cs typeface="+mn-cs"/>
            </a:endParaRPr>
          </a:p>
        </p:txBody>
      </p:sp>
      <p:grpSp>
        <p:nvGrpSpPr>
          <p:cNvPr id="16" name="Group 15"/>
          <p:cNvGrpSpPr/>
          <p:nvPr/>
        </p:nvGrpSpPr>
        <p:grpSpPr>
          <a:xfrm>
            <a:off x="7146498" y="5594281"/>
            <a:ext cx="667602" cy="650137"/>
            <a:chOff x="306837" y="2966952"/>
            <a:chExt cx="1385600" cy="1352860"/>
          </a:xfrm>
        </p:grpSpPr>
        <p:sp>
          <p:nvSpPr>
            <p:cNvPr id="19" name="Freeform 18"/>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ea typeface="Segoe UI" pitchFamily="34" charset="0"/>
                <a:cs typeface="Segoe UI" pitchFamily="34" charset="0"/>
              </a:endParaRPr>
            </a:p>
          </p:txBody>
        </p:sp>
        <p:grpSp>
          <p:nvGrpSpPr>
            <p:cNvPr id="21" name="Group 20"/>
            <p:cNvGrpSpPr/>
            <p:nvPr/>
          </p:nvGrpSpPr>
          <p:grpSpPr>
            <a:xfrm>
              <a:off x="306837" y="2966952"/>
              <a:ext cx="1385600" cy="1351044"/>
              <a:chOff x="1058398" y="3354141"/>
              <a:chExt cx="533724" cy="520412"/>
            </a:xfrm>
          </p:grpSpPr>
          <p:sp>
            <p:nvSpPr>
              <p:cNvPr id="22" name="Freeform 21"/>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ea typeface="Segoe UI" pitchFamily="34" charset="0"/>
                  <a:cs typeface="Segoe UI" pitchFamily="34" charset="0"/>
                </a:endParaRPr>
              </a:p>
            </p:txBody>
          </p:sp>
          <p:sp>
            <p:nvSpPr>
              <p:cNvPr id="23" name="Freeform 22"/>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896386"/>
                <a:endParaRPr lang="en-IN" sz="1765" kern="0">
                  <a:solidFill>
                    <a:sysClr val="windowText" lastClr="000000"/>
                  </a:solidFill>
                </a:endParaRPr>
              </a:p>
            </p:txBody>
          </p:sp>
          <p:sp>
            <p:nvSpPr>
              <p:cNvPr id="25" name="Freeform 24"/>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defTabSz="896386"/>
                <a:endParaRPr lang="en-IN" sz="1765" kern="0">
                  <a:solidFill>
                    <a:sysClr val="windowText" lastClr="000000"/>
                  </a:solidFill>
                </a:endParaRPr>
              </a:p>
            </p:txBody>
          </p:sp>
        </p:grpSp>
      </p:grpSp>
      <p:pic>
        <p:nvPicPr>
          <p:cNvPr id="27" name="Picture 4" descr="http://www.thebhwgroup.com/blog/wp-content/uploads/2014/10/pig-logo.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04086" y="5528440"/>
            <a:ext cx="474056" cy="7128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2" name="TextBox 111"/>
          <p:cNvSpPr txBox="1"/>
          <p:nvPr/>
        </p:nvSpPr>
        <p:spPr>
          <a:xfrm>
            <a:off x="6923121" y="5126918"/>
            <a:ext cx="1077959" cy="34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sp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7">
              <a:spcBef>
                <a:spcPts val="588"/>
              </a:spcBef>
              <a:spcAft>
                <a:spcPts val="588"/>
              </a:spcAft>
              <a:defRPr/>
            </a:pPr>
            <a:r>
              <a:rPr lang="en-US" sz="1961" b="1" kern="0" dirty="0">
                <a:ea typeface="+mn-ea"/>
                <a:cs typeface="+mn-cs"/>
              </a:rPr>
              <a:t>Hive </a:t>
            </a:r>
          </a:p>
        </p:txBody>
      </p:sp>
      <p:sp>
        <p:nvSpPr>
          <p:cNvPr id="113" name="TextBox 112"/>
          <p:cNvSpPr txBox="1"/>
          <p:nvPr/>
        </p:nvSpPr>
        <p:spPr>
          <a:xfrm>
            <a:off x="8703017" y="5126918"/>
            <a:ext cx="1077959" cy="34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sp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7">
              <a:spcBef>
                <a:spcPts val="588"/>
              </a:spcBef>
              <a:spcAft>
                <a:spcPts val="588"/>
              </a:spcAft>
              <a:defRPr/>
            </a:pPr>
            <a:r>
              <a:rPr lang="en-US" sz="1961" b="1" kern="0" dirty="0">
                <a:ea typeface="+mn-ea"/>
                <a:cs typeface="+mn-cs"/>
              </a:rPr>
              <a:t>Pig</a:t>
            </a:r>
          </a:p>
        </p:txBody>
      </p:sp>
      <p:sp>
        <p:nvSpPr>
          <p:cNvPr id="114" name="TextBox 113"/>
          <p:cNvSpPr txBox="1"/>
          <p:nvPr/>
        </p:nvSpPr>
        <p:spPr>
          <a:xfrm>
            <a:off x="10482910" y="5126918"/>
            <a:ext cx="1077959" cy="34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sp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7">
              <a:spcBef>
                <a:spcPts val="588"/>
              </a:spcBef>
              <a:spcAft>
                <a:spcPts val="588"/>
              </a:spcAft>
              <a:defRPr/>
            </a:pPr>
            <a:r>
              <a:rPr lang="en-US" sz="1961" b="1" kern="0" dirty="0">
                <a:ea typeface="+mn-ea"/>
                <a:cs typeface="+mn-cs"/>
              </a:rPr>
              <a:t>M/R</a:t>
            </a:r>
          </a:p>
        </p:txBody>
      </p:sp>
      <p:cxnSp>
        <p:nvCxnSpPr>
          <p:cNvPr id="118" name="Straight Connector 117"/>
          <p:cNvCxnSpPr/>
          <p:nvPr/>
        </p:nvCxnSpPr>
        <p:spPr>
          <a:xfrm>
            <a:off x="8352049" y="5331258"/>
            <a:ext cx="0" cy="8067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131944" y="5331258"/>
            <a:ext cx="0" cy="8067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514316" y="5456934"/>
            <a:ext cx="883975" cy="883973"/>
          </a:xfrm>
          <a:prstGeom prst="rect">
            <a:avLst/>
          </a:prstGeom>
        </p:spPr>
      </p:pic>
      <p:grpSp>
        <p:nvGrpSpPr>
          <p:cNvPr id="306" name="Group 305"/>
          <p:cNvGrpSpPr/>
          <p:nvPr/>
        </p:nvGrpSpPr>
        <p:grpSpPr>
          <a:xfrm>
            <a:off x="4819624" y="1207411"/>
            <a:ext cx="2552754" cy="2378775"/>
            <a:chOff x="5049148" y="1354951"/>
            <a:chExt cx="2338179" cy="2178824"/>
          </a:xfrm>
        </p:grpSpPr>
        <p:grpSp>
          <p:nvGrpSpPr>
            <p:cNvPr id="175" name="Group 174"/>
            <p:cNvGrpSpPr/>
            <p:nvPr/>
          </p:nvGrpSpPr>
          <p:grpSpPr>
            <a:xfrm>
              <a:off x="5215530" y="1662970"/>
              <a:ext cx="1633683" cy="1554670"/>
              <a:chOff x="586740" y="-1055045"/>
              <a:chExt cx="8183880" cy="7788065"/>
            </a:xfrm>
          </p:grpSpPr>
          <p:grpSp>
            <p:nvGrpSpPr>
              <p:cNvPr id="230" name="Group 229"/>
              <p:cNvGrpSpPr/>
              <p:nvPr/>
            </p:nvGrpSpPr>
            <p:grpSpPr>
              <a:xfrm>
                <a:off x="5996940" y="752203"/>
                <a:ext cx="2773680" cy="2288603"/>
                <a:chOff x="4244340" y="3909060"/>
                <a:chExt cx="2773680" cy="2288603"/>
              </a:xfrm>
            </p:grpSpPr>
            <p:sp>
              <p:nvSpPr>
                <p:cNvPr id="296" name="Freeform 295"/>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7" name="Freeform 29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8" name="Freeform 29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9" name="Freeform 29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1" name="Group 230"/>
              <p:cNvGrpSpPr/>
              <p:nvPr/>
            </p:nvGrpSpPr>
            <p:grpSpPr>
              <a:xfrm>
                <a:off x="4263390" y="-257447"/>
                <a:ext cx="2773680" cy="2288603"/>
                <a:chOff x="4244340" y="3909060"/>
                <a:chExt cx="2773680" cy="2288603"/>
              </a:xfrm>
            </p:grpSpPr>
            <p:sp>
              <p:nvSpPr>
                <p:cNvPr id="292" name="Freeform 291"/>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3" name="Freeform 29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4" name="Freeform 29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5" name="Freeform 29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2" name="Group 231"/>
              <p:cNvGrpSpPr/>
              <p:nvPr/>
            </p:nvGrpSpPr>
            <p:grpSpPr>
              <a:xfrm>
                <a:off x="2415540" y="2036497"/>
                <a:ext cx="2773680" cy="2524823"/>
                <a:chOff x="4244340" y="3672840"/>
                <a:chExt cx="2773680" cy="2524823"/>
              </a:xfrm>
            </p:grpSpPr>
            <p:sp>
              <p:nvSpPr>
                <p:cNvPr id="288" name="Freeform 28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9" name="Freeform 28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0" name="Freeform 28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1" name="Freeform 29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3" name="Group 232"/>
              <p:cNvGrpSpPr/>
              <p:nvPr/>
            </p:nvGrpSpPr>
            <p:grpSpPr>
              <a:xfrm>
                <a:off x="4263390" y="3103297"/>
                <a:ext cx="2773680" cy="2524823"/>
                <a:chOff x="4244340" y="3672840"/>
                <a:chExt cx="2773680" cy="2524823"/>
              </a:xfrm>
            </p:grpSpPr>
            <p:sp>
              <p:nvSpPr>
                <p:cNvPr id="284" name="Freeform 28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5" name="Freeform 28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6" name="Freeform 28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7" name="Freeform 28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4" name="Group 233"/>
              <p:cNvGrpSpPr/>
              <p:nvPr/>
            </p:nvGrpSpPr>
            <p:grpSpPr>
              <a:xfrm>
                <a:off x="2415540" y="556040"/>
                <a:ext cx="2773680" cy="2524823"/>
                <a:chOff x="4244340" y="3672840"/>
                <a:chExt cx="2773680" cy="2524823"/>
              </a:xfrm>
            </p:grpSpPr>
            <p:sp>
              <p:nvSpPr>
                <p:cNvPr id="280" name="Freeform 279"/>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1" name="Freeform 28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2" name="Freeform 28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3" name="Freeform 28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5" name="Group 234"/>
              <p:cNvGrpSpPr/>
              <p:nvPr/>
            </p:nvGrpSpPr>
            <p:grpSpPr>
              <a:xfrm>
                <a:off x="4263390" y="1622840"/>
                <a:ext cx="2773680" cy="2524823"/>
                <a:chOff x="4244340" y="3672840"/>
                <a:chExt cx="2773680" cy="2524823"/>
              </a:xfrm>
            </p:grpSpPr>
            <p:sp>
              <p:nvSpPr>
                <p:cNvPr id="276" name="Freeform 275"/>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7" name="Freeform 27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8" name="Freeform 27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9" name="Freeform 27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6" name="Group 235"/>
              <p:cNvGrpSpPr/>
              <p:nvPr/>
            </p:nvGrpSpPr>
            <p:grpSpPr>
              <a:xfrm>
                <a:off x="2415540" y="-1055045"/>
                <a:ext cx="2773680" cy="2524823"/>
                <a:chOff x="4244340" y="3672840"/>
                <a:chExt cx="2773680" cy="2524823"/>
              </a:xfrm>
            </p:grpSpPr>
            <p:sp>
              <p:nvSpPr>
                <p:cNvPr id="272" name="Freeform 271"/>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3" name="Freeform 27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4" name="Freeform 27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5" name="Freeform 27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7" name="Group 236"/>
              <p:cNvGrpSpPr/>
              <p:nvPr/>
            </p:nvGrpSpPr>
            <p:grpSpPr>
              <a:xfrm>
                <a:off x="4263390" y="11755"/>
                <a:ext cx="2773680" cy="2524823"/>
                <a:chOff x="4244340" y="3672840"/>
                <a:chExt cx="2773680" cy="2524823"/>
              </a:xfrm>
            </p:grpSpPr>
            <p:sp>
              <p:nvSpPr>
                <p:cNvPr id="268" name="Freeform 26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9" name="Freeform 26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0" name="Freeform 26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1" name="Freeform 27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8" name="Group 237"/>
              <p:cNvGrpSpPr/>
              <p:nvPr/>
            </p:nvGrpSpPr>
            <p:grpSpPr>
              <a:xfrm>
                <a:off x="586740" y="3141397"/>
                <a:ext cx="2773680" cy="2524823"/>
                <a:chOff x="4244340" y="3672840"/>
                <a:chExt cx="2773680" cy="2524823"/>
              </a:xfrm>
            </p:grpSpPr>
            <p:sp>
              <p:nvSpPr>
                <p:cNvPr id="264" name="Freeform 26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5" name="Freeform 26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6" name="Freeform 26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7" name="Freeform 26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9" name="Group 238"/>
              <p:cNvGrpSpPr/>
              <p:nvPr/>
            </p:nvGrpSpPr>
            <p:grpSpPr>
              <a:xfrm>
                <a:off x="2434590" y="4208197"/>
                <a:ext cx="2773680" cy="2524823"/>
                <a:chOff x="4244340" y="3672840"/>
                <a:chExt cx="2773680" cy="2524823"/>
              </a:xfrm>
            </p:grpSpPr>
            <p:sp>
              <p:nvSpPr>
                <p:cNvPr id="260" name="Freeform 259"/>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1" name="Freeform 26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2" name="Freeform 26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3" name="Freeform 26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0" name="Group 239"/>
              <p:cNvGrpSpPr/>
              <p:nvPr/>
            </p:nvGrpSpPr>
            <p:grpSpPr>
              <a:xfrm>
                <a:off x="586740" y="1660940"/>
                <a:ext cx="2773680" cy="2524823"/>
                <a:chOff x="4244340" y="3672840"/>
                <a:chExt cx="2773680" cy="2524823"/>
              </a:xfrm>
            </p:grpSpPr>
            <p:sp>
              <p:nvSpPr>
                <p:cNvPr id="256" name="Freeform 255"/>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7" name="Freeform 25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8" name="Freeform 25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9" name="Freeform 25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1" name="Group 240"/>
              <p:cNvGrpSpPr/>
              <p:nvPr/>
            </p:nvGrpSpPr>
            <p:grpSpPr>
              <a:xfrm>
                <a:off x="2434590" y="2727740"/>
                <a:ext cx="2773680" cy="2524823"/>
                <a:chOff x="4244340" y="3672840"/>
                <a:chExt cx="2773680" cy="2524823"/>
              </a:xfrm>
            </p:grpSpPr>
            <p:sp>
              <p:nvSpPr>
                <p:cNvPr id="252" name="Freeform 251"/>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3" name="Freeform 25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4" name="Freeform 25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5" name="Freeform 25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2" name="Group 241"/>
              <p:cNvGrpSpPr/>
              <p:nvPr/>
            </p:nvGrpSpPr>
            <p:grpSpPr>
              <a:xfrm>
                <a:off x="586740" y="49855"/>
                <a:ext cx="2773680" cy="2524823"/>
                <a:chOff x="4244340" y="3672840"/>
                <a:chExt cx="2773680" cy="2524823"/>
              </a:xfrm>
            </p:grpSpPr>
            <p:sp>
              <p:nvSpPr>
                <p:cNvPr id="248" name="Freeform 24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9" name="Freeform 24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0" name="Freeform 24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1" name="Freeform 25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3" name="Group 242"/>
              <p:cNvGrpSpPr/>
              <p:nvPr/>
            </p:nvGrpSpPr>
            <p:grpSpPr>
              <a:xfrm>
                <a:off x="2434590" y="1116655"/>
                <a:ext cx="2773680" cy="2524823"/>
                <a:chOff x="4244340" y="3672840"/>
                <a:chExt cx="2773680" cy="2524823"/>
              </a:xfrm>
            </p:grpSpPr>
            <p:sp>
              <p:nvSpPr>
                <p:cNvPr id="244" name="Freeform 24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5" name="Freeform 24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6" name="Freeform 24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7" name="Freeform 24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grpSp>
          <p:nvGrpSpPr>
            <p:cNvPr id="176" name="Group 175"/>
            <p:cNvGrpSpPr/>
            <p:nvPr/>
          </p:nvGrpSpPr>
          <p:grpSpPr>
            <a:xfrm>
              <a:off x="5049148" y="1567835"/>
              <a:ext cx="1616009" cy="1751534"/>
              <a:chOff x="-246743" y="-1531620"/>
              <a:chExt cx="8095343" cy="8774249"/>
            </a:xfrm>
          </p:grpSpPr>
          <p:sp>
            <p:nvSpPr>
              <p:cNvPr id="224" name="Freeform 223"/>
              <p:cNvSpPr/>
              <p:nvPr/>
            </p:nvSpPr>
            <p:spPr bwMode="auto">
              <a:xfrm>
                <a:off x="-246743" y="783771"/>
                <a:ext cx="4049486" cy="6458858"/>
              </a:xfrm>
              <a:custGeom>
                <a:avLst/>
                <a:gdLst>
                  <a:gd name="connsiteX0" fmla="*/ 0 w 4049486"/>
                  <a:gd name="connsiteY0" fmla="*/ 4136572 h 6458858"/>
                  <a:gd name="connsiteX1" fmla="*/ 4049486 w 4049486"/>
                  <a:gd name="connsiteY1" fmla="*/ 6458858 h 6458858"/>
                  <a:gd name="connsiteX2" fmla="*/ 4049486 w 4049486"/>
                  <a:gd name="connsiteY2" fmla="*/ 2830286 h 6458858"/>
                  <a:gd name="connsiteX3" fmla="*/ 3178629 w 4049486"/>
                  <a:gd name="connsiteY3" fmla="*/ 1306286 h 6458858"/>
                  <a:gd name="connsiteX4" fmla="*/ 914400 w 4049486"/>
                  <a:gd name="connsiteY4" fmla="*/ 0 h 6458858"/>
                  <a:gd name="connsiteX5" fmla="*/ 14514 w 4049486"/>
                  <a:gd name="connsiteY5" fmla="*/ 464458 h 6458858"/>
                  <a:gd name="connsiteX6" fmla="*/ 0 w 4049486"/>
                  <a:gd name="connsiteY6" fmla="*/ 4136572 h 645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9486" h="6458858">
                    <a:moveTo>
                      <a:pt x="0" y="4136572"/>
                    </a:moveTo>
                    <a:lnTo>
                      <a:pt x="4049486" y="6458858"/>
                    </a:lnTo>
                    <a:lnTo>
                      <a:pt x="4049486" y="2830286"/>
                    </a:lnTo>
                    <a:lnTo>
                      <a:pt x="3178629" y="1306286"/>
                    </a:lnTo>
                    <a:lnTo>
                      <a:pt x="914400" y="0"/>
                    </a:lnTo>
                    <a:lnTo>
                      <a:pt x="14514" y="464458"/>
                    </a:lnTo>
                    <a:lnTo>
                      <a:pt x="0" y="4136572"/>
                    </a:lnTo>
                    <a:close/>
                  </a:path>
                </a:pathLst>
              </a:custGeom>
              <a:solidFill>
                <a:schemeClr val="accent1">
                  <a:lumMod val="60000"/>
                  <a:lumOff val="40000"/>
                  <a:alpha val="45000"/>
                </a:schemeClr>
              </a:solidFill>
              <a:ln>
                <a:solidFill>
                  <a:schemeClr val="accent1">
                    <a:lumMod val="75000"/>
                    <a:alpha val="4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5" name="Freeform 224"/>
              <p:cNvSpPr/>
              <p:nvPr/>
            </p:nvSpPr>
            <p:spPr bwMode="auto">
              <a:xfrm>
                <a:off x="2926080" y="2080260"/>
                <a:ext cx="1790700" cy="1550670"/>
              </a:xfrm>
              <a:custGeom>
                <a:avLst/>
                <a:gdLst>
                  <a:gd name="connsiteX0" fmla="*/ 0 w 1790700"/>
                  <a:gd name="connsiteY0" fmla="*/ 0 h 1531620"/>
                  <a:gd name="connsiteX1" fmla="*/ 1790700 w 1790700"/>
                  <a:gd name="connsiteY1" fmla="*/ 0 h 1531620"/>
                  <a:gd name="connsiteX2" fmla="*/ 883920 w 1790700"/>
                  <a:gd name="connsiteY2" fmla="*/ 1531620 h 1531620"/>
                  <a:gd name="connsiteX3" fmla="*/ 0 w 1790700"/>
                  <a:gd name="connsiteY3" fmla="*/ 0 h 1531620"/>
                  <a:gd name="connsiteX0" fmla="*/ 0 w 1790700"/>
                  <a:gd name="connsiteY0" fmla="*/ 0 h 1550670"/>
                  <a:gd name="connsiteX1" fmla="*/ 1790700 w 1790700"/>
                  <a:gd name="connsiteY1" fmla="*/ 0 h 1550670"/>
                  <a:gd name="connsiteX2" fmla="*/ 883920 w 1790700"/>
                  <a:gd name="connsiteY2" fmla="*/ 1550670 h 1550670"/>
                  <a:gd name="connsiteX3" fmla="*/ 0 w 1790700"/>
                  <a:gd name="connsiteY3" fmla="*/ 0 h 1550670"/>
                </a:gdLst>
                <a:ahLst/>
                <a:cxnLst>
                  <a:cxn ang="0">
                    <a:pos x="connsiteX0" y="connsiteY0"/>
                  </a:cxn>
                  <a:cxn ang="0">
                    <a:pos x="connsiteX1" y="connsiteY1"/>
                  </a:cxn>
                  <a:cxn ang="0">
                    <a:pos x="connsiteX2" y="connsiteY2"/>
                  </a:cxn>
                  <a:cxn ang="0">
                    <a:pos x="connsiteX3" y="connsiteY3"/>
                  </a:cxn>
                </a:cxnLst>
                <a:rect l="l" t="t" r="r" b="b"/>
                <a:pathLst>
                  <a:path w="1790700" h="1550670">
                    <a:moveTo>
                      <a:pt x="0" y="0"/>
                    </a:moveTo>
                    <a:lnTo>
                      <a:pt x="1790700" y="0"/>
                    </a:lnTo>
                    <a:lnTo>
                      <a:pt x="883920" y="1550670"/>
                    </a:lnTo>
                    <a:lnTo>
                      <a:pt x="0" y="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6" name="Freeform 225"/>
              <p:cNvSpPr/>
              <p:nvPr/>
            </p:nvSpPr>
            <p:spPr bwMode="auto">
              <a:xfrm>
                <a:off x="-228600" y="-254000"/>
                <a:ext cx="933450" cy="1498600"/>
              </a:xfrm>
              <a:custGeom>
                <a:avLst/>
                <a:gdLst>
                  <a:gd name="connsiteX0" fmla="*/ 895350 w 933450"/>
                  <a:gd name="connsiteY0" fmla="*/ 1028700 h 1498600"/>
                  <a:gd name="connsiteX1" fmla="*/ 0 w 933450"/>
                  <a:gd name="connsiteY1" fmla="*/ 1498600 h 1498600"/>
                  <a:gd name="connsiteX2" fmla="*/ 933450 w 933450"/>
                  <a:gd name="connsiteY2" fmla="*/ 0 h 1498600"/>
                  <a:gd name="connsiteX3" fmla="*/ 895350 w 933450"/>
                  <a:gd name="connsiteY3" fmla="*/ 1028700 h 1498600"/>
                  <a:gd name="connsiteX0" fmla="*/ 895350 w 933450"/>
                  <a:gd name="connsiteY0" fmla="*/ 1035050 h 1498600"/>
                  <a:gd name="connsiteX1" fmla="*/ 0 w 933450"/>
                  <a:gd name="connsiteY1" fmla="*/ 1498600 h 1498600"/>
                  <a:gd name="connsiteX2" fmla="*/ 933450 w 933450"/>
                  <a:gd name="connsiteY2" fmla="*/ 0 h 1498600"/>
                  <a:gd name="connsiteX3" fmla="*/ 895350 w 933450"/>
                  <a:gd name="connsiteY3" fmla="*/ 1035050 h 1498600"/>
                </a:gdLst>
                <a:ahLst/>
                <a:cxnLst>
                  <a:cxn ang="0">
                    <a:pos x="connsiteX0" y="connsiteY0"/>
                  </a:cxn>
                  <a:cxn ang="0">
                    <a:pos x="connsiteX1" y="connsiteY1"/>
                  </a:cxn>
                  <a:cxn ang="0">
                    <a:pos x="connsiteX2" y="connsiteY2"/>
                  </a:cxn>
                  <a:cxn ang="0">
                    <a:pos x="connsiteX3" y="connsiteY3"/>
                  </a:cxn>
                </a:cxnLst>
                <a:rect l="l" t="t" r="r" b="b"/>
                <a:pathLst>
                  <a:path w="933450" h="1498600">
                    <a:moveTo>
                      <a:pt x="895350" y="1035050"/>
                    </a:moveTo>
                    <a:lnTo>
                      <a:pt x="0" y="1498600"/>
                    </a:lnTo>
                    <a:lnTo>
                      <a:pt x="933450" y="0"/>
                    </a:lnTo>
                    <a:lnTo>
                      <a:pt x="895350" y="103505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7" name="Freeform 226"/>
              <p:cNvSpPr/>
              <p:nvPr/>
            </p:nvSpPr>
            <p:spPr bwMode="auto">
              <a:xfrm>
                <a:off x="655320" y="-1531620"/>
                <a:ext cx="6324600" cy="3619500"/>
              </a:xfrm>
              <a:custGeom>
                <a:avLst/>
                <a:gdLst>
                  <a:gd name="connsiteX0" fmla="*/ 45720 w 6324600"/>
                  <a:gd name="connsiteY0" fmla="*/ 1287780 h 3619500"/>
                  <a:gd name="connsiteX1" fmla="*/ 2278380 w 6324600"/>
                  <a:gd name="connsiteY1" fmla="*/ 0 h 3619500"/>
                  <a:gd name="connsiteX2" fmla="*/ 4084320 w 6324600"/>
                  <a:gd name="connsiteY2" fmla="*/ 0 h 3619500"/>
                  <a:gd name="connsiteX3" fmla="*/ 6324600 w 6324600"/>
                  <a:gd name="connsiteY3" fmla="*/ 1310640 h 3619500"/>
                  <a:gd name="connsiteX4" fmla="*/ 6324600 w 6324600"/>
                  <a:gd name="connsiteY4" fmla="*/ 2301240 h 3619500"/>
                  <a:gd name="connsiteX5" fmla="*/ 4069080 w 6324600"/>
                  <a:gd name="connsiteY5" fmla="*/ 3619500 h 3619500"/>
                  <a:gd name="connsiteX6" fmla="*/ 2263140 w 6324600"/>
                  <a:gd name="connsiteY6" fmla="*/ 3611880 h 3619500"/>
                  <a:gd name="connsiteX7" fmla="*/ 0 w 6324600"/>
                  <a:gd name="connsiteY7" fmla="*/ 2316480 h 3619500"/>
                  <a:gd name="connsiteX8" fmla="*/ 45720 w 6324600"/>
                  <a:gd name="connsiteY8" fmla="*/ 1287780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4600" h="3619500">
                    <a:moveTo>
                      <a:pt x="45720" y="1287780"/>
                    </a:moveTo>
                    <a:lnTo>
                      <a:pt x="2278380" y="0"/>
                    </a:lnTo>
                    <a:lnTo>
                      <a:pt x="4084320" y="0"/>
                    </a:lnTo>
                    <a:lnTo>
                      <a:pt x="6324600" y="1310640"/>
                    </a:lnTo>
                    <a:lnTo>
                      <a:pt x="6324600" y="2301240"/>
                    </a:lnTo>
                    <a:lnTo>
                      <a:pt x="4069080" y="3619500"/>
                    </a:lnTo>
                    <a:lnTo>
                      <a:pt x="2263140" y="3611880"/>
                    </a:lnTo>
                    <a:lnTo>
                      <a:pt x="0" y="2316480"/>
                    </a:lnTo>
                    <a:lnTo>
                      <a:pt x="45720" y="128778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8" name="Freeform 227"/>
              <p:cNvSpPr/>
              <p:nvPr/>
            </p:nvSpPr>
            <p:spPr bwMode="auto">
              <a:xfrm>
                <a:off x="3800475" y="781050"/>
                <a:ext cx="4048125" cy="6448425"/>
              </a:xfrm>
              <a:custGeom>
                <a:avLst/>
                <a:gdLst>
                  <a:gd name="connsiteX0" fmla="*/ 0 w 4048125"/>
                  <a:gd name="connsiteY0" fmla="*/ 6448425 h 6448425"/>
                  <a:gd name="connsiteX1" fmla="*/ 0 w 4048125"/>
                  <a:gd name="connsiteY1" fmla="*/ 2838450 h 6448425"/>
                  <a:gd name="connsiteX2" fmla="*/ 914400 w 4048125"/>
                  <a:gd name="connsiteY2" fmla="*/ 1285875 h 6448425"/>
                  <a:gd name="connsiteX3" fmla="*/ 3152775 w 4048125"/>
                  <a:gd name="connsiteY3" fmla="*/ 0 h 6448425"/>
                  <a:gd name="connsiteX4" fmla="*/ 4048125 w 4048125"/>
                  <a:gd name="connsiteY4" fmla="*/ 504825 h 6448425"/>
                  <a:gd name="connsiteX5" fmla="*/ 4048125 w 4048125"/>
                  <a:gd name="connsiteY5" fmla="*/ 4114800 h 6448425"/>
                  <a:gd name="connsiteX6" fmla="*/ 0 w 4048125"/>
                  <a:gd name="connsiteY6" fmla="*/ 6448425 h 64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125" h="6448425">
                    <a:moveTo>
                      <a:pt x="0" y="6448425"/>
                    </a:moveTo>
                    <a:lnTo>
                      <a:pt x="0" y="2838450"/>
                    </a:lnTo>
                    <a:lnTo>
                      <a:pt x="914400" y="1285875"/>
                    </a:lnTo>
                    <a:lnTo>
                      <a:pt x="3152775" y="0"/>
                    </a:lnTo>
                    <a:lnTo>
                      <a:pt x="4048125" y="504825"/>
                    </a:lnTo>
                    <a:lnTo>
                      <a:pt x="4048125" y="4114800"/>
                    </a:lnTo>
                    <a:lnTo>
                      <a:pt x="0" y="6448425"/>
                    </a:lnTo>
                    <a:close/>
                  </a:path>
                </a:pathLst>
              </a:custGeom>
              <a:solidFill>
                <a:schemeClr val="accent1">
                  <a:alpha val="45000"/>
                </a:schemeClr>
              </a:solidFill>
              <a:ln>
                <a:solidFill>
                  <a:schemeClr val="accent1">
                    <a:lumMod val="75000"/>
                    <a:alpha val="4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9" name="Freeform 228"/>
              <p:cNvSpPr/>
              <p:nvPr/>
            </p:nvSpPr>
            <p:spPr bwMode="auto">
              <a:xfrm>
                <a:off x="6962775" y="-228600"/>
                <a:ext cx="876300" cy="1514475"/>
              </a:xfrm>
              <a:custGeom>
                <a:avLst/>
                <a:gdLst>
                  <a:gd name="connsiteX0" fmla="*/ 19050 w 876300"/>
                  <a:gd name="connsiteY0" fmla="*/ 0 h 1504950"/>
                  <a:gd name="connsiteX1" fmla="*/ 876300 w 876300"/>
                  <a:gd name="connsiteY1" fmla="*/ 1504950 h 1504950"/>
                  <a:gd name="connsiteX2" fmla="*/ 0 w 876300"/>
                  <a:gd name="connsiteY2" fmla="*/ 1028700 h 1504950"/>
                  <a:gd name="connsiteX3" fmla="*/ 19050 w 876300"/>
                  <a:gd name="connsiteY3" fmla="*/ 0 h 1504950"/>
                  <a:gd name="connsiteX0" fmla="*/ 19050 w 876300"/>
                  <a:gd name="connsiteY0" fmla="*/ 0 h 1514475"/>
                  <a:gd name="connsiteX1" fmla="*/ 876300 w 876300"/>
                  <a:gd name="connsiteY1" fmla="*/ 1514475 h 1514475"/>
                  <a:gd name="connsiteX2" fmla="*/ 0 w 876300"/>
                  <a:gd name="connsiteY2" fmla="*/ 1028700 h 1514475"/>
                  <a:gd name="connsiteX3" fmla="*/ 19050 w 876300"/>
                  <a:gd name="connsiteY3" fmla="*/ 0 h 1514475"/>
                </a:gdLst>
                <a:ahLst/>
                <a:cxnLst>
                  <a:cxn ang="0">
                    <a:pos x="connsiteX0" y="connsiteY0"/>
                  </a:cxn>
                  <a:cxn ang="0">
                    <a:pos x="connsiteX1" y="connsiteY1"/>
                  </a:cxn>
                  <a:cxn ang="0">
                    <a:pos x="connsiteX2" y="connsiteY2"/>
                  </a:cxn>
                  <a:cxn ang="0">
                    <a:pos x="connsiteX3" y="connsiteY3"/>
                  </a:cxn>
                </a:cxnLst>
                <a:rect l="l" t="t" r="r" b="b"/>
                <a:pathLst>
                  <a:path w="876300" h="1514475">
                    <a:moveTo>
                      <a:pt x="19050" y="0"/>
                    </a:moveTo>
                    <a:lnTo>
                      <a:pt x="876300" y="1514475"/>
                    </a:lnTo>
                    <a:lnTo>
                      <a:pt x="0" y="1028700"/>
                    </a:lnTo>
                    <a:lnTo>
                      <a:pt x="19050" y="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77" name="Group 176"/>
            <p:cNvGrpSpPr/>
            <p:nvPr/>
          </p:nvGrpSpPr>
          <p:grpSpPr>
            <a:xfrm>
              <a:off x="5945668" y="2248102"/>
              <a:ext cx="1261009" cy="1189710"/>
              <a:chOff x="4244340" y="1876153"/>
              <a:chExt cx="6316980" cy="5959810"/>
            </a:xfrm>
          </p:grpSpPr>
          <p:grpSp>
            <p:nvGrpSpPr>
              <p:cNvPr id="194" name="Group 193"/>
              <p:cNvGrpSpPr/>
              <p:nvPr/>
            </p:nvGrpSpPr>
            <p:grpSpPr>
              <a:xfrm>
                <a:off x="7787640" y="3356610"/>
                <a:ext cx="2773680" cy="2288603"/>
                <a:chOff x="4244340" y="3909060"/>
                <a:chExt cx="2773680" cy="2288603"/>
              </a:xfrm>
            </p:grpSpPr>
            <p:sp>
              <p:nvSpPr>
                <p:cNvPr id="220" name="Freeform 219"/>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1" name="Freeform 22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2" name="Freeform 22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3" name="Freeform 22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5" name="Group 194"/>
              <p:cNvGrpSpPr/>
              <p:nvPr/>
            </p:nvGrpSpPr>
            <p:grpSpPr>
              <a:xfrm>
                <a:off x="7787640" y="1876153"/>
                <a:ext cx="2773680" cy="2288603"/>
                <a:chOff x="4244340" y="3909060"/>
                <a:chExt cx="2773680" cy="2288603"/>
              </a:xfrm>
            </p:grpSpPr>
            <p:sp>
              <p:nvSpPr>
                <p:cNvPr id="216" name="Freeform 215"/>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7" name="Freeform 21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8" name="Freeform 217"/>
                <p:cNvSpPr/>
                <p:nvPr/>
              </p:nvSpPr>
              <p:spPr bwMode="auto">
                <a:xfrm flipH="1">
                  <a:off x="5631182" y="4399799"/>
                  <a:ext cx="1385889" cy="1797864"/>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9" name="Freeform 21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6" name="Group 195"/>
              <p:cNvGrpSpPr/>
              <p:nvPr/>
            </p:nvGrpSpPr>
            <p:grpSpPr>
              <a:xfrm>
                <a:off x="5996940" y="4423410"/>
                <a:ext cx="2773680" cy="2288603"/>
                <a:chOff x="4244340" y="3909060"/>
                <a:chExt cx="2773680" cy="2288603"/>
              </a:xfrm>
            </p:grpSpPr>
            <p:sp>
              <p:nvSpPr>
                <p:cNvPr id="212" name="Freeform 211"/>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3" name="Freeform 21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4" name="Freeform 21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5" name="Freeform 21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7" name="Group 196"/>
              <p:cNvGrpSpPr/>
              <p:nvPr/>
            </p:nvGrpSpPr>
            <p:grpSpPr>
              <a:xfrm>
                <a:off x="5996940" y="2942953"/>
                <a:ext cx="2773680" cy="2288603"/>
                <a:chOff x="4244340" y="3909060"/>
                <a:chExt cx="2773680" cy="2288603"/>
              </a:xfrm>
            </p:grpSpPr>
            <p:sp>
              <p:nvSpPr>
                <p:cNvPr id="208" name="Freeform 207"/>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9" name="Freeform 20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0" name="Freeform 20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1" name="Freeform 21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8" name="Group 197"/>
              <p:cNvGrpSpPr/>
              <p:nvPr/>
            </p:nvGrpSpPr>
            <p:grpSpPr>
              <a:xfrm>
                <a:off x="4244340" y="5547360"/>
                <a:ext cx="2773680" cy="2288603"/>
                <a:chOff x="4244340" y="3909060"/>
                <a:chExt cx="2773680" cy="2288603"/>
              </a:xfrm>
            </p:grpSpPr>
            <p:sp>
              <p:nvSpPr>
                <p:cNvPr id="204" name="Freeform 203"/>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5" name="Freeform 20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6" name="Freeform 20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7" name="Freeform 20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9" name="Group 198"/>
              <p:cNvGrpSpPr/>
              <p:nvPr/>
            </p:nvGrpSpPr>
            <p:grpSpPr>
              <a:xfrm>
                <a:off x="4244340" y="4066903"/>
                <a:ext cx="2773680" cy="2288603"/>
                <a:chOff x="4244340" y="3909060"/>
                <a:chExt cx="2773680" cy="2288603"/>
              </a:xfrm>
            </p:grpSpPr>
            <p:sp>
              <p:nvSpPr>
                <p:cNvPr id="200" name="Freeform 199"/>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1" name="Freeform 20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2" name="Freeform 20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3" name="Freeform 20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grpSp>
          <p:nvGrpSpPr>
            <p:cNvPr id="178" name="lines"/>
            <p:cNvGrpSpPr/>
            <p:nvPr/>
          </p:nvGrpSpPr>
          <p:grpSpPr>
            <a:xfrm>
              <a:off x="5680775" y="1354951"/>
              <a:ext cx="1706552" cy="2178824"/>
              <a:chOff x="2917371" y="-2598057"/>
              <a:chExt cx="8548915" cy="10914743"/>
            </a:xfrm>
          </p:grpSpPr>
          <p:sp>
            <p:nvSpPr>
              <p:cNvPr id="186" name="Freeform 185"/>
              <p:cNvSpPr/>
              <p:nvPr/>
            </p:nvSpPr>
            <p:spPr bwMode="auto">
              <a:xfrm>
                <a:off x="2917371" y="-2583543"/>
                <a:ext cx="2685143" cy="1567543"/>
              </a:xfrm>
              <a:custGeom>
                <a:avLst/>
                <a:gdLst>
                  <a:gd name="connsiteX0" fmla="*/ 0 w 2685143"/>
                  <a:gd name="connsiteY0" fmla="*/ 1016000 h 1567543"/>
                  <a:gd name="connsiteX1" fmla="*/ 1814286 w 2685143"/>
                  <a:gd name="connsiteY1" fmla="*/ 0 h 1567543"/>
                  <a:gd name="connsiteX2" fmla="*/ 2685143 w 2685143"/>
                  <a:gd name="connsiteY2" fmla="*/ 522514 h 1567543"/>
                  <a:gd name="connsiteX3" fmla="*/ 2685143 w 2685143"/>
                  <a:gd name="connsiteY3" fmla="*/ 1567543 h 1567543"/>
                </a:gdLst>
                <a:ahLst/>
                <a:cxnLst>
                  <a:cxn ang="0">
                    <a:pos x="connsiteX0" y="connsiteY0"/>
                  </a:cxn>
                  <a:cxn ang="0">
                    <a:pos x="connsiteX1" y="connsiteY1"/>
                  </a:cxn>
                  <a:cxn ang="0">
                    <a:pos x="connsiteX2" y="connsiteY2"/>
                  </a:cxn>
                  <a:cxn ang="0">
                    <a:pos x="connsiteX3" y="connsiteY3"/>
                  </a:cxn>
                </a:cxnLst>
                <a:rect l="l" t="t" r="r" b="b"/>
                <a:pathLst>
                  <a:path w="2685143" h="1567543">
                    <a:moveTo>
                      <a:pt x="0" y="1016000"/>
                    </a:moveTo>
                    <a:lnTo>
                      <a:pt x="1814286" y="0"/>
                    </a:lnTo>
                    <a:lnTo>
                      <a:pt x="2685143" y="522514"/>
                    </a:lnTo>
                    <a:lnTo>
                      <a:pt x="2685143" y="1567543"/>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87" name="Freeform 186"/>
              <p:cNvSpPr/>
              <p:nvPr/>
            </p:nvSpPr>
            <p:spPr bwMode="auto">
              <a:xfrm>
                <a:off x="4746171" y="-2598057"/>
                <a:ext cx="1741715" cy="537028"/>
              </a:xfrm>
              <a:custGeom>
                <a:avLst/>
                <a:gdLst>
                  <a:gd name="connsiteX0" fmla="*/ 0 w 1741715"/>
                  <a:gd name="connsiteY0" fmla="*/ 0 h 537028"/>
                  <a:gd name="connsiteX1" fmla="*/ 1741715 w 1741715"/>
                  <a:gd name="connsiteY1" fmla="*/ 0 h 537028"/>
                  <a:gd name="connsiteX2" fmla="*/ 870858 w 1741715"/>
                  <a:gd name="connsiteY2" fmla="*/ 537028 h 537028"/>
                </a:gdLst>
                <a:ahLst/>
                <a:cxnLst>
                  <a:cxn ang="0">
                    <a:pos x="connsiteX0" y="connsiteY0"/>
                  </a:cxn>
                  <a:cxn ang="0">
                    <a:pos x="connsiteX1" y="connsiteY1"/>
                  </a:cxn>
                  <a:cxn ang="0">
                    <a:pos x="connsiteX2" y="connsiteY2"/>
                  </a:cxn>
                </a:cxnLst>
                <a:rect l="l" t="t" r="r" b="b"/>
                <a:pathLst>
                  <a:path w="1741715" h="537028">
                    <a:moveTo>
                      <a:pt x="0" y="0"/>
                    </a:moveTo>
                    <a:lnTo>
                      <a:pt x="1741715" y="0"/>
                    </a:lnTo>
                    <a:lnTo>
                      <a:pt x="870858" y="537028"/>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88" name="Freeform 187"/>
              <p:cNvSpPr/>
              <p:nvPr/>
            </p:nvSpPr>
            <p:spPr bwMode="auto">
              <a:xfrm>
                <a:off x="3846286" y="-2569029"/>
                <a:ext cx="6720114" cy="5733143"/>
              </a:xfrm>
              <a:custGeom>
                <a:avLst/>
                <a:gdLst>
                  <a:gd name="connsiteX0" fmla="*/ 2641600 w 6720114"/>
                  <a:gd name="connsiteY0" fmla="*/ 0 h 5733143"/>
                  <a:gd name="connsiteX1" fmla="*/ 6720114 w 6720114"/>
                  <a:gd name="connsiteY1" fmla="*/ 2307772 h 5733143"/>
                  <a:gd name="connsiteX2" fmla="*/ 6676571 w 6720114"/>
                  <a:gd name="connsiteY2" fmla="*/ 3367315 h 5733143"/>
                  <a:gd name="connsiteX3" fmla="*/ 2554514 w 6720114"/>
                  <a:gd name="connsiteY3" fmla="*/ 5733143 h 5733143"/>
                  <a:gd name="connsiteX4" fmla="*/ 885371 w 6720114"/>
                  <a:gd name="connsiteY4" fmla="*/ 5689600 h 5733143"/>
                  <a:gd name="connsiteX5" fmla="*/ 0 w 6720114"/>
                  <a:gd name="connsiteY5" fmla="*/ 5210629 h 573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0114" h="5733143">
                    <a:moveTo>
                      <a:pt x="2641600" y="0"/>
                    </a:moveTo>
                    <a:lnTo>
                      <a:pt x="6720114" y="2307772"/>
                    </a:lnTo>
                    <a:lnTo>
                      <a:pt x="6676571" y="3367315"/>
                    </a:lnTo>
                    <a:lnTo>
                      <a:pt x="2554514" y="5733143"/>
                    </a:lnTo>
                    <a:lnTo>
                      <a:pt x="885371" y="5689600"/>
                    </a:lnTo>
                    <a:lnTo>
                      <a:pt x="0" y="5210629"/>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89" name="Freeform 188"/>
              <p:cNvSpPr/>
              <p:nvPr/>
            </p:nvSpPr>
            <p:spPr bwMode="auto">
              <a:xfrm>
                <a:off x="10551886" y="-232229"/>
                <a:ext cx="899885" cy="5152572"/>
              </a:xfrm>
              <a:custGeom>
                <a:avLst/>
                <a:gdLst>
                  <a:gd name="connsiteX0" fmla="*/ 0 w 899885"/>
                  <a:gd name="connsiteY0" fmla="*/ 0 h 5152572"/>
                  <a:gd name="connsiteX1" fmla="*/ 899885 w 899885"/>
                  <a:gd name="connsiteY1" fmla="*/ 1524000 h 5152572"/>
                  <a:gd name="connsiteX2" fmla="*/ 899885 w 899885"/>
                  <a:gd name="connsiteY2" fmla="*/ 5152572 h 5152572"/>
                  <a:gd name="connsiteX3" fmla="*/ 0 w 899885"/>
                  <a:gd name="connsiteY3" fmla="*/ 4673600 h 5152572"/>
                </a:gdLst>
                <a:ahLst/>
                <a:cxnLst>
                  <a:cxn ang="0">
                    <a:pos x="connsiteX0" y="connsiteY0"/>
                  </a:cxn>
                  <a:cxn ang="0">
                    <a:pos x="connsiteX1" y="connsiteY1"/>
                  </a:cxn>
                  <a:cxn ang="0">
                    <a:pos x="connsiteX2" y="connsiteY2"/>
                  </a:cxn>
                  <a:cxn ang="0">
                    <a:pos x="connsiteX3" y="connsiteY3"/>
                  </a:cxn>
                </a:cxnLst>
                <a:rect l="l" t="t" r="r" b="b"/>
                <a:pathLst>
                  <a:path w="899885" h="5152572">
                    <a:moveTo>
                      <a:pt x="0" y="0"/>
                    </a:moveTo>
                    <a:lnTo>
                      <a:pt x="899885" y="1524000"/>
                    </a:lnTo>
                    <a:lnTo>
                      <a:pt x="899885" y="5152572"/>
                    </a:lnTo>
                    <a:lnTo>
                      <a:pt x="0" y="4673600"/>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0" name="Freeform 189"/>
              <p:cNvSpPr/>
              <p:nvPr/>
            </p:nvSpPr>
            <p:spPr bwMode="auto">
              <a:xfrm>
                <a:off x="10522857" y="783771"/>
                <a:ext cx="943429" cy="493486"/>
              </a:xfrm>
              <a:custGeom>
                <a:avLst/>
                <a:gdLst>
                  <a:gd name="connsiteX0" fmla="*/ 0 w 943429"/>
                  <a:gd name="connsiteY0" fmla="*/ 0 h 493486"/>
                  <a:gd name="connsiteX1" fmla="*/ 943429 w 943429"/>
                  <a:gd name="connsiteY1" fmla="*/ 493486 h 493486"/>
                </a:gdLst>
                <a:ahLst/>
                <a:cxnLst>
                  <a:cxn ang="0">
                    <a:pos x="connsiteX0" y="connsiteY0"/>
                  </a:cxn>
                  <a:cxn ang="0">
                    <a:pos x="connsiteX1" y="connsiteY1"/>
                  </a:cxn>
                </a:cxnLst>
                <a:rect l="l" t="t" r="r" b="b"/>
                <a:pathLst>
                  <a:path w="943429" h="493486">
                    <a:moveTo>
                      <a:pt x="0" y="0"/>
                    </a:moveTo>
                    <a:lnTo>
                      <a:pt x="943429" y="493486"/>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1" name="Freeform 190"/>
              <p:cNvSpPr/>
              <p:nvPr/>
            </p:nvSpPr>
            <p:spPr bwMode="auto">
              <a:xfrm>
                <a:off x="4702629" y="3120571"/>
                <a:ext cx="1756228" cy="1538515"/>
              </a:xfrm>
              <a:custGeom>
                <a:avLst/>
                <a:gdLst>
                  <a:gd name="connsiteX0" fmla="*/ 0 w 1756228"/>
                  <a:gd name="connsiteY0" fmla="*/ 0 h 1538515"/>
                  <a:gd name="connsiteX1" fmla="*/ 943428 w 1756228"/>
                  <a:gd name="connsiteY1" fmla="*/ 1538515 h 1538515"/>
                  <a:gd name="connsiteX2" fmla="*/ 1756228 w 1756228"/>
                  <a:gd name="connsiteY2" fmla="*/ 43543 h 1538515"/>
                </a:gdLst>
                <a:ahLst/>
                <a:cxnLst>
                  <a:cxn ang="0">
                    <a:pos x="connsiteX0" y="connsiteY0"/>
                  </a:cxn>
                  <a:cxn ang="0">
                    <a:pos x="connsiteX1" y="connsiteY1"/>
                  </a:cxn>
                  <a:cxn ang="0">
                    <a:pos x="connsiteX2" y="connsiteY2"/>
                  </a:cxn>
                </a:cxnLst>
                <a:rect l="l" t="t" r="r" b="b"/>
                <a:pathLst>
                  <a:path w="1756228" h="1538515">
                    <a:moveTo>
                      <a:pt x="0" y="0"/>
                    </a:moveTo>
                    <a:lnTo>
                      <a:pt x="943428" y="1538515"/>
                    </a:lnTo>
                    <a:lnTo>
                      <a:pt x="1756228" y="43543"/>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2" name="Freeform 191"/>
              <p:cNvSpPr/>
              <p:nvPr/>
            </p:nvSpPr>
            <p:spPr bwMode="auto">
              <a:xfrm>
                <a:off x="3802743" y="4644571"/>
                <a:ext cx="1828800" cy="3657600"/>
              </a:xfrm>
              <a:custGeom>
                <a:avLst/>
                <a:gdLst>
                  <a:gd name="connsiteX0" fmla="*/ 1828800 w 1828800"/>
                  <a:gd name="connsiteY0" fmla="*/ 0 h 3657600"/>
                  <a:gd name="connsiteX1" fmla="*/ 1828800 w 1828800"/>
                  <a:gd name="connsiteY1" fmla="*/ 3657600 h 3657600"/>
                  <a:gd name="connsiteX2" fmla="*/ 0 w 1828800"/>
                  <a:gd name="connsiteY2" fmla="*/ 2612572 h 3657600"/>
                </a:gdLst>
                <a:ahLst/>
                <a:cxnLst>
                  <a:cxn ang="0">
                    <a:pos x="connsiteX0" y="connsiteY0"/>
                  </a:cxn>
                  <a:cxn ang="0">
                    <a:pos x="connsiteX1" y="connsiteY1"/>
                  </a:cxn>
                  <a:cxn ang="0">
                    <a:pos x="connsiteX2" y="connsiteY2"/>
                  </a:cxn>
                </a:cxnLst>
                <a:rect l="l" t="t" r="r" b="b"/>
                <a:pathLst>
                  <a:path w="1828800" h="3657600">
                    <a:moveTo>
                      <a:pt x="1828800" y="0"/>
                    </a:moveTo>
                    <a:lnTo>
                      <a:pt x="1828800" y="3657600"/>
                    </a:lnTo>
                    <a:lnTo>
                      <a:pt x="0" y="2612572"/>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3" name="Freeform 192"/>
              <p:cNvSpPr/>
              <p:nvPr/>
            </p:nvSpPr>
            <p:spPr bwMode="auto">
              <a:xfrm>
                <a:off x="5617029" y="4934857"/>
                <a:ext cx="5849257" cy="3381829"/>
              </a:xfrm>
              <a:custGeom>
                <a:avLst/>
                <a:gdLst>
                  <a:gd name="connsiteX0" fmla="*/ 0 w 5849257"/>
                  <a:gd name="connsiteY0" fmla="*/ 3381829 h 3381829"/>
                  <a:gd name="connsiteX1" fmla="*/ 5849257 w 5849257"/>
                  <a:gd name="connsiteY1" fmla="*/ 0 h 3381829"/>
                </a:gdLst>
                <a:ahLst/>
                <a:cxnLst>
                  <a:cxn ang="0">
                    <a:pos x="connsiteX0" y="connsiteY0"/>
                  </a:cxn>
                  <a:cxn ang="0">
                    <a:pos x="connsiteX1" y="connsiteY1"/>
                  </a:cxn>
                </a:cxnLst>
                <a:rect l="l" t="t" r="r" b="b"/>
                <a:pathLst>
                  <a:path w="5849257" h="3381829">
                    <a:moveTo>
                      <a:pt x="0" y="3381829"/>
                    </a:moveTo>
                    <a:lnTo>
                      <a:pt x="5849257" y="0"/>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grpSp>
        <p:grpSp>
          <p:nvGrpSpPr>
            <p:cNvPr id="179" name="Group 178"/>
            <p:cNvGrpSpPr/>
            <p:nvPr/>
          </p:nvGrpSpPr>
          <p:grpSpPr>
            <a:xfrm>
              <a:off x="5510813" y="1722419"/>
              <a:ext cx="699304" cy="396442"/>
              <a:chOff x="2065951" y="-757238"/>
              <a:chExt cx="3503137" cy="1985962"/>
            </a:xfrm>
          </p:grpSpPr>
          <p:sp>
            <p:nvSpPr>
              <p:cNvPr id="180" name="Freeform 179"/>
              <p:cNvSpPr/>
              <p:nvPr/>
            </p:nvSpPr>
            <p:spPr bwMode="auto">
              <a:xfrm>
                <a:off x="2723175" y="-4202"/>
                <a:ext cx="2137432" cy="1232926"/>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1" name="Freeform 180"/>
              <p:cNvSpPr/>
              <p:nvPr/>
            </p:nvSpPr>
            <p:spPr bwMode="auto">
              <a:xfrm>
                <a:off x="4594837" y="-38100"/>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2" name="Freeform 181"/>
              <p:cNvSpPr/>
              <p:nvPr/>
            </p:nvSpPr>
            <p:spPr bwMode="auto">
              <a:xfrm>
                <a:off x="3956662" y="-376238"/>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3" name="Freeform 182"/>
              <p:cNvSpPr/>
              <p:nvPr/>
            </p:nvSpPr>
            <p:spPr bwMode="auto">
              <a:xfrm>
                <a:off x="3332775" y="-757238"/>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4" name="Freeform 183"/>
              <p:cNvSpPr/>
              <p:nvPr/>
            </p:nvSpPr>
            <p:spPr bwMode="auto">
              <a:xfrm>
                <a:off x="2699363" y="-390526"/>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5" name="Freeform 184"/>
              <p:cNvSpPr/>
              <p:nvPr/>
            </p:nvSpPr>
            <p:spPr bwMode="auto">
              <a:xfrm>
                <a:off x="2065951" y="-19050"/>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5150829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bwMode="auto">
          <a:xfrm>
            <a:off x="8384436" y="3244755"/>
            <a:ext cx="1344637" cy="1408560"/>
          </a:xfrm>
          <a:prstGeom prst="ellipse">
            <a:avLst/>
          </a:prstGeom>
          <a:solidFill>
            <a:schemeClr val="bg1"/>
          </a:solid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93" rIns="0"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765" b="1" kern="0" dirty="0">
                <a:solidFill>
                  <a:srgbClr val="505050"/>
                </a:solidFill>
                <a:ea typeface="Segoe UI" pitchFamily="34" charset="0"/>
                <a:cs typeface="Segoe UI" pitchFamily="34" charset="0"/>
              </a:rPr>
              <a:t>Customize</a:t>
            </a:r>
            <a:br>
              <a:rPr lang="en-IN" sz="1765" b="1" kern="0" dirty="0">
                <a:solidFill>
                  <a:srgbClr val="505050"/>
                </a:solidFill>
                <a:ea typeface="Segoe UI" pitchFamily="34" charset="0"/>
                <a:cs typeface="Segoe UI" pitchFamily="34" charset="0"/>
              </a:rPr>
            </a:br>
            <a:r>
              <a:rPr lang="en-IN" sz="1765" b="1" kern="0" dirty="0">
                <a:solidFill>
                  <a:srgbClr val="505050"/>
                </a:solidFill>
                <a:ea typeface="Segoe UI" pitchFamily="34" charset="0"/>
                <a:cs typeface="Segoe UI" pitchFamily="34" charset="0"/>
              </a:rPr>
              <a:t>cluster?</a:t>
            </a:r>
          </a:p>
        </p:txBody>
      </p:sp>
      <p:sp>
        <p:nvSpPr>
          <p:cNvPr id="28" name="Rectangle 27"/>
          <p:cNvSpPr/>
          <p:nvPr/>
        </p:nvSpPr>
        <p:spPr>
          <a:xfrm>
            <a:off x="4388747" y="1268866"/>
            <a:ext cx="7384611" cy="685737"/>
          </a:xfrm>
          <a:prstGeom prst="rect">
            <a:avLst/>
          </a:prstGeom>
          <a:solidFill>
            <a:schemeClr val="bg1"/>
          </a:solidFill>
          <a:ln w="571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HDInsight cluster provisioning states</a:t>
            </a:r>
          </a:p>
        </p:txBody>
      </p:sp>
      <p:grpSp>
        <p:nvGrpSpPr>
          <p:cNvPr id="76" name="Group 75"/>
          <p:cNvGrpSpPr/>
          <p:nvPr/>
        </p:nvGrpSpPr>
        <p:grpSpPr>
          <a:xfrm>
            <a:off x="455993" y="4878203"/>
            <a:ext cx="3783350" cy="1464179"/>
            <a:chOff x="465136" y="4975524"/>
            <a:chExt cx="3859214" cy="1493539"/>
          </a:xfrm>
        </p:grpSpPr>
        <p:grpSp>
          <p:nvGrpSpPr>
            <p:cNvPr id="72" name="Group 71"/>
            <p:cNvGrpSpPr/>
            <p:nvPr/>
          </p:nvGrpSpPr>
          <p:grpSpPr>
            <a:xfrm>
              <a:off x="465136" y="4975524"/>
              <a:ext cx="3859214" cy="1493539"/>
              <a:chOff x="465136" y="4975524"/>
              <a:chExt cx="3859214" cy="1493539"/>
            </a:xfrm>
          </p:grpSpPr>
          <p:sp>
            <p:nvSpPr>
              <p:cNvPr id="67" name="Rectangle 66"/>
              <p:cNvSpPr/>
              <p:nvPr/>
            </p:nvSpPr>
            <p:spPr bwMode="auto">
              <a:xfrm>
                <a:off x="465136" y="5437189"/>
                <a:ext cx="3859214" cy="1031874"/>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47792" lvl="2" defTabSz="913505" fontAlgn="base">
                  <a:spcBef>
                    <a:spcPts val="588"/>
                  </a:spcBef>
                  <a:spcAft>
                    <a:spcPct val="0"/>
                  </a:spcAft>
                  <a:buSzPct val="90000"/>
                </a:pPr>
                <a:r>
                  <a:rPr lang="en-US" sz="1961" kern="0" dirty="0">
                    <a:solidFill>
                      <a:schemeClr val="tx2"/>
                    </a:solidFill>
                    <a:ea typeface="ＭＳ Ｐゴシック" charset="0"/>
                  </a:rPr>
                  <a:t>RDP to cluster, update </a:t>
                </a:r>
                <a:r>
                  <a:rPr lang="en-US" sz="1961" kern="0" dirty="0" err="1">
                    <a:solidFill>
                      <a:schemeClr val="tx2"/>
                    </a:solidFill>
                    <a:ea typeface="ＭＳ Ｐゴシック" charset="0"/>
                  </a:rPr>
                  <a:t>config</a:t>
                </a:r>
                <a:r>
                  <a:rPr lang="en-US" sz="1961" kern="0" dirty="0">
                    <a:solidFill>
                      <a:schemeClr val="tx2"/>
                    </a:solidFill>
                    <a:ea typeface="ＭＳ Ｐゴシック" charset="0"/>
                  </a:rPr>
                  <a:t> files (non-durable) </a:t>
                </a:r>
              </a:p>
            </p:txBody>
          </p:sp>
          <p:sp>
            <p:nvSpPr>
              <p:cNvPr id="68" name="Rectangle 67"/>
              <p:cNvSpPr/>
              <p:nvPr/>
            </p:nvSpPr>
            <p:spPr bwMode="auto">
              <a:xfrm>
                <a:off x="465136" y="4975524"/>
                <a:ext cx="3859214" cy="461665"/>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2353" kern="0" dirty="0">
                    <a:solidFill>
                      <a:schemeClr val="bg1"/>
                    </a:solidFill>
                    <a:latin typeface="+mj-lt"/>
                    <a:ea typeface="Segoe UI" pitchFamily="34" charset="0"/>
                    <a:cs typeface="Segoe UI" pitchFamily="34" charset="0"/>
                  </a:rPr>
                  <a:t>Ad hoc</a:t>
                </a:r>
              </a:p>
            </p:txBody>
          </p:sp>
        </p:grpSp>
        <p:sp>
          <p:nvSpPr>
            <p:cNvPr id="69" name="Freeform 68"/>
            <p:cNvSpPr>
              <a:spLocks/>
            </p:cNvSpPr>
            <p:nvPr/>
          </p:nvSpPr>
          <p:spPr bwMode="auto">
            <a:xfrm>
              <a:off x="572440" y="5530209"/>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grpSp>
      <p:sp>
        <p:nvSpPr>
          <p:cNvPr id="2" name="Title 1"/>
          <p:cNvSpPr>
            <a:spLocks noGrp="1"/>
          </p:cNvSpPr>
          <p:nvPr>
            <p:ph type="title"/>
          </p:nvPr>
        </p:nvSpPr>
        <p:spPr/>
        <p:txBody>
          <a:bodyPr/>
          <a:lstStyle/>
          <a:p>
            <a:r>
              <a:rPr lang="en-US" dirty="0"/>
              <a:t>Cluster customization options</a:t>
            </a:r>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grpSp>
        <p:nvGrpSpPr>
          <p:cNvPr id="73" name="Group 72"/>
          <p:cNvGrpSpPr/>
          <p:nvPr/>
        </p:nvGrpSpPr>
        <p:grpSpPr>
          <a:xfrm>
            <a:off x="455993" y="1268867"/>
            <a:ext cx="3783350" cy="1682352"/>
            <a:chOff x="465136" y="1293813"/>
            <a:chExt cx="3859214" cy="1716087"/>
          </a:xfrm>
        </p:grpSpPr>
        <p:grpSp>
          <p:nvGrpSpPr>
            <p:cNvPr id="70" name="Group 69"/>
            <p:cNvGrpSpPr/>
            <p:nvPr/>
          </p:nvGrpSpPr>
          <p:grpSpPr>
            <a:xfrm>
              <a:off x="465136" y="1293813"/>
              <a:ext cx="3859214" cy="1716087"/>
              <a:chOff x="465136" y="1293813"/>
              <a:chExt cx="3859214" cy="1716087"/>
            </a:xfrm>
          </p:grpSpPr>
          <p:sp>
            <p:nvSpPr>
              <p:cNvPr id="34" name="Rectangle 33"/>
              <p:cNvSpPr/>
              <p:nvPr/>
            </p:nvSpPr>
            <p:spPr bwMode="auto">
              <a:xfrm>
                <a:off x="465136" y="1755478"/>
                <a:ext cx="3859214" cy="1254422"/>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47792" lvl="2" defTabSz="913505" fontAlgn="base">
                  <a:spcBef>
                    <a:spcPts val="588"/>
                  </a:spcBef>
                  <a:spcAft>
                    <a:spcPct val="0"/>
                  </a:spcAft>
                  <a:buSzPct val="90000"/>
                </a:pPr>
                <a:r>
                  <a:rPr lang="en-US" sz="1961" kern="0" dirty="0">
                    <a:solidFill>
                      <a:schemeClr val="tx2"/>
                    </a:solidFill>
                    <a:ea typeface="ＭＳ Ｐゴシック" charset="0"/>
                  </a:rPr>
                  <a:t>Hive/</a:t>
                </a:r>
                <a:r>
                  <a:rPr lang="en-US" sz="1961" kern="0" dirty="0" err="1">
                    <a:solidFill>
                      <a:schemeClr val="tx2"/>
                    </a:solidFill>
                    <a:ea typeface="ＭＳ Ｐゴシック" charset="0"/>
                  </a:rPr>
                  <a:t>Oozie</a:t>
                </a:r>
                <a:r>
                  <a:rPr lang="en-US" sz="1961" kern="0" dirty="0">
                    <a:solidFill>
                      <a:schemeClr val="tx2"/>
                    </a:solidFill>
                    <a:ea typeface="ＭＳ Ｐゴシック" charset="0"/>
                  </a:rPr>
                  <a:t> </a:t>
                </a:r>
                <a:r>
                  <a:rPr lang="en-US" sz="1961" kern="0" dirty="0" err="1">
                    <a:solidFill>
                      <a:schemeClr val="tx2"/>
                    </a:solidFill>
                    <a:ea typeface="ＭＳ Ｐゴシック" charset="0"/>
                  </a:rPr>
                  <a:t>Metastore</a:t>
                </a:r>
                <a:endParaRPr lang="en-US" sz="1961" kern="0" dirty="0">
                  <a:solidFill>
                    <a:schemeClr val="tx2"/>
                  </a:solidFill>
                  <a:ea typeface="ＭＳ Ｐゴシック" charset="0"/>
                </a:endParaRPr>
              </a:p>
              <a:p>
                <a:pPr marL="547792" lvl="2" defTabSz="913505" fontAlgn="base">
                  <a:spcBef>
                    <a:spcPts val="588"/>
                  </a:spcBef>
                  <a:spcAft>
                    <a:spcPct val="0"/>
                  </a:spcAft>
                  <a:buSzPct val="90000"/>
                </a:pPr>
                <a:r>
                  <a:rPr lang="en-US" sz="1961" kern="0" dirty="0">
                    <a:solidFill>
                      <a:schemeClr val="tx2"/>
                    </a:solidFill>
                    <a:ea typeface="ＭＳ Ｐゴシック" charset="0"/>
                  </a:rPr>
                  <a:t>Storage accounts</a:t>
                </a:r>
              </a:p>
              <a:p>
                <a:pPr marL="547792" lvl="2" defTabSz="913505" fontAlgn="base">
                  <a:spcBef>
                    <a:spcPts val="588"/>
                  </a:spcBef>
                  <a:spcAft>
                    <a:spcPct val="0"/>
                  </a:spcAft>
                  <a:buSzPct val="90000"/>
                </a:pPr>
                <a:r>
                  <a:rPr lang="en-US" sz="1961" kern="0" dirty="0" err="1">
                    <a:solidFill>
                      <a:schemeClr val="tx2"/>
                    </a:solidFill>
                    <a:ea typeface="ＭＳ Ｐゴシック" charset="0"/>
                  </a:rPr>
                  <a:t>ScriptAction</a:t>
                </a:r>
                <a:endParaRPr lang="en-US" sz="1961" kern="0" dirty="0">
                  <a:solidFill>
                    <a:schemeClr val="tx2"/>
                  </a:solidFill>
                  <a:ea typeface="ＭＳ Ｐゴシック" charset="0"/>
                </a:endParaRPr>
              </a:p>
            </p:txBody>
          </p:sp>
          <p:sp>
            <p:nvSpPr>
              <p:cNvPr id="35" name="Rectangle 34"/>
              <p:cNvSpPr/>
              <p:nvPr/>
            </p:nvSpPr>
            <p:spPr bwMode="auto">
              <a:xfrm>
                <a:off x="465136" y="1293813"/>
                <a:ext cx="3859214" cy="461665"/>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2353" kern="0" dirty="0">
                    <a:solidFill>
                      <a:schemeClr val="bg1"/>
                    </a:solidFill>
                    <a:latin typeface="+mj-lt"/>
                    <a:ea typeface="Segoe UI" pitchFamily="34" charset="0"/>
                    <a:cs typeface="Segoe UI" pitchFamily="34" charset="0"/>
                  </a:rPr>
                  <a:t>Via Azure portal</a:t>
                </a:r>
              </a:p>
            </p:txBody>
          </p:sp>
        </p:grpSp>
        <p:sp>
          <p:nvSpPr>
            <p:cNvPr id="6" name="Freeform 5"/>
            <p:cNvSpPr>
              <a:spLocks/>
            </p:cNvSpPr>
            <p:nvPr/>
          </p:nvSpPr>
          <p:spPr bwMode="auto">
            <a:xfrm>
              <a:off x="562679" y="1846515"/>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sp>
          <p:nvSpPr>
            <p:cNvPr id="7" name="Freeform 6"/>
            <p:cNvSpPr>
              <a:spLocks/>
            </p:cNvSpPr>
            <p:nvPr/>
          </p:nvSpPr>
          <p:spPr bwMode="auto">
            <a:xfrm>
              <a:off x="572441" y="2215147"/>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sp>
          <p:nvSpPr>
            <p:cNvPr id="8" name="Freeform 7"/>
            <p:cNvSpPr>
              <a:spLocks/>
            </p:cNvSpPr>
            <p:nvPr/>
          </p:nvSpPr>
          <p:spPr bwMode="auto">
            <a:xfrm>
              <a:off x="548386" y="25837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grpSp>
      <p:sp>
        <p:nvSpPr>
          <p:cNvPr id="14" name="Rectangle 13"/>
          <p:cNvSpPr/>
          <p:nvPr/>
        </p:nvSpPr>
        <p:spPr bwMode="auto">
          <a:xfrm>
            <a:off x="4632759"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Ready for deployment</a:t>
            </a:r>
          </a:p>
        </p:txBody>
      </p:sp>
      <p:sp>
        <p:nvSpPr>
          <p:cNvPr id="18" name="Rectangle 17"/>
          <p:cNvSpPr/>
          <p:nvPr/>
        </p:nvSpPr>
        <p:spPr bwMode="auto">
          <a:xfrm>
            <a:off x="6508598"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Accepted</a:t>
            </a:r>
          </a:p>
        </p:txBody>
      </p:sp>
      <p:sp>
        <p:nvSpPr>
          <p:cNvPr id="19" name="Rectangle 18"/>
          <p:cNvSpPr/>
          <p:nvPr/>
        </p:nvSpPr>
        <p:spPr bwMode="auto">
          <a:xfrm>
            <a:off x="8384436"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Cluster storage provisioned</a:t>
            </a:r>
          </a:p>
        </p:txBody>
      </p:sp>
      <p:sp>
        <p:nvSpPr>
          <p:cNvPr id="20" name="Rectangle 19"/>
          <p:cNvSpPr/>
          <p:nvPr/>
        </p:nvSpPr>
        <p:spPr bwMode="auto">
          <a:xfrm>
            <a:off x="10260275"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err="1">
                <a:solidFill>
                  <a:schemeClr val="bg1"/>
                </a:solidFill>
                <a:ea typeface="Segoe UI" pitchFamily="34" charset="0"/>
                <a:cs typeface="Segoe UI" pitchFamily="34" charset="0"/>
              </a:rPr>
              <a:t>AzureVM</a:t>
            </a:r>
            <a:r>
              <a:rPr lang="en-IN" sz="1568" kern="0" dirty="0">
                <a:solidFill>
                  <a:schemeClr val="bg1"/>
                </a:solidFill>
                <a:ea typeface="Segoe UI" pitchFamily="34" charset="0"/>
                <a:cs typeface="Segoe UI" pitchFamily="34" charset="0"/>
              </a:rPr>
              <a:t> configuration</a:t>
            </a:r>
          </a:p>
        </p:txBody>
      </p:sp>
      <p:sp>
        <p:nvSpPr>
          <p:cNvPr id="21" name="Rectangle 20"/>
          <p:cNvSpPr/>
          <p:nvPr/>
        </p:nvSpPr>
        <p:spPr bwMode="auto">
          <a:xfrm>
            <a:off x="4632759" y="3551046"/>
            <a:ext cx="1344637" cy="30478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372" kern="0" dirty="0">
                <a:solidFill>
                  <a:schemeClr val="bg1"/>
                </a:solidFill>
                <a:ea typeface="Segoe UI" pitchFamily="34" charset="0"/>
                <a:cs typeface="Segoe UI" pitchFamily="34" charset="0"/>
              </a:rPr>
              <a:t>Running</a:t>
            </a:r>
          </a:p>
        </p:txBody>
      </p:sp>
      <p:sp>
        <p:nvSpPr>
          <p:cNvPr id="22" name="Rectangle 21"/>
          <p:cNvSpPr/>
          <p:nvPr/>
        </p:nvSpPr>
        <p:spPr bwMode="auto">
          <a:xfrm>
            <a:off x="4632759" y="3891687"/>
            <a:ext cx="1344637" cy="3047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372" kern="0" dirty="0">
                <a:solidFill>
                  <a:schemeClr val="bg1"/>
                </a:solidFill>
                <a:ea typeface="Segoe UI" pitchFamily="34" charset="0"/>
                <a:cs typeface="Segoe UI" pitchFamily="34" charset="0"/>
              </a:rPr>
              <a:t>Timed Out</a:t>
            </a:r>
          </a:p>
        </p:txBody>
      </p:sp>
      <p:sp>
        <p:nvSpPr>
          <p:cNvPr id="23" name="Rectangle 22"/>
          <p:cNvSpPr/>
          <p:nvPr/>
        </p:nvSpPr>
        <p:spPr bwMode="auto">
          <a:xfrm>
            <a:off x="4632759" y="4232329"/>
            <a:ext cx="1344637" cy="3047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372" kern="0" dirty="0">
                <a:solidFill>
                  <a:schemeClr val="bg1"/>
                </a:solidFill>
                <a:ea typeface="Segoe UI" pitchFamily="34" charset="0"/>
                <a:cs typeface="Segoe UI" pitchFamily="34" charset="0"/>
              </a:rPr>
              <a:t>Error</a:t>
            </a:r>
          </a:p>
        </p:txBody>
      </p:sp>
      <p:sp>
        <p:nvSpPr>
          <p:cNvPr id="24" name="Rectangle 23"/>
          <p:cNvSpPr/>
          <p:nvPr/>
        </p:nvSpPr>
        <p:spPr bwMode="auto">
          <a:xfrm>
            <a:off x="6508598" y="3551046"/>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Cluster operational</a:t>
            </a:r>
          </a:p>
        </p:txBody>
      </p:sp>
      <p:sp>
        <p:nvSpPr>
          <p:cNvPr id="26" name="Rectangle 25"/>
          <p:cNvSpPr/>
          <p:nvPr/>
        </p:nvSpPr>
        <p:spPr bwMode="auto">
          <a:xfrm>
            <a:off x="10260275" y="3551412"/>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Configuring </a:t>
            </a:r>
            <a:r>
              <a:rPr lang="en-IN" sz="1568" kern="0" dirty="0" err="1">
                <a:solidFill>
                  <a:schemeClr val="bg1"/>
                </a:solidFill>
                <a:ea typeface="Segoe UI" pitchFamily="34" charset="0"/>
                <a:cs typeface="Segoe UI" pitchFamily="34" charset="0"/>
              </a:rPr>
              <a:t>HDInsight</a:t>
            </a:r>
            <a:endParaRPr lang="en-IN" sz="1568" kern="0" dirty="0">
              <a:solidFill>
                <a:schemeClr val="bg1"/>
              </a:solidFill>
              <a:ea typeface="Segoe UI" pitchFamily="34" charset="0"/>
              <a:cs typeface="Segoe UI" pitchFamily="34" charset="0"/>
            </a:endParaRPr>
          </a:p>
        </p:txBody>
      </p:sp>
      <p:sp>
        <p:nvSpPr>
          <p:cNvPr id="27" name="Rectangle 26"/>
          <p:cNvSpPr/>
          <p:nvPr/>
        </p:nvSpPr>
        <p:spPr bwMode="auto">
          <a:xfrm>
            <a:off x="8125846" y="4959606"/>
            <a:ext cx="1875839"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Cluster customization (custom script running)</a:t>
            </a:r>
          </a:p>
        </p:txBody>
      </p:sp>
      <p:cxnSp>
        <p:nvCxnSpPr>
          <p:cNvPr id="33" name="Straight Arrow Connector 32"/>
          <p:cNvCxnSpPr>
            <a:stCxn id="14" idx="3"/>
            <a:endCxn id="18" idx="1"/>
          </p:cNvCxnSpPr>
          <p:nvPr/>
        </p:nvCxnSpPr>
        <p:spPr>
          <a:xfrm>
            <a:off x="5977397" y="2635519"/>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9" idx="1"/>
          </p:cNvCxnSpPr>
          <p:nvPr/>
        </p:nvCxnSpPr>
        <p:spPr>
          <a:xfrm>
            <a:off x="7853235" y="2635519"/>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9" idx="3"/>
            <a:endCxn id="20" idx="1"/>
          </p:cNvCxnSpPr>
          <p:nvPr/>
        </p:nvCxnSpPr>
        <p:spPr>
          <a:xfrm>
            <a:off x="9729074" y="2635519"/>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0" idx="2"/>
            <a:endCxn id="26" idx="0"/>
          </p:cNvCxnSpPr>
          <p:nvPr/>
        </p:nvCxnSpPr>
        <p:spPr>
          <a:xfrm>
            <a:off x="10932593" y="3128552"/>
            <a:ext cx="0" cy="422859"/>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6" idx="1"/>
          </p:cNvCxnSpPr>
          <p:nvPr/>
        </p:nvCxnSpPr>
        <p:spPr>
          <a:xfrm flipH="1" flipV="1">
            <a:off x="9729074" y="4044080"/>
            <a:ext cx="531201" cy="366"/>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7853235" y="4044080"/>
            <a:ext cx="531201" cy="366"/>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5977397" y="4044445"/>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5" idx="4"/>
            <a:endCxn id="27" idx="0"/>
          </p:cNvCxnSpPr>
          <p:nvPr/>
        </p:nvCxnSpPr>
        <p:spPr>
          <a:xfrm>
            <a:off x="9056755" y="4653316"/>
            <a:ext cx="7010" cy="306291"/>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7" idx="1"/>
            <a:endCxn id="24" idx="2"/>
          </p:cNvCxnSpPr>
          <p:nvPr/>
        </p:nvCxnSpPr>
        <p:spPr>
          <a:xfrm rot="10800000">
            <a:off x="7180918" y="4537114"/>
            <a:ext cx="944929" cy="915527"/>
          </a:xfrm>
          <a:prstGeom prst="bentConnector2">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55993" y="3073535"/>
            <a:ext cx="3783350" cy="1682352"/>
            <a:chOff x="465136" y="3134668"/>
            <a:chExt cx="3859214" cy="1716087"/>
          </a:xfrm>
        </p:grpSpPr>
        <p:sp>
          <p:nvSpPr>
            <p:cNvPr id="9" name="Freeform 8"/>
            <p:cNvSpPr>
              <a:spLocks/>
            </p:cNvSpPr>
            <p:nvPr/>
          </p:nvSpPr>
          <p:spPr bwMode="auto">
            <a:xfrm>
              <a:off x="595916" y="369326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sp>
          <p:nvSpPr>
            <p:cNvPr id="10" name="Freeform 9"/>
            <p:cNvSpPr>
              <a:spLocks/>
            </p:cNvSpPr>
            <p:nvPr/>
          </p:nvSpPr>
          <p:spPr bwMode="auto">
            <a:xfrm>
              <a:off x="572440" y="4057715"/>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grpSp>
          <p:nvGrpSpPr>
            <p:cNvPr id="71" name="Group 70"/>
            <p:cNvGrpSpPr/>
            <p:nvPr/>
          </p:nvGrpSpPr>
          <p:grpSpPr>
            <a:xfrm>
              <a:off x="465136" y="3134668"/>
              <a:ext cx="3859214" cy="1716087"/>
              <a:chOff x="465136" y="3152690"/>
              <a:chExt cx="3859214" cy="1716087"/>
            </a:xfrm>
          </p:grpSpPr>
          <p:sp>
            <p:nvSpPr>
              <p:cNvPr id="65" name="Rectangle 64"/>
              <p:cNvSpPr/>
              <p:nvPr/>
            </p:nvSpPr>
            <p:spPr bwMode="auto">
              <a:xfrm>
                <a:off x="465136" y="3614355"/>
                <a:ext cx="3859214" cy="1254422"/>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47792" lvl="2" defTabSz="913505" fontAlgn="base">
                  <a:spcBef>
                    <a:spcPts val="588"/>
                  </a:spcBef>
                  <a:spcAft>
                    <a:spcPct val="0"/>
                  </a:spcAft>
                  <a:buSzPct val="90000"/>
                </a:pPr>
                <a:r>
                  <a:rPr lang="en-US" sz="1961" kern="0" dirty="0" err="1">
                    <a:solidFill>
                      <a:schemeClr val="tx2"/>
                    </a:solidFill>
                    <a:ea typeface="ＭＳ Ｐゴシック" charset="0"/>
                  </a:rPr>
                  <a:t>Config</a:t>
                </a:r>
                <a:r>
                  <a:rPr lang="en-US" sz="1961" kern="0" dirty="0">
                    <a:solidFill>
                      <a:schemeClr val="tx2"/>
                    </a:solidFill>
                    <a:ea typeface="ＭＳ Ｐゴシック" charset="0"/>
                  </a:rPr>
                  <a:t> values</a:t>
                </a:r>
              </a:p>
              <a:p>
                <a:pPr marL="547792" lvl="2" defTabSz="913505" fontAlgn="base">
                  <a:spcBef>
                    <a:spcPts val="588"/>
                  </a:spcBef>
                  <a:spcAft>
                    <a:spcPct val="0"/>
                  </a:spcAft>
                  <a:buSzPct val="90000"/>
                </a:pPr>
                <a:r>
                  <a:rPr lang="en-US" sz="1961" kern="0" dirty="0">
                    <a:solidFill>
                      <a:schemeClr val="tx2"/>
                    </a:solidFill>
                    <a:ea typeface="ＭＳ Ｐゴシック" charset="0"/>
                  </a:rPr>
                  <a:t>JAR file placement in cluster </a:t>
                </a:r>
              </a:p>
            </p:txBody>
          </p:sp>
          <p:sp>
            <p:nvSpPr>
              <p:cNvPr id="66" name="Rectangle 65"/>
              <p:cNvSpPr/>
              <p:nvPr/>
            </p:nvSpPr>
            <p:spPr bwMode="auto">
              <a:xfrm>
                <a:off x="465136" y="3152690"/>
                <a:ext cx="3859214" cy="461665"/>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2353" kern="0" dirty="0">
                    <a:solidFill>
                      <a:schemeClr val="bg1"/>
                    </a:solidFill>
                    <a:latin typeface="+mj-lt"/>
                    <a:ea typeface="Segoe UI" pitchFamily="34" charset="0"/>
                    <a:cs typeface="Segoe UI" pitchFamily="34" charset="0"/>
                  </a:rPr>
                  <a:t>Via scripting / SDK</a:t>
                </a:r>
              </a:p>
            </p:txBody>
          </p:sp>
        </p:grpSp>
      </p:grpSp>
      <p:sp>
        <p:nvSpPr>
          <p:cNvPr id="78" name="TextBox 77"/>
          <p:cNvSpPr txBox="1"/>
          <p:nvPr/>
        </p:nvSpPr>
        <p:spPr>
          <a:xfrm>
            <a:off x="8000973" y="3796644"/>
            <a:ext cx="235723" cy="190087"/>
          </a:xfrm>
          <a:prstGeom prst="rect">
            <a:avLst/>
          </a:prstGeom>
          <a:noFill/>
        </p:spPr>
        <p:txBody>
          <a:bodyPr wrap="square" lIns="0" tIns="0" rIns="0" bIns="0" rtlCol="0">
            <a:spAutoFit/>
          </a:bodyPr>
          <a:lstStyle/>
          <a:p>
            <a:pPr defTabSz="896386">
              <a:lnSpc>
                <a:spcPct val="90000"/>
              </a:lnSpc>
              <a:spcAft>
                <a:spcPts val="588"/>
              </a:spcAft>
            </a:pPr>
            <a:r>
              <a:rPr lang="en-IN" sz="1372" kern="0" dirty="0">
                <a:solidFill>
                  <a:schemeClr val="tx2"/>
                </a:solidFill>
              </a:rPr>
              <a:t>No</a:t>
            </a:r>
          </a:p>
        </p:txBody>
      </p:sp>
      <p:sp>
        <p:nvSpPr>
          <p:cNvPr id="79" name="TextBox 78"/>
          <p:cNvSpPr txBox="1"/>
          <p:nvPr/>
        </p:nvSpPr>
        <p:spPr>
          <a:xfrm>
            <a:off x="9227275" y="4703116"/>
            <a:ext cx="356992" cy="190052"/>
          </a:xfrm>
          <a:prstGeom prst="rect">
            <a:avLst/>
          </a:prstGeom>
          <a:noFill/>
        </p:spPr>
        <p:txBody>
          <a:bodyPr wrap="square" lIns="0" tIns="0" rIns="0" bIns="0" rtlCol="0">
            <a:spAutoFit/>
          </a:bodyPr>
          <a:lstStyle/>
          <a:p>
            <a:pPr defTabSz="896386">
              <a:lnSpc>
                <a:spcPct val="90000"/>
              </a:lnSpc>
              <a:spcAft>
                <a:spcPts val="588"/>
              </a:spcAft>
            </a:pPr>
            <a:r>
              <a:rPr lang="en-IN" sz="1372" kern="0" dirty="0">
                <a:solidFill>
                  <a:schemeClr val="tx2"/>
                </a:solidFill>
              </a:rPr>
              <a:t>Yes</a:t>
            </a:r>
          </a:p>
        </p:txBody>
      </p:sp>
    </p:spTree>
    <p:extLst>
      <p:ext uri="{BB962C8B-B14F-4D97-AF65-F5344CB8AC3E}">
        <p14:creationId xmlns:p14="http://schemas.microsoft.com/office/powerpoint/2010/main" val="2280124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up)">
                                      <p:cBhvr>
                                        <p:cTn id="49" dur="500"/>
                                        <p:tgtEl>
                                          <p:spTgt spid="43"/>
                                        </p:tgtEl>
                                      </p:cBhvr>
                                    </p:animEffect>
                                  </p:childTnLst>
                                </p:cTn>
                              </p:par>
                            </p:childTnLst>
                          </p:cTn>
                        </p:par>
                        <p:par>
                          <p:cTn id="50" fill="hold">
                            <p:stCondLst>
                              <p:cond delay="4500"/>
                            </p:stCondLst>
                            <p:childTnLst>
                              <p:par>
                                <p:cTn id="51" presetID="22" presetClass="entr" presetSubtype="2"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right)">
                                      <p:cBhvr>
                                        <p:cTn id="53" dur="500"/>
                                        <p:tgtEl>
                                          <p:spTgt spid="26"/>
                                        </p:tgtEl>
                                      </p:cBhvr>
                                    </p:animEffect>
                                  </p:childTnLst>
                                </p:cTn>
                              </p:par>
                            </p:childTnLst>
                          </p:cTn>
                        </p:par>
                        <p:par>
                          <p:cTn id="54" fill="hold">
                            <p:stCondLst>
                              <p:cond delay="5000"/>
                            </p:stCondLst>
                            <p:childTnLst>
                              <p:par>
                                <p:cTn id="55" presetID="22" presetClass="entr" presetSubtype="2"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right)">
                                      <p:cBhvr>
                                        <p:cTn id="57" dur="500"/>
                                        <p:tgtEl>
                                          <p:spTgt spid="47"/>
                                        </p:tgtEl>
                                      </p:cBhvr>
                                    </p:animEffect>
                                  </p:childTnLst>
                                </p:cTn>
                              </p:par>
                            </p:childTnLst>
                          </p:cTn>
                        </p:par>
                        <p:par>
                          <p:cTn id="58" fill="hold">
                            <p:stCondLst>
                              <p:cond delay="5500"/>
                            </p:stCondLst>
                            <p:childTnLst>
                              <p:par>
                                <p:cTn id="59" presetID="22" presetClass="entr" presetSubtype="2"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right)">
                                      <p:cBhvr>
                                        <p:cTn id="61" dur="500"/>
                                        <p:tgtEl>
                                          <p:spTgt spid="25"/>
                                        </p:tgtEl>
                                      </p:cBhvr>
                                    </p:animEffect>
                                  </p:childTnLst>
                                </p:cTn>
                              </p:par>
                            </p:childTnLst>
                          </p:cTn>
                        </p:par>
                        <p:par>
                          <p:cTn id="62" fill="hold">
                            <p:stCondLst>
                              <p:cond delay="6000"/>
                            </p:stCondLst>
                            <p:childTnLst>
                              <p:par>
                                <p:cTn id="63" presetID="22" presetClass="entr" presetSubtype="1" fill="hold"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up)">
                                      <p:cBhvr>
                                        <p:cTn id="65" dur="500"/>
                                        <p:tgtEl>
                                          <p:spTgt spid="58"/>
                                        </p:tgtEl>
                                      </p:cBhvr>
                                    </p:animEffect>
                                  </p:childTnLst>
                                </p:cTn>
                              </p:par>
                            </p:childTnLst>
                          </p:cTn>
                        </p:par>
                        <p:par>
                          <p:cTn id="66" fill="hold">
                            <p:stCondLst>
                              <p:cond delay="6500"/>
                            </p:stCondLst>
                            <p:childTnLst>
                              <p:par>
                                <p:cTn id="67" presetID="22" presetClass="entr" presetSubtype="2" fill="hold"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right)">
                                      <p:cBhvr>
                                        <p:cTn id="69" dur="500"/>
                                        <p:tgtEl>
                                          <p:spTgt spid="51"/>
                                        </p:tgtEl>
                                      </p:cBhvr>
                                    </p:animEffect>
                                  </p:childTnLst>
                                </p:cTn>
                              </p:par>
                            </p:childTnLst>
                          </p:cTn>
                        </p:par>
                        <p:par>
                          <p:cTn id="70" fill="hold">
                            <p:stCondLst>
                              <p:cond delay="7000"/>
                            </p:stCondLst>
                            <p:childTnLst>
                              <p:par>
                                <p:cTn id="71" presetID="22" presetClass="entr" presetSubtype="1"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up)">
                                      <p:cBhvr>
                                        <p:cTn id="73" dur="500"/>
                                        <p:tgtEl>
                                          <p:spTgt spid="27"/>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fade">
                                      <p:cBhvr>
                                        <p:cTn id="77" dur="500"/>
                                        <p:tgtEl>
                                          <p:spTgt spid="79"/>
                                        </p:tgtEl>
                                      </p:cBhvr>
                                    </p:animEffect>
                                  </p:childTnLst>
                                </p:cTn>
                              </p:par>
                              <p:par>
                                <p:cTn id="78" presetID="22" presetClass="entr" presetSubtype="2"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wipe(right)">
                                      <p:cBhvr>
                                        <p:cTn id="80" dur="500"/>
                                        <p:tgtEl>
                                          <p:spTgt spid="61"/>
                                        </p:tgtEl>
                                      </p:cBhvr>
                                    </p:animEffect>
                                  </p:childTnLst>
                                </p:cTn>
                              </p:par>
                            </p:childTnLst>
                          </p:cTn>
                        </p:par>
                        <p:par>
                          <p:cTn id="81" fill="hold">
                            <p:stCondLst>
                              <p:cond delay="8000"/>
                            </p:stCondLst>
                            <p:childTnLst>
                              <p:par>
                                <p:cTn id="82" presetID="22" presetClass="entr" presetSubtype="2"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right)">
                                      <p:cBhvr>
                                        <p:cTn id="84" dur="500"/>
                                        <p:tgtEl>
                                          <p:spTgt spid="24"/>
                                        </p:tgtEl>
                                      </p:cBhvr>
                                    </p:animEffect>
                                  </p:childTnLst>
                                </p:cTn>
                              </p:par>
                            </p:childTnLst>
                          </p:cTn>
                        </p:par>
                        <p:par>
                          <p:cTn id="85" fill="hold">
                            <p:stCondLst>
                              <p:cond delay="8500"/>
                            </p:stCondLst>
                            <p:childTnLst>
                              <p:par>
                                <p:cTn id="86" presetID="10" presetClass="entr" presetSubtype="0" fill="hold" grpId="0" nodeType="after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childTnLst>
                          </p:cTn>
                        </p:par>
                        <p:par>
                          <p:cTn id="89" fill="hold">
                            <p:stCondLst>
                              <p:cond delay="9000"/>
                            </p:stCondLst>
                            <p:childTnLst>
                              <p:par>
                                <p:cTn id="90" presetID="22" presetClass="entr" presetSubtype="2" fill="hold"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right)">
                                      <p:cBhvr>
                                        <p:cTn id="92" dur="500"/>
                                        <p:tgtEl>
                                          <p:spTgt spid="54"/>
                                        </p:tgtEl>
                                      </p:cBhvr>
                                    </p:animEffect>
                                  </p:childTnLst>
                                </p:cTn>
                              </p:par>
                            </p:childTnLst>
                          </p:cTn>
                        </p:par>
                        <p:par>
                          <p:cTn id="93" fill="hold">
                            <p:stCondLst>
                              <p:cond delay="9500"/>
                            </p:stCondLst>
                            <p:childTnLst>
                              <p:par>
                                <p:cTn id="94" presetID="22" presetClass="entr" presetSubtype="2"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right)">
                                      <p:cBhvr>
                                        <p:cTn id="96" dur="500"/>
                                        <p:tgtEl>
                                          <p:spTgt spid="21"/>
                                        </p:tgtEl>
                                      </p:cBhvr>
                                    </p:animEffect>
                                  </p:childTnLst>
                                </p:cTn>
                              </p:par>
                            </p:childTnLst>
                          </p:cTn>
                        </p:par>
                        <p:par>
                          <p:cTn id="97" fill="hold">
                            <p:stCondLst>
                              <p:cond delay="10000"/>
                            </p:stCondLst>
                            <p:childTnLst>
                              <p:par>
                                <p:cTn id="98" presetID="22" presetClass="entr" presetSubtype="2"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right)">
                                      <p:cBhvr>
                                        <p:cTn id="100" dur="500"/>
                                        <p:tgtEl>
                                          <p:spTgt spid="22"/>
                                        </p:tgtEl>
                                      </p:cBhvr>
                                    </p:animEffect>
                                  </p:childTnLst>
                                </p:cTn>
                              </p:par>
                            </p:childTnLst>
                          </p:cTn>
                        </p:par>
                        <p:par>
                          <p:cTn id="101" fill="hold">
                            <p:stCondLst>
                              <p:cond delay="10500"/>
                            </p:stCondLst>
                            <p:childTnLst>
                              <p:par>
                                <p:cTn id="102" presetID="22" presetClass="entr" presetSubtype="2" fill="hold" grpId="0" nodeType="after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righ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animBg="1"/>
      <p:bldP spid="18" grpId="0" animBg="1"/>
      <p:bldP spid="19" grpId="0" animBg="1"/>
      <p:bldP spid="20" grpId="0" animBg="1"/>
      <p:bldP spid="21" grpId="0" animBg="1"/>
      <p:bldP spid="22" grpId="0" animBg="1"/>
      <p:bldP spid="23" grpId="0" animBg="1"/>
      <p:bldP spid="24" grpId="0" animBg="1"/>
      <p:bldP spid="26" grpId="0" animBg="1"/>
      <p:bldP spid="27" grpId="0" animBg="1"/>
      <p:bldP spid="78" grpId="0"/>
      <p:bldP spid="7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852610064"/>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78327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4.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5.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noAutofit/>
      </a:bodyPr>
      <a:lstStyle>
        <a:defPPr>
          <a:lnSpc>
            <a:spcPct val="90000"/>
          </a:lnSpc>
          <a:spcAft>
            <a:spcPts val="600"/>
          </a:spcAft>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6.xml><?xml version="1.0" encoding="utf-8"?>
<a:theme xmlns:a="http://schemas.openxmlformats.org/drawingml/2006/main" name="ADLSE_Template">
  <a:themeElements>
    <a:clrScheme name="ADL">
      <a:dk1>
        <a:srgbClr val="505050"/>
      </a:dk1>
      <a:lt1>
        <a:srgbClr val="FFFFFF"/>
      </a:lt1>
      <a:dk2>
        <a:srgbClr val="002050"/>
      </a:dk2>
      <a:lt2>
        <a:srgbClr val="F2F2F2"/>
      </a:lt2>
      <a:accent1>
        <a:srgbClr val="7FBA00"/>
      </a:accent1>
      <a:accent2>
        <a:srgbClr val="0078D7"/>
      </a:accent2>
      <a:accent3>
        <a:srgbClr val="00BCF2"/>
      </a:accent3>
      <a:accent4>
        <a:srgbClr val="FF8C00"/>
      </a:accent4>
      <a:accent5>
        <a:srgbClr val="FFB900"/>
      </a:accent5>
      <a:accent6>
        <a:srgbClr val="5C2D91"/>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1_Theme1">
  <a:themeElements>
    <a:clrScheme name="Custom 3">
      <a:dk1>
        <a:srgbClr val="000000"/>
      </a:dk1>
      <a:lt1>
        <a:srgbClr val="FFFFFF"/>
      </a:lt1>
      <a:dk2>
        <a:srgbClr val="505050"/>
      </a:dk2>
      <a:lt2>
        <a:srgbClr val="D2D2D2"/>
      </a:lt2>
      <a:accent1>
        <a:srgbClr val="0D163D"/>
      </a:accent1>
      <a:accent2>
        <a:srgbClr val="50B347"/>
      </a:accent2>
      <a:accent3>
        <a:srgbClr val="FEF808"/>
      </a:accent3>
      <a:accent4>
        <a:srgbClr val="A5ACAF"/>
      </a:accent4>
      <a:accent5>
        <a:srgbClr val="FB7D37"/>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8.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546BD0-A0CE-47FB-9E5E-E7FD55862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dcmitype/"/>
    <ds:schemaRef ds:uri="http://schemas.microsoft.com/office/infopath/2007/PartnerControls"/>
    <ds:schemaRef ds:uri="http://www.w3.org/XML/1998/namespace"/>
    <ds:schemaRef ds:uri="http://purl.org/dc/elements/1.1/"/>
    <ds:schemaRef ds:uri="http://schemas.microsoft.com/office/2006/documentManagement/types"/>
    <ds:schemaRef ds:uri="http://purl.org/dc/terms/"/>
    <ds:schemaRef ds:uri="http://schemas.openxmlformats.org/package/2006/metadata/core-properties"/>
    <ds:schemaRef ds:uri="636b0322-90fb-440c-9cbc-22749e7231e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12485</TotalTime>
  <Words>11430</Words>
  <Application>Microsoft Office PowerPoint</Application>
  <PresentationFormat>Widescreen</PresentationFormat>
  <Paragraphs>1996</Paragraphs>
  <Slides>125</Slides>
  <Notes>81</Notes>
  <HiddenSlides>0</HiddenSlides>
  <MMClips>0</MMClips>
  <ScaleCrop>false</ScaleCrop>
  <HeadingPairs>
    <vt:vector size="8" baseType="variant">
      <vt:variant>
        <vt:lpstr>Fonts Used</vt:lpstr>
      </vt:variant>
      <vt:variant>
        <vt:i4>23</vt:i4>
      </vt:variant>
      <vt:variant>
        <vt:lpstr>Theme</vt:lpstr>
      </vt:variant>
      <vt:variant>
        <vt:i4>8</vt:i4>
      </vt:variant>
      <vt:variant>
        <vt:lpstr>Embedded OLE Servers</vt:lpstr>
      </vt:variant>
      <vt:variant>
        <vt:i4>1</vt:i4>
      </vt:variant>
      <vt:variant>
        <vt:lpstr>Slide Titles</vt:lpstr>
      </vt:variant>
      <vt:variant>
        <vt:i4>125</vt:i4>
      </vt:variant>
    </vt:vector>
  </HeadingPairs>
  <TitlesOfParts>
    <vt:vector size="157" baseType="lpstr">
      <vt:lpstr>ＭＳ Ｐゴシック</vt:lpstr>
      <vt:lpstr>ＭＳ Ｐゴシック</vt:lpstr>
      <vt:lpstr>Arial</vt:lpstr>
      <vt:lpstr>Calibri</vt:lpstr>
      <vt:lpstr>Cambria</vt:lpstr>
      <vt:lpstr>Consolas</vt:lpstr>
      <vt:lpstr>Courier New</vt:lpstr>
      <vt:lpstr>Helvetica Neue</vt:lpstr>
      <vt:lpstr>Segoe</vt:lpstr>
      <vt:lpstr>Segoe MDL2 Assets</vt:lpstr>
      <vt:lpstr>Segoe Pro Light</vt:lpstr>
      <vt:lpstr>Segoe Semibold</vt:lpstr>
      <vt:lpstr>Segoe UI</vt:lpstr>
      <vt:lpstr>Segoe UI Black</vt:lpstr>
      <vt:lpstr>Segoe UI Historic</vt:lpstr>
      <vt:lpstr>Segoe UI Light</vt:lpstr>
      <vt:lpstr>Segoe UI Semibold</vt:lpstr>
      <vt:lpstr>Segoe UI Semilight</vt:lpstr>
      <vt:lpstr>Times New Roman</vt:lpstr>
      <vt:lpstr>Trebuchet MS</vt:lpstr>
      <vt:lpstr>Verdana</vt:lpstr>
      <vt:lpstr>Wingdings</vt:lpstr>
      <vt:lpstr>Wingdings 2</vt:lpstr>
      <vt:lpstr>1_Office Theme</vt:lpstr>
      <vt:lpstr>2_Office Theme</vt:lpstr>
      <vt:lpstr>3_Theme1</vt:lpstr>
      <vt:lpstr>STB Product Families 2015</vt:lpstr>
      <vt:lpstr>Theme1</vt:lpstr>
      <vt:lpstr>ADLSE_Template</vt:lpstr>
      <vt:lpstr>1_Theme1</vt:lpstr>
      <vt:lpstr>5-50002_Ignite_Breakout_Template</vt:lpstr>
      <vt:lpstr>think-cell Slide</vt:lpstr>
      <vt:lpstr>PowerPoint Presentation</vt:lpstr>
      <vt:lpstr>Hadoop Batch Process</vt:lpstr>
      <vt:lpstr>Microsoft Tools for Big Data Batch Process</vt:lpstr>
      <vt:lpstr>PowerPoint Presentation</vt:lpstr>
      <vt:lpstr>Hadoop – What is it?</vt:lpstr>
      <vt:lpstr>Hadoop MapReduce Concept</vt:lpstr>
      <vt:lpstr>Map/Reduce</vt:lpstr>
      <vt:lpstr>Map/Reduce Code in Hadoop</vt:lpstr>
      <vt:lpstr>HDFS – What is it?</vt:lpstr>
      <vt:lpstr>HDFS: Reading and Writing Data</vt:lpstr>
      <vt:lpstr>HDFS Components</vt:lpstr>
      <vt:lpstr>Apache YARN – What is it?</vt:lpstr>
      <vt:lpstr>Apache Tez – What is it?</vt:lpstr>
      <vt:lpstr>HDInsight – What is it?</vt:lpstr>
      <vt:lpstr>Hcatalog: What is it?</vt:lpstr>
      <vt:lpstr>HDInsight: How/Where it fits?</vt:lpstr>
      <vt:lpstr>PowerPoint Presentation</vt:lpstr>
      <vt:lpstr>Apache HIVE: What is it?</vt:lpstr>
      <vt:lpstr>Hive Data Organization Hierarchy</vt:lpstr>
      <vt:lpstr>Sample Data – Customers File</vt:lpstr>
      <vt:lpstr>Sample Data – Orders File</vt:lpstr>
      <vt:lpstr>Hive Table Creation</vt:lpstr>
      <vt:lpstr>Loading Data into Hive Tables</vt:lpstr>
      <vt:lpstr>Customers Table</vt:lpstr>
      <vt:lpstr>HiveQL Overview</vt:lpstr>
      <vt:lpstr>HiveQL</vt:lpstr>
      <vt:lpstr>HiveQL</vt:lpstr>
      <vt:lpstr>HDI on Linux: HiveQL Execution Choices </vt:lpstr>
      <vt:lpstr>Comparing RDBMS and Hive</vt:lpstr>
      <vt:lpstr>PowerPoint Presentation</vt:lpstr>
      <vt:lpstr>Apache PIG: What is it?</vt:lpstr>
      <vt:lpstr>Apache PIG: Components</vt:lpstr>
      <vt:lpstr>Apache Pig Latin: Types</vt:lpstr>
      <vt:lpstr>Apache Pig: Commands</vt:lpstr>
      <vt:lpstr>Pig – Sample ‘Customers’ data file</vt:lpstr>
      <vt:lpstr>Pig – Sample ‘Orders’ data file</vt:lpstr>
      <vt:lpstr>Loading and Querying with Pig</vt:lpstr>
      <vt:lpstr>PowerPoint Presentation</vt:lpstr>
      <vt:lpstr>Azure Blob Storage Overview </vt:lpstr>
      <vt:lpstr>Azure Storage</vt:lpstr>
      <vt:lpstr>Azure Storage Services</vt:lpstr>
      <vt:lpstr>Azure Storage Durability</vt:lpstr>
      <vt:lpstr>What is the Blob Storage Service?</vt:lpstr>
      <vt:lpstr>Blob Storage: Ideal for PaaS</vt:lpstr>
      <vt:lpstr>Types of Blobs</vt:lpstr>
      <vt:lpstr>Blob Storage Concepts</vt:lpstr>
      <vt:lpstr>Blob Names</vt:lpstr>
      <vt:lpstr>Blob Structure</vt:lpstr>
      <vt:lpstr>Encryption at Rest</vt:lpstr>
      <vt:lpstr>Azure Data Lake Store Overview </vt:lpstr>
      <vt:lpstr>Big Data analytics workloads</vt:lpstr>
      <vt:lpstr>Azure Data Lake Store: no scale limits</vt:lpstr>
      <vt:lpstr>ADL Store: high availability and reliability</vt:lpstr>
      <vt:lpstr>Security features</vt:lpstr>
      <vt:lpstr>Granular control of file and folder access</vt:lpstr>
      <vt:lpstr>IP address ACLs</vt:lpstr>
      <vt:lpstr>Encryption of data at rest*</vt:lpstr>
      <vt:lpstr>Audit logs for data access </vt:lpstr>
      <vt:lpstr>ADL Store is HDFS-compatible</vt:lpstr>
      <vt:lpstr>Azure Data Lake Analytics</vt:lpstr>
      <vt:lpstr>PowerPoint Presentation</vt:lpstr>
      <vt:lpstr>ADLA complements HDInsight Target the same scenarios, tools, and customers </vt:lpstr>
      <vt:lpstr>What can you do in the Azure Portal?</vt:lpstr>
      <vt:lpstr>Creating, submitting a new job</vt:lpstr>
      <vt:lpstr>What can you do with Visual Studio?</vt:lpstr>
      <vt:lpstr>How to get going with ADL Tools for Visual Studio</vt:lpstr>
      <vt:lpstr>Concepts: jobs, stages and vertices</vt:lpstr>
      <vt:lpstr>Query design</vt:lpstr>
      <vt:lpstr>Query design -RowSet</vt:lpstr>
      <vt:lpstr>Metadata objects</vt:lpstr>
      <vt:lpstr>Metadata catalog</vt:lpstr>
      <vt:lpstr>Analytics Account Properties</vt:lpstr>
      <vt:lpstr>PowerPoint Presentation</vt:lpstr>
      <vt:lpstr>The Origins of U-SQL</vt:lpstr>
      <vt:lpstr>Usage scenarios Achieve the same programming experience in batch or interactive</vt:lpstr>
      <vt:lpstr>Unstructured files</vt:lpstr>
      <vt:lpstr>Expression-flow programming style</vt:lpstr>
      <vt:lpstr>U-SQL Queries: General pattern</vt:lpstr>
      <vt:lpstr>Anatomy of a U-SQL query</vt:lpstr>
      <vt:lpstr>USING clause</vt:lpstr>
      <vt:lpstr>File Sets</vt:lpstr>
      <vt:lpstr>Tables</vt:lpstr>
      <vt:lpstr>Improve performance with TABLEs</vt:lpstr>
      <vt:lpstr>Partitioned tables: Improve performance</vt:lpstr>
      <vt:lpstr>Table: Clustered indexes Improve performance by eliminating ‘cross-extent shuffling’ </vt:lpstr>
      <vt:lpstr>VIEWs and TVFs</vt:lpstr>
      <vt:lpstr>Top 5s surprises for SQL users</vt:lpstr>
      <vt:lpstr>U-SQL extensibility</vt:lpstr>
      <vt:lpstr>In this module </vt:lpstr>
      <vt:lpstr>Interactive Data Ingestion</vt:lpstr>
      <vt:lpstr>Loading Relational Data</vt:lpstr>
      <vt:lpstr>Serialization and compression</vt:lpstr>
      <vt:lpstr>Block Size</vt:lpstr>
      <vt:lpstr>Replication Factor, File Size</vt:lpstr>
      <vt:lpstr>In this module </vt:lpstr>
      <vt:lpstr>HDInsight Cluster Type &amp; Nodes</vt:lpstr>
      <vt:lpstr>HDInsight service entry points</vt:lpstr>
      <vt:lpstr>Cluster customization options</vt:lpstr>
      <vt:lpstr>In this module </vt:lpstr>
      <vt:lpstr>Overview of Big Data Processing</vt:lpstr>
      <vt:lpstr>Azure Batch Processing</vt:lpstr>
      <vt:lpstr>Azure Batch Processing contd..</vt:lpstr>
      <vt:lpstr>Hive Overview</vt:lpstr>
      <vt:lpstr>What is Hive?</vt:lpstr>
      <vt:lpstr>Creating Hive Tables</vt:lpstr>
      <vt:lpstr>CREATE TABLE</vt:lpstr>
      <vt:lpstr>Loading Data into Hive Tables</vt:lpstr>
      <vt:lpstr>Querying Hive Tables with HiveQL</vt:lpstr>
      <vt:lpstr>Hive Summary</vt:lpstr>
      <vt:lpstr>Pig Overview</vt:lpstr>
      <vt:lpstr>What is Pig?</vt:lpstr>
      <vt:lpstr>Pig—Where it fits</vt:lpstr>
      <vt:lpstr>Pig Latin</vt:lpstr>
      <vt:lpstr>Common Pig Latin Operations</vt:lpstr>
      <vt:lpstr>Pig Latin and Map/Reduce</vt:lpstr>
      <vt:lpstr>Pig Summary</vt:lpstr>
      <vt:lpstr>Big Data Processing Summary</vt:lpstr>
      <vt:lpstr>In this module </vt:lpstr>
      <vt:lpstr>Security</vt:lpstr>
      <vt:lpstr>Resources</vt:lpstr>
      <vt:lpstr>Demo</vt:lpstr>
      <vt:lpstr>Appendix</vt:lpstr>
      <vt:lpstr>Optimize for speed with ORC File Format</vt:lpstr>
      <vt:lpstr>HBase and HCatalog</vt:lpstr>
      <vt:lpstr>Azure Storage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Andy Roberts</cp:lastModifiedBy>
  <cp:revision>441</cp:revision>
  <dcterms:created xsi:type="dcterms:W3CDTF">2013-02-15T23:12:42Z</dcterms:created>
  <dcterms:modified xsi:type="dcterms:W3CDTF">2017-12-07T05:07:13Z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